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 id="2147483682" r:id="rId7"/>
    <p:sldMasterId id="2147483678" r:id="rId8"/>
    <p:sldMasterId id="2147483679" r:id="rId9"/>
  </p:sldMasterIdLst>
  <p:notesMasterIdLst>
    <p:notesMasterId r:id="rId39"/>
  </p:notesMasterIdLst>
  <p:handoutMasterIdLst>
    <p:handoutMasterId r:id="rId40"/>
  </p:handoutMasterIdLst>
  <p:sldIdLst>
    <p:sldId id="256" r:id="rId10"/>
    <p:sldId id="290" r:id="rId11"/>
    <p:sldId id="258" r:id="rId12"/>
    <p:sldId id="259" r:id="rId13"/>
    <p:sldId id="260" r:id="rId14"/>
    <p:sldId id="306" r:id="rId15"/>
    <p:sldId id="261" r:id="rId16"/>
    <p:sldId id="262" r:id="rId17"/>
    <p:sldId id="263" r:id="rId18"/>
    <p:sldId id="264" r:id="rId19"/>
    <p:sldId id="265" r:id="rId20"/>
    <p:sldId id="291" r:id="rId21"/>
    <p:sldId id="266" r:id="rId22"/>
    <p:sldId id="292" r:id="rId23"/>
    <p:sldId id="305" r:id="rId24"/>
    <p:sldId id="267" r:id="rId25"/>
    <p:sldId id="268" r:id="rId26"/>
    <p:sldId id="293" r:id="rId27"/>
    <p:sldId id="269" r:id="rId28"/>
    <p:sldId id="294" r:id="rId29"/>
    <p:sldId id="274" r:id="rId30"/>
    <p:sldId id="295" r:id="rId31"/>
    <p:sldId id="296" r:id="rId32"/>
    <p:sldId id="298" r:id="rId33"/>
    <p:sldId id="299" r:id="rId34"/>
    <p:sldId id="300" r:id="rId35"/>
    <p:sldId id="301" r:id="rId36"/>
    <p:sldId id="302"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7242D-0C1A-6D0F-982E-AF6015E0619D}" v="1" dt="2021-11-02T15:17:32.324"/>
    <p1510:client id="{8B203B53-E1D9-2706-F6FF-1F9A4746681B}" v="2" dt="2021-11-02T21:38:04.997"/>
    <p1510:client id="{9A9C131D-8057-4D50-A0D2-75A8B544ED83}" v="4" dt="2021-11-02T20:42:36.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snapToObjects="1">
      <p:cViewPr varScale="1">
        <p:scale>
          <a:sx n="50" d="100"/>
          <a:sy n="50" d="100"/>
        </p:scale>
        <p:origin x="32" y="200"/>
      </p:cViewPr>
      <p:guideLst/>
    </p:cSldViewPr>
  </p:slideViewPr>
  <p:outlineViewPr>
    <p:cViewPr>
      <p:scale>
        <a:sx n="33" d="100"/>
        <a:sy n="33" d="100"/>
      </p:scale>
      <p:origin x="0" y="-21828"/>
    </p:cViewPr>
  </p:outlineViewPr>
  <p:notesTextViewPr>
    <p:cViewPr>
      <p:scale>
        <a:sx n="1" d="1"/>
        <a:sy n="1" d="1"/>
      </p:scale>
      <p:origin x="0" y="0"/>
    </p:cViewPr>
  </p:notesTextViewPr>
  <p:sorterViewPr>
    <p:cViewPr varScale="1">
      <p:scale>
        <a:sx n="1" d="1"/>
        <a:sy n="1" d="1"/>
      </p:scale>
      <p:origin x="0" y="-5512"/>
    </p:cViewPr>
  </p:sorterViewPr>
  <p:notesViewPr>
    <p:cSldViewPr snapToGrid="0" snapToObjects="1">
      <p:cViewPr varScale="1">
        <p:scale>
          <a:sx n="132" d="100"/>
          <a:sy n="132" d="100"/>
        </p:scale>
        <p:origin x="181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A9F5774-C678-1E48-A23B-1680A328FA46}" type="datetimeFigureOut">
              <a:rPr lang="en-US" smtClean="0"/>
              <a:t>11/3/2021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CF69-AC20-4D4D-9770-B6BEBB357282}" type="slidenum">
              <a:rPr lang="en-US" smtClean="0"/>
              <a:t>‹#›</a:t>
            </a:fld>
            <a:endParaRPr lang="en-US"/>
          </a:p>
        </p:txBody>
      </p:sp>
    </p:spTree>
    <p:extLst>
      <p:ext uri="{BB962C8B-B14F-4D97-AF65-F5344CB8AC3E}">
        <p14:creationId xmlns:p14="http://schemas.microsoft.com/office/powerpoint/2010/main" val="214737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0CE468-BD03-B649-8E6C-392373B14A1D}"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B0B1-BEA2-8948-A557-11B4BDB90777}" type="slidenum">
              <a:rPr lang="en-US" smtClean="0"/>
              <a:t>‹#›</a:t>
            </a:fld>
            <a:endParaRPr lang="en-US"/>
          </a:p>
        </p:txBody>
      </p:sp>
    </p:spTree>
    <p:extLst>
      <p:ext uri="{BB962C8B-B14F-4D97-AF65-F5344CB8AC3E}">
        <p14:creationId xmlns:p14="http://schemas.microsoft.com/office/powerpoint/2010/main" val="8306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7B0B1-BEA2-8948-A557-11B4BDB90777}" type="slidenum">
              <a:rPr lang="en-US" smtClean="0"/>
              <a:t>1</a:t>
            </a:fld>
            <a:endParaRPr lang="en-US"/>
          </a:p>
        </p:txBody>
      </p:sp>
    </p:spTree>
    <p:extLst>
      <p:ext uri="{BB962C8B-B14F-4D97-AF65-F5344CB8AC3E}">
        <p14:creationId xmlns:p14="http://schemas.microsoft.com/office/powerpoint/2010/main" val="1681645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11/3/2021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endParaRPr lang="en-US" dirty="0"/>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19022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0696-7CCE-494F-A431-EAFE08099352}" type="datetime1">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207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86C1D-959B-6C44-9D8E-1EBE83060B83}" type="datetime1">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6445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4909F6-C5C0-404A-8B68-383F4730A3E4}" type="datetime1">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CD1BE-76F0-964D-BEB4-4B9A284D890B}" type="slidenum">
              <a:rPr lang="en-US" smtClean="0"/>
              <a:pPr/>
              <a:t>‹#›</a:t>
            </a:fld>
            <a:endParaRPr lang="en-US"/>
          </a:p>
        </p:txBody>
      </p:sp>
    </p:spTree>
    <p:extLst>
      <p:ext uri="{BB962C8B-B14F-4D97-AF65-F5344CB8AC3E}">
        <p14:creationId xmlns:p14="http://schemas.microsoft.com/office/powerpoint/2010/main" val="33945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56507B-4CCB-9B49-A0AD-E20110655715}" type="datetime1">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0EBB6-C900-684B-B96E-D78E525ADD2C}" type="slidenum">
              <a:rPr lang="en-US" smtClean="0"/>
              <a:t>‹#›</a:t>
            </a:fld>
            <a:endParaRPr lang="en-US"/>
          </a:p>
        </p:txBody>
      </p:sp>
    </p:spTree>
    <p:extLst>
      <p:ext uri="{BB962C8B-B14F-4D97-AF65-F5344CB8AC3E}">
        <p14:creationId xmlns:p14="http://schemas.microsoft.com/office/powerpoint/2010/main" val="123686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3D9BE262-3EE3-F74D-9197-E99064608A81}" type="datetime1">
              <a:rPr lang="en-US" smtClean="0"/>
              <a:t>11/3/2021</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14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AC74B8-448C-2642-809F-1184DC1B0B1B}" type="datetime1">
              <a:rPr lang="en-US" smtClean="0"/>
              <a:t>11/3/2021</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583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1438AE9-9170-C44D-B69D-85230FA628E5}" type="datetime1">
              <a:rPr lang="en-US" smtClean="0"/>
              <a:t>11/3/2021</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9027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6C4852-C69A-3C46-A74D-F2D8C6D17F46}" type="datetime1">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9364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51048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23893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5580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dirty="0"/>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816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8CC8-7D7E-0A4B-9437-745D5071E9C2}" type="datetime1">
              <a:rPr lang="en-US" smtClean="0"/>
              <a:t>11/3/2021</a:t>
            </a:fld>
            <a:endParaRPr lang="en-US"/>
          </a:p>
        </p:txBody>
      </p:sp>
    </p:spTree>
    <p:extLst>
      <p:ext uri="{BB962C8B-B14F-4D97-AF65-F5344CB8AC3E}">
        <p14:creationId xmlns:p14="http://schemas.microsoft.com/office/powerpoint/2010/main" val="129662752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4F360-0BA0-8540-B27B-28FBA28FADF7}" type="datetime1">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44271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10562992-772B-3C4E-9810-F8ADBF4F57E7}" type="datetime1">
              <a:rPr lang="en-US" smtClean="0"/>
              <a:t>11/3/2021</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7494970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21956725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24D1D3D-27CC-A740-857C-D26C679943FF}" type="datetime1">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DCD1BE-76F0-964D-BEB4-4B9A284D890B}" type="slidenum">
              <a:rPr lang="en-US" smtClean="0"/>
              <a:pPr/>
              <a:t>‹#›</a:t>
            </a:fld>
            <a:endParaRPr lang="en-US"/>
          </a:p>
        </p:txBody>
      </p:sp>
    </p:spTree>
    <p:extLst>
      <p:ext uri="{BB962C8B-B14F-4D97-AF65-F5344CB8AC3E}">
        <p14:creationId xmlns:p14="http://schemas.microsoft.com/office/powerpoint/2010/main" val="105135876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C9D11-B800-8947-A108-C2AFD56D7B11}" type="datetime1">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EBB6-C900-684B-B96E-D78E525ADD2C}" type="slidenum">
              <a:rPr lang="en-US" smtClean="0"/>
              <a:t>‹#›</a:t>
            </a:fld>
            <a:endParaRPr lang="en-US"/>
          </a:p>
        </p:txBody>
      </p:sp>
    </p:spTree>
    <p:extLst>
      <p:ext uri="{BB962C8B-B14F-4D97-AF65-F5344CB8AC3E}">
        <p14:creationId xmlns:p14="http://schemas.microsoft.com/office/powerpoint/2010/main" val="30807682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ergy.ca.gov/sites/default/files/2020-10/Equipment_Verification_Email_Template.docx" TargetMode="External"/><Relationship Id="rId2" Type="http://schemas.openxmlformats.org/officeDocument/2006/relationships/hyperlink" Target="https://www.energy.ca.gov/sites/default/files/2020-10/Add_Equipment_Materials_and_Miscellaneous_Form.docx"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energy.ca.gov/media/5967"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energy.ca.gov/sites/default/files/2020-10/Travel_Form.docx"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energy.ca.gov/sites/default/files/2020-10/Training_Invoice_Questionnaire.docx"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ergy.ca.gov/sites/default/files/2020-10/Standard_Invoice_Review_Checklist.docx" TargetMode="External"/><Relationship Id="rId2" Type="http://schemas.openxmlformats.org/officeDocument/2006/relationships/hyperlink" Target="https://www.energy.ca.gov/sites/default/files/2020-10/Training_Invoice_Review_Checklist.docx"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ergy.ca.gov/sites/default/files/2020-10/Procedures_for_Submitting_and_Reviewing_Grant_Invoices_Electronically.docx" TargetMode="External"/><Relationship Id="rId2" Type="http://schemas.openxmlformats.org/officeDocument/2006/relationships/hyperlink" Target="https://www.energy.ca.gov/sites/default/files/2020-10/ECAMS_Pilot_Invoice_Dispute_Process.pdf" TargetMode="External"/><Relationship Id="rId1" Type="http://schemas.openxmlformats.org/officeDocument/2006/relationships/slideLayout" Target="../slideLayouts/slideLayout5.xml"/><Relationship Id="rId4" Type="http://schemas.openxmlformats.org/officeDocument/2006/relationships/hyperlink" Target="https://www.energy.ca.gov/sites/default/files/2020-10/CBE_and_Funds_in_CA_Certification.xls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energy.ca.gov/sites/default/files/2020-10/Changes_to_Grants_Level_of_Approval_and_Notification_Chart.xlsx" TargetMode="External"/><Relationship Id="rId2" Type="http://schemas.openxmlformats.org/officeDocument/2006/relationships/hyperlink" Target="https://www.energy.ca.gov/sites/default/files/2020-10/Match_Fund_Spending_Plan_Template.xlsx"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www.energy.ca.gov/sites/default/files/2020-10/ECAMS_Pilot_Metrics.docx"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y.ca.gov/funding-opportunities/funding-resources/ecams-resources/budget-category-guidance?auHash=cEItgat6JNbO9BFGeVqe4E5T6koCOgTaqliFX6bmwtg" TargetMode="External"/><Relationship Id="rId2" Type="http://schemas.openxmlformats.org/officeDocument/2006/relationships/hyperlink" Target="https://www.energy.ca.gov/funding-opportunities/funding-resources/ecams-resources?auHash=1mXzF_GlkD95agczZZ5bPLwGQeMTHFEiSuU0nnoLFfc" TargetMode="External"/><Relationship Id="rId1" Type="http://schemas.openxmlformats.org/officeDocument/2006/relationships/slideLayout" Target="../slideLayouts/slideLayout5.xml"/><Relationship Id="rId4" Type="http://schemas.openxmlformats.org/officeDocument/2006/relationships/hyperlink" Target="mailto:ECAMS.Support@energy.ca.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ECAMS.Support@energy.ca.gov" TargetMode="External"/><Relationship Id="rId2" Type="http://schemas.openxmlformats.org/officeDocument/2006/relationships/hyperlink" Target="https://www.energy.ca.gov/sites/default/files/2020-10/Streamlining_Grant_Terms_and_Conditions.docx"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255215"/>
            <a:ext cx="10515600" cy="1356059"/>
          </a:xfrm>
        </p:spPr>
        <p:txBody>
          <a:bodyPr/>
          <a:lstStyle/>
          <a:p>
            <a:r>
              <a:rPr lang="en-US" dirty="0"/>
              <a:t>California Energy Commission</a:t>
            </a:r>
          </a:p>
        </p:txBody>
      </p:sp>
      <p:sp>
        <p:nvSpPr>
          <p:cNvPr id="5" name="Text Placeholder 4"/>
          <p:cNvSpPr>
            <a:spLocks noGrp="1"/>
          </p:cNvSpPr>
          <p:nvPr>
            <p:ph type="body" idx="1"/>
          </p:nvPr>
        </p:nvSpPr>
        <p:spPr>
          <a:xfrm>
            <a:off x="831850" y="5611274"/>
            <a:ext cx="10515600" cy="1118139"/>
          </a:xfrm>
        </p:spPr>
        <p:txBody>
          <a:bodyPr/>
          <a:lstStyle/>
          <a:p>
            <a:r>
              <a:rPr lang="en-US" sz="1800" dirty="0"/>
              <a:t>Title: INTRO TO ECAMS: Training for Invited Recipients</a:t>
            </a:r>
          </a:p>
          <a:p>
            <a:r>
              <a:rPr lang="en-US" sz="1800" dirty="0"/>
              <a:t>Presenter: Jennifer Martin-Gallardo</a:t>
            </a:r>
          </a:p>
          <a:p>
            <a:r>
              <a:rPr lang="en-US" sz="1800" dirty="0"/>
              <a:t>Date: October 29, 2021</a:t>
            </a:r>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DEB5-9F67-4045-B644-369C115C5515}"/>
              </a:ext>
            </a:extLst>
          </p:cNvPr>
          <p:cNvSpPr>
            <a:spLocks noGrp="1"/>
          </p:cNvSpPr>
          <p:nvPr>
            <p:ph type="title"/>
          </p:nvPr>
        </p:nvSpPr>
        <p:spPr/>
        <p:txBody>
          <a:bodyPr>
            <a:normAutofit fontScale="90000"/>
          </a:bodyPr>
          <a:lstStyle/>
          <a:p>
            <a:pPr algn="ctr"/>
            <a:r>
              <a:rPr lang="en-US" dirty="0"/>
              <a:t>NEW CONCEPT</a:t>
            </a:r>
            <a:br>
              <a:rPr lang="en-US" dirty="0"/>
            </a:br>
            <a:r>
              <a:rPr lang="en-US" dirty="0"/>
              <a:t>Direct Labor</a:t>
            </a:r>
          </a:p>
        </p:txBody>
      </p:sp>
      <p:sp>
        <p:nvSpPr>
          <p:cNvPr id="3" name="Content Placeholder 2">
            <a:extLst>
              <a:ext uri="{FF2B5EF4-FFF2-40B4-BE49-F238E27FC236}">
                <a16:creationId xmlns:a16="http://schemas.microsoft.com/office/drawing/2014/main" id="{565AC0D9-8E03-458B-BC74-2781F0FB532F}"/>
              </a:ext>
            </a:extLst>
          </p:cNvPr>
          <p:cNvSpPr>
            <a:spLocks noGrp="1"/>
          </p:cNvSpPr>
          <p:nvPr>
            <p:ph idx="1"/>
          </p:nvPr>
        </p:nvSpPr>
        <p:spPr>
          <a:xfrm>
            <a:off x="838200" y="1825624"/>
            <a:ext cx="10515600" cy="4460875"/>
          </a:xfrm>
        </p:spPr>
        <p:txBody>
          <a:bodyPr>
            <a:normAutofit/>
          </a:bodyPr>
          <a:lstStyle/>
          <a:p>
            <a:pPr>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Direct Labor tracked at Job Classification level, not individual personnel.</a:t>
            </a:r>
          </a:p>
          <a:p>
            <a:pPr>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Only tracked for purposes of developing Budget Worksheet; detail will not be included on Agreement Budget. </a:t>
            </a:r>
          </a:p>
          <a:p>
            <a:pPr>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Allows for more flexibility in managing direct labor without holding up invoice review. </a:t>
            </a:r>
          </a:p>
          <a:p>
            <a:pPr>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Changes in personnel will be discussed in monthly calls and quarterly progress reports. </a:t>
            </a:r>
          </a:p>
          <a:p>
            <a:pPr>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See Streamlining Terms and Conditions and Budget Category Guidance for details.</a:t>
            </a:r>
          </a:p>
        </p:txBody>
      </p:sp>
    </p:spTree>
    <p:extLst>
      <p:ext uri="{BB962C8B-B14F-4D97-AF65-F5344CB8AC3E}">
        <p14:creationId xmlns:p14="http://schemas.microsoft.com/office/powerpoint/2010/main" val="71347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2B3-7681-419C-AE27-B4BC06080764}"/>
              </a:ext>
            </a:extLst>
          </p:cNvPr>
          <p:cNvSpPr>
            <a:spLocks noGrp="1"/>
          </p:cNvSpPr>
          <p:nvPr>
            <p:ph type="title"/>
          </p:nvPr>
        </p:nvSpPr>
        <p:spPr/>
        <p:txBody>
          <a:bodyPr>
            <a:normAutofit fontScale="90000"/>
          </a:bodyPr>
          <a:lstStyle/>
          <a:p>
            <a:pPr algn="ctr"/>
            <a:r>
              <a:rPr lang="en-US" dirty="0"/>
              <a:t>NEW CONCEPT</a:t>
            </a:r>
            <a:br>
              <a:rPr lang="en-US" dirty="0"/>
            </a:br>
            <a:r>
              <a:rPr lang="en-US" dirty="0"/>
              <a:t>Equipment</a:t>
            </a:r>
          </a:p>
        </p:txBody>
      </p:sp>
      <p:sp>
        <p:nvSpPr>
          <p:cNvPr id="3" name="Content Placeholder 2">
            <a:extLst>
              <a:ext uri="{FF2B5EF4-FFF2-40B4-BE49-F238E27FC236}">
                <a16:creationId xmlns:a16="http://schemas.microsoft.com/office/drawing/2014/main" id="{865C8622-7BBF-402C-8085-87A7A9FA1B01}"/>
              </a:ext>
            </a:extLst>
          </p:cNvPr>
          <p:cNvSpPr>
            <a:spLocks noGrp="1"/>
          </p:cNvSpPr>
          <p:nvPr>
            <p:ph idx="1"/>
          </p:nvPr>
        </p:nvSpPr>
        <p:spPr>
          <a:xfrm>
            <a:off x="838200" y="1825625"/>
            <a:ext cx="10515600" cy="4667250"/>
          </a:xfrm>
        </p:spPr>
        <p:txBody>
          <a:bodyPr>
            <a:normAutofit/>
          </a:bodyPr>
          <a:lstStyle/>
          <a:p>
            <a:pPr>
              <a:lnSpc>
                <a:spcPct val="107000"/>
              </a:lnSpc>
              <a:spcBef>
                <a:spcPts val="0"/>
              </a:spcBef>
            </a:pPr>
            <a:r>
              <a:rPr lang="en-US" sz="2600" dirty="0">
                <a:latin typeface="Calibri" panose="020F0502020204030204" pitchFamily="34" charset="0"/>
                <a:ea typeface="Calibri" panose="020F0502020204030204" pitchFamily="34" charset="0"/>
                <a:cs typeface="Times New Roman" panose="02020603050405020304" pitchFamily="18" charset="0"/>
              </a:rPr>
              <a:t>If “off-the-shelf” - w</a:t>
            </a:r>
            <a:r>
              <a:rPr lang="en-US" sz="2600" dirty="0">
                <a:effectLst/>
                <a:latin typeface="Calibri" panose="020F0502020204030204" pitchFamily="34" charset="0"/>
                <a:ea typeface="Calibri" panose="020F0502020204030204" pitchFamily="34" charset="0"/>
                <a:cs typeface="Times New Roman" panose="02020603050405020304" pitchFamily="18" charset="0"/>
              </a:rPr>
              <a:t>ill be included under a Recipient’s budget and will not count towards the total value of a Subrecipient’s budget. “Off-the-shelf” means: </a:t>
            </a:r>
          </a:p>
          <a:p>
            <a:pPr lvl="1">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not being built specifically for this project by Subrecipient; and</a:t>
            </a:r>
          </a:p>
          <a:p>
            <a:pPr lvl="1">
              <a:lnSpc>
                <a:spcPct val="107000"/>
              </a:lnSpc>
              <a:spcBef>
                <a:spcPts val="0"/>
              </a:spcBef>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urchased from a third-party through an arms-length transaction - not purchased from a parent/subsidiary/sister company, family, or close friend.</a:t>
            </a:r>
          </a:p>
          <a:p>
            <a:pPr>
              <a:lnSpc>
                <a:spcPct val="107000"/>
              </a:lnSpc>
              <a:spcBef>
                <a:spcPts val="0"/>
              </a:spcBef>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If equipment is being built by a Subrecipient specifically for use on the project, or if equipment is being purchased by a Subrecipient’s parent/subsidiary/sister company or family/close friend, then the Subrecipient must provide detailed budget (if Major Sub). </a:t>
            </a:r>
          </a:p>
          <a:p>
            <a:endParaRPr lang="en-US" dirty="0"/>
          </a:p>
        </p:txBody>
      </p:sp>
    </p:spTree>
    <p:extLst>
      <p:ext uri="{BB962C8B-B14F-4D97-AF65-F5344CB8AC3E}">
        <p14:creationId xmlns:p14="http://schemas.microsoft.com/office/powerpoint/2010/main" val="303721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2DDA-34A8-4DCA-9B3D-DD91C906C2B0}"/>
              </a:ext>
            </a:extLst>
          </p:cNvPr>
          <p:cNvSpPr>
            <a:spLocks noGrp="1"/>
          </p:cNvSpPr>
          <p:nvPr>
            <p:ph type="title"/>
          </p:nvPr>
        </p:nvSpPr>
        <p:spPr/>
        <p:txBody>
          <a:bodyPr>
            <a:normAutofit fontScale="90000"/>
          </a:bodyPr>
          <a:lstStyle/>
          <a:p>
            <a:pPr algn="ctr"/>
            <a:r>
              <a:rPr lang="en-US" dirty="0"/>
              <a:t>NEW CONCEPT</a:t>
            </a:r>
            <a:br>
              <a:rPr lang="en-US" dirty="0"/>
            </a:br>
            <a:r>
              <a:rPr lang="en-US" dirty="0"/>
              <a:t>Equipment</a:t>
            </a:r>
          </a:p>
        </p:txBody>
      </p:sp>
      <p:sp>
        <p:nvSpPr>
          <p:cNvPr id="3" name="Content Placeholder 2">
            <a:extLst>
              <a:ext uri="{FF2B5EF4-FFF2-40B4-BE49-F238E27FC236}">
                <a16:creationId xmlns:a16="http://schemas.microsoft.com/office/drawing/2014/main" id="{4C054EBA-B3F5-4898-B2CE-FEBA52B4501D}"/>
              </a:ext>
            </a:extLst>
          </p:cNvPr>
          <p:cNvSpPr>
            <a:spLocks noGrp="1"/>
          </p:cNvSpPr>
          <p:nvPr>
            <p:ph idx="1"/>
          </p:nvPr>
        </p:nvSpPr>
        <p:spPr>
          <a:xfrm>
            <a:off x="838199" y="1538868"/>
            <a:ext cx="10692162" cy="5082065"/>
          </a:xfrm>
        </p:spPr>
        <p:txBody>
          <a:bodyPr vert="horz" lIns="91440" tIns="45720" rIns="91440" bIns="45720" rtlCol="0" anchor="t">
            <a:normAutofit lnSpcReduction="10000"/>
          </a:bodyPr>
          <a:lstStyle/>
          <a:p>
            <a:pPr>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All equipment on budget is deemed approved. To add equipment to budget, Recipient must submit a “</a:t>
            </a:r>
            <a:r>
              <a:rPr lang="en-US" sz="2600" b="1" dirty="0">
                <a:effectLst/>
                <a:latin typeface="Calibri" panose="020F0502020204030204" pitchFamily="34" charset="0"/>
                <a:ea typeface="Calibri" panose="020F0502020204030204" pitchFamily="34" charset="0"/>
                <a:cs typeface="Times New Roman" panose="02020603050405020304" pitchFamily="18" charset="0"/>
                <a:hlinkClick r:id="rId2"/>
              </a:rPr>
              <a:t>Form to Add Equipment/Materials and Miscellaneous</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pPr>
            <a:r>
              <a:rPr lang="en-US" sz="2600" dirty="0">
                <a:effectLst/>
                <a:latin typeface="Calibri"/>
                <a:ea typeface="Calibri" panose="020F0502020204030204" pitchFamily="34" charset="0"/>
                <a:cs typeface="Times New Roman"/>
              </a:rPr>
              <a:t>Backup documentation is only provided on equipment with invoice line item totals (CEC Funds and Match Funds) that are $100,000 or more in value.</a:t>
            </a:r>
          </a:p>
          <a:p>
            <a:pPr>
              <a:lnSpc>
                <a:spcPct val="107000"/>
              </a:lnSpc>
              <a:spcBef>
                <a:spcPts val="0"/>
              </a:spcBef>
            </a:pPr>
            <a:r>
              <a:rPr lang="en-US" sz="2600" dirty="0">
                <a:effectLst/>
                <a:latin typeface="Calibri"/>
                <a:ea typeface="Calibri" panose="020F0502020204030204" pitchFamily="34" charset="0"/>
                <a:cs typeface="Times New Roman"/>
              </a:rPr>
              <a:t>Independent Verification of Equipment Purchases is only required on equipment with </a:t>
            </a:r>
            <a:r>
              <a:rPr lang="en-US" sz="2600" dirty="0">
                <a:latin typeface="Calibri"/>
                <a:ea typeface="Calibri" panose="020F0502020204030204" pitchFamily="34" charset="0"/>
                <a:cs typeface="Times New Roman"/>
              </a:rPr>
              <a:t>invoice line</a:t>
            </a:r>
            <a:r>
              <a:rPr lang="en-US" sz="2600" dirty="0">
                <a:effectLst/>
                <a:latin typeface="Calibri"/>
                <a:ea typeface="Calibri" panose="020F0502020204030204" pitchFamily="34" charset="0"/>
                <a:cs typeface="Times New Roman"/>
              </a:rPr>
              <a:t> item totals (CEC Funds and Match Funds) that are $500,000 or more or a single seller provides equipment valued $500,000 or more in value.</a:t>
            </a:r>
          </a:p>
          <a:p>
            <a:pPr lvl="1">
              <a:lnSpc>
                <a:spcPct val="107000"/>
              </a:lnSpc>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To facilitate and document this verification, a Recipient can send the “</a:t>
            </a:r>
            <a:r>
              <a:rPr lang="en-US" b="1" dirty="0">
                <a:effectLst/>
                <a:latin typeface="Calibri" panose="020F0502020204030204" pitchFamily="34" charset="0"/>
                <a:ea typeface="Calibri" panose="020F0502020204030204" pitchFamily="34" charset="0"/>
                <a:cs typeface="Times New Roman" panose="02020603050405020304" pitchFamily="18" charset="0"/>
                <a:hlinkClick r:id="rId3"/>
              </a:rPr>
              <a:t>Equipment Verification Email Template</a:t>
            </a:r>
            <a:r>
              <a:rPr lang="en-US" dirty="0">
                <a:effectLst/>
                <a:latin typeface="Calibri" panose="020F0502020204030204" pitchFamily="34" charset="0"/>
                <a:ea typeface="Calibri" panose="020F0502020204030204" pitchFamily="34" charset="0"/>
                <a:cs typeface="Times New Roman" panose="02020603050405020304" pitchFamily="18" charset="0"/>
              </a:rPr>
              <a:t>” to the Vendor or verify through bank records.</a:t>
            </a:r>
          </a:p>
          <a:p>
            <a:endParaRPr lang="en-US" dirty="0"/>
          </a:p>
        </p:txBody>
      </p:sp>
    </p:spTree>
    <p:extLst>
      <p:ext uri="{BB962C8B-B14F-4D97-AF65-F5344CB8AC3E}">
        <p14:creationId xmlns:p14="http://schemas.microsoft.com/office/powerpoint/2010/main" val="141036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23D2-869A-497E-B28E-5A5E10E4302C}"/>
              </a:ext>
            </a:extLst>
          </p:cNvPr>
          <p:cNvSpPr>
            <a:spLocks noGrp="1"/>
          </p:cNvSpPr>
          <p:nvPr>
            <p:ph type="title"/>
          </p:nvPr>
        </p:nvSpPr>
        <p:spPr/>
        <p:txBody>
          <a:bodyPr>
            <a:normAutofit fontScale="90000"/>
          </a:bodyPr>
          <a:lstStyle/>
          <a:p>
            <a:pPr algn="ctr"/>
            <a:r>
              <a:rPr lang="en-US" dirty="0"/>
              <a:t>NEW CONCEPT</a:t>
            </a:r>
            <a:br>
              <a:rPr lang="en-US" dirty="0"/>
            </a:br>
            <a:r>
              <a:rPr lang="en-US" dirty="0"/>
              <a:t>Subrecipients and Vendors</a:t>
            </a:r>
          </a:p>
        </p:txBody>
      </p:sp>
      <p:sp>
        <p:nvSpPr>
          <p:cNvPr id="3" name="Content Placeholder 2">
            <a:extLst>
              <a:ext uri="{FF2B5EF4-FFF2-40B4-BE49-F238E27FC236}">
                <a16:creationId xmlns:a16="http://schemas.microsoft.com/office/drawing/2014/main" id="{38D23ECF-3D24-447F-960A-D82C1FB59F65}"/>
              </a:ext>
            </a:extLst>
          </p:cNvPr>
          <p:cNvSpPr>
            <a:spLocks noGrp="1"/>
          </p:cNvSpPr>
          <p:nvPr>
            <p:ph idx="1"/>
          </p:nvPr>
        </p:nvSpPr>
        <p:spPr>
          <a:xfrm>
            <a:off x="838200" y="1561171"/>
            <a:ext cx="10515600" cy="5001554"/>
          </a:xfrm>
        </p:spPr>
        <p:txBody>
          <a:bodyPr>
            <a:normAutofit fontScale="92500" lnSpcReduction="10000"/>
          </a:bodyPr>
          <a:lstStyle/>
          <a:p>
            <a:pPr marL="0" indent="0">
              <a:lnSpc>
                <a:spcPct val="107000"/>
              </a:lnSpc>
              <a:spcBef>
                <a:spcPts val="0"/>
              </a:spcBef>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Under the old approach, any entity providing goods or services was a Subrecipient, regardless of whether they were critical decision-making partners, or just pouring a cement foundation for a project.</a:t>
            </a:r>
          </a:p>
          <a:p>
            <a:pPr marL="0" indent="0">
              <a:lnSpc>
                <a:spcPct val="107000"/>
              </a:lnSpc>
              <a:spcBef>
                <a:spcPts val="0"/>
              </a:spcBef>
              <a:buNone/>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New definition</a:t>
            </a:r>
            <a:r>
              <a:rPr lang="en-US" sz="2600" dirty="0">
                <a:effectLst/>
                <a:latin typeface="Calibri" panose="020F0502020204030204" pitchFamily="34" charset="0"/>
                <a:ea typeface="Calibri" panose="020F0502020204030204" pitchFamily="34" charset="0"/>
                <a:cs typeface="Calibri" panose="020F0502020204030204" pitchFamily="34" charset="0"/>
              </a:rPr>
              <a:t>s for subs and vendors. Goal is to eliminate the administrative burdens for </a:t>
            </a:r>
            <a:r>
              <a:rPr lang="en-US" sz="2600" dirty="0">
                <a:latin typeface="Calibri" panose="020F0502020204030204" pitchFamily="34" charset="0"/>
                <a:ea typeface="Calibri" panose="020F0502020204030204" pitchFamily="34" charset="0"/>
                <a:cs typeface="Calibri" panose="020F0502020204030204" pitchFamily="34" charset="0"/>
              </a:rPr>
              <a:t>v</a:t>
            </a:r>
            <a:r>
              <a:rPr lang="en-US" sz="2600" dirty="0">
                <a:effectLst/>
                <a:latin typeface="Calibri" panose="020F0502020204030204" pitchFamily="34" charset="0"/>
                <a:ea typeface="Calibri" panose="020F0502020204030204" pitchFamily="34" charset="0"/>
                <a:cs typeface="Calibri" panose="020F0502020204030204" pitchFamily="34" charset="0"/>
              </a:rPr>
              <a:t>endors.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600" b="1" u="sng" dirty="0">
                <a:effectLst/>
                <a:latin typeface="Calibri" panose="020F0502020204030204" pitchFamily="34" charset="0"/>
                <a:ea typeface="Calibri" panose="020F0502020204030204" pitchFamily="34" charset="0"/>
                <a:cs typeface="Calibri" panose="020F0502020204030204" pitchFamily="34" charset="0"/>
              </a:rPr>
              <a:t>Subrecipients:</a:t>
            </a:r>
            <a:r>
              <a:rPr lang="en-US" sz="2600" dirty="0">
                <a:effectLst/>
                <a:latin typeface="Calibri" panose="020F0502020204030204" pitchFamily="34" charset="0"/>
                <a:ea typeface="Calibri" panose="020F0502020204030204" pitchFamily="34" charset="0"/>
                <a:cs typeface="Calibri" panose="020F0502020204030204" pitchFamily="34" charset="0"/>
              </a:rPr>
              <a:t> Entrusted by the Recipient to make decisions about how to conduct some of the grant’s activities. A Subrecipient’s role involves discretion over grant activities and is not merely just selling goods or services.</a:t>
            </a:r>
          </a:p>
          <a:p>
            <a:pPr lvl="1">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Calibri" panose="020F0502020204030204" pitchFamily="34" charset="0"/>
              </a:rPr>
              <a:t>Major Sub still </a:t>
            </a:r>
            <a:r>
              <a:rPr lang="en-US" dirty="0">
                <a:effectLst/>
                <a:latin typeface="Calibri" panose="020F0502020204030204" pitchFamily="34" charset="0"/>
                <a:ea typeface="Calibri" panose="020F0502020204030204" pitchFamily="34" charset="0"/>
                <a:cs typeface="Times New Roman" panose="02020603050405020304" pitchFamily="18" charset="0"/>
              </a:rPr>
              <a:t>$100,000, but “off-the-shelf” equipment not included in that calculation.</a:t>
            </a:r>
          </a:p>
          <a:p>
            <a:pPr lvl="1">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Major Subs are subject to detail budget requirements</a:t>
            </a:r>
            <a:r>
              <a:rPr lang="en-US" sz="1300"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97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3E7C-3CEE-4E47-BD19-714F749EACE6}"/>
              </a:ext>
            </a:extLst>
          </p:cNvPr>
          <p:cNvSpPr>
            <a:spLocks noGrp="1"/>
          </p:cNvSpPr>
          <p:nvPr>
            <p:ph type="title"/>
          </p:nvPr>
        </p:nvSpPr>
        <p:spPr/>
        <p:txBody>
          <a:bodyPr>
            <a:normAutofit fontScale="90000"/>
          </a:bodyPr>
          <a:lstStyle/>
          <a:p>
            <a:pPr algn="ctr"/>
            <a:r>
              <a:rPr lang="en-US" dirty="0"/>
              <a:t>NEW CONCEPT</a:t>
            </a:r>
            <a:br>
              <a:rPr lang="en-US" dirty="0"/>
            </a:br>
            <a:r>
              <a:rPr lang="en-US" dirty="0"/>
              <a:t>Subrecipients and Vendors</a:t>
            </a:r>
          </a:p>
        </p:txBody>
      </p:sp>
      <p:sp>
        <p:nvSpPr>
          <p:cNvPr id="3" name="Content Placeholder 2">
            <a:extLst>
              <a:ext uri="{FF2B5EF4-FFF2-40B4-BE49-F238E27FC236}">
                <a16:creationId xmlns:a16="http://schemas.microsoft.com/office/drawing/2014/main" id="{A6DF3311-9FE7-4760-8D5D-0895AB8C52F7}"/>
              </a:ext>
            </a:extLst>
          </p:cNvPr>
          <p:cNvSpPr>
            <a:spLocks noGrp="1"/>
          </p:cNvSpPr>
          <p:nvPr>
            <p:ph idx="1"/>
          </p:nvPr>
        </p:nvSpPr>
        <p:spPr>
          <a:xfrm>
            <a:off x="838200" y="1958975"/>
            <a:ext cx="10515600" cy="4351338"/>
          </a:xfrm>
        </p:spPr>
        <p:txBody>
          <a:bodyPr>
            <a:normAutofit/>
          </a:bodyPr>
          <a:lstStyle/>
          <a:p>
            <a:pPr marL="0" indent="0">
              <a:lnSpc>
                <a:spcPct val="107000"/>
              </a:lnSpc>
              <a:spcBef>
                <a:spcPts val="0"/>
              </a:spcBef>
              <a:buNone/>
            </a:pPr>
            <a:r>
              <a:rPr lang="en-US" sz="2600" b="1" u="sng" dirty="0">
                <a:effectLst/>
                <a:latin typeface="Calibri" panose="020F0502020204030204" pitchFamily="34" charset="0"/>
                <a:ea typeface="Calibri" panose="020F0502020204030204" pitchFamily="34" charset="0"/>
                <a:cs typeface="Calibri" panose="020F0502020204030204" pitchFamily="34" charset="0"/>
              </a:rPr>
              <a:t>Vendors:</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Sell goods or services to the Recipient or Subrecipient in exchange for some of the grant funds, and does not make decisions about how to perform the grant’s activities. The Vendor’s role is ministerial and does not involve discretion over grant activities. </a:t>
            </a:r>
            <a:r>
              <a:rPr lang="en-US" sz="26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 vendor is an entity selected through a competitive process or is otherwise providing a product or service at a fair and </a:t>
            </a:r>
            <a:r>
              <a:rPr lang="en-US" sz="26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reasonable price</a:t>
            </a:r>
            <a:r>
              <a:rPr lang="en-US" sz="26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p>
          <a:p>
            <a:pPr lvl="1">
              <a:lnSpc>
                <a:spcPct val="107000"/>
              </a:lnSpc>
              <a:spcBef>
                <a:spcPts val="0"/>
              </a:spcBef>
              <a:buFont typeface="Courier New" panose="02070309020205020404" pitchFamily="49" charset="0"/>
              <a:buChar char="o"/>
            </a:pPr>
            <a:r>
              <a:rPr lang="en-US" dirty="0">
                <a:solidFill>
                  <a:srgbClr val="212121"/>
                </a:solidFill>
                <a:latin typeface="Calibri" panose="020F0502020204030204" pitchFamily="34" charset="0"/>
                <a:ea typeface="Calibri" panose="020F0502020204030204" pitchFamily="34" charset="0"/>
                <a:cs typeface="Calibri" panose="020F0502020204030204" pitchFamily="34" charset="0"/>
              </a:rPr>
              <a:t>Not subject to detail budget requirements</a:t>
            </a:r>
          </a:p>
          <a:p>
            <a:pPr lvl="1">
              <a:lnSpc>
                <a:spcPct val="107000"/>
              </a:lnSpc>
              <a:spcBef>
                <a:spcPts val="0"/>
              </a:spcBef>
              <a:buFont typeface="Courier New" panose="02070309020205020404" pitchFamily="49" charset="0"/>
              <a:buChar char="o"/>
            </a:pPr>
            <a:r>
              <a:rPr lang="en-US"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“Off-the-shelf” equipment should be listed in Recipient Budget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579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0B3E8B-C1E5-4BD0-A8EC-E8A412FF77B8}"/>
              </a:ext>
            </a:extLst>
          </p:cNvPr>
          <p:cNvSpPr txBox="1">
            <a:spLocks noGrp="1"/>
          </p:cNvSpPr>
          <p:nvPr>
            <p:ph type="title" idx="4294967295"/>
          </p:nvPr>
        </p:nvSpPr>
        <p:spPr>
          <a:xfrm>
            <a:off x="1552222" y="389467"/>
            <a:ext cx="9953978"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50000"/>
                  </a:schemeClr>
                </a:solidFill>
                <a:effectLst/>
                <a:uLnTx/>
                <a:uFillTx/>
                <a:latin typeface="+mj-lt"/>
                <a:ea typeface="+mj-ea"/>
                <a:cs typeface="+mj-cs"/>
              </a:rPr>
              <a:t>NEW CONCEPT</a:t>
            </a:r>
            <a:br>
              <a:rPr kumimoji="0" lang="en-US" sz="4400" b="0" i="0"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4400" b="0" i="0" u="none" strike="noStrike" kern="1200" cap="none" spc="0" normalizeH="0" baseline="0" noProof="0" dirty="0">
                <a:ln>
                  <a:noFill/>
                </a:ln>
                <a:solidFill>
                  <a:schemeClr val="accent1">
                    <a:lumMod val="50000"/>
                  </a:schemeClr>
                </a:solidFill>
                <a:effectLst/>
                <a:uLnTx/>
                <a:uFillTx/>
                <a:latin typeface="+mj-lt"/>
                <a:ea typeface="+mj-ea"/>
                <a:cs typeface="+mj-cs"/>
              </a:rPr>
              <a:t>Subrecipients and Vendors</a:t>
            </a:r>
          </a:p>
        </p:txBody>
      </p:sp>
      <p:sp>
        <p:nvSpPr>
          <p:cNvPr id="3" name="Content Placeholder 2">
            <a:extLst>
              <a:ext uri="{FF2B5EF4-FFF2-40B4-BE49-F238E27FC236}">
                <a16:creationId xmlns:a16="http://schemas.microsoft.com/office/drawing/2014/main" id="{E6DE74DD-4F32-4327-8EDA-66D7F17887DB}"/>
              </a:ext>
            </a:extLst>
          </p:cNvPr>
          <p:cNvSpPr>
            <a:spLocks noGrp="1"/>
          </p:cNvSpPr>
          <p:nvPr>
            <p:ph idx="1"/>
          </p:nvPr>
        </p:nvSpPr>
        <p:spPr/>
        <p:txBody>
          <a:bodyPr vert="horz" lIns="91440" tIns="45720" rIns="91440" bIns="45720" rtlCol="0" anchor="t">
            <a:normAutofit/>
          </a:bodyPr>
          <a:lstStyle/>
          <a:p>
            <a:r>
              <a:rPr lang="en-US" dirty="0">
                <a:cs typeface="Arial"/>
              </a:rPr>
              <a:t>To change a Subrecipient to a Vendor, Recipient must provide information as instructed on the </a:t>
            </a:r>
            <a:r>
              <a:rPr lang="en-US" dirty="0">
                <a:cs typeface="Arial"/>
                <a:hlinkClick r:id="rId2"/>
              </a:rPr>
              <a:t>Sub-to-Vendor Verification Form</a:t>
            </a:r>
            <a:r>
              <a:rPr lang="en-US" dirty="0">
                <a:cs typeface="Arial"/>
              </a:rPr>
              <a:t>. The CAM and Supervisor must approve before the change is made to the Budget.</a:t>
            </a:r>
            <a:endParaRPr lang="en-US" dirty="0"/>
          </a:p>
        </p:txBody>
      </p:sp>
      <p:sp>
        <p:nvSpPr>
          <p:cNvPr id="4" name="Slide Number Placeholder 3">
            <a:extLst>
              <a:ext uri="{FF2B5EF4-FFF2-40B4-BE49-F238E27FC236}">
                <a16:creationId xmlns:a16="http://schemas.microsoft.com/office/drawing/2014/main" id="{7679E71C-FB26-4E76-9E6E-5022F60E20B9}"/>
              </a:ext>
              <a:ext uri="{C183D7F6-B498-43B3-948B-1728B52AA6E4}">
                <adec:decorative xmlns:adec="http://schemas.microsoft.com/office/drawing/2017/decorative" val="1"/>
              </a:ext>
            </a:extLst>
          </p:cNvPr>
          <p:cNvSpPr>
            <a:spLocks noGrp="1"/>
          </p:cNvSpPr>
          <p:nvPr>
            <p:ph type="sldNum" sz="quarter" idx="12"/>
          </p:nvPr>
        </p:nvSpPr>
        <p:spPr/>
        <p:txBody>
          <a:bodyPr/>
          <a:lstStyle/>
          <a:p>
            <a:fld id="{005C4985-ACD0-2B4C-8981-36243250F268}" type="slidenum">
              <a:rPr lang="en-US" smtClean="0"/>
              <a:t>15</a:t>
            </a:fld>
            <a:endParaRPr lang="en-US"/>
          </a:p>
        </p:txBody>
      </p:sp>
    </p:spTree>
    <p:extLst>
      <p:ext uri="{BB962C8B-B14F-4D97-AF65-F5344CB8AC3E}">
        <p14:creationId xmlns:p14="http://schemas.microsoft.com/office/powerpoint/2010/main" val="296070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4353-5420-4E8F-A4FE-5EDFDD25526A}"/>
              </a:ext>
            </a:extLst>
          </p:cNvPr>
          <p:cNvSpPr>
            <a:spLocks noGrp="1"/>
          </p:cNvSpPr>
          <p:nvPr>
            <p:ph type="title"/>
          </p:nvPr>
        </p:nvSpPr>
        <p:spPr>
          <a:xfrm>
            <a:off x="1399821" y="103252"/>
            <a:ext cx="10531983" cy="2004328"/>
          </a:xfrm>
        </p:spPr>
        <p:txBody>
          <a:bodyPr>
            <a:normAutofit/>
          </a:bodyPr>
          <a:lstStyle/>
          <a:p>
            <a:pPr algn="ctr"/>
            <a:r>
              <a:rPr lang="en-US" dirty="0"/>
              <a:t>NEW CONCEPTS</a:t>
            </a:r>
            <a:br>
              <a:rPr lang="en-US" dirty="0"/>
            </a:br>
            <a:r>
              <a:rPr lang="en-US" dirty="0"/>
              <a:t>Travel</a:t>
            </a:r>
          </a:p>
        </p:txBody>
      </p:sp>
      <p:sp>
        <p:nvSpPr>
          <p:cNvPr id="3" name="Content Placeholder 2">
            <a:extLst>
              <a:ext uri="{FF2B5EF4-FFF2-40B4-BE49-F238E27FC236}">
                <a16:creationId xmlns:a16="http://schemas.microsoft.com/office/drawing/2014/main" id="{8E6FEAAD-606F-4B88-8BA0-C9BAA50D06EE}"/>
              </a:ext>
            </a:extLst>
          </p:cNvPr>
          <p:cNvSpPr>
            <a:spLocks noGrp="1"/>
          </p:cNvSpPr>
          <p:nvPr>
            <p:ph idx="1"/>
          </p:nvPr>
        </p:nvSpPr>
        <p:spPr>
          <a:xfrm>
            <a:off x="926480" y="2107580"/>
            <a:ext cx="10339039" cy="4192859"/>
          </a:xfrm>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Travel that is included in Budget Worksheet is deemed approved. </a:t>
            </a:r>
          </a:p>
          <a:p>
            <a:pPr lvl="1"/>
            <a:r>
              <a:rPr lang="en-US" sz="2800" dirty="0">
                <a:effectLst/>
                <a:latin typeface="Calibri" panose="020F0502020204030204" pitchFamily="34" charset="0"/>
                <a:ea typeface="Calibri" panose="020F0502020204030204" pitchFamily="34" charset="0"/>
                <a:cs typeface="Times New Roman" panose="02020603050405020304" pitchFamily="18" charset="0"/>
              </a:rPr>
              <a:t>Existing Budgets may distinguish approved vs. not approved. </a:t>
            </a:r>
            <a:r>
              <a:rPr lang="en-US" sz="2800" dirty="0">
                <a:latin typeface="Calibri" panose="020F0502020204030204" pitchFamily="34" charset="0"/>
                <a:ea typeface="Calibri" panose="020F0502020204030204" pitchFamily="34" charset="0"/>
                <a:cs typeface="Times New Roman" panose="02020603050405020304" pitchFamily="18" charset="0"/>
              </a:rPr>
              <a:t>Any non-approved travel still must receive approval.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Calibri" panose="020F0502020204030204" pitchFamily="34" charset="0"/>
                <a:ea typeface="Calibri" panose="020F0502020204030204" pitchFamily="34" charset="0"/>
                <a:cs typeface="Times New Roman" panose="02020603050405020304" pitchFamily="18" charset="0"/>
                <a:hlinkClick r:id="rId2"/>
              </a:rPr>
              <a:t>Travel Form</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required with each invoice claiming travel, establishes approval (pre- or post-travel), reports actuals.</a:t>
            </a:r>
          </a:p>
          <a:p>
            <a:pPr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Limited Receipt </a:t>
            </a:r>
            <a:r>
              <a:rPr lang="en-US"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t>
            </a:r>
            <a:r>
              <a:rPr lang="en-US" sz="2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equirements:</a:t>
            </a:r>
            <a:r>
              <a:rPr lang="en-US" sz="28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b="0" i="0" dirty="0">
                <a:solidFill>
                  <a:schemeClr val="tx2">
                    <a:lumMod val="75000"/>
                  </a:schemeClr>
                </a:solidFill>
                <a:effectLst/>
                <a:latin typeface="Source Sans Pro" panose="020B0503030403020204" pitchFamily="34" charset="0"/>
              </a:rPr>
              <a:t>Lodging, Airfare, Rental Car, Bus/train.</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Lodging: $200 ($300 for SF); overage allowed with justification.</a:t>
            </a:r>
          </a:p>
          <a:p>
            <a:r>
              <a:rPr lang="en-US" sz="28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Per Diem: $100 per day for: </a:t>
            </a:r>
            <a:r>
              <a:rPr lang="en-US" sz="2000" b="0" i="0" dirty="0">
                <a:solidFill>
                  <a:schemeClr val="tx2">
                    <a:lumMod val="75000"/>
                  </a:schemeClr>
                </a:solidFill>
                <a:effectLst/>
                <a:latin typeface="Calibri" panose="020F0502020204030204" pitchFamily="34" charset="0"/>
                <a:cs typeface="Calibri" panose="020F0502020204030204" pitchFamily="34" charset="0"/>
              </a:rPr>
              <a:t>Meals, Incidentals (i.e. tips), Parking, Tolls, Taxi/ride share. No receipts required.</a:t>
            </a:r>
          </a:p>
          <a:p>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878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6D2CA-154F-4F8F-8F61-ABC345EA68D1}"/>
              </a:ext>
            </a:extLst>
          </p:cNvPr>
          <p:cNvSpPr>
            <a:spLocks noGrp="1"/>
          </p:cNvSpPr>
          <p:nvPr>
            <p:ph type="title"/>
          </p:nvPr>
        </p:nvSpPr>
        <p:spPr>
          <a:xfrm>
            <a:off x="1399822" y="237066"/>
            <a:ext cx="9953978" cy="1223743"/>
          </a:xfrm>
        </p:spPr>
        <p:txBody>
          <a:bodyPr>
            <a:normAutofit fontScale="90000"/>
          </a:bodyPr>
          <a:lstStyle/>
          <a:p>
            <a:pPr algn="ctr"/>
            <a:r>
              <a:rPr lang="en-US" dirty="0"/>
              <a:t>NEW CONCEPT</a:t>
            </a:r>
            <a:br>
              <a:rPr lang="en-US" dirty="0"/>
            </a:br>
            <a:r>
              <a:rPr lang="en-US" dirty="0"/>
              <a:t>Three Indirect Rate Options</a:t>
            </a:r>
          </a:p>
        </p:txBody>
      </p:sp>
      <p:sp>
        <p:nvSpPr>
          <p:cNvPr id="3" name="Content Placeholder 2">
            <a:extLst>
              <a:ext uri="{FF2B5EF4-FFF2-40B4-BE49-F238E27FC236}">
                <a16:creationId xmlns:a16="http://schemas.microsoft.com/office/drawing/2014/main" id="{74ACBBF4-6B65-4DBB-BA0D-C091B83E9427}"/>
              </a:ext>
            </a:extLst>
          </p:cNvPr>
          <p:cNvSpPr>
            <a:spLocks noGrp="1"/>
          </p:cNvSpPr>
          <p:nvPr>
            <p:ph idx="1"/>
          </p:nvPr>
        </p:nvSpPr>
        <p:spPr>
          <a:xfrm>
            <a:off x="838200" y="1825625"/>
            <a:ext cx="10515600" cy="4667250"/>
          </a:xfrm>
        </p:spPr>
        <p:txBody>
          <a:bodyPr>
            <a:normAutofit fontScale="92500"/>
          </a:bodyPr>
          <a:lstStyle/>
          <a:p>
            <a:pPr marL="342900" indent="-342900">
              <a:lnSpc>
                <a:spcPct val="107000"/>
              </a:lnSpc>
              <a:spcBef>
                <a:spcPts val="0"/>
              </a:spcBef>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DCAA/Federal Rate (only this indirect rate may increase during grant)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An entity that has a federally-approved indirect rate from DCAA or another Federal agency may use that indirect rate for Energy Commission grants.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dirty="0">
                <a:effectLst/>
                <a:latin typeface="Calibri" panose="020F0502020204030204" pitchFamily="34" charset="0"/>
                <a:ea typeface="Calibri" panose="020F0502020204030204" pitchFamily="34" charset="0"/>
                <a:cs typeface="Calibri" panose="020F0502020204030204" pitchFamily="34" charset="0"/>
              </a:rPr>
              <a:t>A copy of the approval letter must be provided.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Benefits of using this option: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dirty="0">
                <a:effectLst/>
                <a:latin typeface="Calibri" panose="020F0502020204030204" pitchFamily="34" charset="0"/>
                <a:ea typeface="Calibri" panose="020F0502020204030204" pitchFamily="34" charset="0"/>
                <a:cs typeface="Calibri" panose="020F0502020204030204" pitchFamily="34" charset="0"/>
              </a:rPr>
              <a:t>Aside from the letter, no backup documentation is required.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dirty="0">
                <a:effectLst/>
                <a:latin typeface="Calibri" panose="020F0502020204030204" pitchFamily="34" charset="0"/>
                <a:ea typeface="Calibri" panose="020F0502020204030204" pitchFamily="34" charset="0"/>
                <a:cs typeface="Calibri" panose="020F0502020204030204" pitchFamily="34" charset="0"/>
              </a:rPr>
              <a:t>Indirect Costs will not be subject to an Energy Commission audit.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dirty="0">
                <a:effectLst/>
                <a:latin typeface="Calibri" panose="020F0502020204030204" pitchFamily="34" charset="0"/>
                <a:ea typeface="Calibri" panose="020F0502020204030204" pitchFamily="34" charset="0"/>
                <a:cs typeface="Calibri" panose="020F0502020204030204" pitchFamily="34" charset="0"/>
              </a:rPr>
              <a:t>This rate will typically shift annually, and this shift is generally acceptable.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When the rate goes down, the Indirect budget category does not need to be adjusted.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When the rate goes up, if the rate increase would require a budget reallocation to increase the total dollar value of the indirect budget category, approval per the Grant Agreement Change Approval Chart will be required.</a:t>
            </a:r>
          </a:p>
          <a:p>
            <a:pPr lvl="3">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These increases should be approved unless the increase would jeopardize the overall success of the project.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2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CD56-6E35-4B3D-ADA8-5C622E2DAA8A}"/>
              </a:ext>
            </a:extLst>
          </p:cNvPr>
          <p:cNvSpPr>
            <a:spLocks noGrp="1"/>
          </p:cNvSpPr>
          <p:nvPr>
            <p:ph type="title"/>
          </p:nvPr>
        </p:nvSpPr>
        <p:spPr/>
        <p:txBody>
          <a:bodyPr>
            <a:normAutofit fontScale="90000"/>
          </a:bodyPr>
          <a:lstStyle/>
          <a:p>
            <a:pPr algn="ctr"/>
            <a:r>
              <a:rPr lang="en-US" dirty="0"/>
              <a:t>NEW CONCEPT</a:t>
            </a:r>
            <a:br>
              <a:rPr lang="en-US" dirty="0"/>
            </a:br>
            <a:r>
              <a:rPr lang="en-US" dirty="0"/>
              <a:t>Three Indirect Rate Options</a:t>
            </a:r>
          </a:p>
        </p:txBody>
      </p:sp>
      <p:sp>
        <p:nvSpPr>
          <p:cNvPr id="3" name="Content Placeholder 2">
            <a:extLst>
              <a:ext uri="{FF2B5EF4-FFF2-40B4-BE49-F238E27FC236}">
                <a16:creationId xmlns:a16="http://schemas.microsoft.com/office/drawing/2014/main" id="{91D3665D-1222-47AB-9AD0-4E5D0686C75D}"/>
              </a:ext>
            </a:extLst>
          </p:cNvPr>
          <p:cNvSpPr>
            <a:spLocks noGrp="1"/>
          </p:cNvSpPr>
          <p:nvPr>
            <p:ph idx="1"/>
          </p:nvPr>
        </p:nvSpPr>
        <p:spPr>
          <a:xfrm>
            <a:off x="838200" y="1825625"/>
            <a:ext cx="10515600" cy="4667250"/>
          </a:xfrm>
        </p:spPr>
        <p:txBody>
          <a:bodyPr>
            <a:normAutofit fontScale="92500"/>
          </a:bodyPr>
          <a:lstStyle/>
          <a:p>
            <a:pPr marL="0" indent="0">
              <a:lnSpc>
                <a:spcPct val="107000"/>
              </a:lnSpc>
              <a:spcBef>
                <a:spcPts val="0"/>
              </a:spcBef>
              <a:buNone/>
            </a:pPr>
            <a:r>
              <a:rPr lang="en-US" sz="2400" dirty="0">
                <a:effectLst/>
                <a:latin typeface="Calibri" panose="020F0502020204030204" pitchFamily="34" charset="0"/>
                <a:ea typeface="Calibri" panose="020F0502020204030204" pitchFamily="34" charset="0"/>
                <a:cs typeface="Calibri" panose="020F0502020204030204" pitchFamily="34" charset="0"/>
              </a:rPr>
              <a:t>2.  Energy Commission De Minimis Rate (Max Rate –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The CEC has established a De Minimis Rate of 10% of Modified Total Direct Cost (MTDC) – a defined term. This is the same de minimis rate used by the Federal government.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The benefits of using this option: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Calibri" panose="020F0502020204030204" pitchFamily="34" charset="0"/>
              </a:rPr>
              <a:t>No backup documentation is required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Calibri" panose="020F0502020204030204" pitchFamily="34" charset="0"/>
              </a:rPr>
              <a:t>Indirect Costs will not be subject to an Energy Commission audit.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Calibri" panose="020F0502020204030204" pitchFamily="34" charset="0"/>
              </a:rPr>
              <a:t>When eventually applied to solicitations where indirect cost rates are part of scoring criteria, this option will give the applicant full points to incentivize its use.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This rate may be an excellent choice for small start-up companies that do not have an established cost allocation plan, or for entities that would like a simple option that removes documentation requirements and risk of audit findings in this category.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This rate will not change during the life of the grant. If the Energy Commission increases the De Minimis Rate, only new grants will use the new rate.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6971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BA78-3ECA-496E-8DF9-2525A57B82D9}"/>
              </a:ext>
            </a:extLst>
          </p:cNvPr>
          <p:cNvSpPr>
            <a:spLocks noGrp="1"/>
          </p:cNvSpPr>
          <p:nvPr>
            <p:ph type="title"/>
          </p:nvPr>
        </p:nvSpPr>
        <p:spPr/>
        <p:txBody>
          <a:bodyPr>
            <a:normAutofit fontScale="90000"/>
          </a:bodyPr>
          <a:lstStyle/>
          <a:p>
            <a:pPr algn="ctr"/>
            <a:r>
              <a:rPr lang="en-US" dirty="0"/>
              <a:t>NEW CONCEPT</a:t>
            </a:r>
            <a:br>
              <a:rPr lang="en-US" dirty="0"/>
            </a:br>
            <a:r>
              <a:rPr lang="en-US" dirty="0"/>
              <a:t>Three Indirect Rate Options</a:t>
            </a:r>
          </a:p>
        </p:txBody>
      </p:sp>
      <p:sp>
        <p:nvSpPr>
          <p:cNvPr id="3" name="Content Placeholder 2">
            <a:extLst>
              <a:ext uri="{FF2B5EF4-FFF2-40B4-BE49-F238E27FC236}">
                <a16:creationId xmlns:a16="http://schemas.microsoft.com/office/drawing/2014/main" id="{69AEB740-48AB-4531-8562-7CE53122DC8E}"/>
              </a:ext>
            </a:extLst>
          </p:cNvPr>
          <p:cNvSpPr>
            <a:spLocks noGrp="1"/>
          </p:cNvSpPr>
          <p:nvPr>
            <p:ph idx="1"/>
          </p:nvPr>
        </p:nvSpPr>
        <p:spPr>
          <a:xfrm>
            <a:off x="838200" y="1825624"/>
            <a:ext cx="10515600" cy="4575175"/>
          </a:xfrm>
        </p:spPr>
        <p:txBody>
          <a:bodyPr>
            <a:normAutofit/>
          </a:bodyPr>
          <a:lstStyle/>
          <a:p>
            <a:pPr marL="0" indent="0">
              <a:lnSpc>
                <a:spcPct val="107000"/>
              </a:lnSpc>
              <a:spcBef>
                <a:spcPts val="0"/>
              </a:spcBef>
              <a:buNone/>
            </a:pPr>
            <a:r>
              <a:rPr lang="en-US" sz="2400" dirty="0">
                <a:effectLst/>
                <a:latin typeface="Calibri" panose="020F0502020204030204" pitchFamily="34" charset="0"/>
                <a:ea typeface="Calibri" panose="020F0502020204030204" pitchFamily="34" charset="0"/>
                <a:cs typeface="Calibri" panose="020F0502020204030204" pitchFamily="34" charset="0"/>
              </a:rPr>
              <a:t>3. Cost Allocation Plan (Max Rate set by Recipient)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Recipients set their indirect rate pursuant to a cost allocation plan.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Documentation must be provided upon request</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Times New Roman" panose="02020603050405020304" pitchFamily="18" charset="0"/>
                <a:cs typeface="Calibri" panose="020F0502020204030204" pitchFamily="34" charset="0"/>
              </a:rPr>
              <a:t>P</a:t>
            </a:r>
            <a:r>
              <a:rPr lang="en-US" sz="2200" dirty="0">
                <a:effectLst/>
                <a:latin typeface="Calibri" panose="020F0502020204030204" pitchFamily="34" charset="0"/>
                <a:ea typeface="Calibri" panose="020F0502020204030204" pitchFamily="34" charset="0"/>
                <a:cs typeface="Calibri" panose="020F0502020204030204" pitchFamily="34" charset="0"/>
              </a:rPr>
              <a:t>lan must follow OMB Guidelines.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The Indirect Rate listed in the budget </a:t>
            </a:r>
            <a:r>
              <a:rPr lang="en-US" sz="2200" u="sng" dirty="0">
                <a:effectLst/>
                <a:latin typeface="Calibri" panose="020F0502020204030204" pitchFamily="34" charset="0"/>
                <a:ea typeface="Calibri" panose="020F0502020204030204" pitchFamily="34" charset="0"/>
                <a:cs typeface="Calibri" panose="020F0502020204030204" pitchFamily="34" charset="0"/>
              </a:rPr>
              <a:t>will not be increased</a:t>
            </a:r>
            <a:r>
              <a:rPr lang="en-US" sz="2200" dirty="0">
                <a:effectLst/>
                <a:latin typeface="Calibri" panose="020F0502020204030204" pitchFamily="34" charset="0"/>
                <a:ea typeface="Calibri" panose="020F0502020204030204" pitchFamily="34" charset="0"/>
                <a:cs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The Indirect Rate </a:t>
            </a:r>
            <a:r>
              <a:rPr lang="en-US" sz="2200" u="sng" dirty="0">
                <a:effectLst/>
                <a:latin typeface="Calibri" panose="020F0502020204030204" pitchFamily="34" charset="0"/>
                <a:ea typeface="Calibri" panose="020F0502020204030204" pitchFamily="34" charset="0"/>
                <a:cs typeface="Calibri" panose="020F0502020204030204" pitchFamily="34" charset="0"/>
              </a:rPr>
              <a:t>will be subject to audit</a:t>
            </a:r>
            <a:r>
              <a:rPr lang="en-US" sz="2200" dirty="0">
                <a:effectLst/>
                <a:latin typeface="Calibri" panose="020F0502020204030204" pitchFamily="34" charset="0"/>
                <a:ea typeface="Calibri" panose="020F0502020204030204" pitchFamily="34" charset="0"/>
                <a:cs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200" dirty="0">
                <a:effectLst/>
                <a:latin typeface="Calibri" panose="020F0502020204030204" pitchFamily="34" charset="0"/>
                <a:ea typeface="Calibri" panose="020F0502020204030204" pitchFamily="34" charset="0"/>
                <a:cs typeface="Calibri" panose="020F0502020204030204" pitchFamily="34" charset="0"/>
              </a:rPr>
              <a:t>Recipient must charge actual rates, not the max rate. Actual rates typically change from year to year.</a:t>
            </a:r>
          </a:p>
          <a:p>
            <a:pPr marL="457200" lvl="1" indent="0">
              <a:lnSpc>
                <a:spcPct val="107000"/>
              </a:lnSpc>
              <a:spcBef>
                <a:spcPts val="0"/>
              </a:spcBef>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Rate option can only be changed if the Recipient has not yet invoiced for Indirect Costs, and rate option may not increase from rate that a Recipient was scored 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34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7892-E866-4C0C-8D36-60FB3061BC0D}"/>
              </a:ext>
            </a:extLst>
          </p:cNvPr>
          <p:cNvSpPr>
            <a:spLocks noGrp="1"/>
          </p:cNvSpPr>
          <p:nvPr>
            <p:ph type="title"/>
          </p:nvPr>
        </p:nvSpPr>
        <p:spPr/>
        <p:txBody>
          <a:bodyPr/>
          <a:lstStyle/>
          <a:p>
            <a:pPr algn="ctr"/>
            <a:r>
              <a:rPr lang="en-US" dirty="0">
                <a:cs typeface="Calibri Light"/>
              </a:rPr>
              <a:t>ECAMS Team Introductions</a:t>
            </a:r>
          </a:p>
        </p:txBody>
      </p:sp>
      <p:sp>
        <p:nvSpPr>
          <p:cNvPr id="3" name="Content Placeholder 2">
            <a:extLst>
              <a:ext uri="{FF2B5EF4-FFF2-40B4-BE49-F238E27FC236}">
                <a16:creationId xmlns:a16="http://schemas.microsoft.com/office/drawing/2014/main" id="{01903199-1742-4ED2-88F9-F94CB69DDC54}"/>
              </a:ext>
            </a:extLst>
          </p:cNvPr>
          <p:cNvSpPr>
            <a:spLocks noGrp="1"/>
          </p:cNvSpPr>
          <p:nvPr>
            <p:ph idx="1"/>
          </p:nvPr>
        </p:nvSpPr>
        <p:spPr/>
        <p:txBody>
          <a:bodyPr vert="horz" lIns="91440" tIns="45720" rIns="91440" bIns="45720" rtlCol="0" anchor="t">
            <a:normAutofit lnSpcReduction="10000"/>
          </a:bodyPr>
          <a:lstStyle/>
          <a:p>
            <a:pPr algn="l" rtl="0" fontAlgn="base">
              <a:buFont typeface="Arial" panose="020B0604020202020204" pitchFamily="34" charset="0"/>
              <a:buChar char="•"/>
            </a:pPr>
            <a:r>
              <a:rPr lang="en-US" b="1" i="0" u="none" strike="noStrike" dirty="0">
                <a:solidFill>
                  <a:srgbClr val="083763"/>
                </a:solidFill>
                <a:effectLst/>
                <a:latin typeface="Arial" panose="020B0604020202020204" pitchFamily="34" charset="0"/>
              </a:rPr>
              <a:t>Admin:</a:t>
            </a:r>
            <a:r>
              <a:rPr lang="en-US" b="0" i="0" u="none" strike="noStrike" dirty="0">
                <a:solidFill>
                  <a:srgbClr val="083763"/>
                </a:solidFill>
                <a:effectLst/>
                <a:latin typeface="Arial" panose="020B0604020202020204" pitchFamily="34" charset="0"/>
              </a:rPr>
              <a:t> Rob Cook and Adrienne </a:t>
            </a:r>
            <a:r>
              <a:rPr lang="en-US" b="0" i="0" u="none" strike="noStrike" dirty="0" err="1">
                <a:solidFill>
                  <a:srgbClr val="083763"/>
                </a:solidFill>
                <a:effectLst/>
                <a:latin typeface="Arial" panose="020B0604020202020204" pitchFamily="34" charset="0"/>
              </a:rPr>
              <a:t>Winuk</a:t>
            </a:r>
            <a:r>
              <a:rPr lang="en-US" b="0" i="0" u="none" strike="noStrike" dirty="0">
                <a:solidFill>
                  <a:srgbClr val="083763"/>
                </a:solidFill>
                <a:effectLst/>
                <a:latin typeface="Arial" panose="020B0604020202020204" pitchFamily="34" charset="0"/>
              </a:rPr>
              <a:t> (CGL)</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dirty="0">
                <a:solidFill>
                  <a:srgbClr val="083763"/>
                </a:solidFill>
                <a:effectLst/>
                <a:latin typeface="Arial" panose="020B0604020202020204" pitchFamily="34" charset="0"/>
              </a:rPr>
              <a:t>ERDD:</a:t>
            </a:r>
            <a:r>
              <a:rPr lang="en-US" b="0" i="0" u="none" strike="noStrike" dirty="0">
                <a:solidFill>
                  <a:srgbClr val="083763"/>
                </a:solidFill>
                <a:effectLst/>
                <a:latin typeface="Arial" panose="020B0604020202020204" pitchFamily="34" charset="0"/>
              </a:rPr>
              <a:t> Invoicing: Erik Stokes and Benson Gilbert; Solicitations: Rey Gonzalez, Reta Ortiz, Jesse Rosales, Tiffany </a:t>
            </a:r>
            <a:r>
              <a:rPr lang="en-US" b="0" i="0" u="none" strike="noStrike" dirty="0" err="1">
                <a:solidFill>
                  <a:srgbClr val="083763"/>
                </a:solidFill>
                <a:effectLst/>
                <a:latin typeface="Arial" panose="020B0604020202020204" pitchFamily="34" charset="0"/>
              </a:rPr>
              <a:t>Solario</a:t>
            </a:r>
            <a:r>
              <a:rPr lang="en-US" b="0" i="0" u="none" strike="noStrike" dirty="0">
                <a:solidFill>
                  <a:srgbClr val="083763"/>
                </a:solidFill>
                <a:effectLst/>
                <a:latin typeface="Arial" panose="020B0604020202020204" pitchFamily="34" charset="0"/>
              </a:rPr>
              <a:t>, Peter Chen</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dirty="0">
                <a:solidFill>
                  <a:srgbClr val="083763"/>
                </a:solidFill>
                <a:effectLst/>
                <a:latin typeface="Arial" panose="020B0604020202020204" pitchFamily="34" charset="0"/>
              </a:rPr>
              <a:t>FTD:</a:t>
            </a:r>
            <a:r>
              <a:rPr lang="en-US" b="0" i="0" u="none" strike="noStrike" dirty="0">
                <a:solidFill>
                  <a:srgbClr val="083763"/>
                </a:solidFill>
                <a:effectLst/>
                <a:latin typeface="Arial" panose="020B0604020202020204" pitchFamily="34" charset="0"/>
              </a:rPr>
              <a:t> John Butler, Jennifer Masterson, Andrew </a:t>
            </a:r>
            <a:r>
              <a:rPr lang="en-US" b="0" i="0" u="none" strike="noStrike" dirty="0" err="1">
                <a:solidFill>
                  <a:srgbClr val="083763"/>
                </a:solidFill>
                <a:effectLst/>
                <a:latin typeface="Arial" panose="020B0604020202020204" pitchFamily="34" charset="0"/>
              </a:rPr>
              <a:t>Hom</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dirty="0">
                <a:solidFill>
                  <a:srgbClr val="083763"/>
                </a:solidFill>
                <a:effectLst/>
                <a:latin typeface="Arial" panose="020B0604020202020204" pitchFamily="34" charset="0"/>
              </a:rPr>
              <a:t>Grants Ombudsman:</a:t>
            </a:r>
            <a:r>
              <a:rPr lang="en-US" b="0" i="0" u="none" strike="noStrike" dirty="0">
                <a:solidFill>
                  <a:srgbClr val="083763"/>
                </a:solidFill>
                <a:effectLst/>
                <a:latin typeface="Arial" panose="020B0604020202020204" pitchFamily="34" charset="0"/>
              </a:rPr>
              <a:t> Jennifer Martin-Gallardo</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dirty="0">
                <a:solidFill>
                  <a:srgbClr val="083763"/>
                </a:solidFill>
                <a:effectLst/>
                <a:latin typeface="Arial" panose="020B0604020202020204" pitchFamily="34" charset="0"/>
              </a:rPr>
              <a:t>Auditor:</a:t>
            </a:r>
            <a:r>
              <a:rPr lang="en-US" b="0" i="0" u="none" strike="noStrike" dirty="0">
                <a:solidFill>
                  <a:srgbClr val="083763"/>
                </a:solidFill>
                <a:effectLst/>
                <a:latin typeface="Arial" panose="020B0604020202020204" pitchFamily="34" charset="0"/>
              </a:rPr>
              <a:t> Lisa Negri</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1" i="0" u="none" strike="noStrike" dirty="0">
                <a:solidFill>
                  <a:srgbClr val="083763"/>
                </a:solidFill>
                <a:effectLst/>
                <a:latin typeface="Arial" panose="020B0604020202020204" pitchFamily="34" charset="0"/>
              </a:rPr>
              <a:t>Chief Counsel's Office:</a:t>
            </a:r>
            <a:r>
              <a:rPr lang="en-US" b="0" i="0" u="none" strike="noStrike" dirty="0">
                <a:solidFill>
                  <a:srgbClr val="083763"/>
                </a:solidFill>
                <a:effectLst/>
                <a:latin typeface="Arial" panose="020B0604020202020204" pitchFamily="34" charset="0"/>
              </a:rPr>
              <a:t> Allan Ward and Cory Irish</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83763"/>
                </a:solidFill>
                <a:effectLst/>
                <a:latin typeface="Arial" panose="020B0604020202020204" pitchFamily="34" charset="0"/>
              </a:rPr>
              <a:t>Other key participants include: Sue </a:t>
            </a:r>
            <a:r>
              <a:rPr lang="en-US" b="0" i="0" u="none" strike="noStrike" dirty="0" err="1">
                <a:solidFill>
                  <a:srgbClr val="083763"/>
                </a:solidFill>
                <a:effectLst/>
                <a:latin typeface="Arial" panose="020B0604020202020204" pitchFamily="34" charset="0"/>
              </a:rPr>
              <a:t>Ziegert</a:t>
            </a:r>
            <a:r>
              <a:rPr lang="en-US" b="0" i="0" u="none" strike="noStrike" dirty="0">
                <a:solidFill>
                  <a:srgbClr val="083763"/>
                </a:solidFill>
                <a:effectLst/>
                <a:latin typeface="Arial" panose="020B0604020202020204" pitchFamily="34" charset="0"/>
              </a:rPr>
              <a:t>, Zach </a:t>
            </a:r>
            <a:r>
              <a:rPr lang="en-US" b="0" i="0" u="none" strike="noStrike" dirty="0" err="1">
                <a:solidFill>
                  <a:srgbClr val="083763"/>
                </a:solidFill>
                <a:effectLst/>
                <a:latin typeface="Arial" panose="020B0604020202020204" pitchFamily="34" charset="0"/>
              </a:rPr>
              <a:t>Dextraze</a:t>
            </a:r>
            <a:r>
              <a:rPr lang="en-US" b="0" i="0" u="none" strike="noStrike" dirty="0">
                <a:solidFill>
                  <a:srgbClr val="083763"/>
                </a:solidFill>
                <a:effectLst/>
                <a:latin typeface="Arial" panose="020B0604020202020204" pitchFamily="34" charset="0"/>
              </a:rPr>
              <a:t>, Yang </a:t>
            </a:r>
            <a:r>
              <a:rPr lang="en-US" b="0" i="0" u="none" strike="noStrike" dirty="0" err="1">
                <a:solidFill>
                  <a:srgbClr val="083763"/>
                </a:solidFill>
                <a:effectLst/>
                <a:latin typeface="Arial" panose="020B0604020202020204" pitchFamily="34" charset="0"/>
              </a:rPr>
              <a:t>Xiong</a:t>
            </a:r>
            <a:r>
              <a:rPr lang="en-US" b="0" i="0" u="none" strike="noStrike" dirty="0">
                <a:solidFill>
                  <a:srgbClr val="083763"/>
                </a:solidFill>
                <a:effectLst/>
                <a:latin typeface="Arial" panose="020B0604020202020204" pitchFamily="34" charset="0"/>
              </a:rPr>
              <a:t>, Kevin Mori, Gordon </a:t>
            </a:r>
            <a:r>
              <a:rPr lang="en-US" b="0" i="0" u="none" strike="noStrike" dirty="0" err="1">
                <a:solidFill>
                  <a:srgbClr val="083763"/>
                </a:solidFill>
                <a:effectLst/>
                <a:latin typeface="Arial" panose="020B0604020202020204" pitchFamily="34" charset="0"/>
              </a:rPr>
              <a:t>Kashiwagi</a:t>
            </a:r>
            <a:r>
              <a:rPr lang="en-US" b="0" i="0" u="none" strike="noStrike" dirty="0">
                <a:solidFill>
                  <a:srgbClr val="083763"/>
                </a:solidFill>
                <a:effectLst/>
                <a:latin typeface="Arial" panose="020B0604020202020204" pitchFamily="34" charset="0"/>
              </a:rPr>
              <a:t>, Miki Crowell, Liz Flores, Tatyana </a:t>
            </a:r>
            <a:r>
              <a:rPr lang="en-US" b="0" i="0" u="none" strike="noStrike" dirty="0" err="1">
                <a:solidFill>
                  <a:srgbClr val="083763"/>
                </a:solidFill>
                <a:effectLst/>
                <a:latin typeface="Arial" panose="020B0604020202020204" pitchFamily="34" charset="0"/>
              </a:rPr>
              <a:t>Yakshina</a:t>
            </a:r>
            <a:r>
              <a:rPr lang="en-US" b="0" i="0" u="none" strike="noStrike" dirty="0">
                <a:solidFill>
                  <a:srgbClr val="083763"/>
                </a:solidFill>
                <a:effectLst/>
                <a:latin typeface="Arial" panose="020B0604020202020204" pitchFamily="34" charset="0"/>
              </a:rPr>
              <a:t>, Brad </a:t>
            </a:r>
            <a:r>
              <a:rPr lang="en-US" b="0" i="0" u="none" strike="noStrike" dirty="0" err="1">
                <a:solidFill>
                  <a:srgbClr val="083763"/>
                </a:solidFill>
                <a:effectLst/>
                <a:latin typeface="Arial" panose="020B0604020202020204" pitchFamily="34" charset="0"/>
              </a:rPr>
              <a:t>Worster</a:t>
            </a:r>
            <a:r>
              <a:rPr lang="en-US" b="0" i="0" u="none" strike="noStrike" dirty="0">
                <a:solidFill>
                  <a:srgbClr val="083763"/>
                </a:solidFill>
                <a:effectLst/>
                <a:latin typeface="Arial" panose="020B0604020202020204" pitchFamily="34" charset="0"/>
              </a:rPr>
              <a:t>, </a:t>
            </a:r>
            <a:r>
              <a:rPr lang="en-US" b="0" i="0" u="none" strike="noStrike" dirty="0" err="1">
                <a:solidFill>
                  <a:srgbClr val="083763"/>
                </a:solidFill>
                <a:effectLst/>
                <a:latin typeface="Arial" panose="020B0604020202020204" pitchFamily="34" charset="0"/>
              </a:rPr>
              <a:t>Joji</a:t>
            </a:r>
            <a:r>
              <a:rPr lang="en-US" b="0" i="0" u="none" strike="noStrike" dirty="0">
                <a:solidFill>
                  <a:srgbClr val="083763"/>
                </a:solidFill>
                <a:effectLst/>
                <a:latin typeface="Arial" panose="020B0604020202020204" pitchFamily="34" charset="0"/>
              </a:rPr>
              <a:t> Castillo, and many others who have provided help along the way.</a:t>
            </a:r>
            <a:r>
              <a:rPr lang="en-US" b="0" i="0" dirty="0">
                <a:solidFill>
                  <a:srgbClr val="000000"/>
                </a:solidFill>
                <a:effectLst/>
                <a:latin typeface="Arial" panose="020B0604020202020204" pitchFamily="34" charset="0"/>
              </a:rPr>
              <a:t>​</a:t>
            </a:r>
          </a:p>
          <a:p>
            <a:endParaRPr lang="en-US" dirty="0">
              <a:cs typeface="Calibri"/>
            </a:endParaRPr>
          </a:p>
        </p:txBody>
      </p:sp>
    </p:spTree>
    <p:extLst>
      <p:ext uri="{BB962C8B-B14F-4D97-AF65-F5344CB8AC3E}">
        <p14:creationId xmlns:p14="http://schemas.microsoft.com/office/powerpoint/2010/main" val="243840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A93D-37A3-45F9-AA01-E76474515A43}"/>
              </a:ext>
            </a:extLst>
          </p:cNvPr>
          <p:cNvSpPr>
            <a:spLocks noGrp="1"/>
          </p:cNvSpPr>
          <p:nvPr>
            <p:ph type="title"/>
          </p:nvPr>
        </p:nvSpPr>
        <p:spPr/>
        <p:txBody>
          <a:bodyPr>
            <a:normAutofit fontScale="90000"/>
          </a:bodyPr>
          <a:lstStyle/>
          <a:p>
            <a:pPr algn="ctr"/>
            <a:r>
              <a:rPr lang="en-US" dirty="0"/>
              <a:t>INVOICE TEMPLATES</a:t>
            </a:r>
            <a:br>
              <a:rPr lang="en-US" dirty="0"/>
            </a:br>
            <a:r>
              <a:rPr lang="en-US" dirty="0"/>
              <a:t>Training Invoice</a:t>
            </a:r>
          </a:p>
        </p:txBody>
      </p:sp>
      <p:sp>
        <p:nvSpPr>
          <p:cNvPr id="3" name="Content Placeholder 2">
            <a:extLst>
              <a:ext uri="{FF2B5EF4-FFF2-40B4-BE49-F238E27FC236}">
                <a16:creationId xmlns:a16="http://schemas.microsoft.com/office/drawing/2014/main" id="{A6105A18-6284-429B-AAA5-54F087F5B435}"/>
              </a:ext>
            </a:extLst>
          </p:cNvPr>
          <p:cNvSpPr>
            <a:spLocks noGrp="1"/>
          </p:cNvSpPr>
          <p:nvPr>
            <p:ph idx="1"/>
          </p:nvPr>
        </p:nvSpPr>
        <p:spPr/>
        <p:txBody>
          <a:bodyPr>
            <a:noAutofit/>
          </a:bodyPr>
          <a:lstStyle/>
          <a:p>
            <a:pPr marL="0" indent="0">
              <a:lnSpc>
                <a:spcPct val="107000"/>
              </a:lnSpc>
              <a:spcBef>
                <a:spcPts val="0"/>
              </a:spcBef>
              <a:buNone/>
            </a:pPr>
            <a:r>
              <a:rPr lang="en-US" sz="2600" b="1" dirty="0">
                <a:effectLst/>
                <a:latin typeface="Calibri" panose="020F0502020204030204" pitchFamily="34" charset="0"/>
                <a:ea typeface="Calibri" panose="020F0502020204030204" pitchFamily="34" charset="0"/>
                <a:cs typeface="Times New Roman" panose="02020603050405020304" pitchFamily="18" charset="0"/>
              </a:rPr>
              <a:t>Training Invoice Template</a:t>
            </a:r>
            <a:r>
              <a:rPr lang="en-US" sz="26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600" b="1" dirty="0">
                <a:effectLst/>
                <a:latin typeface="Calibri" panose="020F0502020204030204" pitchFamily="34" charset="0"/>
                <a:ea typeface="Calibri" panose="020F0502020204030204" pitchFamily="34" charset="0"/>
                <a:cs typeface="Times New Roman" panose="02020603050405020304" pitchFamily="18" charset="0"/>
                <a:hlinkClick r:id="rId2"/>
              </a:rPr>
              <a:t>Training Invoice Questionnaire</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training invoice template will be used for only the first invoice submitted </a:t>
            </a:r>
            <a:r>
              <a:rPr lang="en-US" dirty="0">
                <a:latin typeface="Calibri" panose="020F0502020204030204" pitchFamily="34" charset="0"/>
                <a:ea typeface="Calibri" panose="020F0502020204030204" pitchFamily="34" charset="0"/>
                <a:cs typeface="Times New Roman" panose="02020603050405020304" pitchFamily="18" charset="0"/>
              </a:rPr>
              <a:t>by Recipients/Subs transferring to ECAMS mid-agreement</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In the future, it will be used for the first two invoices submitted for new grants.</a:t>
            </a:r>
          </a:p>
          <a:p>
            <a:pP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Template and Questionnaire are used in conjunction:</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Times New Roman" panose="02020603050405020304" pitchFamily="18" charset="0"/>
              </a:rPr>
              <a:t>Template includes more details to help CAM check for understanding of important requirements.</a:t>
            </a:r>
          </a:p>
          <a:p>
            <a:pPr lvl="1">
              <a:lnSpc>
                <a:spcPct val="107000"/>
              </a:lnSpc>
              <a:spcBef>
                <a:spcPts val="0"/>
              </a:spcBef>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Times New Roman" panose="02020603050405020304" pitchFamily="18" charset="0"/>
              </a:rPr>
              <a:t>Questionnaire helps to ensure Recipient understands what backup documentation must be provided in the event of an audit, that actual costs are being charged (not estimates), and raises other issues to consider that are the source of common audit findings.</a:t>
            </a:r>
            <a:endParaRPr lang="en-US" sz="2200" dirty="0"/>
          </a:p>
        </p:txBody>
      </p:sp>
    </p:spTree>
    <p:extLst>
      <p:ext uri="{BB962C8B-B14F-4D97-AF65-F5344CB8AC3E}">
        <p14:creationId xmlns:p14="http://schemas.microsoft.com/office/powerpoint/2010/main" val="248682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015E-7834-44A6-9C97-011836171A0A}"/>
              </a:ext>
            </a:extLst>
          </p:cNvPr>
          <p:cNvSpPr>
            <a:spLocks noGrp="1"/>
          </p:cNvSpPr>
          <p:nvPr>
            <p:ph type="title"/>
          </p:nvPr>
        </p:nvSpPr>
        <p:spPr/>
        <p:txBody>
          <a:bodyPr>
            <a:normAutofit fontScale="90000"/>
          </a:bodyPr>
          <a:lstStyle/>
          <a:p>
            <a:pPr algn="ctr"/>
            <a:r>
              <a:rPr lang="en-US" dirty="0"/>
              <a:t>INVOICE TEMPLATES</a:t>
            </a:r>
            <a:br>
              <a:rPr lang="en-US" dirty="0"/>
            </a:br>
            <a:r>
              <a:rPr lang="en-US" dirty="0"/>
              <a:t>Standard Invoice</a:t>
            </a:r>
          </a:p>
        </p:txBody>
      </p:sp>
      <p:sp>
        <p:nvSpPr>
          <p:cNvPr id="3" name="Content Placeholder 2">
            <a:extLst>
              <a:ext uri="{FF2B5EF4-FFF2-40B4-BE49-F238E27FC236}">
                <a16:creationId xmlns:a16="http://schemas.microsoft.com/office/drawing/2014/main" id="{42BB159A-F8D1-4494-96C6-803238B675F2}"/>
              </a:ext>
            </a:extLst>
          </p:cNvPr>
          <p:cNvSpPr>
            <a:spLocks noGrp="1"/>
          </p:cNvSpPr>
          <p:nvPr>
            <p:ph idx="1"/>
          </p:nvPr>
        </p:nvSpPr>
        <p:spPr>
          <a:xfrm>
            <a:off x="838200" y="2686049"/>
            <a:ext cx="10515600" cy="3490913"/>
          </a:xfrm>
        </p:spPr>
        <p:txBody>
          <a:bodyPr>
            <a:normAutofit/>
          </a:bodyPr>
          <a:lstStyle/>
          <a:p>
            <a:pPr marL="0" indent="0">
              <a:lnSpc>
                <a:spcPct val="107000"/>
              </a:lnSpc>
              <a:spcBef>
                <a:spcPts val="0"/>
              </a:spcBef>
              <a:buNone/>
            </a:pPr>
            <a:r>
              <a:rPr lang="en-US" sz="3000" b="1" dirty="0">
                <a:effectLst/>
                <a:latin typeface="Calibri" panose="020F0502020204030204" pitchFamily="34" charset="0"/>
                <a:ea typeface="Calibri" panose="020F0502020204030204" pitchFamily="34" charset="0"/>
                <a:cs typeface="Times New Roman" panose="02020603050405020304" pitchFamily="18" charset="0"/>
              </a:rPr>
              <a:t>Standard Invoice Template</a:t>
            </a:r>
          </a:p>
          <a:p>
            <a:pPr lvl="1">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Many budget categories eliminate detail, and just include rolled-up dollar value</a:t>
            </a:r>
          </a:p>
          <a:p>
            <a:pPr lvl="1">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Equipment and Sub/Vendor tabs still require details</a:t>
            </a:r>
          </a:p>
        </p:txBody>
      </p:sp>
    </p:spTree>
    <p:extLst>
      <p:ext uri="{BB962C8B-B14F-4D97-AF65-F5344CB8AC3E}">
        <p14:creationId xmlns:p14="http://schemas.microsoft.com/office/powerpoint/2010/main" val="3281664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B0EC-38A7-4E5F-A324-FDC6526B0884}"/>
              </a:ext>
            </a:extLst>
          </p:cNvPr>
          <p:cNvSpPr>
            <a:spLocks noGrp="1"/>
          </p:cNvSpPr>
          <p:nvPr>
            <p:ph type="title"/>
          </p:nvPr>
        </p:nvSpPr>
        <p:spPr>
          <a:xfrm>
            <a:off x="838200" y="365126"/>
            <a:ext cx="10515600" cy="1130300"/>
          </a:xfrm>
        </p:spPr>
        <p:txBody>
          <a:bodyPr/>
          <a:lstStyle/>
          <a:p>
            <a:pPr algn="ctr"/>
            <a:r>
              <a:rPr lang="en-US" dirty="0"/>
              <a:t>INVOICE REVIEW CHECKLISTS</a:t>
            </a:r>
          </a:p>
        </p:txBody>
      </p:sp>
      <p:sp>
        <p:nvSpPr>
          <p:cNvPr id="3" name="Content Placeholder 2">
            <a:extLst>
              <a:ext uri="{FF2B5EF4-FFF2-40B4-BE49-F238E27FC236}">
                <a16:creationId xmlns:a16="http://schemas.microsoft.com/office/drawing/2014/main" id="{9B8E95EB-F768-4649-8F74-472B46C2D35C}"/>
              </a:ext>
            </a:extLst>
          </p:cNvPr>
          <p:cNvSpPr>
            <a:spLocks noGrp="1"/>
          </p:cNvSpPr>
          <p:nvPr>
            <p:ph idx="1"/>
          </p:nvPr>
        </p:nvSpPr>
        <p:spPr>
          <a:xfrm>
            <a:off x="838199" y="1590674"/>
            <a:ext cx="10669859" cy="4902199"/>
          </a:xfrm>
        </p:spPr>
        <p:txBody>
          <a:bodyPr>
            <a:noAutofit/>
          </a:bodyPr>
          <a:lstStyle/>
          <a:p>
            <a:pPr algn="l" rtl="0" fontAlgn="base">
              <a:buFont typeface="Arial" panose="020B0604020202020204" pitchFamily="34" charset="0"/>
              <a:buChar char="•"/>
            </a:pPr>
            <a:r>
              <a:rPr lang="en-US" b="0" i="0" u="none" strike="noStrike" dirty="0">
                <a:solidFill>
                  <a:srgbClr val="083763"/>
                </a:solidFill>
                <a:effectLst/>
                <a:latin typeface="Calibri" panose="020F0502020204030204" pitchFamily="34" charset="0"/>
                <a:cs typeface="Calibri" panose="020F0502020204030204" pitchFamily="34" charset="0"/>
              </a:rPr>
              <a:t>CAMs </a:t>
            </a:r>
            <a:r>
              <a:rPr lang="en-US" i="0" dirty="0">
                <a:solidFill>
                  <a:srgbClr val="083763"/>
                </a:solidFill>
                <a:effectLst/>
                <a:latin typeface="Calibri" panose="020F0502020204030204" pitchFamily="34" charset="0"/>
                <a:cs typeface="Calibri" panose="020F0502020204030204" pitchFamily="34" charset="0"/>
              </a:rPr>
              <a:t>completes</a:t>
            </a:r>
            <a:r>
              <a:rPr lang="en-US" b="0" i="0" u="none" strike="noStrike" dirty="0">
                <a:solidFill>
                  <a:srgbClr val="083763"/>
                </a:solidFill>
                <a:effectLst/>
                <a:latin typeface="Calibri" panose="020F0502020204030204" pitchFamily="34" charset="0"/>
                <a:cs typeface="Calibri" panose="020F0502020204030204" pitchFamily="34" charset="0"/>
              </a:rPr>
              <a:t> the MS Forms doc when reviewing invoices.</a:t>
            </a:r>
            <a:r>
              <a:rPr lang="en-US" b="0" i="0" dirty="0">
                <a:solidFill>
                  <a:srgbClr val="000000"/>
                </a:solidFill>
                <a:effectLst/>
                <a:latin typeface="Calibri" panose="020F0502020204030204" pitchFamily="34" charset="0"/>
                <a:cs typeface="Calibri" panose="020F0502020204030204" pitchFamily="34" charset="0"/>
              </a:rPr>
              <a:t>​</a:t>
            </a:r>
          </a:p>
          <a:p>
            <a:pPr lvl="1" fontAlgn="base">
              <a:buFont typeface="Arial" panose="020B0604020202020204" pitchFamily="34" charset="0"/>
              <a:buChar char="•"/>
            </a:pPr>
            <a:r>
              <a:rPr lang="en-US" b="0" i="0" u="none" strike="noStrike" dirty="0">
                <a:solidFill>
                  <a:srgbClr val="083763"/>
                </a:solidFill>
                <a:effectLst/>
                <a:latin typeface="Calibri" panose="020F0502020204030204" pitchFamily="34" charset="0"/>
                <a:cs typeface="Calibri" panose="020F0502020204030204" pitchFamily="34" charset="0"/>
              </a:rPr>
              <a:t>Records invoice review</a:t>
            </a:r>
            <a:r>
              <a:rPr lang="en-US" b="0" i="0" dirty="0">
                <a:solidFill>
                  <a:srgbClr val="000000"/>
                </a:solidFill>
                <a:effectLst/>
                <a:latin typeface="Calibri" panose="020F0502020204030204" pitchFamily="34" charset="0"/>
                <a:cs typeface="Calibri" panose="020F0502020204030204" pitchFamily="34" charset="0"/>
              </a:rPr>
              <a:t>​</a:t>
            </a:r>
          </a:p>
          <a:p>
            <a:pPr lvl="1" fontAlgn="base">
              <a:buFont typeface="Arial" panose="020B0604020202020204" pitchFamily="34" charset="0"/>
              <a:buChar char="•"/>
            </a:pPr>
            <a:r>
              <a:rPr lang="en-US" b="0" i="0" u="none" strike="noStrike" dirty="0">
                <a:solidFill>
                  <a:srgbClr val="083763"/>
                </a:solidFill>
                <a:effectLst/>
                <a:latin typeface="Calibri" panose="020F0502020204030204" pitchFamily="34" charset="0"/>
                <a:cs typeface="Calibri" panose="020F0502020204030204" pitchFamily="34" charset="0"/>
              </a:rPr>
              <a:t>Allows ECAMS team to access data about the new invoice review process.</a:t>
            </a:r>
            <a:r>
              <a:rPr lang="en-US"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b="0" i="0" u="none" strike="noStrike" dirty="0">
                <a:solidFill>
                  <a:srgbClr val="083763"/>
                </a:solidFill>
                <a:effectLst/>
                <a:latin typeface="Calibri" panose="020F0502020204030204" pitchFamily="34" charset="0"/>
                <a:cs typeface="Calibri" panose="020F0502020204030204" pitchFamily="34" charset="0"/>
              </a:rPr>
              <a:t>Because MS Forms only shows one question at a time, we have included the full Word version on the website for convenience</a:t>
            </a:r>
            <a:r>
              <a:rPr lang="en-US"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b="0" i="0" u="none" strike="noStrike" dirty="0">
                <a:solidFill>
                  <a:srgbClr val="083763"/>
                </a:solidFill>
                <a:effectLst/>
                <a:latin typeface="Calibri" panose="020F0502020204030204" pitchFamily="34" charset="0"/>
                <a:cs typeface="Calibri" panose="020F0502020204030204" pitchFamily="34" charset="0"/>
              </a:rPr>
              <a:t>Available to Recipients so they can see what a CAM will be reviewing for. May be a helpful tool as they develop invoice.</a:t>
            </a:r>
            <a:r>
              <a:rPr lang="en-US"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b="1" i="0" u="sng" strike="noStrike" dirty="0">
                <a:solidFill>
                  <a:srgbClr val="F49100"/>
                </a:solidFill>
                <a:effectLst/>
                <a:latin typeface="Calibri" panose="020F0502020204030204" pitchFamily="34" charset="0"/>
                <a:cs typeface="Calibri" panose="020F0502020204030204" pitchFamily="34" charset="0"/>
                <a:hlinkClick r:id="rId2"/>
              </a:rPr>
              <a:t>Training Invoice Review Checklist</a:t>
            </a:r>
            <a:r>
              <a:rPr lang="en-US" b="0" i="0" dirty="0">
                <a:solidFill>
                  <a:srgbClr val="000000"/>
                </a:solidFill>
                <a:effectLst/>
                <a:latin typeface="Calibri" panose="020F0502020204030204" pitchFamily="34" charset="0"/>
                <a:cs typeface="Calibri" panose="020F0502020204030204" pitchFamily="34" charset="0"/>
              </a:rPr>
              <a:t>​</a:t>
            </a:r>
          </a:p>
          <a:p>
            <a:pPr lvl="1" fontAlgn="base">
              <a:buFont typeface="Arial" panose="020B0604020202020204" pitchFamily="34" charset="0"/>
              <a:buChar char="•"/>
            </a:pPr>
            <a:r>
              <a:rPr lang="en-US" b="0" i="0" u="none" strike="noStrike" dirty="0">
                <a:solidFill>
                  <a:srgbClr val="083763"/>
                </a:solidFill>
                <a:effectLst/>
                <a:latin typeface="Calibri" panose="020F0502020204030204" pitchFamily="34" charset="0"/>
                <a:cs typeface="Calibri" panose="020F0502020204030204" pitchFamily="34" charset="0"/>
              </a:rPr>
              <a:t>CAM Reviews Invoice with the Training Invoice Questionnaire</a:t>
            </a:r>
            <a:r>
              <a:rPr lang="en-US"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b="1" i="0" u="sng" strike="noStrike" dirty="0">
                <a:solidFill>
                  <a:srgbClr val="F49100"/>
                </a:solidFill>
                <a:effectLst/>
                <a:latin typeface="Calibri" panose="020F0502020204030204" pitchFamily="34" charset="0"/>
                <a:cs typeface="Calibri" panose="020F0502020204030204" pitchFamily="34" charset="0"/>
                <a:hlinkClick r:id="rId3"/>
              </a:rPr>
              <a:t>Standard Invoice Review Checklist</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8178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CF9F-6199-4447-A49D-2BA153571A34}"/>
              </a:ext>
            </a:extLst>
          </p:cNvPr>
          <p:cNvSpPr>
            <a:spLocks noGrp="1"/>
          </p:cNvSpPr>
          <p:nvPr>
            <p:ph type="title"/>
          </p:nvPr>
        </p:nvSpPr>
        <p:spPr>
          <a:xfrm>
            <a:off x="1399822" y="237067"/>
            <a:ext cx="9953978" cy="1257196"/>
          </a:xfrm>
        </p:spPr>
        <p:txBody>
          <a:bodyPr>
            <a:normAutofit fontScale="90000"/>
          </a:bodyPr>
          <a:lstStyle/>
          <a:p>
            <a:pPr algn="ctr"/>
            <a:r>
              <a:rPr lang="en-US" dirty="0"/>
              <a:t>OTHER TOOLS TO SUPPORT INVOICE REVIEW</a:t>
            </a:r>
          </a:p>
        </p:txBody>
      </p:sp>
      <p:sp>
        <p:nvSpPr>
          <p:cNvPr id="3" name="Content Placeholder 2">
            <a:extLst>
              <a:ext uri="{FF2B5EF4-FFF2-40B4-BE49-F238E27FC236}">
                <a16:creationId xmlns:a16="http://schemas.microsoft.com/office/drawing/2014/main" id="{B0EF2737-1332-4084-9C82-B540E387D602}"/>
              </a:ext>
            </a:extLst>
          </p:cNvPr>
          <p:cNvSpPr>
            <a:spLocks noGrp="1"/>
          </p:cNvSpPr>
          <p:nvPr>
            <p:ph idx="1"/>
          </p:nvPr>
        </p:nvSpPr>
        <p:spPr/>
        <p:txBody>
          <a:bodyPr>
            <a:normAutofit/>
          </a:bodyPr>
          <a:lstStyle/>
          <a:p>
            <a:pPr algn="l" rtl="0" fontAlgn="base">
              <a:buFont typeface="Arial" panose="020B0604020202020204" pitchFamily="34" charset="0"/>
              <a:buChar char="•"/>
            </a:pPr>
            <a:r>
              <a:rPr lang="en-US" sz="2800" b="1" i="0" u="sng" strike="noStrike" dirty="0">
                <a:solidFill>
                  <a:srgbClr val="F49100"/>
                </a:solidFill>
                <a:effectLst/>
                <a:latin typeface="Calibri" panose="020F0502020204030204" pitchFamily="34" charset="0"/>
                <a:cs typeface="Calibri" panose="020F0502020204030204" pitchFamily="34" charset="0"/>
                <a:hlinkClick r:id="rId2"/>
              </a:rPr>
              <a:t>Invoice Dispute Process</a:t>
            </a:r>
            <a:r>
              <a:rPr lang="en-US" sz="2800" b="0" i="0" u="none" strike="noStrike" dirty="0">
                <a:solidFill>
                  <a:srgbClr val="083763"/>
                </a:solidFill>
                <a:effectLst/>
                <a:latin typeface="Calibri" panose="020F0502020204030204" pitchFamily="34" charset="0"/>
                <a:cs typeface="Calibri" panose="020F0502020204030204" pitchFamily="34" charset="0"/>
              </a:rPr>
              <a:t> - Provides instructions on how to dispute and resolve issues on an invoice.</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endParaRPr lang="en-US" sz="28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sz="2800" b="1" i="0" u="sng" strike="noStrike" dirty="0">
                <a:solidFill>
                  <a:srgbClr val="F49100"/>
                </a:solidFill>
                <a:effectLst/>
                <a:latin typeface="Calibri" panose="020F0502020204030204" pitchFamily="34" charset="0"/>
                <a:cs typeface="Calibri" panose="020F0502020204030204" pitchFamily="34" charset="0"/>
                <a:hlinkClick r:id="rId3"/>
              </a:rPr>
              <a:t>Procedure for Submitting and Reviewing Invoices Electronically</a:t>
            </a:r>
            <a:r>
              <a:rPr lang="en-US" sz="2800" b="0" i="0" u="none" strike="noStrike" dirty="0">
                <a:solidFill>
                  <a:srgbClr val="083763"/>
                </a:solidFill>
                <a:effectLst/>
                <a:latin typeface="Calibri" panose="020F0502020204030204" pitchFamily="34" charset="0"/>
                <a:cs typeface="Calibri" panose="020F0502020204030204" pitchFamily="34" charset="0"/>
              </a:rPr>
              <a:t> -Provides a full explanation of the invoice submission and review process.</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endParaRPr lang="en-US" sz="2800"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sz="2800" b="1" i="0" u="sng" strike="noStrike" dirty="0">
                <a:solidFill>
                  <a:srgbClr val="F49100"/>
                </a:solidFill>
                <a:effectLst/>
                <a:latin typeface="Calibri" panose="020F0502020204030204" pitchFamily="34" charset="0"/>
                <a:cs typeface="Calibri" panose="020F0502020204030204" pitchFamily="34" charset="0"/>
                <a:hlinkClick r:id="rId4"/>
              </a:rPr>
              <a:t>CBE/Funds Spent in CA Form </a:t>
            </a:r>
            <a:r>
              <a:rPr lang="en-US" sz="2800" b="0" i="0" u="none" strike="noStrike" dirty="0">
                <a:solidFill>
                  <a:srgbClr val="083763"/>
                </a:solidFill>
                <a:effectLst/>
                <a:latin typeface="Calibri" panose="020F0502020204030204" pitchFamily="34" charset="0"/>
                <a:cs typeface="Calibri" panose="020F0502020204030204" pitchFamily="34" charset="0"/>
              </a:rPr>
              <a:t>- a form required in ERDD</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endParaRPr lang="en-US" sz="2000" b="0" i="0" dirty="0">
              <a:solidFill>
                <a:srgbClr val="000000"/>
              </a:solidFill>
              <a:effectLst/>
              <a:latin typeface="Segoe UI" panose="020B0502040204020203" pitchFamily="34" charset="0"/>
            </a:endParaRPr>
          </a:p>
          <a:p>
            <a:pPr>
              <a:lnSpc>
                <a:spcPct val="107000"/>
              </a:lnSpc>
              <a:spcBef>
                <a:spcPts val="0"/>
              </a:spcBef>
              <a:spcAft>
                <a:spcPts val="80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3281066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F3EE-D3DE-45E0-AB72-6FDD7D25AB5C}"/>
              </a:ext>
            </a:extLst>
          </p:cNvPr>
          <p:cNvSpPr>
            <a:spLocks noGrp="1"/>
          </p:cNvSpPr>
          <p:nvPr>
            <p:ph type="title"/>
          </p:nvPr>
        </p:nvSpPr>
        <p:spPr/>
        <p:txBody>
          <a:bodyPr/>
          <a:lstStyle/>
          <a:p>
            <a:pPr algn="ctr"/>
            <a:r>
              <a:rPr lang="en-US" dirty="0"/>
              <a:t>MONTHLY CALLS</a:t>
            </a:r>
          </a:p>
        </p:txBody>
      </p:sp>
      <p:sp>
        <p:nvSpPr>
          <p:cNvPr id="3" name="Content Placeholder 2">
            <a:extLst>
              <a:ext uri="{FF2B5EF4-FFF2-40B4-BE49-F238E27FC236}">
                <a16:creationId xmlns:a16="http://schemas.microsoft.com/office/drawing/2014/main" id="{EF0E9321-9362-4FF4-8CB9-D6AEA1EC5779}"/>
              </a:ext>
            </a:extLst>
          </p:cNvPr>
          <p:cNvSpPr>
            <a:spLocks noGrp="1"/>
          </p:cNvSpPr>
          <p:nvPr>
            <p:ph idx="1"/>
          </p:nvPr>
        </p:nvSpPr>
        <p:spPr/>
        <p:txBody>
          <a:bodyPr/>
          <a:lstStyle/>
          <a:p>
            <a:pPr marL="0" marR="0" lvl="0" indent="0">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000" dirty="0">
                <a:effectLst/>
                <a:latin typeface="Calibri" panose="020F0502020204030204" pitchFamily="34" charset="0"/>
                <a:ea typeface="Calibri" panose="020F0502020204030204" pitchFamily="34" charset="0"/>
                <a:cs typeface="Times New Roman" panose="02020603050405020304" pitchFamily="18" charset="0"/>
              </a:rPr>
              <a:t>Goal is not to be overly burdensome – 15 minutes.</a:t>
            </a:r>
          </a:p>
          <a:p>
            <a:pPr>
              <a:lnSpc>
                <a:spcPct val="107000"/>
              </a:lnSpc>
              <a:spcBef>
                <a:spcPts val="0"/>
              </a:spcBef>
            </a:pPr>
            <a:r>
              <a:rPr lang="en-US" sz="3000" dirty="0">
                <a:effectLst/>
                <a:latin typeface="Calibri" panose="020F0502020204030204" pitchFamily="34" charset="0"/>
                <a:ea typeface="Calibri" panose="020F0502020204030204" pitchFamily="34" charset="0"/>
                <a:cs typeface="Times New Roman" panose="02020603050405020304" pitchFamily="18" charset="0"/>
              </a:rPr>
              <a:t>Provides both CAM and Recipient the opportunity to build communication.</a:t>
            </a:r>
          </a:p>
          <a:p>
            <a:pPr>
              <a:lnSpc>
                <a:spcPct val="107000"/>
              </a:lnSpc>
              <a:spcBef>
                <a:spcPts val="0"/>
              </a:spcBef>
            </a:pPr>
            <a:r>
              <a:rPr lang="en-US" sz="3000" dirty="0">
                <a:effectLst/>
                <a:latin typeface="Calibri" panose="020F0502020204030204" pitchFamily="34" charset="0"/>
                <a:ea typeface="Calibri" panose="020F0502020204030204" pitchFamily="34" charset="0"/>
                <a:cs typeface="Times New Roman" panose="02020603050405020304" pitchFamily="18" charset="0"/>
              </a:rPr>
              <a:t>Provides Recipient the opportunity to inform CAM of emerging issues.</a:t>
            </a:r>
          </a:p>
          <a:p>
            <a:pPr>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CAM documents </a:t>
            </a:r>
            <a:r>
              <a:rPr lang="en-US" sz="3000" dirty="0">
                <a:latin typeface="Calibri" panose="020F0502020204030204" pitchFamily="34" charset="0"/>
                <a:ea typeface="Calibri" panose="020F0502020204030204" pitchFamily="34" charset="0"/>
                <a:cs typeface="Times New Roman" panose="02020603050405020304" pitchFamily="18" charset="0"/>
              </a:rPr>
              <a:t>responses </a:t>
            </a:r>
            <a:r>
              <a:rPr lang="en-US" sz="3000" dirty="0">
                <a:effectLst/>
                <a:latin typeface="Calibri" panose="020F0502020204030204" pitchFamily="34" charset="0"/>
                <a:ea typeface="Calibri" panose="020F0502020204030204" pitchFamily="34" charset="0"/>
                <a:cs typeface="Times New Roman" panose="02020603050405020304" pitchFamily="18" charset="0"/>
              </a:rPr>
              <a:t>and saves notes from conversation in PIMS. This provides historical documentation in the event of CAM changes.</a:t>
            </a:r>
          </a:p>
          <a:p>
            <a:endParaRPr lang="en-US" dirty="0"/>
          </a:p>
        </p:txBody>
      </p:sp>
    </p:spTree>
    <p:extLst>
      <p:ext uri="{BB962C8B-B14F-4D97-AF65-F5344CB8AC3E}">
        <p14:creationId xmlns:p14="http://schemas.microsoft.com/office/powerpoint/2010/main" val="3975527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75C6-0F71-460B-95F9-F7777F7CD5EA}"/>
              </a:ext>
            </a:extLst>
          </p:cNvPr>
          <p:cNvSpPr>
            <a:spLocks noGrp="1"/>
          </p:cNvSpPr>
          <p:nvPr>
            <p:ph type="title"/>
          </p:nvPr>
        </p:nvSpPr>
        <p:spPr/>
        <p:txBody>
          <a:bodyPr>
            <a:normAutofit fontScale="90000"/>
          </a:bodyPr>
          <a:lstStyle/>
          <a:p>
            <a:pPr algn="ctr"/>
            <a:r>
              <a:rPr lang="en-US" dirty="0"/>
              <a:t>QUARTERLY PROGRESS REPORTS</a:t>
            </a:r>
          </a:p>
        </p:txBody>
      </p:sp>
      <p:sp>
        <p:nvSpPr>
          <p:cNvPr id="3" name="Content Placeholder 2">
            <a:extLst>
              <a:ext uri="{FF2B5EF4-FFF2-40B4-BE49-F238E27FC236}">
                <a16:creationId xmlns:a16="http://schemas.microsoft.com/office/drawing/2014/main" id="{F0ED2A85-865D-45EA-9C16-5E89EE76491B}"/>
              </a:ext>
            </a:extLst>
          </p:cNvPr>
          <p:cNvSpPr>
            <a:spLocks noGrp="1"/>
          </p:cNvSpPr>
          <p:nvPr>
            <p:ph idx="1"/>
          </p:nvPr>
        </p:nvSpPr>
        <p:spPr/>
        <p:txBody>
          <a:bodyPr>
            <a:normAutofit/>
          </a:bodyPr>
          <a:lstStyle/>
          <a:p>
            <a:pPr>
              <a:lnSpc>
                <a:spcPct val="107000"/>
              </a:lnSpc>
              <a:spcBef>
                <a:spcPts val="0"/>
              </a:spcBef>
            </a:pPr>
            <a:r>
              <a:rPr lang="en-US" sz="3000" dirty="0">
                <a:effectLst/>
                <a:latin typeface="Calibri" panose="020F0502020204030204" pitchFamily="34" charset="0"/>
                <a:ea typeface="Calibri" panose="020F0502020204030204" pitchFamily="34" charset="0"/>
                <a:cs typeface="Times New Roman" panose="02020603050405020304" pitchFamily="18" charset="0"/>
              </a:rPr>
              <a:t>Progress Reports no longer tied to Invoices</a:t>
            </a:r>
          </a:p>
          <a:p>
            <a:pPr>
              <a:lnSpc>
                <a:spcPct val="107000"/>
              </a:lnSpc>
              <a:spcBef>
                <a:spcPts val="0"/>
              </a:spcBef>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000" dirty="0">
                <a:effectLst/>
                <a:latin typeface="Calibri" panose="020F0502020204030204" pitchFamily="34" charset="0"/>
                <a:ea typeface="Calibri" panose="020F0502020204030204" pitchFamily="34" charset="0"/>
                <a:cs typeface="Times New Roman" panose="02020603050405020304" pitchFamily="18" charset="0"/>
              </a:rPr>
              <a:t>Monthly call not required the month that Quarterly Progress Report is Submitted</a:t>
            </a:r>
          </a:p>
          <a:p>
            <a:pPr>
              <a:lnSpc>
                <a:spcPct val="107000"/>
              </a:lnSpc>
              <a:spcBef>
                <a:spcPts val="0"/>
              </a:spcBef>
              <a:spcAft>
                <a:spcPts val="80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Quarterly Progress Report Review Checklist</a:t>
            </a:r>
          </a:p>
          <a:p>
            <a:pPr lvl="1">
              <a:lnSpc>
                <a:spcPct val="107000"/>
              </a:lnSpc>
              <a:spcBef>
                <a:spcPts val="0"/>
              </a:spcBef>
              <a:spcAft>
                <a:spcPts val="800"/>
              </a:spcAft>
            </a:pPr>
            <a:r>
              <a:rPr lang="en-US" sz="2600" dirty="0">
                <a:latin typeface="Calibri" panose="020F0502020204030204" pitchFamily="34" charset="0"/>
                <a:ea typeface="Calibri" panose="020F0502020204030204" pitchFamily="34" charset="0"/>
                <a:cs typeface="Times New Roman" panose="02020603050405020304" pitchFamily="18" charset="0"/>
              </a:rPr>
              <a:t>Like Invoice Checklist, this will be completed in MS Forms and saved in PIMS.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836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6029-3DFB-4554-83CC-7C9022884B77}"/>
              </a:ext>
            </a:extLst>
          </p:cNvPr>
          <p:cNvSpPr>
            <a:spLocks noGrp="1"/>
          </p:cNvSpPr>
          <p:nvPr>
            <p:ph type="title"/>
          </p:nvPr>
        </p:nvSpPr>
        <p:spPr>
          <a:xfrm>
            <a:off x="1399822" y="237066"/>
            <a:ext cx="9953978" cy="1335255"/>
          </a:xfrm>
        </p:spPr>
        <p:txBody>
          <a:bodyPr>
            <a:normAutofit/>
          </a:bodyPr>
          <a:lstStyle/>
          <a:p>
            <a:pPr algn="ctr"/>
            <a:r>
              <a:rPr lang="en-US" dirty="0"/>
              <a:t>OTHER AGREEMENT MANAGEMENT TOOLS</a:t>
            </a:r>
          </a:p>
        </p:txBody>
      </p:sp>
      <p:sp>
        <p:nvSpPr>
          <p:cNvPr id="3" name="Content Placeholder 2">
            <a:extLst>
              <a:ext uri="{FF2B5EF4-FFF2-40B4-BE49-F238E27FC236}">
                <a16:creationId xmlns:a16="http://schemas.microsoft.com/office/drawing/2014/main" id="{F6B402FE-5493-4403-A079-B9167402AD7A}"/>
              </a:ext>
            </a:extLst>
          </p:cNvPr>
          <p:cNvSpPr>
            <a:spLocks noGrp="1"/>
          </p:cNvSpPr>
          <p:nvPr>
            <p:ph idx="1"/>
          </p:nvPr>
        </p:nvSpPr>
        <p:spPr/>
        <p:txBody>
          <a:bodyPr vert="horz" lIns="91440" tIns="45720" rIns="91440" bIns="45720" rtlCol="0" anchor="t">
            <a:normAutofit/>
          </a:bodyPr>
          <a:lstStyle/>
          <a:p>
            <a:pPr>
              <a:lnSpc>
                <a:spcPct val="107000"/>
              </a:lnSpc>
              <a:spcBef>
                <a:spcPts val="0"/>
              </a:spcBef>
            </a:pPr>
            <a:r>
              <a:rPr lang="en-US" sz="3200" b="1" dirty="0">
                <a:effectLst/>
                <a:latin typeface="Calibri" panose="020F0502020204030204" pitchFamily="34" charset="0"/>
                <a:ea typeface="Calibri" panose="020F0502020204030204" pitchFamily="34" charset="0"/>
                <a:cs typeface="Times New Roman" panose="02020603050405020304" pitchFamily="18" charset="0"/>
                <a:hlinkClick r:id="rId2"/>
              </a:rPr>
              <a:t>Match Fund Spending Plan Template</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If Match Funds cannot be spent prior to or concurrent with CEC Funds, Recipient can submit a Match Fund Spending Plan for approval which estimates quarterly spending.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200" b="1">
                <a:effectLst/>
                <a:latin typeface="Calibri"/>
                <a:ea typeface="Calibri" panose="020F0502020204030204" pitchFamily="34" charset="0"/>
                <a:cs typeface="Times New Roman"/>
                <a:hlinkClick r:id="rId3"/>
              </a:rPr>
              <a:t>Changes Chart for </a:t>
            </a:r>
            <a:r>
              <a:rPr lang="en-US" sz="3200" b="1">
                <a:latin typeface="Calibri"/>
                <a:ea typeface="Calibri" panose="020F0502020204030204" pitchFamily="34" charset="0"/>
                <a:cs typeface="Times New Roman"/>
                <a:hlinkClick r:id="rId3"/>
              </a:rPr>
              <a:t>ECAMS</a:t>
            </a:r>
            <a:r>
              <a:rPr lang="en-US" sz="3200" b="1">
                <a:effectLst/>
                <a:latin typeface="Calibri"/>
                <a:ea typeface="Calibri" panose="020F0502020204030204" pitchFamily="34" charset="0"/>
                <a:cs typeface="Times New Roman"/>
                <a:hlinkClick r:id="rId3"/>
              </a:rPr>
              <a:t> Agreements</a:t>
            </a:r>
            <a:endParaRPr lang="en-US" sz="3200">
              <a:effectLst/>
              <a:latin typeface="Calibri"/>
              <a:ea typeface="Calibri" panose="020F0502020204030204" pitchFamily="34" charset="0"/>
              <a:cs typeface="Times New Roman"/>
            </a:endParaRPr>
          </a:p>
          <a:p>
            <a:pPr lvl="1">
              <a:lnSpc>
                <a:spcPct val="107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Reduces level of review to what management has deemed truly necessary.</a:t>
            </a:r>
          </a:p>
          <a:p>
            <a:pPr lv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Removes review of changes that are no longer relevant, such as individual personnel changes.</a:t>
            </a:r>
          </a:p>
        </p:txBody>
      </p:sp>
    </p:spTree>
    <p:extLst>
      <p:ext uri="{BB962C8B-B14F-4D97-AF65-F5344CB8AC3E}">
        <p14:creationId xmlns:p14="http://schemas.microsoft.com/office/powerpoint/2010/main" val="451142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6E09-7BA1-453A-96D5-BC672131015D}"/>
              </a:ext>
            </a:extLst>
          </p:cNvPr>
          <p:cNvSpPr>
            <a:spLocks noGrp="1"/>
          </p:cNvSpPr>
          <p:nvPr>
            <p:ph type="title"/>
          </p:nvPr>
        </p:nvSpPr>
        <p:spPr/>
        <p:txBody>
          <a:bodyPr/>
          <a:lstStyle/>
          <a:p>
            <a:pPr algn="ctr"/>
            <a:r>
              <a:rPr lang="en-US" dirty="0">
                <a:hlinkClick r:id="rId2"/>
              </a:rPr>
              <a:t>ECAMS SUCCESS METRICS</a:t>
            </a:r>
            <a:endParaRPr lang="en-US" dirty="0"/>
          </a:p>
        </p:txBody>
      </p:sp>
      <p:sp>
        <p:nvSpPr>
          <p:cNvPr id="3" name="Content Placeholder 2">
            <a:extLst>
              <a:ext uri="{FF2B5EF4-FFF2-40B4-BE49-F238E27FC236}">
                <a16:creationId xmlns:a16="http://schemas.microsoft.com/office/drawing/2014/main" id="{C043B93D-82C6-4A80-B2BA-EB3C8E7B6D37}"/>
              </a:ext>
            </a:extLst>
          </p:cNvPr>
          <p:cNvSpPr>
            <a:spLocks noGrp="1"/>
          </p:cNvSpPr>
          <p:nvPr>
            <p:ph idx="1"/>
          </p:nvPr>
        </p:nvSpPr>
        <p:spPr>
          <a:xfrm>
            <a:off x="838200" y="2076449"/>
            <a:ext cx="10515600" cy="4100513"/>
          </a:xfrm>
        </p:spPr>
        <p:txBody>
          <a:bodyPr/>
          <a:lstStyle/>
          <a:p>
            <a:r>
              <a:rPr lang="en-US" b="0" i="0" dirty="0">
                <a:effectLst/>
                <a:latin typeface="Calibri" panose="020F0502020204030204" pitchFamily="34" charset="0"/>
                <a:cs typeface="Calibri" panose="020F0502020204030204" pitchFamily="34" charset="0"/>
              </a:rPr>
              <a:t>15 Day Invoice Review: Accounting receipt date to SCO submit date</a:t>
            </a:r>
          </a:p>
          <a:p>
            <a:endParaRPr lang="en-US" b="0" i="0" dirty="0">
              <a:effectLst/>
              <a:latin typeface="Calibri" panose="020F0502020204030204" pitchFamily="34" charset="0"/>
              <a:cs typeface="Calibri" panose="020F0502020204030204" pitchFamily="34" charset="0"/>
            </a:endParaRPr>
          </a:p>
          <a:p>
            <a:r>
              <a:rPr lang="en-US" b="0" i="0" dirty="0">
                <a:effectLst/>
                <a:latin typeface="Calibri" panose="020F0502020204030204" pitchFamily="34" charset="0"/>
                <a:cs typeface="Calibri" panose="020F0502020204030204" pitchFamily="34" charset="0"/>
              </a:rPr>
              <a:t>Reduce disputed invoices to less than 5 percent</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a:t>
            </a:r>
            <a:r>
              <a:rPr lang="en-US" b="0" i="0" dirty="0">
                <a:effectLst/>
                <a:latin typeface="Calibri" panose="020F0502020204030204" pitchFamily="34" charset="0"/>
                <a:cs typeface="Calibri" panose="020F0502020204030204" pitchFamily="34" charset="0"/>
              </a:rPr>
              <a:t>chieve a first time through rate of 95 percent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9154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ADD3-5B81-49A2-AAA3-7BB29BF59151}"/>
              </a:ext>
            </a:extLst>
          </p:cNvPr>
          <p:cNvSpPr>
            <a:spLocks noGrp="1"/>
          </p:cNvSpPr>
          <p:nvPr>
            <p:ph type="title"/>
          </p:nvPr>
        </p:nvSpPr>
        <p:spPr/>
        <p:txBody>
          <a:bodyPr/>
          <a:lstStyle/>
          <a:p>
            <a:pPr algn="ctr"/>
            <a:r>
              <a:rPr lang="en-US" dirty="0"/>
              <a:t>ECAMS SUPPORT</a:t>
            </a:r>
          </a:p>
        </p:txBody>
      </p:sp>
      <p:sp>
        <p:nvSpPr>
          <p:cNvPr id="3" name="Content Placeholder 2">
            <a:extLst>
              <a:ext uri="{FF2B5EF4-FFF2-40B4-BE49-F238E27FC236}">
                <a16:creationId xmlns:a16="http://schemas.microsoft.com/office/drawing/2014/main" id="{C5C33950-C060-483D-9408-5BBC6B547BD8}"/>
              </a:ext>
            </a:extLst>
          </p:cNvPr>
          <p:cNvSpPr>
            <a:spLocks noGrp="1"/>
          </p:cNvSpPr>
          <p:nvPr>
            <p:ph idx="1"/>
          </p:nvPr>
        </p:nvSpPr>
        <p:spPr>
          <a:xfrm>
            <a:off x="838200" y="1193180"/>
            <a:ext cx="10515600" cy="4983783"/>
          </a:xfrm>
        </p:spPr>
        <p:txBody>
          <a:bodyPr>
            <a:noAutofit/>
          </a:bodyPr>
          <a:lstStyle/>
          <a:p>
            <a:pPr>
              <a:lnSpc>
                <a:spcPct val="107000"/>
              </a:lnSpc>
              <a:spcBef>
                <a:spcPts val="0"/>
              </a:spcBef>
            </a:pPr>
            <a:r>
              <a:rPr lang="en-US" sz="3000" b="1" dirty="0">
                <a:effectLst/>
                <a:latin typeface="Calibri" panose="020F0502020204030204" pitchFamily="34" charset="0"/>
                <a:ea typeface="Calibri" panose="020F0502020204030204" pitchFamily="34" charset="0"/>
                <a:cs typeface="Times New Roman" panose="02020603050405020304" pitchFamily="18" charset="0"/>
                <a:hlinkClick r:id="rId2"/>
              </a:rPr>
              <a:t>Website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Has all forms and templates</a:t>
            </a:r>
          </a:p>
          <a:p>
            <a:pPr lvl="1">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Has </a:t>
            </a:r>
            <a:r>
              <a:rPr lang="en-US" b="1" dirty="0">
                <a:effectLst/>
                <a:latin typeface="Calibri" panose="020F0502020204030204" pitchFamily="34" charset="0"/>
                <a:ea typeface="Calibri" panose="020F0502020204030204" pitchFamily="34" charset="0"/>
                <a:cs typeface="Times New Roman" panose="02020603050405020304" pitchFamily="18" charset="0"/>
                <a:hlinkClick r:id="rId3"/>
              </a:rPr>
              <a:t>guidance for each budget category</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As with the Terms and Conditions, this is the information CAMs and Recipients should be most familiar with. Review and let us know if you have any questions</a:t>
            </a:r>
          </a:p>
          <a:p>
            <a:pPr lvl="1">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Has link to e-mail</a:t>
            </a:r>
          </a:p>
          <a:p>
            <a:pPr lvl="1">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000" dirty="0">
                <a:effectLst/>
                <a:latin typeface="Calibri" panose="020F0502020204030204" pitchFamily="34" charset="0"/>
                <a:ea typeface="Calibri" panose="020F0502020204030204" pitchFamily="34" charset="0"/>
                <a:cs typeface="Times New Roman" panose="02020603050405020304" pitchFamily="18" charset="0"/>
              </a:rPr>
              <a:t>Send questions to </a:t>
            </a:r>
            <a:r>
              <a:rPr lang="en-US" sz="3000" dirty="0">
                <a:effectLst/>
                <a:latin typeface="Calibri" panose="020F0502020204030204" pitchFamily="34" charset="0"/>
                <a:ea typeface="Calibri" panose="020F0502020204030204" pitchFamily="34" charset="0"/>
                <a:cs typeface="Times New Roman" panose="02020603050405020304" pitchFamily="18" charset="0"/>
                <a:hlinkClick r:id="rId4"/>
              </a:rPr>
              <a:t>ECAMS.Support@energy.ca.gov</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000" dirty="0">
                <a:effectLst/>
                <a:latin typeface="Calibri" panose="020F0502020204030204" pitchFamily="34" charset="0"/>
                <a:ea typeface="Calibri" panose="020F0502020204030204" pitchFamily="34" charset="0"/>
                <a:cs typeface="Times New Roman" panose="02020603050405020304" pitchFamily="18" charset="0"/>
              </a:rPr>
              <a:t>ECAMS Support Team will be available to meet with CAMS and Recipients at a regularly scheduled meeting. Will be held every-other week for now.</a:t>
            </a:r>
          </a:p>
          <a:p>
            <a:pPr>
              <a:lnSpc>
                <a:spcPct val="107000"/>
              </a:lnSpc>
              <a:spcBef>
                <a:spcPts val="0"/>
              </a:spcBef>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75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3759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D3E2-DD17-46A7-A4E2-79373E68805D}"/>
              </a:ext>
            </a:extLst>
          </p:cNvPr>
          <p:cNvSpPr>
            <a:spLocks noGrp="1"/>
          </p:cNvSpPr>
          <p:nvPr>
            <p:ph type="title"/>
          </p:nvPr>
        </p:nvSpPr>
        <p:spPr>
          <a:xfrm>
            <a:off x="1399821" y="237067"/>
            <a:ext cx="10498529" cy="1038840"/>
          </a:xfrm>
        </p:spPr>
        <p:txBody>
          <a:bodyPr>
            <a:normAutofit fontScale="90000"/>
          </a:bodyPr>
          <a:lstStyle/>
          <a:p>
            <a:pPr algn="ctr"/>
            <a:r>
              <a:rPr lang="en-US" dirty="0">
                <a:cs typeface="Calibri Light" panose="020F0302020204030204"/>
              </a:rPr>
              <a:t>BROAD GOALS OF THE ECAMS TEAM</a:t>
            </a:r>
          </a:p>
        </p:txBody>
      </p:sp>
      <p:sp>
        <p:nvSpPr>
          <p:cNvPr id="3" name="Content Placeholder 2">
            <a:extLst>
              <a:ext uri="{FF2B5EF4-FFF2-40B4-BE49-F238E27FC236}">
                <a16:creationId xmlns:a16="http://schemas.microsoft.com/office/drawing/2014/main" id="{FE65A0D5-FFEF-460D-A487-EBF53C975CD3}"/>
              </a:ext>
            </a:extLst>
          </p:cNvPr>
          <p:cNvSpPr>
            <a:spLocks noGrp="1"/>
          </p:cNvSpPr>
          <p:nvPr>
            <p:ph idx="1"/>
          </p:nvPr>
        </p:nvSpPr>
        <p:spPr>
          <a:xfrm>
            <a:off x="1037063" y="1427356"/>
            <a:ext cx="10498529" cy="5096107"/>
          </a:xfrm>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a:solidFill>
                  <a:srgbClr val="083763"/>
                </a:solidFill>
                <a:effectLst/>
                <a:latin typeface="Arial" panose="020B0604020202020204" pitchFamily="34" charset="0"/>
              </a:rPr>
              <a:t>Create a Grant process – from Solicitation Development through Final Report – that is easy to understand, fair and accessible to all interested applicants, and provides the greatest benefits possible to the people of the State of California.</a:t>
            </a:r>
            <a:r>
              <a:rPr lang="en-US" b="0" i="0" dirty="0">
                <a:solidFill>
                  <a:srgbClr val="000000"/>
                </a:solidFill>
                <a:effectLst/>
                <a:latin typeface="Arial" panose="020B0604020202020204" pitchFamily="34" charset="0"/>
              </a:rPr>
              <a:t>​</a:t>
            </a:r>
          </a:p>
          <a:p>
            <a:pPr lvl="1" fontAlgn="base">
              <a:buFont typeface="Arial" panose="020B0604020202020204" pitchFamily="34" charset="0"/>
              <a:buChar char="•"/>
            </a:pPr>
            <a:r>
              <a:rPr lang="en-US" b="0" i="0" u="none" strike="noStrike" dirty="0">
                <a:solidFill>
                  <a:srgbClr val="083763"/>
                </a:solidFill>
                <a:effectLst/>
                <a:latin typeface="Arial" panose="020B0604020202020204" pitchFamily="34" charset="0"/>
              </a:rPr>
              <a:t>We started with streamlining the invoicing process. Currently working on improvements the Solicitation process and developing an electronic system to achieve further streamlining. </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83763"/>
                </a:solidFill>
                <a:effectLst/>
                <a:latin typeface="Arial" panose="020B0604020202020204" pitchFamily="34" charset="0"/>
              </a:rPr>
              <a:t>Foster a culture of communication and collaboration between Energy Commission staff and Grant Recipients to support the success of Energy Commission-funded projects.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83763"/>
                </a:solidFill>
                <a:effectLst/>
                <a:latin typeface="Arial" panose="020B0604020202020204" pitchFamily="34" charset="0"/>
              </a:rPr>
              <a:t>Be a support system for both CAMs and Recipients to foster effective communication of grant requirements, to answer administrative questions, and to help solve any problems along the grant process.</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93498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0E7E-C3A6-43B4-9FC7-EF75387F6C09}"/>
              </a:ext>
            </a:extLst>
          </p:cNvPr>
          <p:cNvSpPr>
            <a:spLocks noGrp="1"/>
          </p:cNvSpPr>
          <p:nvPr>
            <p:ph type="title"/>
          </p:nvPr>
        </p:nvSpPr>
        <p:spPr>
          <a:xfrm>
            <a:off x="1399822" y="237066"/>
            <a:ext cx="9953978" cy="1424465"/>
          </a:xfrm>
        </p:spPr>
        <p:txBody>
          <a:bodyPr>
            <a:normAutofit/>
          </a:bodyPr>
          <a:lstStyle/>
          <a:p>
            <a:r>
              <a:rPr lang="en-US" dirty="0">
                <a:cs typeface="Calibri Light"/>
              </a:rPr>
              <a:t>SPECIFIC GOALS OF ECAMS</a:t>
            </a:r>
            <a:endParaRPr lang="en-US" dirty="0"/>
          </a:p>
        </p:txBody>
      </p:sp>
      <p:sp>
        <p:nvSpPr>
          <p:cNvPr id="3" name="Content Placeholder 2">
            <a:extLst>
              <a:ext uri="{FF2B5EF4-FFF2-40B4-BE49-F238E27FC236}">
                <a16:creationId xmlns:a16="http://schemas.microsoft.com/office/drawing/2014/main" id="{D9817525-D88D-4ADF-9A60-2D13B6006336}"/>
              </a:ext>
            </a:extLst>
          </p:cNvPr>
          <p:cNvSpPr>
            <a:spLocks noGrp="1"/>
          </p:cNvSpPr>
          <p:nvPr>
            <p:ph idx="1"/>
          </p:nvPr>
        </p:nvSpPr>
        <p:spPr/>
        <p:txBody>
          <a:bodyPr vert="horz" lIns="91440" tIns="45720" rIns="91440" bIns="45720" rtlCol="0" anchor="t">
            <a:normAutofit/>
          </a:bodyPr>
          <a:lstStyle/>
          <a:p>
            <a:r>
              <a:rPr lang="en-US" dirty="0">
                <a:ea typeface="+mn-lt"/>
                <a:cs typeface="+mn-lt"/>
              </a:rPr>
              <a:t>Shift away from policies that delay invoice approval and require frequent and time-consuming budget amendments</a:t>
            </a:r>
            <a:endParaRPr lang="en-US" dirty="0">
              <a:cs typeface="Calibri" panose="020F0502020204030204"/>
            </a:endParaRPr>
          </a:p>
          <a:p>
            <a:r>
              <a:rPr lang="en-US" dirty="0">
                <a:ea typeface="+mn-lt"/>
                <a:cs typeface="+mn-lt"/>
              </a:rPr>
              <a:t>Shift toward policies that support consistent, transparent, and active grant management</a:t>
            </a:r>
            <a:endParaRPr lang="en-US" dirty="0">
              <a:cs typeface="Calibri"/>
            </a:endParaRPr>
          </a:p>
          <a:p>
            <a:r>
              <a:rPr lang="en-US" dirty="0">
                <a:ea typeface="+mn-lt"/>
                <a:cs typeface="+mn-lt"/>
              </a:rPr>
              <a:t>Increase education of Energy Commission requirements</a:t>
            </a:r>
          </a:p>
          <a:p>
            <a:r>
              <a:rPr lang="en-US" dirty="0">
                <a:ea typeface="+mn-lt"/>
                <a:cs typeface="+mn-lt"/>
              </a:rPr>
              <a:t>Increase transparency of Energy Commission procedures</a:t>
            </a:r>
          </a:p>
          <a:p>
            <a:r>
              <a:rPr lang="en-US" dirty="0">
                <a:ea typeface="+mn-lt"/>
                <a:cs typeface="+mn-lt"/>
              </a:rPr>
              <a:t>Quick payment of invoices</a:t>
            </a:r>
            <a:endParaRPr lang="en-US" dirty="0">
              <a:cs typeface="Calibri"/>
            </a:endParaRPr>
          </a:p>
          <a:p>
            <a:r>
              <a:rPr lang="en-US" dirty="0">
                <a:ea typeface="+mn-lt"/>
                <a:cs typeface="+mn-lt"/>
              </a:rPr>
              <a:t>Better record-keeping in the event of CAM changes</a:t>
            </a:r>
            <a:endParaRPr lang="en-US" dirty="0">
              <a:cs typeface="Calibri"/>
            </a:endParaRPr>
          </a:p>
          <a:p>
            <a:r>
              <a:rPr lang="en-US" dirty="0">
                <a:ea typeface="+mn-lt"/>
                <a:cs typeface="+mn-lt"/>
              </a:rPr>
              <a:t>Reduce audit findings</a:t>
            </a:r>
            <a:endParaRPr lang="en-US" dirty="0">
              <a:cs typeface="Calibri"/>
            </a:endParaRPr>
          </a:p>
        </p:txBody>
      </p:sp>
    </p:spTree>
    <p:extLst>
      <p:ext uri="{BB962C8B-B14F-4D97-AF65-F5344CB8AC3E}">
        <p14:creationId xmlns:p14="http://schemas.microsoft.com/office/powerpoint/2010/main" val="147643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400E-C72A-4630-81DF-711138DC15FF}"/>
              </a:ext>
            </a:extLst>
          </p:cNvPr>
          <p:cNvSpPr>
            <a:spLocks noGrp="1"/>
          </p:cNvSpPr>
          <p:nvPr>
            <p:ph type="title"/>
          </p:nvPr>
        </p:nvSpPr>
        <p:spPr/>
        <p:txBody>
          <a:bodyPr>
            <a:normAutofit fontScale="90000"/>
          </a:bodyPr>
          <a:lstStyle/>
          <a:p>
            <a:pPr algn="ctr"/>
            <a:r>
              <a:rPr lang="en-US" dirty="0">
                <a:cs typeface="Calibri Light"/>
              </a:rPr>
              <a:t>WHAT WILL BE COVERED TODAY?</a:t>
            </a:r>
            <a:endParaRPr lang="en-US"/>
          </a:p>
        </p:txBody>
      </p:sp>
      <p:sp>
        <p:nvSpPr>
          <p:cNvPr id="3" name="Content Placeholder 2">
            <a:extLst>
              <a:ext uri="{FF2B5EF4-FFF2-40B4-BE49-F238E27FC236}">
                <a16:creationId xmlns:a16="http://schemas.microsoft.com/office/drawing/2014/main" id="{0608A51F-8C2A-49A0-8CA6-B35A795EE82B}"/>
              </a:ext>
            </a:extLst>
          </p:cNvPr>
          <p:cNvSpPr>
            <a:spLocks noGrp="1"/>
          </p:cNvSpPr>
          <p:nvPr>
            <p:ph idx="1"/>
          </p:nvPr>
        </p:nvSpPr>
        <p:spPr/>
        <p:txBody>
          <a:bodyPr vert="horz" lIns="91440" tIns="45720" rIns="91440" bIns="45720" rtlCol="0" anchor="t">
            <a:normAutofit lnSpcReduction="10000"/>
          </a:bodyPr>
          <a:lstStyle/>
          <a:p>
            <a:r>
              <a:rPr lang="en-US" dirty="0">
                <a:cs typeface="Calibri"/>
              </a:rPr>
              <a:t>New Streamlining Terms and Conditions</a:t>
            </a:r>
          </a:p>
          <a:p>
            <a:r>
              <a:rPr lang="en-US" dirty="0">
                <a:cs typeface="Calibri"/>
              </a:rPr>
              <a:t>New Budget Forms</a:t>
            </a:r>
          </a:p>
          <a:p>
            <a:r>
              <a:rPr lang="en-US" dirty="0">
                <a:cs typeface="Calibri"/>
              </a:rPr>
              <a:t>New Policies Related to Budgets</a:t>
            </a:r>
          </a:p>
          <a:p>
            <a:r>
              <a:rPr lang="en-US" dirty="0">
                <a:cs typeface="Calibri"/>
              </a:rPr>
              <a:t>New Invoice Templates</a:t>
            </a:r>
          </a:p>
          <a:p>
            <a:r>
              <a:rPr lang="en-US" dirty="0">
                <a:cs typeface="Calibri"/>
              </a:rPr>
              <a:t>New Invoice Review Checklists</a:t>
            </a:r>
          </a:p>
          <a:p>
            <a:r>
              <a:rPr lang="en-US" dirty="0">
                <a:cs typeface="Calibri"/>
              </a:rPr>
              <a:t>New Agreement Management Tools</a:t>
            </a:r>
          </a:p>
          <a:p>
            <a:r>
              <a:rPr lang="en-US" dirty="0">
                <a:cs typeface="Calibri"/>
              </a:rPr>
              <a:t>New Budget and Invoice Support Documents</a:t>
            </a:r>
          </a:p>
          <a:p>
            <a:r>
              <a:rPr lang="en-US" dirty="0">
                <a:cs typeface="Calibri"/>
              </a:rPr>
              <a:t>New Web Pages and Other Support</a:t>
            </a:r>
          </a:p>
          <a:p>
            <a:r>
              <a:rPr lang="en-US" dirty="0">
                <a:cs typeface="Calibri"/>
              </a:rPr>
              <a:t>Questions</a:t>
            </a:r>
          </a:p>
          <a:p>
            <a:pPr lvl="1"/>
            <a:r>
              <a:rPr lang="en-US" dirty="0">
                <a:cs typeface="Calibri"/>
              </a:rPr>
              <a:t>Please submit all questions to Q&amp;A</a:t>
            </a:r>
          </a:p>
          <a:p>
            <a:endParaRPr lang="en-US" dirty="0">
              <a:cs typeface="Calibri"/>
            </a:endParaRPr>
          </a:p>
        </p:txBody>
      </p:sp>
    </p:spTree>
    <p:extLst>
      <p:ext uri="{BB962C8B-B14F-4D97-AF65-F5344CB8AC3E}">
        <p14:creationId xmlns:p14="http://schemas.microsoft.com/office/powerpoint/2010/main" val="166497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E34C-24FA-4578-821D-EB68679D866B}"/>
              </a:ext>
            </a:extLst>
          </p:cNvPr>
          <p:cNvSpPr>
            <a:spLocks noGrp="1"/>
          </p:cNvSpPr>
          <p:nvPr>
            <p:ph type="title"/>
          </p:nvPr>
        </p:nvSpPr>
        <p:spPr>
          <a:xfrm>
            <a:off x="1399822" y="237067"/>
            <a:ext cx="9953978" cy="1324104"/>
          </a:xfrm>
        </p:spPr>
        <p:txBody>
          <a:bodyPr>
            <a:normAutofit/>
          </a:bodyPr>
          <a:lstStyle/>
          <a:p>
            <a:pPr algn="ctr"/>
            <a:r>
              <a:rPr lang="en-US">
                <a:hlinkClick r:id="rId2"/>
              </a:rPr>
              <a:t>STREAMLINING TERMS AND CONDITIONS</a:t>
            </a:r>
            <a:endParaRPr lang="en-US"/>
          </a:p>
        </p:txBody>
      </p:sp>
      <p:sp>
        <p:nvSpPr>
          <p:cNvPr id="3" name="Content Placeholder 2">
            <a:extLst>
              <a:ext uri="{FF2B5EF4-FFF2-40B4-BE49-F238E27FC236}">
                <a16:creationId xmlns:a16="http://schemas.microsoft.com/office/drawing/2014/main" id="{725FE90D-47B4-4512-9EBF-0BAB01D4A52A}"/>
              </a:ext>
            </a:extLst>
          </p:cNvPr>
          <p:cNvSpPr>
            <a:spLocks noGrp="1"/>
          </p:cNvSpPr>
          <p:nvPr>
            <p:ph idx="1"/>
          </p:nvPr>
        </p:nvSpPr>
        <p:spPr/>
        <p:txBody>
          <a:bodyPr vert="horz" lIns="91440" tIns="45720" rIns="91440" bIns="45720" rtlCol="0" anchor="t">
            <a:normAutofit/>
          </a:bodyPr>
          <a:lstStyle/>
          <a:p>
            <a:pPr>
              <a:lnSpc>
                <a:spcPct val="107000"/>
              </a:lnSpc>
              <a:spcBef>
                <a:spcPts val="0"/>
              </a:spcBef>
            </a:pPr>
            <a:r>
              <a:rPr lang="en-US" sz="3000" dirty="0">
                <a:effectLst/>
                <a:latin typeface="Calibri"/>
                <a:ea typeface="Calibri" panose="020F0502020204030204" pitchFamily="34" charset="0"/>
                <a:cs typeface="Times New Roman"/>
              </a:rPr>
              <a:t>CAMS and Recipients </a:t>
            </a:r>
            <a:r>
              <a:rPr lang="en-US" sz="3000" u="sng" dirty="0">
                <a:effectLst/>
                <a:latin typeface="Calibri"/>
                <a:ea typeface="Calibri" panose="020F0502020204030204" pitchFamily="34" charset="0"/>
                <a:cs typeface="Times New Roman"/>
              </a:rPr>
              <a:t>must</a:t>
            </a:r>
            <a:r>
              <a:rPr lang="en-US" sz="3000" dirty="0">
                <a:effectLst/>
                <a:latin typeface="Calibri"/>
                <a:ea typeface="Calibri" panose="020F0502020204030204" pitchFamily="34" charset="0"/>
                <a:cs typeface="Times New Roman"/>
              </a:rPr>
              <a:t> read through carefully.</a:t>
            </a:r>
          </a:p>
          <a:p>
            <a:pPr>
              <a:lnSpc>
                <a:spcPct val="107000"/>
              </a:lnSpc>
              <a:spcBef>
                <a:spcPts val="0"/>
              </a:spcBef>
            </a:pPr>
            <a:endParaRPr lang="en-US" sz="3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000" dirty="0">
                <a:effectLst/>
                <a:latin typeface="Calibri"/>
                <a:ea typeface="Calibri" panose="020F0502020204030204" pitchFamily="34" charset="0"/>
                <a:cs typeface="Times New Roman"/>
              </a:rPr>
              <a:t>Must be signed by Recipient prior to utilizing new procedures. Signed Amended T&amp;Cs for existing agreements are to be returned to </a:t>
            </a:r>
            <a:r>
              <a:rPr lang="en-US" sz="3000" dirty="0">
                <a:effectLst/>
                <a:latin typeface="Calibri"/>
                <a:ea typeface="Calibri" panose="020F0502020204030204" pitchFamily="34" charset="0"/>
                <a:cs typeface="Calibri"/>
                <a:hlinkClick r:id="rId3"/>
              </a:rPr>
              <a:t>ECAMS.Support@energy.ca.gov</a:t>
            </a:r>
            <a:r>
              <a:rPr lang="en-US" sz="3000" dirty="0">
                <a:effectLst/>
                <a:latin typeface="Calibri"/>
                <a:ea typeface="Calibri" panose="020F0502020204030204" pitchFamily="34" charset="0"/>
                <a:cs typeface="Times New Roman"/>
              </a:rPr>
              <a:t>.</a:t>
            </a:r>
          </a:p>
          <a:p>
            <a:pPr marL="0" indent="0">
              <a:lnSpc>
                <a:spcPct val="107000"/>
              </a:lnSpc>
              <a:spcBef>
                <a:spcPts val="0"/>
              </a:spcBef>
              <a:spcAft>
                <a:spcPts val="800"/>
              </a:spcAft>
              <a:buNone/>
            </a:pPr>
            <a:endParaRPr lang="en-US" sz="3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3000" dirty="0">
                <a:effectLst/>
                <a:latin typeface="Calibri"/>
                <a:ea typeface="Calibri" panose="020F0502020204030204" pitchFamily="34" charset="0"/>
                <a:cs typeface="Times New Roman"/>
              </a:rPr>
              <a:t>Keep ECAMS team posted of any questions or concerns so they can be immediately addressed.</a:t>
            </a:r>
          </a:p>
        </p:txBody>
      </p:sp>
    </p:spTree>
    <p:extLst>
      <p:ext uri="{BB962C8B-B14F-4D97-AF65-F5344CB8AC3E}">
        <p14:creationId xmlns:p14="http://schemas.microsoft.com/office/powerpoint/2010/main" val="208759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B4D9-C825-435F-896F-867D071D6B86}"/>
              </a:ext>
            </a:extLst>
          </p:cNvPr>
          <p:cNvSpPr>
            <a:spLocks noGrp="1"/>
          </p:cNvSpPr>
          <p:nvPr>
            <p:ph type="title"/>
          </p:nvPr>
        </p:nvSpPr>
        <p:spPr/>
        <p:txBody>
          <a:bodyPr/>
          <a:lstStyle/>
          <a:p>
            <a:pPr algn="ctr"/>
            <a:r>
              <a:rPr lang="en-US" dirty="0">
                <a:cs typeface="Calibri Light"/>
              </a:rPr>
              <a:t>NEW BUDGET FORMS</a:t>
            </a:r>
            <a:endParaRPr lang="en-US" dirty="0"/>
          </a:p>
        </p:txBody>
      </p:sp>
      <p:sp>
        <p:nvSpPr>
          <p:cNvPr id="3" name="Content Placeholder 2">
            <a:extLst>
              <a:ext uri="{FF2B5EF4-FFF2-40B4-BE49-F238E27FC236}">
                <a16:creationId xmlns:a16="http://schemas.microsoft.com/office/drawing/2014/main" id="{92F27686-BE52-494D-A2EF-1F52E5E53624}"/>
              </a:ext>
            </a:extLst>
          </p:cNvPr>
          <p:cNvSpPr>
            <a:spLocks noGrp="1"/>
          </p:cNvSpPr>
          <p:nvPr>
            <p:ph idx="1"/>
          </p:nvPr>
        </p:nvSpPr>
        <p:spPr>
          <a:xfrm>
            <a:off x="838200" y="1619250"/>
            <a:ext cx="10515600" cy="4714875"/>
          </a:xfrm>
        </p:spPr>
        <p:txBody>
          <a:bodyPr vert="horz" lIns="91440" tIns="45720" rIns="91440" bIns="45720" rtlCol="0" anchor="t">
            <a:normAutofit fontScale="85000" lnSpcReduction="20000"/>
          </a:bodyPr>
          <a:lstStyle/>
          <a:p>
            <a:pPr marL="0" indent="0">
              <a:buNone/>
            </a:pPr>
            <a:r>
              <a:rPr lang="en-US" sz="3700" dirty="0">
                <a:ea typeface="+mn-lt"/>
                <a:cs typeface="+mn-lt"/>
              </a:rPr>
              <a:t>New concept: Three Budget Templates</a:t>
            </a:r>
          </a:p>
          <a:p>
            <a:pPr marL="0" indent="0">
              <a:buNone/>
            </a:pPr>
            <a:endParaRPr lang="en-US" dirty="0">
              <a:ea typeface="+mn-lt"/>
              <a:cs typeface="+mn-lt"/>
            </a:endParaRPr>
          </a:p>
          <a:p>
            <a:pPr marL="457200" lvl="1" indent="0">
              <a:buNone/>
            </a:pPr>
            <a:r>
              <a:rPr lang="en-US" sz="3100" dirty="0">
                <a:ea typeface="+mn-lt"/>
                <a:cs typeface="+mn-lt"/>
              </a:rPr>
              <a:t>1. </a:t>
            </a:r>
            <a:r>
              <a:rPr lang="en-US" sz="3700" dirty="0">
                <a:solidFill>
                  <a:srgbClr val="FF0000"/>
                </a:solidFill>
                <a:ea typeface="+mn-lt"/>
                <a:cs typeface="+mn-lt"/>
              </a:rPr>
              <a:t>Proposal Budget</a:t>
            </a:r>
          </a:p>
          <a:p>
            <a:pPr lvl="2"/>
            <a:r>
              <a:rPr lang="en-US" sz="3100" dirty="0">
                <a:effectLst/>
                <a:latin typeface="Calibri" panose="020F0502020204030204" pitchFamily="34" charset="0"/>
                <a:ea typeface="Calibri" panose="020F0502020204030204" pitchFamily="34" charset="0"/>
                <a:cs typeface="Times New Roman" panose="02020603050405020304" pitchFamily="18" charset="0"/>
              </a:rPr>
              <a:t>Included in solicitation package when new policies roll-out Commission-wide.</a:t>
            </a:r>
            <a:endParaRPr lang="en-US" sz="3100" dirty="0">
              <a:ea typeface="+mn-lt"/>
              <a:cs typeface="+mn-lt"/>
            </a:endParaRPr>
          </a:p>
          <a:p>
            <a:pPr marL="457200" lvl="1" indent="0">
              <a:buNone/>
            </a:pPr>
            <a:r>
              <a:rPr lang="en-US" sz="3100" dirty="0">
                <a:ea typeface="+mn-lt"/>
                <a:cs typeface="+mn-lt"/>
              </a:rPr>
              <a:t>2. </a:t>
            </a:r>
            <a:r>
              <a:rPr lang="en-US" sz="3700" dirty="0">
                <a:solidFill>
                  <a:srgbClr val="FF9900"/>
                </a:solidFill>
                <a:ea typeface="+mn-lt"/>
                <a:cs typeface="+mn-lt"/>
              </a:rPr>
              <a:t>Budget Worksheet</a:t>
            </a:r>
          </a:p>
          <a:p>
            <a:pPr lvl="2"/>
            <a:r>
              <a:rPr lang="en-US" sz="3100" dirty="0">
                <a:ea typeface="+mn-lt"/>
                <a:cs typeface="+mn-lt"/>
              </a:rPr>
              <a:t>Includes same detail as proposal budget, but may be revised with CAM and Recipient discussion</a:t>
            </a:r>
          </a:p>
          <a:p>
            <a:pPr lvl="2"/>
            <a:r>
              <a:rPr lang="en-US" sz="3100" dirty="0">
                <a:ea typeface="+mn-lt"/>
                <a:cs typeface="+mn-lt"/>
              </a:rPr>
              <a:t>Acts in a supporting role to the Agreement Budget, but not included in Agreement</a:t>
            </a:r>
          </a:p>
          <a:p>
            <a:pPr marL="457200" lvl="1" indent="0">
              <a:buNone/>
            </a:pPr>
            <a:r>
              <a:rPr lang="en-US" sz="3100" dirty="0">
                <a:ea typeface="+mn-lt"/>
                <a:cs typeface="+mn-lt"/>
              </a:rPr>
              <a:t>3. </a:t>
            </a:r>
            <a:r>
              <a:rPr lang="en-US" sz="3700" dirty="0">
                <a:solidFill>
                  <a:srgbClr val="00B050"/>
                </a:solidFill>
                <a:ea typeface="+mn-lt"/>
                <a:cs typeface="+mn-lt"/>
              </a:rPr>
              <a:t>Agreement Budget</a:t>
            </a:r>
          </a:p>
          <a:p>
            <a:pPr lvl="2"/>
            <a:r>
              <a:rPr lang="en-US" sz="3100" dirty="0">
                <a:ea typeface="+mn-lt"/>
                <a:cs typeface="+mn-lt"/>
              </a:rPr>
              <a:t>Most budget categories are rolled-up to category totals only</a:t>
            </a:r>
          </a:p>
          <a:p>
            <a:pPr lvl="2"/>
            <a:r>
              <a:rPr lang="en-US" sz="3100" dirty="0">
                <a:ea typeface="+mn-lt"/>
                <a:cs typeface="+mn-lt"/>
              </a:rPr>
              <a:t>Significantly reduces number of required Budget Amendments</a:t>
            </a:r>
          </a:p>
          <a:p>
            <a:pPr marL="0" indent="0">
              <a:buNone/>
            </a:pP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371994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0C08-B442-4938-8602-922BF695CFD7}"/>
              </a:ext>
            </a:extLst>
          </p:cNvPr>
          <p:cNvSpPr>
            <a:spLocks noGrp="1"/>
          </p:cNvSpPr>
          <p:nvPr>
            <p:ph type="title"/>
          </p:nvPr>
        </p:nvSpPr>
        <p:spPr/>
        <p:txBody>
          <a:bodyPr/>
          <a:lstStyle/>
          <a:p>
            <a:pPr algn="ctr"/>
            <a:r>
              <a:rPr lang="en-US" dirty="0"/>
              <a:t>NEW BUDGET FORMS</a:t>
            </a:r>
          </a:p>
        </p:txBody>
      </p:sp>
      <p:sp>
        <p:nvSpPr>
          <p:cNvPr id="3" name="Content Placeholder 2">
            <a:extLst>
              <a:ext uri="{FF2B5EF4-FFF2-40B4-BE49-F238E27FC236}">
                <a16:creationId xmlns:a16="http://schemas.microsoft.com/office/drawing/2014/main" id="{69B1865E-28B4-4016-BBC1-0466E4D543A3}"/>
              </a:ext>
            </a:extLst>
          </p:cNvPr>
          <p:cNvSpPr>
            <a:spLocks noGrp="1"/>
          </p:cNvSpPr>
          <p:nvPr>
            <p:ph idx="1"/>
          </p:nvPr>
        </p:nvSpPr>
        <p:spPr/>
        <p:txBody>
          <a:bodyPr>
            <a:normAutofit fontScale="92500" lnSpcReduction="10000"/>
          </a:bodyPr>
          <a:lstStyle/>
          <a:p>
            <a:pPr marL="0" indent="0">
              <a:lnSpc>
                <a:spcPct val="107000"/>
              </a:lnSpc>
              <a:spcBef>
                <a:spcPts val="0"/>
              </a:spcBef>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Consistent formatting: </a:t>
            </a:r>
          </a:p>
          <a:p>
            <a:pPr lvl="1">
              <a:lnSpc>
                <a:spcPct val="107000"/>
              </a:lnSpc>
              <a:spcBef>
                <a:spcPts val="0"/>
              </a:spcBef>
            </a:pPr>
            <a:r>
              <a:rPr lang="en-US" sz="3400" dirty="0">
                <a:effectLst/>
                <a:latin typeface="Calibri" panose="020F0502020204030204" pitchFamily="34" charset="0"/>
                <a:ea typeface="Calibri" panose="020F0502020204030204" pitchFamily="34" charset="0"/>
                <a:cs typeface="Times New Roman" panose="02020603050405020304" pitchFamily="18" charset="0"/>
              </a:rPr>
              <a:t>Recipient will fill in information in Blue</a:t>
            </a:r>
          </a:p>
          <a:p>
            <a:pPr lvl="1">
              <a:lnSpc>
                <a:spcPct val="107000"/>
              </a:lnSpc>
              <a:spcBef>
                <a:spcPts val="0"/>
              </a:spcBef>
              <a:spcAft>
                <a:spcPts val="80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All cells in Gray or Light Yellow are locked from editing</a:t>
            </a:r>
          </a:p>
          <a:p>
            <a:pPr marL="457200" lvl="1" indent="0">
              <a:lnSpc>
                <a:spcPct val="107000"/>
              </a:lnSpc>
              <a:spcBef>
                <a:spcPts val="0"/>
              </a:spcBef>
              <a:spcAft>
                <a:spcPts val="800"/>
              </a:spcAft>
              <a:buNone/>
            </a:pPr>
            <a:endParaRPr lang="en-US" sz="3400" dirty="0">
              <a:latin typeface="Calibri" panose="020F0502020204030204" pitchFamily="34" charset="0"/>
              <a:ea typeface="+mn-lt"/>
              <a:cs typeface="Times New Roman" panose="02020603050405020304" pitchFamily="18" charset="0"/>
            </a:endParaRPr>
          </a:p>
          <a:p>
            <a:pPr marL="0" indent="0">
              <a:lnSpc>
                <a:spcPct val="107000"/>
              </a:lnSpc>
              <a:spcBef>
                <a:spcPts val="0"/>
              </a:spcBef>
              <a:spcAft>
                <a:spcPts val="800"/>
              </a:spcAft>
              <a:buNone/>
            </a:pPr>
            <a:r>
              <a:rPr lang="en-US" sz="3600" dirty="0">
                <a:ea typeface="+mn-lt"/>
                <a:cs typeface="+mn-lt"/>
              </a:rPr>
              <a:t>There is no requirement to change over to these forms immediately. Most wait until a budget amendment is required. CAMs have been trained on how to complete the shift.</a:t>
            </a:r>
            <a:endParaRPr lang="en-US" sz="3600" dirty="0">
              <a:cs typeface="Calibri"/>
            </a:endParaRPr>
          </a:p>
          <a:p>
            <a:endParaRPr lang="en-US" dirty="0"/>
          </a:p>
        </p:txBody>
      </p:sp>
    </p:spTree>
    <p:extLst>
      <p:ext uri="{BB962C8B-B14F-4D97-AF65-F5344CB8AC3E}">
        <p14:creationId xmlns:p14="http://schemas.microsoft.com/office/powerpoint/2010/main" val="222737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6EEF-8AC3-4F74-971B-E7533FFBAD84}"/>
              </a:ext>
            </a:extLst>
          </p:cNvPr>
          <p:cNvSpPr>
            <a:spLocks noGrp="1"/>
          </p:cNvSpPr>
          <p:nvPr>
            <p:ph type="title"/>
          </p:nvPr>
        </p:nvSpPr>
        <p:spPr>
          <a:xfrm>
            <a:off x="1399822" y="237066"/>
            <a:ext cx="9953978" cy="1368709"/>
          </a:xfrm>
        </p:spPr>
        <p:txBody>
          <a:bodyPr>
            <a:normAutofit/>
          </a:bodyPr>
          <a:lstStyle/>
          <a:p>
            <a:pPr algn="ctr"/>
            <a:r>
              <a:rPr lang="en-US" dirty="0"/>
              <a:t>NEW CONCEPT</a:t>
            </a:r>
            <a:br>
              <a:rPr lang="en-US" dirty="0"/>
            </a:br>
            <a:r>
              <a:rPr lang="en-US" dirty="0"/>
              <a:t>Budget Rates are Estimates</a:t>
            </a:r>
          </a:p>
        </p:txBody>
      </p:sp>
      <p:sp>
        <p:nvSpPr>
          <p:cNvPr id="3" name="Content Placeholder 2">
            <a:extLst>
              <a:ext uri="{FF2B5EF4-FFF2-40B4-BE49-F238E27FC236}">
                <a16:creationId xmlns:a16="http://schemas.microsoft.com/office/drawing/2014/main" id="{927163C8-021A-4633-931B-5271584072B0}"/>
              </a:ext>
            </a:extLst>
          </p:cNvPr>
          <p:cNvSpPr>
            <a:spLocks noGrp="1"/>
          </p:cNvSpPr>
          <p:nvPr>
            <p:ph idx="1"/>
          </p:nvPr>
        </p:nvSpPr>
        <p:spPr>
          <a:xfrm>
            <a:off x="838200" y="2038349"/>
            <a:ext cx="10515600" cy="4138613"/>
          </a:xfrm>
        </p:spPr>
        <p:txBody>
          <a:bodyPr/>
          <a:lstStyle/>
          <a:p>
            <a:pPr>
              <a:lnSpc>
                <a:spcPct val="107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Budgeted Amounts/Rates are Estimates</a:t>
            </a:r>
          </a:p>
          <a:p>
            <a:pPr>
              <a:lnSpc>
                <a:spcPct val="107000"/>
              </a:lnSpc>
              <a:spcBef>
                <a:spcPts val="0"/>
              </a:spcBef>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400" dirty="0">
                <a:effectLst/>
                <a:latin typeface="Calibri" panose="020F0502020204030204" pitchFamily="34" charset="0"/>
                <a:ea typeface="Calibri" panose="020F0502020204030204" pitchFamily="34" charset="0"/>
                <a:cs typeface="Times New Roman" panose="02020603050405020304" pitchFamily="18" charset="0"/>
              </a:rPr>
              <a:t>Exception: Indirect Rates are still “Max Rates” in most cases. Will discuss in more detail later.</a:t>
            </a:r>
          </a:p>
          <a:p>
            <a:pPr marL="0" indent="0">
              <a:buNone/>
            </a:pPr>
            <a:endParaRPr lang="en-US" dirty="0"/>
          </a:p>
        </p:txBody>
      </p:sp>
    </p:spTree>
    <p:extLst>
      <p:ext uri="{BB962C8B-B14F-4D97-AF65-F5344CB8AC3E}">
        <p14:creationId xmlns:p14="http://schemas.microsoft.com/office/powerpoint/2010/main" val="4069198866"/>
      </p:ext>
    </p:extLst>
  </p:cSld>
  <p:clrMapOvr>
    <a:masterClrMapping/>
  </p:clrMapOvr>
</p:sld>
</file>

<file path=ppt/theme/theme1.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B8AAD638-0C9A-074A-A1F5-9C25FAF37ABD}"/>
    </a:ext>
  </a:extLst>
</a:theme>
</file>

<file path=ppt/theme/theme2.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4.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5.xml><?xml version="1.0" encoding="utf-8"?>
<a:theme xmlns:a="http://schemas.openxmlformats.org/drawingml/2006/main" name="Blank: Blac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D4AADE59-C35C-A140-B257-2E4365C638F0}"/>
    </a:ext>
  </a:extLst>
</a:theme>
</file>

<file path=ppt/theme/theme6.xml><?xml version="1.0" encoding="utf-8"?>
<a:theme xmlns:a="http://schemas.openxmlformats.org/drawingml/2006/main" name="Blank: 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7E2F548-F85F-094D-8DDA-3AF7BD174F2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EC24D825061844B34CD8AA8714EB1B" ma:contentTypeVersion="9" ma:contentTypeDescription="Create a new document." ma:contentTypeScope="" ma:versionID="fd842c6f12126054205679a8aea6abb4">
  <xsd:schema xmlns:xsd="http://www.w3.org/2001/XMLSchema" xmlns:xs="http://www.w3.org/2001/XMLSchema" xmlns:p="http://schemas.microsoft.com/office/2006/metadata/properties" xmlns:ns2="8e9156d5-28d7-42fc-8897-9362f8f6a13a" xmlns:ns3="1c83770d-edcb-4e74-b796-c57b1ffde4ca" targetNamespace="http://schemas.microsoft.com/office/2006/metadata/properties" ma:root="true" ma:fieldsID="b52186755fae4eb3f4bdd0e2e31439a6" ns2:_="" ns3:_="">
    <xsd:import namespace="8e9156d5-28d7-42fc-8897-9362f8f6a13a"/>
    <xsd:import namespace="1c83770d-edcb-4e74-b796-c57b1ffde4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9156d5-28d7-42fc-8897-9362f8f6a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83770d-edcb-4e74-b796-c57b1ffde4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B580D-5F94-4183-B109-292FD3CED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9156d5-28d7-42fc-8897-9362f8f6a13a"/>
    <ds:schemaRef ds:uri="1c83770d-edcb-4e74-b796-c57b1ffde4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E627A7-8879-4DD6-ADF6-8C4F6EE8B27F}">
  <ds:schemaRef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1c83770d-edcb-4e74-b796-c57b1ffde4ca"/>
    <ds:schemaRef ds:uri="8e9156d5-28d7-42fc-8897-9362f8f6a13a"/>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B3D5CAA-559C-41EB-8A66-B062E011B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CEC_Official_PowerPoint_Template_2020 (1)</Template>
  <TotalTime>660</TotalTime>
  <Words>2378</Words>
  <Application>Microsoft Office PowerPoint</Application>
  <PresentationFormat>Widescreen</PresentationFormat>
  <Paragraphs>196</Paragraphs>
  <Slides>29</Slides>
  <Notes>1</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Title</vt:lpstr>
      <vt:lpstr>Title/Section</vt:lpstr>
      <vt:lpstr>Content</vt:lpstr>
      <vt:lpstr>Content: blank background</vt:lpstr>
      <vt:lpstr>Blank: Black</vt:lpstr>
      <vt:lpstr>Blank: White</vt:lpstr>
      <vt:lpstr>California Energy Commission</vt:lpstr>
      <vt:lpstr>ECAMS Team Introductions</vt:lpstr>
      <vt:lpstr>BROAD GOALS OF THE ECAMS TEAM</vt:lpstr>
      <vt:lpstr>SPECIFIC GOALS OF ECAMS</vt:lpstr>
      <vt:lpstr>WHAT WILL BE COVERED TODAY?</vt:lpstr>
      <vt:lpstr>STREAMLINING TERMS AND CONDITIONS</vt:lpstr>
      <vt:lpstr>NEW BUDGET FORMS</vt:lpstr>
      <vt:lpstr>NEW BUDGET FORMS</vt:lpstr>
      <vt:lpstr>NEW CONCEPT Budget Rates are Estimates</vt:lpstr>
      <vt:lpstr>NEW CONCEPT Direct Labor</vt:lpstr>
      <vt:lpstr>NEW CONCEPT Equipment</vt:lpstr>
      <vt:lpstr>NEW CONCEPT Equipment</vt:lpstr>
      <vt:lpstr>NEW CONCEPT Subrecipients and Vendors</vt:lpstr>
      <vt:lpstr>NEW CONCEPT Subrecipients and Vendors</vt:lpstr>
      <vt:lpstr>NEW CONCEPT Subrecipients and Vendors</vt:lpstr>
      <vt:lpstr>NEW CONCEPTS Travel</vt:lpstr>
      <vt:lpstr>NEW CONCEPT Three Indirect Rate Options</vt:lpstr>
      <vt:lpstr>NEW CONCEPT Three Indirect Rate Options</vt:lpstr>
      <vt:lpstr>NEW CONCEPT Three Indirect Rate Options</vt:lpstr>
      <vt:lpstr>INVOICE TEMPLATES Training Invoice</vt:lpstr>
      <vt:lpstr>INVOICE TEMPLATES Standard Invoice</vt:lpstr>
      <vt:lpstr>INVOICE REVIEW CHECKLISTS</vt:lpstr>
      <vt:lpstr>OTHER TOOLS TO SUPPORT INVOICE REVIEW</vt:lpstr>
      <vt:lpstr>MONTHLY CALLS</vt:lpstr>
      <vt:lpstr>QUARTERLY PROGRESS REPORTS</vt:lpstr>
      <vt:lpstr>OTHER AGREEMENT MANAGEMENT TOOLS</vt:lpstr>
      <vt:lpstr>ECAMS SUCCESS METRICS</vt:lpstr>
      <vt:lpstr>ECAMS SUPPORT</vt:lpstr>
      <vt:lpstr>Questions?</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Energy Commission</dc:title>
  <dc:creator>Buckley, Lindsay@Energy</dc:creator>
  <cp:lastModifiedBy>Dextraze, Zachary@energy</cp:lastModifiedBy>
  <cp:revision>38</cp:revision>
  <cp:lastPrinted>2019-12-11T23:19:58Z</cp:lastPrinted>
  <dcterms:created xsi:type="dcterms:W3CDTF">2020-03-06T19:07:21Z</dcterms:created>
  <dcterms:modified xsi:type="dcterms:W3CDTF">2021-11-03T18:26:01Z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0x010100C6EC24D825061844B34CD8AA8714EB1B</vt:lpwstr>
  </property>
</Properties>
</file>