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theme/theme4.xml" ContentType="application/vnd.openxmlformats-officedocument.theme+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1" r:id="rId5"/>
    <p:sldMasterId id="2147483682" r:id="rId6"/>
    <p:sldMasterId id="2147483678" r:id="rId7"/>
    <p:sldMasterId id="2147483679" r:id="rId8"/>
  </p:sldMasterIdLst>
  <p:notesMasterIdLst>
    <p:notesMasterId r:id="rId28"/>
  </p:notesMasterIdLst>
  <p:handoutMasterIdLst>
    <p:handoutMasterId r:id="rId29"/>
  </p:handoutMasterIdLst>
  <p:sldIdLst>
    <p:sldId id="276" r:id="rId9"/>
    <p:sldId id="270" r:id="rId10"/>
    <p:sldId id="325" r:id="rId11"/>
    <p:sldId id="279" r:id="rId12"/>
    <p:sldId id="329" r:id="rId13"/>
    <p:sldId id="271" r:id="rId14"/>
    <p:sldId id="290" r:id="rId15"/>
    <p:sldId id="321" r:id="rId16"/>
    <p:sldId id="283" r:id="rId17"/>
    <p:sldId id="334" r:id="rId18"/>
    <p:sldId id="302" r:id="rId19"/>
    <p:sldId id="303" r:id="rId20"/>
    <p:sldId id="324" r:id="rId21"/>
    <p:sldId id="320" r:id="rId22"/>
    <p:sldId id="313" r:id="rId23"/>
    <p:sldId id="335" r:id="rId24"/>
    <p:sldId id="337" r:id="rId25"/>
    <p:sldId id="315" r:id="rId26"/>
    <p:sldId id="285"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ction" id="{FFEA609A-15B3-41AD-BF09-3D7C810919C9}">
          <p14:sldIdLst>
            <p14:sldId id="276"/>
            <p14:sldId id="270"/>
            <p14:sldId id="325"/>
            <p14:sldId id="279"/>
            <p14:sldId id="329"/>
            <p14:sldId id="271"/>
            <p14:sldId id="290"/>
            <p14:sldId id="321"/>
            <p14:sldId id="283"/>
            <p14:sldId id="334"/>
            <p14:sldId id="302"/>
            <p14:sldId id="303"/>
            <p14:sldId id="324"/>
            <p14:sldId id="320"/>
            <p14:sldId id="313"/>
            <p14:sldId id="335"/>
            <p14:sldId id="337"/>
            <p14:sldId id="315"/>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F0C1A1-94AD-42E7-BBB8-C777B59E6D40}" v="127" dt="2023-08-04T19:26:40.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customXml" Target="../customXml/item3.xml"/><Relationship Id="rId21" Type="http://schemas.openxmlformats.org/officeDocument/2006/relationships/slide" Target="slides/slide13.xml"/><Relationship Id="rId34" Type="http://schemas.microsoft.com/office/2015/10/relationships/revisionInfo" Target="revisionInfo.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presProps" Target="presProps.xml"/><Relationship Id="rId8" Type="http://schemas.openxmlformats.org/officeDocument/2006/relationships/slideMaster" Target="slideMasters/slideMaster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A9F5774-C678-1E48-A23B-1680A328FA46}" type="datetimeFigureOut">
              <a:rPr lang="en-US" smtClean="0"/>
              <a:t>8/7/2023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1A5CF69-AC20-4D4D-9770-B6BEBB357282}" type="slidenum">
              <a:rPr lang="en-US" smtClean="0"/>
              <a:t>‹#›</a:t>
            </a:fld>
            <a:endParaRPr lang="en-US"/>
          </a:p>
        </p:txBody>
      </p:sp>
    </p:spTree>
    <p:extLst>
      <p:ext uri="{BB962C8B-B14F-4D97-AF65-F5344CB8AC3E}">
        <p14:creationId xmlns:p14="http://schemas.microsoft.com/office/powerpoint/2010/main" val="2147370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880CE468-BD03-B649-8E6C-392373B14A1D}" type="datetimeFigureOut">
              <a:rPr lang="en-US" smtClean="0"/>
              <a:t>8/7/2023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17B0B1-BEA2-8948-A557-11B4BDB90777}" type="slidenum">
              <a:rPr lang="en-US" smtClean="0"/>
              <a:t>‹#›</a:t>
            </a:fld>
            <a:endParaRPr lang="en-US"/>
          </a:p>
        </p:txBody>
      </p:sp>
    </p:spTree>
    <p:extLst>
      <p:ext uri="{BB962C8B-B14F-4D97-AF65-F5344CB8AC3E}">
        <p14:creationId xmlns:p14="http://schemas.microsoft.com/office/powerpoint/2010/main" val="8306556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117B0B1-BEA2-8948-A557-11B4BDB90777}" type="slidenum">
              <a:rPr lang="en-US" smtClean="0"/>
              <a:t>6</a:t>
            </a:fld>
            <a:endParaRPr lang="en-US"/>
          </a:p>
        </p:txBody>
      </p:sp>
    </p:spTree>
    <p:extLst>
      <p:ext uri="{BB962C8B-B14F-4D97-AF65-F5344CB8AC3E}">
        <p14:creationId xmlns:p14="http://schemas.microsoft.com/office/powerpoint/2010/main" val="18236816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117B0B1-BEA2-8948-A557-11B4BDB90777}" type="slidenum">
              <a:rPr lang="en-US" smtClean="0"/>
              <a:t>16</a:t>
            </a:fld>
            <a:endParaRPr lang="en-US"/>
          </a:p>
        </p:txBody>
      </p:sp>
    </p:spTree>
    <p:extLst>
      <p:ext uri="{BB962C8B-B14F-4D97-AF65-F5344CB8AC3E}">
        <p14:creationId xmlns:p14="http://schemas.microsoft.com/office/powerpoint/2010/main" val="20711016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2: Centered">
    <p:spTree>
      <p:nvGrpSpPr>
        <p:cNvPr id="1" name=""/>
        <p:cNvGrpSpPr/>
        <p:nvPr/>
      </p:nvGrpSpPr>
      <p:grpSpPr>
        <a:xfrm>
          <a:off x="0" y="0"/>
          <a:ext cx="0" cy="0"/>
          <a:chOff x="0" y="0"/>
          <a:chExt cx="0" cy="0"/>
        </a:xfrm>
      </p:grpSpPr>
      <p:sp>
        <p:nvSpPr>
          <p:cNvPr id="2" name="Enter Title Here"/>
          <p:cNvSpPr>
            <a:spLocks noGrp="1"/>
          </p:cNvSpPr>
          <p:nvPr>
            <p:ph type="ctrTitle"/>
          </p:nvPr>
        </p:nvSpPr>
        <p:spPr>
          <a:xfrm>
            <a:off x="890016" y="809622"/>
            <a:ext cx="10411968"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890016" y="3289297"/>
            <a:ext cx="1041196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4724400" y="5614142"/>
            <a:ext cx="2743200" cy="365125"/>
          </a:xfrm>
        </p:spPr>
        <p:txBody>
          <a:bodyPr/>
          <a:lstStyle>
            <a:lvl1pPr algn="ctr">
              <a:defRPr/>
            </a:lvl1pPr>
          </a:lstStyle>
          <a:p>
            <a:fld id="{3D9BE262-3EE3-F74D-9197-E99064608A81}" type="datetime1">
              <a:rPr lang="en-US" smtClean="0"/>
              <a:t>8/7/2023</a:t>
            </a:fld>
            <a:endParaRPr lang="en-US"/>
          </a:p>
        </p:txBody>
      </p:sp>
      <p:sp>
        <p:nvSpPr>
          <p:cNvPr id="5" name="Footer Placeholder 4"/>
          <p:cNvSpPr>
            <a:spLocks noGrp="1"/>
          </p:cNvSpPr>
          <p:nvPr>
            <p:ph type="ftr" sz="quarter" idx="11"/>
          </p:nvPr>
        </p:nvSpPr>
        <p:spPr>
          <a:xfrm>
            <a:off x="4038600" y="6095093"/>
            <a:ext cx="4114800" cy="365125"/>
          </a:xfrm>
        </p:spPr>
        <p:txBody>
          <a:bodyPr/>
          <a:lstStyle>
            <a:lvl1pPr algn="ctr">
              <a:defRPr/>
            </a:lvl1pPr>
          </a:lstStyle>
          <a:p>
            <a:endParaRPr lang="en-US"/>
          </a:p>
        </p:txBody>
      </p:sp>
      <p:pic>
        <p:nvPicPr>
          <p:cNvPr id="7" name="Picture 6"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72364" y="666179"/>
            <a:ext cx="1247274" cy="1096212"/>
          </a:xfrm>
          <a:prstGeom prst="rect">
            <a:avLst/>
          </a:prstGeom>
        </p:spPr>
      </p:pic>
    </p:spTree>
    <p:extLst>
      <p:ext uri="{BB962C8B-B14F-4D97-AF65-F5344CB8AC3E}">
        <p14:creationId xmlns:p14="http://schemas.microsoft.com/office/powerpoint/2010/main" val="1144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F386C1D-959B-6C44-9D8E-1EBE83060B83}" type="datetime1">
              <a:rPr lang="en-US" smtClean="0"/>
              <a:t>8/7/2023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09A1A5-4186-AE45-B489-8F93D826EB49}" type="slidenum">
              <a:rPr lang="en-US" smtClean="0"/>
              <a:t>‹#›</a:t>
            </a:fld>
            <a:endParaRPr lang="en-US"/>
          </a:p>
        </p:txBody>
      </p:sp>
      <p:sp>
        <p:nvSpPr>
          <p:cNvPr id="10"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1664450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4909F6-C5C0-404A-8B68-383F4730A3E4}" type="datetime1">
              <a:rPr lang="en-US" smtClean="0"/>
              <a:t>8/7/2023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DCD1BE-76F0-964D-BEB4-4B9A284D890B}" type="slidenum">
              <a:rPr lang="en-US" smtClean="0"/>
              <a:pPr/>
              <a:t>‹#›</a:t>
            </a:fld>
            <a:endParaRPr lang="en-US"/>
          </a:p>
        </p:txBody>
      </p:sp>
    </p:spTree>
    <p:extLst>
      <p:ext uri="{BB962C8B-B14F-4D97-AF65-F5344CB8AC3E}">
        <p14:creationId xmlns:p14="http://schemas.microsoft.com/office/powerpoint/2010/main" val="3394521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356507B-4CCB-9B49-A0AD-E20110655715}" type="datetime1">
              <a:rPr lang="en-US" smtClean="0"/>
              <a:t>8/7/2023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0EBB6-C900-684B-B96E-D78E525ADD2C}" type="slidenum">
              <a:rPr lang="en-US" smtClean="0"/>
              <a:t>‹#›</a:t>
            </a:fld>
            <a:endParaRPr lang="en-US"/>
          </a:p>
        </p:txBody>
      </p:sp>
    </p:spTree>
    <p:extLst>
      <p:ext uri="{BB962C8B-B14F-4D97-AF65-F5344CB8AC3E}">
        <p14:creationId xmlns:p14="http://schemas.microsoft.com/office/powerpoint/2010/main" val="1236860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2: Left">
    <p:spTree>
      <p:nvGrpSpPr>
        <p:cNvPr id="1" name=""/>
        <p:cNvGrpSpPr/>
        <p:nvPr/>
      </p:nvGrpSpPr>
      <p:grpSpPr>
        <a:xfrm>
          <a:off x="0" y="0"/>
          <a:ext cx="0" cy="0"/>
          <a:chOff x="0" y="0"/>
          <a:chExt cx="0" cy="0"/>
        </a:xfrm>
      </p:grpSpPr>
      <p:sp>
        <p:nvSpPr>
          <p:cNvPr id="2" name="Enter Title Here"/>
          <p:cNvSpPr>
            <a:spLocks noGrp="1"/>
          </p:cNvSpPr>
          <p:nvPr>
            <p:ph type="title"/>
          </p:nvPr>
        </p:nvSpPr>
        <p:spPr>
          <a:xfrm>
            <a:off x="831850" y="712801"/>
            <a:ext cx="10515600" cy="2852737"/>
          </a:xfrm>
        </p:spPr>
        <p:txBody>
          <a:bodyPr anchor="b">
            <a:normAutofit/>
          </a:bodyPr>
          <a:lstStyle>
            <a:lvl1pPr>
              <a:defRPr sz="4800"/>
            </a:lvl1pPr>
          </a:lstStyle>
          <a:p>
            <a:r>
              <a:rPr lang="en-US"/>
              <a:t>Click to edit Master title style</a:t>
            </a:r>
          </a:p>
        </p:txBody>
      </p:sp>
      <p:sp>
        <p:nvSpPr>
          <p:cNvPr id="3" name="Text Placeholder 2"/>
          <p:cNvSpPr>
            <a:spLocks noGrp="1"/>
          </p:cNvSpPr>
          <p:nvPr>
            <p:ph type="body" idx="1"/>
          </p:nvPr>
        </p:nvSpPr>
        <p:spPr>
          <a:xfrm>
            <a:off x="831850" y="3592526"/>
            <a:ext cx="10515600" cy="1500187"/>
          </a:xfrm>
        </p:spPr>
        <p:txBody>
          <a:bodyPr/>
          <a:lstStyle>
            <a:lvl1pPr marL="0" indent="0">
              <a:buNone/>
              <a:defRPr sz="2400">
                <a:solidFill>
                  <a:schemeClr val="accent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7AC74B8-448C-2642-809F-1184DC1B0B1B}" type="datetime1">
              <a:rPr lang="en-US" smtClean="0"/>
              <a:t>8/7/2023</a:t>
            </a:fld>
            <a:endParaRPr lang="en-US"/>
          </a:p>
        </p:txBody>
      </p:sp>
      <p:pic>
        <p:nvPicPr>
          <p:cNvPr id="8" name="Picture 7"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1850" y="4883817"/>
            <a:ext cx="1247274" cy="1096212"/>
          </a:xfrm>
          <a:prstGeom prst="rect">
            <a:avLst/>
          </a:prstGeom>
        </p:spPr>
      </p:pic>
      <p:sp>
        <p:nvSpPr>
          <p:cNvPr id="10" name="Content Placeholder 9"/>
          <p:cNvSpPr>
            <a:spLocks noGrp="1"/>
          </p:cNvSpPr>
          <p:nvPr>
            <p:ph sz="quarter" idx="13" hasCustomPrompt="1"/>
          </p:nvPr>
        </p:nvSpPr>
        <p:spPr>
          <a:xfrm>
            <a:off x="2363788" y="4813085"/>
            <a:ext cx="2911475" cy="1022350"/>
          </a:xfrm>
        </p:spPr>
        <p:txBody>
          <a:bodyPr>
            <a:noAutofit/>
          </a:bodyPr>
          <a:lstStyle>
            <a:lvl1pPr marL="0" indent="0">
              <a:buNone/>
              <a:defRPr sz="2400" baseline="0"/>
            </a:lvl1pPr>
            <a:lvl2pPr marL="457200" indent="0">
              <a:buNone/>
              <a:defRPr sz="1800"/>
            </a:lvl2pPr>
            <a:lvl3pPr marL="914400" indent="0">
              <a:buNone/>
              <a:defRPr sz="1800"/>
            </a:lvl3pPr>
            <a:lvl4pPr marL="1371600" indent="0">
              <a:buNone/>
              <a:defRPr sz="1800"/>
            </a:lvl4pPr>
            <a:lvl5pPr marL="1828800" indent="0">
              <a:buNone/>
              <a:defRPr sz="1800"/>
            </a:lvl5pPr>
          </a:lstStyle>
          <a:p>
            <a:pPr lvl="0"/>
            <a:r>
              <a:rPr lang="en-US"/>
              <a:t>Presenters:</a:t>
            </a:r>
          </a:p>
          <a:p>
            <a:pPr lvl="0"/>
            <a:r>
              <a:rPr lang="en-US"/>
              <a:t>Name 1</a:t>
            </a:r>
          </a:p>
          <a:p>
            <a:pPr lvl="0"/>
            <a:r>
              <a:rPr lang="en-US"/>
              <a:t>Name 2</a:t>
            </a:r>
          </a:p>
        </p:txBody>
      </p:sp>
    </p:spTree>
    <p:extLst>
      <p:ext uri="{BB962C8B-B14F-4D97-AF65-F5344CB8AC3E}">
        <p14:creationId xmlns:p14="http://schemas.microsoft.com/office/powerpoint/2010/main" val="583760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2: Simple">
    <p:spTree>
      <p:nvGrpSpPr>
        <p:cNvPr id="1" name=""/>
        <p:cNvGrpSpPr/>
        <p:nvPr/>
      </p:nvGrpSpPr>
      <p:grpSpPr>
        <a:xfrm>
          <a:off x="0" y="0"/>
          <a:ext cx="0" cy="0"/>
          <a:chOff x="0" y="0"/>
          <a:chExt cx="0" cy="0"/>
        </a:xfrm>
      </p:grpSpPr>
      <p:sp>
        <p:nvSpPr>
          <p:cNvPr id="2" name="Enter Title Here"/>
          <p:cNvSpPr>
            <a:spLocks noGrp="1"/>
          </p:cNvSpPr>
          <p:nvPr>
            <p:ph type="title"/>
          </p:nvPr>
        </p:nvSpPr>
        <p:spPr>
          <a:xfrm>
            <a:off x="838200" y="3012554"/>
            <a:ext cx="10515600" cy="1325563"/>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1438AE9-9170-C44D-B69D-85230FA628E5}" type="datetime1">
              <a:rPr lang="en-US" smtClean="0"/>
              <a:t>8/7/2023</a:t>
            </a:fld>
            <a:endParaRPr lang="en-US"/>
          </a:p>
        </p:txBody>
      </p:sp>
      <p:pic>
        <p:nvPicPr>
          <p:cNvPr id="6" name="Picture 5" descr="California Energy Commission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8200" y="656202"/>
            <a:ext cx="1247274" cy="1096212"/>
          </a:xfrm>
          <a:prstGeom prst="rect">
            <a:avLst/>
          </a:prstGeom>
        </p:spPr>
      </p:pic>
    </p:spTree>
    <p:extLst>
      <p:ext uri="{BB962C8B-B14F-4D97-AF65-F5344CB8AC3E}">
        <p14:creationId xmlns:p14="http://schemas.microsoft.com/office/powerpoint/2010/main" val="902783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1 fram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6C4852-C69A-3C46-A74D-F2D8C6D17F46}"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463234"/>
            <a:ext cx="1803400" cy="365125"/>
          </a:xfrm>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93645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t: 2 fram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1C91894-EB80-6048-AAFF-32CE04FEA1F0}" type="datetime1">
              <a:rPr lang="en-US" smtClean="0"/>
              <a:t>8/7/2023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151048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2 frame w/ titl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9ACA14F-C253-2C4B-BB94-A112B33202D4}" type="datetime1">
              <a:rPr lang="en-US" smtClean="0"/>
              <a:t>8/7/2023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5C4985-ACD0-2B4C-8981-36243250F268}" type="slidenum">
              <a:rPr lang="en-US" smtClean="0"/>
              <a:t>‹#›</a:t>
            </a:fld>
            <a:endParaRPr lang="en-US"/>
          </a:p>
        </p:txBody>
      </p:sp>
      <p:sp>
        <p:nvSpPr>
          <p:cNvPr id="11" name="Enter Title Here"/>
          <p:cNvSpPr>
            <a:spLocks noGrp="1"/>
          </p:cNvSpPr>
          <p:nvPr>
            <p:ph type="title"/>
          </p:nvPr>
        </p:nvSpPr>
        <p:spPr>
          <a:xfrm>
            <a:off x="1399822" y="237067"/>
            <a:ext cx="9953978" cy="1038840"/>
          </a:xfrm>
        </p:spPr>
        <p:txBody>
          <a:bodyPr/>
          <a:lstStyle/>
          <a:p>
            <a:r>
              <a:rPr lang="en-US"/>
              <a:t>Click to edit Master title style</a:t>
            </a:r>
          </a:p>
        </p:txBody>
      </p:sp>
    </p:spTree>
    <p:extLst>
      <p:ext uri="{BB962C8B-B14F-4D97-AF65-F5344CB8AC3E}">
        <p14:creationId xmlns:p14="http://schemas.microsoft.com/office/powerpoint/2010/main" val="1238933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Content: Figure">
    <p:spTree>
      <p:nvGrpSpPr>
        <p:cNvPr id="1" name=""/>
        <p:cNvGrpSpPr/>
        <p:nvPr/>
      </p:nvGrpSpPr>
      <p:grpSpPr>
        <a:xfrm>
          <a:off x="0" y="0"/>
          <a:ext cx="0" cy="0"/>
          <a:chOff x="0" y="0"/>
          <a:chExt cx="0" cy="0"/>
        </a:xfrm>
      </p:grpSpPr>
      <p:sp>
        <p:nvSpPr>
          <p:cNvPr id="2" name="Enter Title Here"/>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0A639FC-0D0B-254C-A488-84C1053DC81E}" type="datetime1">
              <a:rPr lang="en-US" smtClean="0"/>
              <a:t>8/7/2023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t>‹#›</a:t>
            </a:fld>
            <a:endParaRPr lang="en-US"/>
          </a:p>
        </p:txBody>
      </p:sp>
    </p:spTree>
    <p:extLst>
      <p:ext uri="{BB962C8B-B14F-4D97-AF65-F5344CB8AC3E}">
        <p14:creationId xmlns:p14="http://schemas.microsoft.com/office/powerpoint/2010/main" val="755809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AAEF258-FE05-9A40-ABEB-3CEFD609CF46}" type="datetime1">
              <a:rPr lang="en-US" smtClean="0"/>
              <a:t>8/7/2023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p:spPr>
        <p:txBody>
          <a:bodyPr/>
          <a:lstStyle/>
          <a:p>
            <a:r>
              <a:rPr lang="en-US"/>
              <a:t>Click to edit Master title style</a:t>
            </a:r>
          </a:p>
        </p:txBody>
      </p:sp>
      <p:sp>
        <p:nvSpPr>
          <p:cNvPr id="8" name="Content Placeholder 2"/>
          <p:cNvSpPr>
            <a:spLocks noGrp="1"/>
          </p:cNvSpPr>
          <p:nvPr>
            <p:ph idx="1"/>
          </p:nvPr>
        </p:nvSpPr>
        <p:spPr>
          <a:xfrm>
            <a:off x="1399822" y="1825625"/>
            <a:ext cx="9953978"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3816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6D0696-7CCE-494F-A431-EAFE08099352}" type="datetime1">
              <a:rPr lang="en-US" smtClean="0"/>
              <a:t>8/7/2023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09A1A5-4186-AE45-B489-8F93D826EB49}" type="slidenum">
              <a:rPr lang="en-US" smtClean="0"/>
              <a:t>‹#›</a:t>
            </a:fld>
            <a:endParaRPr lang="en-US"/>
          </a:p>
        </p:txBody>
      </p:sp>
      <p:sp>
        <p:nvSpPr>
          <p:cNvPr id="8"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4020734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image" Target="../media/image2.png"/><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png"/><Relationship Id="rId5" Type="http://schemas.openxmlformats.org/officeDocument/2006/relationships/image" Target="../media/image4.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1.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4F360-0BA0-8540-B27B-28FBA28FADF7}" type="datetime1">
              <a:rPr lang="en-US" smtClean="0"/>
              <a:t>8/7/2023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B12032-C4BC-1846-BCAE-83F2C463453C}" type="slidenum">
              <a:rPr lang="en-US" smtClean="0"/>
              <a:t>‹#›</a:t>
            </a:fld>
            <a:endParaRPr lang="en-US"/>
          </a:p>
        </p:txBody>
      </p:sp>
    </p:spTree>
    <p:extLst>
      <p:ext uri="{BB962C8B-B14F-4D97-AF65-F5344CB8AC3E}">
        <p14:creationId xmlns:p14="http://schemas.microsoft.com/office/powerpoint/2010/main" val="1442719388"/>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6"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6">
            <a:lum/>
          </a:blip>
          <a:srcRect/>
          <a:stretch>
            <a:fillRect/>
          </a:stretch>
        </a:blipFill>
        <a:effectLst/>
      </p:bgPr>
    </p:bg>
    <p:spTree>
      <p:nvGrpSpPr>
        <p:cNvPr id="1" name=""/>
        <p:cNvGrpSpPr/>
        <p:nvPr/>
      </p:nvGrpSpPr>
      <p:grpSpPr>
        <a:xfrm>
          <a:off x="0" y="0"/>
          <a:ext cx="0" cy="0"/>
          <a:chOff x="0" y="0"/>
          <a:chExt cx="0" cy="0"/>
        </a:xfrm>
      </p:grpSpPr>
      <p:sp>
        <p:nvSpPr>
          <p:cNvPr id="2"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463234"/>
            <a:ext cx="2743200" cy="365125"/>
          </a:xfrm>
          <a:prstGeom prst="rect">
            <a:avLst/>
          </a:prstGeom>
        </p:spPr>
        <p:txBody>
          <a:bodyPr vert="horz" lIns="91440" tIns="45720" rIns="91440" bIns="45720" rtlCol="0" anchor="ctr"/>
          <a:lstStyle>
            <a:lvl1pPr algn="l">
              <a:defRPr sz="1200">
                <a:solidFill>
                  <a:schemeClr val="bg1"/>
                </a:solidFill>
              </a:defRPr>
            </a:lvl1pPr>
          </a:lstStyle>
          <a:p>
            <a:fld id="{10562992-772B-3C4E-9810-F8ADBF4F57E7}" type="datetime1">
              <a:rPr lang="en-US" smtClean="0"/>
              <a:t>8/7/2023</a:t>
            </a:fld>
            <a:endParaRPr lang="en-US"/>
          </a:p>
        </p:txBody>
      </p:sp>
      <p:sp>
        <p:nvSpPr>
          <p:cNvPr id="5" name="Footer Placeholder 4"/>
          <p:cNvSpPr>
            <a:spLocks noGrp="1"/>
          </p:cNvSpPr>
          <p:nvPr>
            <p:ph type="ftr" sz="quarter" idx="3"/>
          </p:nvPr>
        </p:nvSpPr>
        <p:spPr>
          <a:xfrm>
            <a:off x="4038600" y="6463234"/>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463234"/>
            <a:ext cx="1761067" cy="365125"/>
          </a:xfrm>
          <a:prstGeom prst="rect">
            <a:avLst/>
          </a:prstGeom>
        </p:spPr>
        <p:txBody>
          <a:bodyPr vert="horz" lIns="91440" tIns="45720" rIns="91440" bIns="45720" rtlCol="0" anchor="ctr"/>
          <a:lstStyle>
            <a:lvl1pPr algn="r">
              <a:defRPr sz="1200">
                <a:solidFill>
                  <a:schemeClr val="bg1"/>
                </a:solidFill>
              </a:defRPr>
            </a:lvl1pPr>
          </a:lstStyle>
          <a:p>
            <a:fld id="{005C4985-ACD0-2B4C-8981-36243250F268}" type="slidenum">
              <a:rPr lang="en-US" smtClean="0"/>
              <a:pPr/>
              <a:t>‹#›</a:t>
            </a:fld>
            <a:endParaRPr lang="en-US"/>
          </a:p>
        </p:txBody>
      </p:sp>
      <p:pic>
        <p:nvPicPr>
          <p:cNvPr id="7" name="Pictur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1749497046"/>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6" r:id="rId3"/>
    <p:sldLayoutId id="2147483677" r:id="rId4"/>
  </p:sldLayoutIdLst>
  <p:hf hdr="0" ftr="0" dt="0"/>
  <p:txStyles>
    <p:titleStyle>
      <a:lvl1pPr algn="l" defTabSz="914400" rtl="0" eaLnBrk="1" latinLnBrk="0" hangingPunct="1">
        <a:lnSpc>
          <a:spcPct val="90000"/>
        </a:lnSpc>
        <a:spcBef>
          <a:spcPct val="0"/>
        </a:spcBef>
        <a:buNone/>
        <a:defRPr sz="4400" kern="1200">
          <a:solidFill>
            <a:schemeClr val="accent1">
              <a:lumMod val="50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E695F-21E5-C242-92E6-E78B31EE7C7E}" type="datetime1">
              <a:rPr lang="en-US" smtClean="0"/>
              <a:t>8/7/2023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09A1A5-4186-AE45-B489-8F93D826EB49}" type="slidenum">
              <a:rPr lang="en-US" smtClean="0"/>
              <a:t>‹#›</a:t>
            </a:fld>
            <a:endParaRPr lang="en-US"/>
          </a:p>
        </p:txBody>
      </p:sp>
      <p:sp>
        <p:nvSpPr>
          <p:cNvPr id="7" name="Enter Title Here"/>
          <p:cNvSpPr>
            <a:spLocks noGrp="1"/>
          </p:cNvSpPr>
          <p:nvPr>
            <p:ph type="title"/>
          </p:nvPr>
        </p:nvSpPr>
        <p:spPr>
          <a:xfrm>
            <a:off x="1399822" y="237067"/>
            <a:ext cx="9953978" cy="1038840"/>
          </a:xfrm>
          <a:prstGeom prst="rect">
            <a:avLst/>
          </a:prstGeom>
        </p:spPr>
        <p:txBody>
          <a:bodyPr vert="horz" lIns="91440" tIns="45720" rIns="91440" bIns="45720" rtlCol="0" anchor="ctr">
            <a:normAutofit/>
          </a:bodyPr>
          <a:lstStyle/>
          <a:p>
            <a:r>
              <a:rPr lang="en-US"/>
              <a:t>Click to edit Master title style</a:t>
            </a:r>
          </a:p>
        </p:txBody>
      </p:sp>
      <p:sp>
        <p:nvSpPr>
          <p:cNvPr id="8" name="Text Placeholder 2"/>
          <p:cNvSpPr>
            <a:spLocks noGrp="1"/>
          </p:cNvSpPr>
          <p:nvPr>
            <p:ph type="body" idx="1"/>
          </p:nvPr>
        </p:nvSpPr>
        <p:spPr>
          <a:xfrm>
            <a:off x="1399822" y="1825625"/>
            <a:ext cx="9953978"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328549" y="224496"/>
            <a:ext cx="827718" cy="727472"/>
          </a:xfrm>
          <a:prstGeom prst="rect">
            <a:avLst/>
          </a:prstGeom>
        </p:spPr>
      </p:pic>
    </p:spTree>
    <p:extLst>
      <p:ext uri="{BB962C8B-B14F-4D97-AF65-F5344CB8AC3E}">
        <p14:creationId xmlns:p14="http://schemas.microsoft.com/office/powerpoint/2010/main" val="219567250"/>
      </p:ext>
    </p:extLst>
  </p:cSld>
  <p:clrMap bg1="lt1" tx1="dk1" bg2="lt2" tx2="dk2" accent1="accent1" accent2="accent2" accent3="accent3" accent4="accent4" accent5="accent5" accent6="accent6" hlink="hlink" folHlink="folHlink"/>
  <p:sldLayoutIdLst>
    <p:sldLayoutId id="2147483684" r:id="rId1"/>
    <p:sldLayoutId id="2147483686" r:id="rId2"/>
    <p:sldLayoutId id="2147483687" r:id="rId3"/>
  </p:sldLayoutIdLst>
  <p:hf hdr="0" ftr="0" dt="0"/>
  <p:txStyles>
    <p:titleStyle>
      <a:lvl1pPr algn="l" defTabSz="914400" rtl="0" eaLnBrk="1" latinLnBrk="0" hangingPunct="1">
        <a:lnSpc>
          <a:spcPct val="90000"/>
        </a:lnSpc>
        <a:spcBef>
          <a:spcPct val="0"/>
        </a:spcBef>
        <a:buNone/>
        <a:defRPr sz="4400" kern="1200">
          <a:solidFill>
            <a:schemeClr val="tx2">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400" kern="1200">
          <a:solidFill>
            <a:schemeClr val="accent1">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2400" kern="1200">
          <a:solidFill>
            <a:schemeClr val="accent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024D1D3D-27CC-A740-857C-D26C679943FF}" type="datetime1">
              <a:rPr lang="en-US" smtClean="0"/>
              <a:t>8/7/2023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0CDCD1BE-76F0-964D-BEB4-4B9A284D890B}" type="slidenum">
              <a:rPr lang="en-US" smtClean="0"/>
              <a:pPr/>
              <a:t>‹#›</a:t>
            </a:fld>
            <a:endParaRPr lang="en-US"/>
          </a:p>
        </p:txBody>
      </p:sp>
    </p:spTree>
    <p:extLst>
      <p:ext uri="{BB962C8B-B14F-4D97-AF65-F5344CB8AC3E}">
        <p14:creationId xmlns:p14="http://schemas.microsoft.com/office/powerpoint/2010/main" val="1051358764"/>
      </p:ext>
    </p:extLst>
  </p:cSld>
  <p:clrMap bg1="lt1" tx1="dk1" bg2="lt2" tx2="dk2" accent1="accent1" accent2="accent2" accent3="accent3" accent4="accent4" accent5="accent5" accent6="accent6" hlink="hlink" folHlink="folHlink"/>
  <p:sldLayoutIdLst>
    <p:sldLayoutId id="214748368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7C9D11-B800-8947-A108-C2AFD56D7B11}" type="datetime1">
              <a:rPr lang="en-US" smtClean="0"/>
              <a:t>8/7/2023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20EBB6-C900-684B-B96E-D78E525ADD2C}" type="slidenum">
              <a:rPr lang="en-US" smtClean="0"/>
              <a:t>‹#›</a:t>
            </a:fld>
            <a:endParaRPr lang="en-US"/>
          </a:p>
        </p:txBody>
      </p:sp>
    </p:spTree>
    <p:extLst>
      <p:ext uri="{BB962C8B-B14F-4D97-AF65-F5344CB8AC3E}">
        <p14:creationId xmlns:p14="http://schemas.microsoft.com/office/powerpoint/2010/main" val="308076826"/>
      </p:ext>
    </p:extLst>
  </p:cSld>
  <p:clrMap bg1="lt1" tx1="dk1" bg2="lt2" tx2="dk2" accent1="accent1" accent2="accent2" accent3="accent3" accent4="accent4" accent5="accent5" accent6="accent6" hlink="hlink" folHlink="folHlink"/>
  <p:sldLayoutIdLst>
    <p:sldLayoutId id="214748368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hyperlink" Target="https://www.energy.ca.gov/funding-opportunities/solicitations" TargetMode="External"/><Relationship Id="rId2" Type="http://schemas.openxmlformats.org/officeDocument/2006/relationships/hyperlink" Target="https://gss.energy.ca.gov/" TargetMode="External"/><Relationship Id="rId1" Type="http://schemas.openxmlformats.org/officeDocument/2006/relationships/slideLayout" Target="../slideLayouts/slideLayout5.xml"/><Relationship Id="rId4" Type="http://schemas.openxmlformats.org/officeDocument/2006/relationships/hyperlink" Target="https://www.energy.ca.gov/funding-opportunities/funding-resources"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mailto:Phil.dyer@energy.ca.gov"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efiling.energy.ca.gov/Lists/DocketLog.aspx?docketnumber=23-SB-100" TargetMode="External"/><Relationship Id="rId2" Type="http://schemas.openxmlformats.org/officeDocument/2006/relationships/hyperlink" Target="https://gcc02.safelinks.protection.outlook.com/?url=https%3A%2F%2Fefiling.energy.ca.gov%2FGetDocument.aspx%3Ftn%3D251481%26DocumentContentId%3D86351&amp;data=05%7C01%7C%7Cc8c8178689894ab9b60408db9475e204%7Cac3a124413f44ef68d1bbaa27148194e%7C0%7C0%7C638267006262718689%7CUnknown%7CTWFpbGZsb3d8eyJWIjoiMC4wLjAwMDAiLCJQIjoiV2luMzIiLCJBTiI6Ik1haWwiLCJXVCI6Mn0%3D%7C3000%7C%7C%7C&amp;sdata=6e07INC26PYySUscRuA7CpFwMwBjmTWTWSC14SimzoQ%3D&amp;reserved=0" TargetMode="Externa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hyperlink" Target="mailto:Phil.dyer@energy.ca.gov"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mailto:Phil.dyer@energy.ca.gov"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000" b="1">
                <a:ea typeface="+mj-lt"/>
                <a:cs typeface="+mj-lt"/>
              </a:rPr>
              <a:t>Social Costs and Non-energy Benefits</a:t>
            </a:r>
            <a:endParaRPr lang="en-US"/>
          </a:p>
        </p:txBody>
      </p:sp>
      <p:sp>
        <p:nvSpPr>
          <p:cNvPr id="3" name="Subtitle 2"/>
          <p:cNvSpPr>
            <a:spLocks noGrp="1"/>
          </p:cNvSpPr>
          <p:nvPr>
            <p:ph type="subTitle" idx="1"/>
          </p:nvPr>
        </p:nvSpPr>
        <p:spPr>
          <a:xfrm>
            <a:off x="890016" y="3289297"/>
            <a:ext cx="10125916" cy="1023911"/>
          </a:xfrm>
        </p:spPr>
        <p:txBody>
          <a:bodyPr vert="horz" lIns="91440" tIns="45720" rIns="91440" bIns="45720" rtlCol="0" anchor="t">
            <a:normAutofit fontScale="85000" lnSpcReduction="20000"/>
          </a:bodyPr>
          <a:lstStyle/>
          <a:p>
            <a:pPr fontAlgn="base"/>
            <a:r>
              <a:rPr lang="en-US" b="1"/>
              <a:t>California Energy Commission</a:t>
            </a:r>
            <a:r>
              <a:rPr lang="en-US"/>
              <a:t>​</a:t>
            </a:r>
          </a:p>
          <a:p>
            <a:pPr fontAlgn="base"/>
            <a:r>
              <a:rPr lang="en-US" b="1"/>
              <a:t>Request for Proposals- RFP-23-801</a:t>
            </a:r>
            <a:endParaRPr lang="en-US" b="1">
              <a:cs typeface="Arial"/>
            </a:endParaRPr>
          </a:p>
          <a:p>
            <a:pPr fontAlgn="base"/>
            <a:r>
              <a:rPr lang="en-US" b="1"/>
              <a:t>Pre-Bid Conference</a:t>
            </a:r>
            <a:endParaRPr lang="en-US"/>
          </a:p>
        </p:txBody>
      </p:sp>
      <p:sp>
        <p:nvSpPr>
          <p:cNvPr id="7" name="TextBox 6"/>
          <p:cNvSpPr txBox="1"/>
          <p:nvPr/>
        </p:nvSpPr>
        <p:spPr>
          <a:xfrm>
            <a:off x="890016" y="5406724"/>
            <a:ext cx="7053834" cy="461665"/>
          </a:xfrm>
          <a:prstGeom prst="rect">
            <a:avLst/>
          </a:prstGeom>
          <a:noFill/>
        </p:spPr>
        <p:txBody>
          <a:bodyPr wrap="square" lIns="91440" tIns="45720" rIns="91440" bIns="45720" rtlCol="0" anchor="t">
            <a:spAutoFit/>
          </a:bodyPr>
          <a:lstStyle/>
          <a:p>
            <a:r>
              <a:rPr lang="en-US" sz="2400">
                <a:solidFill>
                  <a:schemeClr val="accent1">
                    <a:lumMod val="50000"/>
                  </a:schemeClr>
                </a:solidFill>
              </a:rPr>
              <a:t>Date: August 7, 2023</a:t>
            </a:r>
          </a:p>
        </p:txBody>
      </p:sp>
    </p:spTree>
    <p:extLst>
      <p:ext uri="{BB962C8B-B14F-4D97-AF65-F5344CB8AC3E}">
        <p14:creationId xmlns:p14="http://schemas.microsoft.com/office/powerpoint/2010/main" val="21229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2CA81-86F8-15A1-393E-D033692BCBD3}"/>
              </a:ext>
            </a:extLst>
          </p:cNvPr>
          <p:cNvSpPr>
            <a:spLocks noGrp="1"/>
          </p:cNvSpPr>
          <p:nvPr>
            <p:ph type="title"/>
          </p:nvPr>
        </p:nvSpPr>
        <p:spPr/>
        <p:txBody>
          <a:bodyPr/>
          <a:lstStyle/>
          <a:p>
            <a:r>
              <a:rPr lang="en-US" sz="4400" b="1">
                <a:ea typeface="+mj-lt"/>
                <a:cs typeface="+mj-lt"/>
              </a:rPr>
              <a:t>Proposal Requirements</a:t>
            </a:r>
            <a:endParaRPr lang="en-US"/>
          </a:p>
        </p:txBody>
      </p:sp>
      <p:sp>
        <p:nvSpPr>
          <p:cNvPr id="7" name="TextBox 6">
            <a:extLst>
              <a:ext uri="{FF2B5EF4-FFF2-40B4-BE49-F238E27FC236}">
                <a16:creationId xmlns:a16="http://schemas.microsoft.com/office/drawing/2014/main" id="{F6E54116-C042-736A-B40A-729B7EEBCE91}"/>
              </a:ext>
            </a:extLst>
          </p:cNvPr>
          <p:cNvSpPr txBox="1"/>
          <p:nvPr/>
        </p:nvSpPr>
        <p:spPr>
          <a:xfrm>
            <a:off x="3393421" y="1234377"/>
            <a:ext cx="6097712" cy="400110"/>
          </a:xfrm>
          <a:prstGeom prst="rect">
            <a:avLst/>
          </a:prstGeom>
          <a:noFill/>
        </p:spPr>
        <p:txBody>
          <a:bodyPr wrap="square">
            <a:spAutoFit/>
          </a:bodyPr>
          <a:lstStyle/>
          <a:p>
            <a:pPr>
              <a:lnSpc>
                <a:spcPct val="100000"/>
              </a:lnSpc>
              <a:spcBef>
                <a:spcPct val="20000"/>
              </a:spcBef>
              <a:spcAft>
                <a:spcPct val="0"/>
              </a:spcAft>
            </a:pPr>
            <a:r>
              <a:rPr lang="en-US" sz="2000" b="1">
                <a:solidFill>
                  <a:schemeClr val="accent1">
                    <a:lumMod val="50000"/>
                  </a:schemeClr>
                </a:solidFill>
              </a:rPr>
              <a:t>Proposals Consists of two Sections</a:t>
            </a:r>
          </a:p>
        </p:txBody>
      </p:sp>
      <p:sp>
        <p:nvSpPr>
          <p:cNvPr id="3" name="Content Placeholder 2">
            <a:extLst>
              <a:ext uri="{FF2B5EF4-FFF2-40B4-BE49-F238E27FC236}">
                <a16:creationId xmlns:a16="http://schemas.microsoft.com/office/drawing/2014/main" id="{1362542E-71F4-3031-C77C-E9067E0A29B7}"/>
              </a:ext>
            </a:extLst>
          </p:cNvPr>
          <p:cNvSpPr>
            <a:spLocks noGrp="1"/>
          </p:cNvSpPr>
          <p:nvPr>
            <p:ph sz="half" idx="1"/>
          </p:nvPr>
        </p:nvSpPr>
        <p:spPr/>
        <p:txBody>
          <a:bodyPr>
            <a:normAutofit fontScale="70000" lnSpcReduction="20000"/>
          </a:bodyPr>
          <a:lstStyle/>
          <a:p>
            <a:pPr>
              <a:buFont typeface="Wingdings" panose="05000000000000000000" pitchFamily="2" charset="2"/>
              <a:buChar char="q"/>
            </a:pPr>
            <a:r>
              <a:rPr lang="en-US" sz="2600" b="1" dirty="0">
                <a:ea typeface="+mj-lt"/>
                <a:cs typeface="+mj-lt"/>
              </a:rPr>
              <a:t>Section 1: Administrative Response</a:t>
            </a:r>
          </a:p>
          <a:p>
            <a:endParaRPr lang="en-US" sz="2400" b="1" dirty="0">
              <a:ea typeface="+mj-lt"/>
              <a:cs typeface="+mj-lt"/>
            </a:endParaRPr>
          </a:p>
          <a:p>
            <a:pPr>
              <a:spcBef>
                <a:spcPct val="20000"/>
              </a:spcBef>
              <a:spcAft>
                <a:spcPct val="0"/>
              </a:spcAft>
            </a:pPr>
            <a:r>
              <a:rPr lang="en-US" dirty="0">
                <a:ea typeface="+mn-lt"/>
                <a:cs typeface="+mn-lt"/>
              </a:rPr>
              <a:t>Cover Letter</a:t>
            </a:r>
            <a:endParaRPr lang="en-US" dirty="0"/>
          </a:p>
          <a:p>
            <a:r>
              <a:rPr lang="en-US" dirty="0">
                <a:ea typeface="+mn-lt"/>
                <a:cs typeface="+mn-lt"/>
              </a:rPr>
              <a:t>Table of Contents</a:t>
            </a:r>
          </a:p>
          <a:p>
            <a:r>
              <a:rPr lang="en-US" dirty="0">
                <a:ea typeface="+mn-lt"/>
                <a:cs typeface="+mn-lt"/>
              </a:rPr>
              <a:t>Contractor Status Form</a:t>
            </a:r>
          </a:p>
          <a:p>
            <a:r>
              <a:rPr lang="en-US" dirty="0">
                <a:ea typeface="+mn-lt"/>
                <a:cs typeface="+mn-lt"/>
              </a:rPr>
              <a:t>Darfur Contracting Act Form</a:t>
            </a:r>
          </a:p>
          <a:p>
            <a:r>
              <a:rPr lang="en-US" dirty="0">
                <a:ea typeface="+mn-lt"/>
                <a:cs typeface="+mn-lt"/>
              </a:rPr>
              <a:t>Small Business Certification (If applicable)</a:t>
            </a:r>
          </a:p>
          <a:p>
            <a:r>
              <a:rPr lang="en-US" dirty="0">
                <a:ea typeface="+mn-lt"/>
                <a:cs typeface="+mn-lt"/>
              </a:rPr>
              <a:t>Completed Disabled Veteran Business Enterprise form</a:t>
            </a:r>
          </a:p>
          <a:p>
            <a:r>
              <a:rPr lang="en-US" dirty="0">
                <a:ea typeface="+mn-lt"/>
                <a:cs typeface="+mn-lt"/>
              </a:rPr>
              <a:t>Bidder Declaration form GSPD-05-105</a:t>
            </a:r>
          </a:p>
          <a:p>
            <a:r>
              <a:rPr lang="en-US" dirty="0">
                <a:ea typeface="+mn-lt"/>
                <a:cs typeface="+mn-lt"/>
              </a:rPr>
              <a:t>Contractor Certification Clauses </a:t>
            </a:r>
          </a:p>
          <a:p>
            <a:r>
              <a:rPr lang="en-US" dirty="0">
                <a:ea typeface="+mn-lt"/>
                <a:cs typeface="+mn-lt"/>
              </a:rPr>
              <a:t>TACPA Forms</a:t>
            </a:r>
          </a:p>
          <a:p>
            <a:r>
              <a:rPr lang="en-US" dirty="0">
                <a:ea typeface="+mn-lt"/>
                <a:cs typeface="+mn-lt"/>
              </a:rPr>
              <a:t>Iran Contracting Act Form</a:t>
            </a:r>
          </a:p>
          <a:p>
            <a:r>
              <a:rPr lang="en-US" dirty="0">
                <a:ea typeface="+mn-lt"/>
                <a:cs typeface="+mn-lt"/>
              </a:rPr>
              <a:t>CA Civil Rights Laws Certification</a:t>
            </a:r>
          </a:p>
          <a:p>
            <a:endParaRPr lang="en-US" dirty="0"/>
          </a:p>
        </p:txBody>
      </p:sp>
      <p:sp>
        <p:nvSpPr>
          <p:cNvPr id="4" name="Content Placeholder 3">
            <a:extLst>
              <a:ext uri="{FF2B5EF4-FFF2-40B4-BE49-F238E27FC236}">
                <a16:creationId xmlns:a16="http://schemas.microsoft.com/office/drawing/2014/main" id="{8937B566-0053-3D5F-01CE-3BDFF5743CE2}"/>
              </a:ext>
            </a:extLst>
          </p:cNvPr>
          <p:cNvSpPr>
            <a:spLocks noGrp="1"/>
          </p:cNvSpPr>
          <p:nvPr>
            <p:ph sz="half" idx="2"/>
          </p:nvPr>
        </p:nvSpPr>
        <p:spPr>
          <a:xfrm>
            <a:off x="6172200" y="1825625"/>
            <a:ext cx="5181600" cy="4351338"/>
          </a:xfrm>
        </p:spPr>
        <p:txBody>
          <a:bodyPr vert="horz" lIns="91440" tIns="45720" rIns="91440" bIns="45720" rtlCol="0" anchor="t">
            <a:normAutofit fontScale="70000" lnSpcReduction="20000"/>
          </a:bodyPr>
          <a:lstStyle/>
          <a:p>
            <a:pPr>
              <a:buFont typeface="Wingdings" panose="05000000000000000000" pitchFamily="2" charset="2"/>
              <a:buChar char="q"/>
            </a:pPr>
            <a:r>
              <a:rPr lang="en-US" sz="2600" b="1" dirty="0"/>
              <a:t>Section 2: </a:t>
            </a:r>
            <a:r>
              <a:rPr lang="en-US" sz="2600" b="1" dirty="0">
                <a:ea typeface="+mj-lt"/>
                <a:cs typeface="+mj-lt"/>
              </a:rPr>
              <a:t>Technical Proposal and Cost Proposal</a:t>
            </a:r>
          </a:p>
          <a:p>
            <a:pPr marR="0">
              <a:spcAft>
                <a:spcPts val="0"/>
              </a:spcAft>
              <a:tabLst>
                <a:tab pos="3540760" algn="l"/>
              </a:tabLst>
            </a:pPr>
            <a:r>
              <a:rPr lang="en-US" sz="2600" dirty="0">
                <a:ea typeface="+mn-lt"/>
                <a:cs typeface="+mn-lt"/>
              </a:rPr>
              <a:t>Approach to Tasks in Scope of Work and Experience	</a:t>
            </a:r>
          </a:p>
          <a:p>
            <a:pPr marR="0">
              <a:spcAft>
                <a:spcPts val="0"/>
              </a:spcAft>
              <a:tabLst>
                <a:tab pos="3540760" algn="l"/>
              </a:tabLst>
            </a:pPr>
            <a:r>
              <a:rPr lang="en-US" sz="2600" dirty="0">
                <a:ea typeface="+mn-lt"/>
                <a:cs typeface="+mn-lt"/>
              </a:rPr>
              <a:t>Organizational Structure</a:t>
            </a:r>
          </a:p>
          <a:p>
            <a:pPr marR="0">
              <a:spcAft>
                <a:spcPts val="0"/>
              </a:spcAft>
              <a:tabLst>
                <a:tab pos="3540760" algn="l"/>
              </a:tabLst>
            </a:pPr>
            <a:r>
              <a:rPr lang="en-US" sz="2600" dirty="0">
                <a:ea typeface="+mn-lt"/>
                <a:cs typeface="+mn-lt"/>
              </a:rPr>
              <a:t>Cost Build-up Justification (Approach, Organizational Structure, and Cost Build-up Justification must not exceed 20 pages)</a:t>
            </a:r>
          </a:p>
          <a:p>
            <a:pPr marR="0">
              <a:spcAft>
                <a:spcPts val="0"/>
              </a:spcAft>
              <a:tabLst>
                <a:tab pos="3540760" algn="l"/>
              </a:tabLst>
            </a:pPr>
            <a:r>
              <a:rPr lang="en-US" sz="2600" dirty="0">
                <a:ea typeface="+mn-lt"/>
                <a:cs typeface="+mn-lt"/>
              </a:rPr>
              <a:t>Labor Hours by Personnel and Task	</a:t>
            </a:r>
          </a:p>
          <a:p>
            <a:pPr marR="0">
              <a:spcAft>
                <a:spcPts val="0"/>
              </a:spcAft>
              <a:tabLst>
                <a:tab pos="3540760" algn="l"/>
              </a:tabLst>
            </a:pPr>
            <a:r>
              <a:rPr lang="en-US" sz="2600" dirty="0">
                <a:ea typeface="+mn-lt"/>
                <a:cs typeface="+mn-lt"/>
              </a:rPr>
              <a:t>Client References Attachment 6</a:t>
            </a:r>
          </a:p>
          <a:p>
            <a:pPr marR="0">
              <a:spcAft>
                <a:spcPts val="0"/>
              </a:spcAft>
              <a:tabLst>
                <a:tab pos="3540760" algn="l"/>
              </a:tabLst>
            </a:pPr>
            <a:r>
              <a:rPr lang="en-US" sz="2600" dirty="0">
                <a:ea typeface="+mn-lt"/>
                <a:cs typeface="+mn-lt"/>
              </a:rPr>
              <a:t>Previous Work Products (Optional)	</a:t>
            </a:r>
          </a:p>
          <a:p>
            <a:r>
              <a:rPr lang="en-US" sz="2600" dirty="0">
                <a:ea typeface="+mn-lt"/>
                <a:cs typeface="+mn-lt"/>
              </a:rPr>
              <a:t>Budget Forms</a:t>
            </a:r>
          </a:p>
          <a:p>
            <a:endParaRPr lang="en-US" sz="1700" dirty="0">
              <a:cs typeface="Arial"/>
            </a:endParaRPr>
          </a:p>
        </p:txBody>
      </p:sp>
      <p:sp>
        <p:nvSpPr>
          <p:cNvPr id="5" name="Slide Number Placeholder 4">
            <a:extLst>
              <a:ext uri="{FF2B5EF4-FFF2-40B4-BE49-F238E27FC236}">
                <a16:creationId xmlns:a16="http://schemas.microsoft.com/office/drawing/2014/main" id="{C866F26C-C790-C9FC-0FE4-6C3F75C3D865}"/>
              </a:ext>
            </a:extLst>
          </p:cNvPr>
          <p:cNvSpPr>
            <a:spLocks noGrp="1"/>
          </p:cNvSpPr>
          <p:nvPr>
            <p:ph type="sldNum" sz="quarter" idx="12"/>
          </p:nvPr>
        </p:nvSpPr>
        <p:spPr/>
        <p:txBody>
          <a:bodyPr/>
          <a:lstStyle/>
          <a:p>
            <a:fld id="{005C4985-ACD0-2B4C-8981-36243250F268}" type="slidenum">
              <a:rPr lang="en-US" smtClean="0">
                <a:solidFill>
                  <a:schemeClr val="tx1"/>
                </a:solidFill>
              </a:rPr>
              <a:t>10</a:t>
            </a:fld>
            <a:endParaRPr lang="en-US">
              <a:solidFill>
                <a:schemeClr val="tx1"/>
              </a:solidFill>
            </a:endParaRPr>
          </a:p>
        </p:txBody>
      </p:sp>
    </p:spTree>
    <p:extLst>
      <p:ext uri="{BB962C8B-B14F-4D97-AF65-F5344CB8AC3E}">
        <p14:creationId xmlns:p14="http://schemas.microsoft.com/office/powerpoint/2010/main" val="23605806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1836-D73F-4C35-A390-E3E3E04B8FFB}"/>
              </a:ext>
            </a:extLst>
          </p:cNvPr>
          <p:cNvSpPr>
            <a:spLocks noGrp="1"/>
          </p:cNvSpPr>
          <p:nvPr>
            <p:ph type="title"/>
          </p:nvPr>
        </p:nvSpPr>
        <p:spPr/>
        <p:txBody>
          <a:bodyPr>
            <a:normAutofit/>
          </a:bodyPr>
          <a:lstStyle/>
          <a:p>
            <a:r>
              <a:rPr lang="en-US" b="1"/>
              <a:t>Evaluation Process</a:t>
            </a:r>
            <a:endParaRPr lang="en-US"/>
          </a:p>
        </p:txBody>
      </p:sp>
      <p:sp>
        <p:nvSpPr>
          <p:cNvPr id="3" name="Content Placeholder 2">
            <a:extLst>
              <a:ext uri="{FF2B5EF4-FFF2-40B4-BE49-F238E27FC236}">
                <a16:creationId xmlns:a16="http://schemas.microsoft.com/office/drawing/2014/main" id="{B1FC797A-7435-4C9E-986C-FD6660309305}"/>
              </a:ext>
            </a:extLst>
          </p:cNvPr>
          <p:cNvSpPr>
            <a:spLocks noGrp="1"/>
          </p:cNvSpPr>
          <p:nvPr>
            <p:ph sz="half" idx="1"/>
          </p:nvPr>
        </p:nvSpPr>
        <p:spPr>
          <a:xfrm>
            <a:off x="838200" y="1825625"/>
            <a:ext cx="9427234" cy="4351338"/>
          </a:xfrm>
        </p:spPr>
        <p:txBody>
          <a:bodyPr vert="horz" lIns="91440" tIns="45720" rIns="91440" bIns="45720" rtlCol="0" anchor="t">
            <a:normAutofit/>
          </a:bodyPr>
          <a:lstStyle/>
          <a:p>
            <a:pPr fontAlgn="base"/>
            <a:r>
              <a:rPr lang="en-US" dirty="0"/>
              <a:t>Stage One: Administrative and Completeness Screening</a:t>
            </a:r>
          </a:p>
          <a:p>
            <a:pPr fontAlgn="base"/>
            <a:r>
              <a:rPr lang="en-US" dirty="0"/>
              <a:t>Stage Two: Technical and Cost Evaluation of Proposals</a:t>
            </a:r>
          </a:p>
          <a:p>
            <a:pPr lvl="1" fontAlgn="base"/>
            <a:r>
              <a:rPr lang="en-US" dirty="0"/>
              <a:t>The Maximum Points Available under this RFP are 100​</a:t>
            </a:r>
          </a:p>
          <a:p>
            <a:pPr lvl="1" fontAlgn="base"/>
            <a:r>
              <a:rPr lang="en-US" dirty="0"/>
              <a:t>Minimum Passing Score </a:t>
            </a:r>
          </a:p>
          <a:p>
            <a:pPr lvl="2" fontAlgn="base"/>
            <a:r>
              <a:rPr lang="en-US" dirty="0"/>
              <a:t>For the technical Criteria 49 points (70%)</a:t>
            </a:r>
            <a:endParaRPr lang="en-US" dirty="0">
              <a:cs typeface="Arial"/>
            </a:endParaRPr>
          </a:p>
          <a:p>
            <a:pPr lvl="2" fontAlgn="base"/>
            <a:r>
              <a:rPr lang="en-US" dirty="0"/>
              <a:t>For the whole proposal 70 points (70%)</a:t>
            </a:r>
          </a:p>
          <a:p>
            <a:endParaRPr lang="en-US" dirty="0"/>
          </a:p>
        </p:txBody>
      </p:sp>
      <p:sp>
        <p:nvSpPr>
          <p:cNvPr id="5" name="Slide Number Placeholder 4">
            <a:extLst>
              <a:ext uri="{FF2B5EF4-FFF2-40B4-BE49-F238E27FC236}">
                <a16:creationId xmlns:a16="http://schemas.microsoft.com/office/drawing/2014/main" id="{5853A144-3AFA-4B73-9B58-627080F8257C}"/>
              </a:ext>
            </a:extLst>
          </p:cNvPr>
          <p:cNvSpPr>
            <a:spLocks noGrp="1"/>
          </p:cNvSpPr>
          <p:nvPr>
            <p:ph type="sldNum" sz="quarter" idx="12"/>
          </p:nvPr>
        </p:nvSpPr>
        <p:spPr/>
        <p:txBody>
          <a:bodyPr/>
          <a:lstStyle/>
          <a:p>
            <a:fld id="{005C4985-ACD0-2B4C-8981-36243250F268}" type="slidenum">
              <a:rPr lang="en-US" smtClean="0">
                <a:solidFill>
                  <a:schemeClr val="tx1"/>
                </a:solidFill>
              </a:rPr>
              <a:t>11</a:t>
            </a:fld>
            <a:endParaRPr lang="en-US">
              <a:solidFill>
                <a:schemeClr val="tx1"/>
              </a:solidFill>
            </a:endParaRPr>
          </a:p>
        </p:txBody>
      </p:sp>
    </p:spTree>
    <p:extLst>
      <p:ext uri="{BB962C8B-B14F-4D97-AF65-F5344CB8AC3E}">
        <p14:creationId xmlns:p14="http://schemas.microsoft.com/office/powerpoint/2010/main" val="2492566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D757D8-10AA-452F-9EA3-668DDD17EF7D}"/>
              </a:ext>
            </a:extLst>
          </p:cNvPr>
          <p:cNvSpPr>
            <a:spLocks noGrp="1"/>
          </p:cNvSpPr>
          <p:nvPr>
            <p:ph type="title"/>
          </p:nvPr>
        </p:nvSpPr>
        <p:spPr>
          <a:xfrm>
            <a:off x="1361722" y="161617"/>
            <a:ext cx="9953978" cy="1038840"/>
          </a:xfrm>
        </p:spPr>
        <p:txBody>
          <a:bodyPr>
            <a:noAutofit/>
          </a:bodyPr>
          <a:lstStyle/>
          <a:p>
            <a:r>
              <a:rPr lang="en-US" sz="3600" b="1"/>
              <a:t>Scoring</a:t>
            </a:r>
            <a:endParaRPr lang="en-US" sz="3600"/>
          </a:p>
        </p:txBody>
      </p:sp>
      <p:graphicFrame>
        <p:nvGraphicFramePr>
          <p:cNvPr id="7" name="Table 7">
            <a:extLst>
              <a:ext uri="{FF2B5EF4-FFF2-40B4-BE49-F238E27FC236}">
                <a16:creationId xmlns:a16="http://schemas.microsoft.com/office/drawing/2014/main" id="{ED497EE1-76D8-4384-BE8A-4BD6DA3146DD}"/>
              </a:ext>
            </a:extLst>
          </p:cNvPr>
          <p:cNvGraphicFramePr>
            <a:graphicFrameLocks noGrp="1"/>
          </p:cNvGraphicFramePr>
          <p:nvPr>
            <p:extLst>
              <p:ext uri="{D42A27DB-BD31-4B8C-83A1-F6EECF244321}">
                <p14:modId xmlns:p14="http://schemas.microsoft.com/office/powerpoint/2010/main" val="707400976"/>
              </p:ext>
            </p:extLst>
          </p:nvPr>
        </p:nvGraphicFramePr>
        <p:xfrm>
          <a:off x="1704622" y="1564005"/>
          <a:ext cx="8108950" cy="1888512"/>
        </p:xfrm>
        <a:graphic>
          <a:graphicData uri="http://schemas.openxmlformats.org/drawingml/2006/table">
            <a:tbl>
              <a:tblPr firstRow="1">
                <a:tableStyleId>{5940675A-B579-460E-94D1-54222C63F5DA}</a:tableStyleId>
              </a:tblPr>
              <a:tblGrid>
                <a:gridCol w="5994626">
                  <a:extLst>
                    <a:ext uri="{9D8B030D-6E8A-4147-A177-3AD203B41FA5}">
                      <a16:colId xmlns:a16="http://schemas.microsoft.com/office/drawing/2014/main" val="3734868308"/>
                    </a:ext>
                  </a:extLst>
                </a:gridCol>
                <a:gridCol w="2114324">
                  <a:extLst>
                    <a:ext uri="{9D8B030D-6E8A-4147-A177-3AD203B41FA5}">
                      <a16:colId xmlns:a16="http://schemas.microsoft.com/office/drawing/2014/main" val="3194640839"/>
                    </a:ext>
                  </a:extLst>
                </a:gridCol>
              </a:tblGrid>
              <a:tr h="174444">
                <a:tc>
                  <a:txBody>
                    <a:bodyPr/>
                    <a:lstStyle/>
                    <a:p>
                      <a:r>
                        <a:rPr lang="en-US" sz="1600" b="1"/>
                        <a:t>Technical</a:t>
                      </a:r>
                    </a:p>
                  </a:txBody>
                  <a:tcPr/>
                </a:tc>
                <a:tc>
                  <a:txBody>
                    <a:bodyPr/>
                    <a:lstStyle/>
                    <a:p>
                      <a:r>
                        <a:rPr lang="en-US" sz="1600" b="1"/>
                        <a:t>Possible Points</a:t>
                      </a:r>
                    </a:p>
                  </a:txBody>
                  <a:tcPr/>
                </a:tc>
                <a:extLst>
                  <a:ext uri="{0D108BD9-81ED-4DB2-BD59-A6C34878D82A}">
                    <a16:rowId xmlns:a16="http://schemas.microsoft.com/office/drawing/2014/main" val="405237906"/>
                  </a:ext>
                </a:extLst>
              </a:tr>
              <a:tr h="334032">
                <a:tc>
                  <a:txBody>
                    <a:bodyPr/>
                    <a:lstStyle/>
                    <a:p>
                      <a:r>
                        <a:rPr lang="en-US" sz="1400"/>
                        <a:t>Bidder’s Approach to Tasks in the Scope of Work and Experience</a:t>
                      </a:r>
                    </a:p>
                  </a:txBody>
                  <a:tcPr/>
                </a:tc>
                <a:tc>
                  <a:txBody>
                    <a:bodyPr/>
                    <a:lstStyle/>
                    <a:p>
                      <a:pPr algn="r"/>
                      <a:r>
                        <a:rPr lang="en-US" sz="1400"/>
                        <a:t>40</a:t>
                      </a:r>
                    </a:p>
                  </a:txBody>
                  <a:tcPr/>
                </a:tc>
                <a:extLst>
                  <a:ext uri="{0D108BD9-81ED-4DB2-BD59-A6C34878D82A}">
                    <a16:rowId xmlns:a16="http://schemas.microsoft.com/office/drawing/2014/main" val="2721157379"/>
                  </a:ext>
                </a:extLst>
              </a:tr>
              <a:tr h="154146">
                <a:tc>
                  <a:txBody>
                    <a:bodyPr/>
                    <a:lstStyle/>
                    <a:p>
                      <a:r>
                        <a:rPr lang="en-US" sz="1400"/>
                        <a:t>Organization Structure</a:t>
                      </a:r>
                    </a:p>
                  </a:txBody>
                  <a:tcPr/>
                </a:tc>
                <a:tc>
                  <a:txBody>
                    <a:bodyPr/>
                    <a:lstStyle/>
                    <a:p>
                      <a:pPr algn="r"/>
                      <a:r>
                        <a:rPr lang="en-US" sz="1400"/>
                        <a:t>15</a:t>
                      </a:r>
                    </a:p>
                  </a:txBody>
                  <a:tcPr/>
                </a:tc>
                <a:extLst>
                  <a:ext uri="{0D108BD9-81ED-4DB2-BD59-A6C34878D82A}">
                    <a16:rowId xmlns:a16="http://schemas.microsoft.com/office/drawing/2014/main" val="2863310343"/>
                  </a:ext>
                </a:extLst>
              </a:tr>
              <a:tr h="249872">
                <a:tc>
                  <a:txBody>
                    <a:bodyPr/>
                    <a:lstStyle/>
                    <a:p>
                      <a:r>
                        <a:rPr lang="en-US" sz="1400"/>
                        <a:t>Approach to Managing Work – Program Management</a:t>
                      </a:r>
                    </a:p>
                  </a:txBody>
                  <a:tcPr/>
                </a:tc>
                <a:tc>
                  <a:txBody>
                    <a:bodyPr/>
                    <a:lstStyle/>
                    <a:p>
                      <a:pPr algn="r"/>
                      <a:r>
                        <a:rPr lang="en-US" sz="1400"/>
                        <a:t>10</a:t>
                      </a:r>
                    </a:p>
                  </a:txBody>
                  <a:tcPr/>
                </a:tc>
                <a:extLst>
                  <a:ext uri="{0D108BD9-81ED-4DB2-BD59-A6C34878D82A}">
                    <a16:rowId xmlns:a16="http://schemas.microsoft.com/office/drawing/2014/main" val="47694633"/>
                  </a:ext>
                </a:extLst>
              </a:tr>
              <a:tr h="201136">
                <a:tc>
                  <a:txBody>
                    <a:bodyPr/>
                    <a:lstStyle/>
                    <a:p>
                      <a:r>
                        <a:rPr lang="en-US" sz="1400"/>
                        <a:t>Client References</a:t>
                      </a:r>
                    </a:p>
                  </a:txBody>
                  <a:tcPr/>
                </a:tc>
                <a:tc>
                  <a:txBody>
                    <a:bodyPr/>
                    <a:lstStyle/>
                    <a:p>
                      <a:pPr algn="r"/>
                      <a:r>
                        <a:rPr lang="en-US" sz="1400"/>
                        <a:t>5</a:t>
                      </a:r>
                    </a:p>
                  </a:txBody>
                  <a:tcPr/>
                </a:tc>
                <a:extLst>
                  <a:ext uri="{0D108BD9-81ED-4DB2-BD59-A6C34878D82A}">
                    <a16:rowId xmlns:a16="http://schemas.microsoft.com/office/drawing/2014/main" val="1609339725"/>
                  </a:ext>
                </a:extLst>
              </a:tr>
              <a:tr h="243636">
                <a:tc>
                  <a:txBody>
                    <a:bodyPr/>
                    <a:lstStyle/>
                    <a:p>
                      <a:pPr marL="2286000" indent="0"/>
                      <a:r>
                        <a:rPr lang="en-US" sz="1400" b="1"/>
                        <a:t>Total (Minimum Passing Score of 49)</a:t>
                      </a:r>
                    </a:p>
                  </a:txBody>
                  <a:tcPr/>
                </a:tc>
                <a:tc>
                  <a:txBody>
                    <a:bodyPr/>
                    <a:lstStyle/>
                    <a:p>
                      <a:pPr algn="r"/>
                      <a:r>
                        <a:rPr lang="en-US" sz="1400" b="1" dirty="0"/>
                        <a:t>70</a:t>
                      </a:r>
                    </a:p>
                  </a:txBody>
                  <a:tcPr/>
                </a:tc>
                <a:extLst>
                  <a:ext uri="{0D108BD9-81ED-4DB2-BD59-A6C34878D82A}">
                    <a16:rowId xmlns:a16="http://schemas.microsoft.com/office/drawing/2014/main" val="182662095"/>
                  </a:ext>
                </a:extLst>
              </a:tr>
            </a:tbl>
          </a:graphicData>
        </a:graphic>
      </p:graphicFrame>
      <p:graphicFrame>
        <p:nvGraphicFramePr>
          <p:cNvPr id="3" name="Table 7">
            <a:extLst>
              <a:ext uri="{FF2B5EF4-FFF2-40B4-BE49-F238E27FC236}">
                <a16:creationId xmlns:a16="http://schemas.microsoft.com/office/drawing/2014/main" id="{9E66537D-0111-7444-A600-8061B600CAB8}"/>
              </a:ext>
            </a:extLst>
          </p:cNvPr>
          <p:cNvGraphicFramePr>
            <a:graphicFrameLocks noGrp="1"/>
          </p:cNvGraphicFramePr>
          <p:nvPr>
            <p:extLst>
              <p:ext uri="{D42A27DB-BD31-4B8C-83A1-F6EECF244321}">
                <p14:modId xmlns:p14="http://schemas.microsoft.com/office/powerpoint/2010/main" val="1497226395"/>
              </p:ext>
            </p:extLst>
          </p:nvPr>
        </p:nvGraphicFramePr>
        <p:xfrm>
          <a:off x="1704622" y="4669155"/>
          <a:ext cx="8108950" cy="1249680"/>
        </p:xfrm>
        <a:graphic>
          <a:graphicData uri="http://schemas.openxmlformats.org/drawingml/2006/table">
            <a:tbl>
              <a:tblPr firstRow="1">
                <a:tableStyleId>{5940675A-B579-460E-94D1-54222C63F5DA}</a:tableStyleId>
              </a:tblPr>
              <a:tblGrid>
                <a:gridCol w="6067778">
                  <a:extLst>
                    <a:ext uri="{9D8B030D-6E8A-4147-A177-3AD203B41FA5}">
                      <a16:colId xmlns:a16="http://schemas.microsoft.com/office/drawing/2014/main" val="3734868308"/>
                    </a:ext>
                  </a:extLst>
                </a:gridCol>
                <a:gridCol w="2041172">
                  <a:extLst>
                    <a:ext uri="{9D8B030D-6E8A-4147-A177-3AD203B41FA5}">
                      <a16:colId xmlns:a16="http://schemas.microsoft.com/office/drawing/2014/main" val="3194640839"/>
                    </a:ext>
                  </a:extLst>
                </a:gridCol>
              </a:tblGrid>
              <a:tr h="117825">
                <a:tc>
                  <a:txBody>
                    <a:bodyPr/>
                    <a:lstStyle/>
                    <a:p>
                      <a:r>
                        <a:rPr lang="en-US" sz="1600" b="1"/>
                        <a:t>Cost Criteria</a:t>
                      </a:r>
                    </a:p>
                  </a:txBody>
                  <a:tcPr/>
                </a:tc>
                <a:tc>
                  <a:txBody>
                    <a:bodyPr/>
                    <a:lstStyle/>
                    <a:p>
                      <a:r>
                        <a:rPr lang="en-US" sz="1600" b="1"/>
                        <a:t>Possible Points</a:t>
                      </a:r>
                    </a:p>
                  </a:txBody>
                  <a:tcPr/>
                </a:tc>
                <a:extLst>
                  <a:ext uri="{0D108BD9-81ED-4DB2-BD59-A6C34878D82A}">
                    <a16:rowId xmlns:a16="http://schemas.microsoft.com/office/drawing/2014/main" val="405237906"/>
                  </a:ext>
                </a:extLst>
              </a:tr>
              <a:tr h="154146">
                <a:tc>
                  <a:txBody>
                    <a:bodyPr/>
                    <a:lstStyle/>
                    <a:p>
                      <a:r>
                        <a:rPr lang="en-US" sz="1400" b="0" kern="1200">
                          <a:solidFill>
                            <a:schemeClr val="dk1"/>
                          </a:solidFill>
                          <a:effectLst/>
                        </a:rPr>
                        <a:t>Total Expected Labor Costs (Cost Points)</a:t>
                      </a:r>
                    </a:p>
                  </a:txBody>
                  <a:tcPr/>
                </a:tc>
                <a:tc>
                  <a:txBody>
                    <a:bodyPr/>
                    <a:lstStyle/>
                    <a:p>
                      <a:pPr algn="r"/>
                      <a:r>
                        <a:rPr lang="en-US" sz="1400"/>
                        <a:t>15</a:t>
                      </a:r>
                    </a:p>
                  </a:txBody>
                  <a:tcPr/>
                </a:tc>
                <a:extLst>
                  <a:ext uri="{0D108BD9-81ED-4DB2-BD59-A6C34878D82A}">
                    <a16:rowId xmlns:a16="http://schemas.microsoft.com/office/drawing/2014/main" val="2721157379"/>
                  </a:ext>
                </a:extLst>
              </a:tr>
              <a:tr h="154146">
                <a:tc>
                  <a:txBody>
                    <a:bodyPr/>
                    <a:lstStyle/>
                    <a:p>
                      <a:r>
                        <a:rPr lang="en-US" sz="1400" b="0" kern="1200">
                          <a:solidFill>
                            <a:schemeClr val="dk1"/>
                          </a:solidFill>
                          <a:effectLst/>
                        </a:rPr>
                        <a:t>Cost Justification (Cost Points)</a:t>
                      </a:r>
                    </a:p>
                  </a:txBody>
                  <a:tcPr/>
                </a:tc>
                <a:tc>
                  <a:txBody>
                    <a:bodyPr/>
                    <a:lstStyle/>
                    <a:p>
                      <a:pPr algn="r"/>
                      <a:r>
                        <a:rPr lang="en-US" sz="1400"/>
                        <a:t>15</a:t>
                      </a:r>
                    </a:p>
                  </a:txBody>
                  <a:tcPr/>
                </a:tc>
                <a:extLst>
                  <a:ext uri="{0D108BD9-81ED-4DB2-BD59-A6C34878D82A}">
                    <a16:rowId xmlns:a16="http://schemas.microsoft.com/office/drawing/2014/main" val="892545537"/>
                  </a:ext>
                </a:extLst>
              </a:tr>
              <a:tr h="243636">
                <a:tc>
                  <a:txBody>
                    <a:bodyPr/>
                    <a:lstStyle/>
                    <a:p>
                      <a:pPr marL="2286000" indent="0"/>
                      <a:r>
                        <a:rPr lang="en-US" sz="1400" b="1"/>
                        <a:t>Total (Minimum Passing Score of 70)</a:t>
                      </a:r>
                    </a:p>
                  </a:txBody>
                  <a:tcPr/>
                </a:tc>
                <a:tc>
                  <a:txBody>
                    <a:bodyPr/>
                    <a:lstStyle/>
                    <a:p>
                      <a:pPr algn="r"/>
                      <a:r>
                        <a:rPr lang="en-US" sz="1400" b="1" dirty="0"/>
                        <a:t>100</a:t>
                      </a:r>
                    </a:p>
                  </a:txBody>
                  <a:tcPr/>
                </a:tc>
                <a:extLst>
                  <a:ext uri="{0D108BD9-81ED-4DB2-BD59-A6C34878D82A}">
                    <a16:rowId xmlns:a16="http://schemas.microsoft.com/office/drawing/2014/main" val="182662095"/>
                  </a:ext>
                </a:extLst>
              </a:tr>
            </a:tbl>
          </a:graphicData>
        </a:graphic>
      </p:graphicFrame>
      <p:sp>
        <p:nvSpPr>
          <p:cNvPr id="5" name="Slide Number Placeholder 4">
            <a:extLst>
              <a:ext uri="{FF2B5EF4-FFF2-40B4-BE49-F238E27FC236}">
                <a16:creationId xmlns:a16="http://schemas.microsoft.com/office/drawing/2014/main" id="{C1C46512-AACD-4D42-8FC9-DFAF3EB0DA50}"/>
              </a:ext>
            </a:extLst>
          </p:cNvPr>
          <p:cNvSpPr>
            <a:spLocks noGrp="1"/>
          </p:cNvSpPr>
          <p:nvPr>
            <p:ph type="sldNum" sz="quarter" idx="12"/>
          </p:nvPr>
        </p:nvSpPr>
        <p:spPr/>
        <p:txBody>
          <a:bodyPr/>
          <a:lstStyle/>
          <a:p>
            <a:fld id="{005C4985-ACD0-2B4C-8981-36243250F268}" type="slidenum">
              <a:rPr lang="en-US" smtClean="0">
                <a:solidFill>
                  <a:schemeClr val="tx1"/>
                </a:solidFill>
              </a:rPr>
              <a:t>12</a:t>
            </a:fld>
            <a:endParaRPr lang="en-US">
              <a:solidFill>
                <a:schemeClr val="tx1"/>
              </a:solidFill>
            </a:endParaRPr>
          </a:p>
        </p:txBody>
      </p:sp>
    </p:spTree>
    <p:extLst>
      <p:ext uri="{BB962C8B-B14F-4D97-AF65-F5344CB8AC3E}">
        <p14:creationId xmlns:p14="http://schemas.microsoft.com/office/powerpoint/2010/main" val="20576132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12707-E80B-C27E-8F06-1166BC9CB9B7}"/>
              </a:ext>
            </a:extLst>
          </p:cNvPr>
          <p:cNvSpPr>
            <a:spLocks noGrp="1"/>
          </p:cNvSpPr>
          <p:nvPr>
            <p:ph type="title"/>
          </p:nvPr>
        </p:nvSpPr>
        <p:spPr/>
        <p:txBody>
          <a:bodyPr>
            <a:noAutofit/>
          </a:bodyPr>
          <a:lstStyle/>
          <a:p>
            <a:r>
              <a:rPr lang="en-US" sz="3600" b="1">
                <a:solidFill>
                  <a:schemeClr val="accent2">
                    <a:lumMod val="50000"/>
                  </a:schemeClr>
                </a:solidFill>
                <a:ea typeface="+mj-lt"/>
                <a:cs typeface="+mj-lt"/>
              </a:rPr>
              <a:t>Disabled Veteran Business Enterprise (DVBE) Requirements</a:t>
            </a:r>
            <a:endParaRPr lang="en-US" sz="3600"/>
          </a:p>
        </p:txBody>
      </p:sp>
      <p:sp>
        <p:nvSpPr>
          <p:cNvPr id="3" name="Content Placeholder 2">
            <a:extLst>
              <a:ext uri="{FF2B5EF4-FFF2-40B4-BE49-F238E27FC236}">
                <a16:creationId xmlns:a16="http://schemas.microsoft.com/office/drawing/2014/main" id="{C4747189-19F1-5451-5A4C-C9951367524A}"/>
              </a:ext>
            </a:extLst>
          </p:cNvPr>
          <p:cNvSpPr>
            <a:spLocks noGrp="1"/>
          </p:cNvSpPr>
          <p:nvPr>
            <p:ph sz="half" idx="1"/>
          </p:nvPr>
        </p:nvSpPr>
        <p:spPr>
          <a:xfrm>
            <a:off x="838199" y="1825625"/>
            <a:ext cx="9682537" cy="4351338"/>
          </a:xfrm>
        </p:spPr>
        <p:txBody>
          <a:bodyPr/>
          <a:lstStyle/>
          <a:p>
            <a:pPr marL="0" indent="0">
              <a:buNone/>
            </a:pPr>
            <a:r>
              <a:rPr lang="en-US">
                <a:ea typeface="+mn-lt"/>
                <a:cs typeface="+mn-lt"/>
              </a:rPr>
              <a:t>This RFP is </a:t>
            </a:r>
            <a:r>
              <a:rPr lang="en-US" b="1" u="sng">
                <a:ea typeface="+mn-lt"/>
                <a:cs typeface="+mn-lt"/>
              </a:rPr>
              <a:t>NOT </a:t>
            </a:r>
            <a:r>
              <a:rPr lang="en-US">
                <a:ea typeface="+mn-lt"/>
                <a:cs typeface="+mn-lt"/>
              </a:rPr>
              <a:t>subject to a mandatory certified DVBE participation. </a:t>
            </a:r>
            <a:endParaRPr lang="en-US">
              <a:cs typeface="Arial" panose="020B0604020202020204"/>
            </a:endParaRPr>
          </a:p>
          <a:p>
            <a:pPr marL="0" indent="0">
              <a:buNone/>
            </a:pPr>
            <a:endParaRPr lang="en-US" sz="1800">
              <a:effectLst/>
              <a:latin typeface="Arial" panose="020B0604020202020204" pitchFamily="34" charset="0"/>
              <a:ea typeface="Times New Roman" panose="02020603050405020304" pitchFamily="18" charset="0"/>
            </a:endParaRPr>
          </a:p>
          <a:p>
            <a:pPr marL="0" indent="0">
              <a:buNone/>
            </a:pPr>
            <a:r>
              <a:rPr lang="en-US">
                <a:ea typeface="+mn-lt"/>
                <a:cs typeface="+mn-lt"/>
              </a:rPr>
              <a:t>Bidders that both receive the minimum passing score and include DVBE participation in its Bid will receive the DVBE Incentive.</a:t>
            </a:r>
          </a:p>
          <a:p>
            <a:endParaRPr lang="en-US"/>
          </a:p>
        </p:txBody>
      </p:sp>
      <p:sp>
        <p:nvSpPr>
          <p:cNvPr id="5" name="Slide Number Placeholder 4">
            <a:extLst>
              <a:ext uri="{FF2B5EF4-FFF2-40B4-BE49-F238E27FC236}">
                <a16:creationId xmlns:a16="http://schemas.microsoft.com/office/drawing/2014/main" id="{0D2B5B60-1A6E-4A5E-F1DC-6DDAAA13E1F4}"/>
              </a:ext>
            </a:extLst>
          </p:cNvPr>
          <p:cNvSpPr>
            <a:spLocks noGrp="1"/>
          </p:cNvSpPr>
          <p:nvPr>
            <p:ph type="sldNum" sz="quarter" idx="12"/>
          </p:nvPr>
        </p:nvSpPr>
        <p:spPr/>
        <p:txBody>
          <a:bodyPr/>
          <a:lstStyle/>
          <a:p>
            <a:fld id="{005C4985-ACD0-2B4C-8981-36243250F268}" type="slidenum">
              <a:rPr lang="en-US" smtClean="0">
                <a:solidFill>
                  <a:schemeClr val="tx1"/>
                </a:solidFill>
              </a:rPr>
              <a:t>13</a:t>
            </a:fld>
            <a:endParaRPr lang="en-US">
              <a:solidFill>
                <a:schemeClr val="tx1"/>
              </a:solidFill>
            </a:endParaRPr>
          </a:p>
        </p:txBody>
      </p:sp>
    </p:spTree>
    <p:extLst>
      <p:ext uri="{BB962C8B-B14F-4D97-AF65-F5344CB8AC3E}">
        <p14:creationId xmlns:p14="http://schemas.microsoft.com/office/powerpoint/2010/main" val="314769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F43E9-BD80-4FCB-AC47-C1433EBCD055}"/>
              </a:ext>
            </a:extLst>
          </p:cNvPr>
          <p:cNvSpPr>
            <a:spLocks noGrp="1"/>
          </p:cNvSpPr>
          <p:nvPr>
            <p:ph type="title"/>
          </p:nvPr>
        </p:nvSpPr>
        <p:spPr/>
        <p:txBody>
          <a:bodyPr>
            <a:normAutofit/>
          </a:bodyPr>
          <a:lstStyle/>
          <a:p>
            <a:r>
              <a:rPr lang="en-US" sz="3600">
                <a:ea typeface="+mj-lt"/>
                <a:cs typeface="+mj-lt"/>
              </a:rPr>
              <a:t>How To Submit The Proposals</a:t>
            </a:r>
            <a:endParaRPr lang="en-US"/>
          </a:p>
        </p:txBody>
      </p:sp>
      <p:sp>
        <p:nvSpPr>
          <p:cNvPr id="3" name="Content Placeholder 2">
            <a:extLst>
              <a:ext uri="{FF2B5EF4-FFF2-40B4-BE49-F238E27FC236}">
                <a16:creationId xmlns:a16="http://schemas.microsoft.com/office/drawing/2014/main" id="{44CB5F7B-839F-4E2E-86DD-2D55C5E624E5}"/>
              </a:ext>
            </a:extLst>
          </p:cNvPr>
          <p:cNvSpPr>
            <a:spLocks noGrp="1"/>
          </p:cNvSpPr>
          <p:nvPr>
            <p:ph sz="half" idx="1"/>
          </p:nvPr>
        </p:nvSpPr>
        <p:spPr>
          <a:xfrm>
            <a:off x="293872" y="1270569"/>
            <a:ext cx="10621432" cy="5198004"/>
          </a:xfrm>
        </p:spPr>
        <p:txBody>
          <a:bodyPr vert="horz" lIns="91440" tIns="45720" rIns="91440" bIns="45720" rtlCol="0" anchor="t">
            <a:noAutofit/>
          </a:bodyPr>
          <a:lstStyle/>
          <a:p>
            <a:pPr marL="0" indent="0">
              <a:buNone/>
            </a:pPr>
            <a:r>
              <a:rPr lang="en-US" b="1">
                <a:ea typeface="+mn-lt"/>
                <a:cs typeface="+mn-lt"/>
              </a:rPr>
              <a:t>Method of submission is the Energy Commission Grant Solicitation System, available at: </a:t>
            </a:r>
            <a:r>
              <a:rPr lang="en-US" b="1">
                <a:ea typeface="+mn-lt"/>
                <a:cs typeface="+mn-lt"/>
                <a:hlinkClick r:id="rId2"/>
              </a:rPr>
              <a:t>https://gss.energy.ca.gov/</a:t>
            </a:r>
            <a:endParaRPr lang="en-US" b="1">
              <a:cs typeface="Arial" panose="020B0604020202020204"/>
            </a:endParaRPr>
          </a:p>
          <a:p>
            <a:pPr marL="0" indent="0">
              <a:buNone/>
            </a:pPr>
            <a:endParaRPr lang="en-US" sz="1600">
              <a:ea typeface="+mn-lt"/>
              <a:cs typeface="+mn-lt"/>
            </a:endParaRPr>
          </a:p>
          <a:p>
            <a:r>
              <a:rPr lang="en-US" sz="2000">
                <a:ea typeface="+mn-lt"/>
                <a:cs typeface="+mn-lt"/>
              </a:rPr>
              <a:t>Hard copies will not be considered.</a:t>
            </a:r>
            <a:endParaRPr lang="en-US" sz="2000">
              <a:cs typeface="Arial" panose="020B0604020202020204"/>
            </a:endParaRPr>
          </a:p>
          <a:p>
            <a:pPr marL="285750" indent="-285750"/>
            <a:r>
              <a:rPr lang="en-US" sz="2000">
                <a:ea typeface="+mn-lt"/>
                <a:cs typeface="+mn-lt"/>
              </a:rPr>
              <a:t>Files must be in Microsoft Word (.doc, .docx), Microsoft Excel (.</a:t>
            </a:r>
            <a:r>
              <a:rPr lang="en-US" sz="2000" err="1">
                <a:ea typeface="+mn-lt"/>
                <a:cs typeface="+mn-lt"/>
              </a:rPr>
              <a:t>xls</a:t>
            </a:r>
            <a:r>
              <a:rPr lang="en-US" sz="2000">
                <a:ea typeface="+mn-lt"/>
                <a:cs typeface="+mn-lt"/>
              </a:rPr>
              <a:t>, .xlsx), and Adobe PDF formats. </a:t>
            </a:r>
            <a:endParaRPr lang="en-US" sz="2000">
              <a:cs typeface="Arial" panose="020B0604020202020204"/>
            </a:endParaRPr>
          </a:p>
          <a:p>
            <a:pPr marL="285750" indent="-285750"/>
            <a:r>
              <a:rPr lang="en-US" sz="2000">
                <a:ea typeface="+mn-lt"/>
                <a:cs typeface="+mn-lt"/>
              </a:rPr>
              <a:t>Attachments that require signature: check website for most up to date signature requirements </a:t>
            </a:r>
            <a:r>
              <a:rPr lang="en-US" sz="2000">
                <a:ea typeface="+mn-lt"/>
                <a:cs typeface="+mn-lt"/>
                <a:hlinkClick r:id="rId3"/>
              </a:rPr>
              <a:t>https://www.energy.ca.gov/funding-opportunities/solicitations</a:t>
            </a:r>
            <a:r>
              <a:rPr lang="en-US" sz="2000">
                <a:ea typeface="+mn-lt"/>
                <a:cs typeface="+mn-lt"/>
              </a:rPr>
              <a:t> </a:t>
            </a:r>
            <a:endParaRPr lang="en-US" sz="2000">
              <a:cs typeface="Arial" panose="020B0604020202020204"/>
            </a:endParaRPr>
          </a:p>
          <a:p>
            <a:pPr marL="285750" indent="-285750"/>
            <a:r>
              <a:rPr lang="en-US" sz="2000">
                <a:ea typeface="+mn-lt"/>
                <a:cs typeface="+mn-lt"/>
              </a:rPr>
              <a:t>First-time users must register as a new user to access system. </a:t>
            </a:r>
            <a:endParaRPr lang="en-US" sz="2000">
              <a:cs typeface="Arial" panose="020B0604020202020204"/>
            </a:endParaRPr>
          </a:p>
          <a:p>
            <a:pPr marL="285750" indent="-285750"/>
            <a:r>
              <a:rPr lang="en-US" sz="2000">
                <a:ea typeface="+mn-lt"/>
                <a:cs typeface="+mn-lt"/>
              </a:rPr>
              <a:t>Application documents should meet formatting requirements. See individual requirements for each attachment in Section III.D of solicitation manual</a:t>
            </a:r>
            <a:endParaRPr lang="en-US" sz="2000">
              <a:cs typeface="Arial" panose="020B0604020202020204"/>
            </a:endParaRPr>
          </a:p>
          <a:p>
            <a:pPr marL="285750" indent="-285750"/>
            <a:r>
              <a:rPr lang="en-US" sz="2000">
                <a:ea typeface="+mn-lt"/>
                <a:cs typeface="+mn-lt"/>
              </a:rPr>
              <a:t>“How to Apply” </a:t>
            </a:r>
            <a:r>
              <a:rPr lang="en-US" sz="2000" err="1">
                <a:ea typeface="+mn-lt"/>
                <a:cs typeface="+mn-lt"/>
              </a:rPr>
              <a:t>powerpoint</a:t>
            </a:r>
            <a:r>
              <a:rPr lang="en-US" sz="2000">
                <a:ea typeface="+mn-lt"/>
                <a:cs typeface="+mn-lt"/>
              </a:rPr>
              <a:t>: </a:t>
            </a:r>
            <a:r>
              <a:rPr lang="en-US" sz="2000">
                <a:ea typeface="+mn-lt"/>
                <a:cs typeface="+mn-lt"/>
                <a:hlinkClick r:id="rId4"/>
              </a:rPr>
              <a:t>https://www.energy.ca.gov/funding-opportunities/funding-resources</a:t>
            </a:r>
            <a:r>
              <a:rPr lang="en-US" sz="2000">
                <a:ea typeface="+mn-lt"/>
                <a:cs typeface="+mn-lt"/>
              </a:rPr>
              <a:t>. </a:t>
            </a:r>
          </a:p>
          <a:p>
            <a:pPr marL="0" indent="0" algn="ctr">
              <a:buNone/>
            </a:pPr>
            <a:r>
              <a:rPr lang="en-US">
                <a:ea typeface="+mn-lt"/>
                <a:cs typeface="+mn-lt"/>
              </a:rPr>
              <a:t>Deadline to Submit Proposals</a:t>
            </a:r>
            <a:r>
              <a:rPr lang="en-US" b="1">
                <a:ea typeface="+mn-lt"/>
                <a:cs typeface="+mn-lt"/>
              </a:rPr>
              <a:t> by 11:59 p.m. </a:t>
            </a:r>
            <a:r>
              <a:rPr lang="en-US">
                <a:ea typeface="+mn-lt"/>
                <a:cs typeface="+mn-lt"/>
              </a:rPr>
              <a:t>on August 21, 2023</a:t>
            </a:r>
            <a:endParaRPr lang="en-US">
              <a:cs typeface="Arial" panose="020B0604020202020204"/>
            </a:endParaRPr>
          </a:p>
          <a:p>
            <a:endParaRPr lang="en-US" sz="2000">
              <a:cs typeface="Arial" panose="020B0604020202020204"/>
            </a:endParaRPr>
          </a:p>
        </p:txBody>
      </p:sp>
      <p:sp>
        <p:nvSpPr>
          <p:cNvPr id="5" name="Slide Number Placeholder 4">
            <a:extLst>
              <a:ext uri="{FF2B5EF4-FFF2-40B4-BE49-F238E27FC236}">
                <a16:creationId xmlns:a16="http://schemas.microsoft.com/office/drawing/2014/main" id="{451D5532-D6DF-48AA-997F-D9A4621D7B9C}"/>
              </a:ext>
            </a:extLst>
          </p:cNvPr>
          <p:cNvSpPr>
            <a:spLocks noGrp="1"/>
          </p:cNvSpPr>
          <p:nvPr>
            <p:ph type="sldNum" sz="quarter" idx="12"/>
          </p:nvPr>
        </p:nvSpPr>
        <p:spPr/>
        <p:txBody>
          <a:bodyPr/>
          <a:lstStyle/>
          <a:p>
            <a:fld id="{005C4985-ACD0-2B4C-8981-36243250F268}" type="slidenum">
              <a:rPr lang="en-US" smtClean="0">
                <a:solidFill>
                  <a:schemeClr val="tx1"/>
                </a:solidFill>
              </a:rPr>
              <a:t>14</a:t>
            </a:fld>
            <a:endParaRPr lang="en-US">
              <a:solidFill>
                <a:schemeClr val="tx1"/>
              </a:solidFill>
            </a:endParaRPr>
          </a:p>
        </p:txBody>
      </p:sp>
    </p:spTree>
    <p:extLst>
      <p:ext uri="{BB962C8B-B14F-4D97-AF65-F5344CB8AC3E}">
        <p14:creationId xmlns:p14="http://schemas.microsoft.com/office/powerpoint/2010/main" val="3563622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DCEDF-E51F-44E9-9631-147B442A6084}"/>
              </a:ext>
            </a:extLst>
          </p:cNvPr>
          <p:cNvSpPr>
            <a:spLocks noGrp="1"/>
          </p:cNvSpPr>
          <p:nvPr>
            <p:ph type="title"/>
          </p:nvPr>
        </p:nvSpPr>
        <p:spPr/>
        <p:txBody>
          <a:bodyPr>
            <a:normAutofit/>
          </a:bodyPr>
          <a:lstStyle/>
          <a:p>
            <a:r>
              <a:rPr lang="en-US" altLang="en-US" sz="3600"/>
              <a:t>Tentative Key Activities and Dates</a:t>
            </a:r>
            <a:endParaRPr lang="en-US" sz="3600"/>
          </a:p>
        </p:txBody>
      </p:sp>
      <p:sp>
        <p:nvSpPr>
          <p:cNvPr id="5" name="Slide Number Placeholder 4">
            <a:extLst>
              <a:ext uri="{FF2B5EF4-FFF2-40B4-BE49-F238E27FC236}">
                <a16:creationId xmlns:a16="http://schemas.microsoft.com/office/drawing/2014/main" id="{F404A00E-5FA9-4F33-8F43-8F07B09C24A1}"/>
              </a:ext>
            </a:extLst>
          </p:cNvPr>
          <p:cNvSpPr>
            <a:spLocks noGrp="1"/>
          </p:cNvSpPr>
          <p:nvPr>
            <p:ph type="sldNum" sz="quarter" idx="12"/>
          </p:nvPr>
        </p:nvSpPr>
        <p:spPr/>
        <p:txBody>
          <a:bodyPr/>
          <a:lstStyle/>
          <a:p>
            <a:fld id="{005C4985-ACD0-2B4C-8981-36243250F268}" type="slidenum">
              <a:rPr lang="en-US" smtClean="0">
                <a:solidFill>
                  <a:schemeClr val="tx1"/>
                </a:solidFill>
              </a:rPr>
              <a:t>15</a:t>
            </a:fld>
            <a:endParaRPr lang="en-US">
              <a:solidFill>
                <a:schemeClr val="tx1"/>
              </a:solidFill>
            </a:endParaRPr>
          </a:p>
        </p:txBody>
      </p:sp>
      <p:graphicFrame>
        <p:nvGraphicFramePr>
          <p:cNvPr id="10" name="Table 9">
            <a:extLst>
              <a:ext uri="{FF2B5EF4-FFF2-40B4-BE49-F238E27FC236}">
                <a16:creationId xmlns:a16="http://schemas.microsoft.com/office/drawing/2014/main" id="{BCA9D9E5-107F-F1B4-027A-DFCFF81C6A1C}"/>
              </a:ext>
            </a:extLst>
          </p:cNvPr>
          <p:cNvGraphicFramePr>
            <a:graphicFrameLocks noGrp="1"/>
          </p:cNvGraphicFramePr>
          <p:nvPr>
            <p:extLst>
              <p:ext uri="{D42A27DB-BD31-4B8C-83A1-F6EECF244321}">
                <p14:modId xmlns:p14="http://schemas.microsoft.com/office/powerpoint/2010/main" val="1942677165"/>
              </p:ext>
            </p:extLst>
          </p:nvPr>
        </p:nvGraphicFramePr>
        <p:xfrm>
          <a:off x="1399822" y="1489753"/>
          <a:ext cx="8781868" cy="4417317"/>
        </p:xfrm>
        <a:graphic>
          <a:graphicData uri="http://schemas.openxmlformats.org/drawingml/2006/table">
            <a:tbl>
              <a:tblPr firstRow="1"/>
              <a:tblGrid>
                <a:gridCol w="6733703">
                  <a:extLst>
                    <a:ext uri="{9D8B030D-6E8A-4147-A177-3AD203B41FA5}">
                      <a16:colId xmlns:a16="http://schemas.microsoft.com/office/drawing/2014/main" val="4122795738"/>
                    </a:ext>
                  </a:extLst>
                </a:gridCol>
                <a:gridCol w="2048165">
                  <a:extLst>
                    <a:ext uri="{9D8B030D-6E8A-4147-A177-3AD203B41FA5}">
                      <a16:colId xmlns:a16="http://schemas.microsoft.com/office/drawing/2014/main" val="618600339"/>
                    </a:ext>
                  </a:extLst>
                </a:gridCol>
              </a:tblGrid>
              <a:tr h="307413">
                <a:tc>
                  <a:txBody>
                    <a:bodyPr/>
                    <a:lstStyle/>
                    <a:p>
                      <a:pPr marL="0" marR="0" algn="ctr">
                        <a:spcBef>
                          <a:spcPts val="0"/>
                        </a:spcBef>
                        <a:spcAft>
                          <a:spcPts val="600"/>
                        </a:spcAft>
                      </a:pPr>
                      <a:r>
                        <a:rPr lang="en-US" sz="1800" b="1">
                          <a:effectLst/>
                          <a:latin typeface="Arial"/>
                          <a:ea typeface="Times New Roman" panose="02020603050405020304" pitchFamily="18" charset="0"/>
                        </a:rPr>
                        <a:t>ACTIVITY</a:t>
                      </a:r>
                      <a:endParaRPr lang="en-US" sz="1800">
                        <a:effectLst/>
                        <a:latin typeface="Arial"/>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n-US" sz="1800" b="1">
                          <a:effectLst/>
                          <a:latin typeface="Arial"/>
                          <a:ea typeface="Times New Roman" panose="02020603050405020304" pitchFamily="18" charset="0"/>
                        </a:rPr>
                        <a:t>ACTION DATE</a:t>
                      </a:r>
                      <a:endParaRPr lang="en-US" sz="1800">
                        <a:effectLst/>
                        <a:latin typeface="Arial"/>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747215"/>
                  </a:ext>
                </a:extLst>
              </a:tr>
              <a:tr h="292042">
                <a:tc>
                  <a:txBody>
                    <a:bodyPr/>
                    <a:lstStyle/>
                    <a:p>
                      <a:pPr marL="0" marR="0">
                        <a:spcBef>
                          <a:spcPts val="0"/>
                        </a:spcBef>
                        <a:spcAft>
                          <a:spcPts val="600"/>
                        </a:spcAft>
                      </a:pPr>
                      <a:r>
                        <a:rPr lang="en-US" sz="1800">
                          <a:effectLst/>
                          <a:latin typeface="Arial"/>
                          <a:ea typeface="Times New Roman" panose="02020603050405020304" pitchFamily="18" charset="0"/>
                        </a:rPr>
                        <a:t>RFP Release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July 24,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3519148"/>
                  </a:ext>
                </a:extLst>
              </a:tr>
              <a:tr h="307413">
                <a:tc>
                  <a:txBody>
                    <a:bodyPr/>
                    <a:lstStyle/>
                    <a:p>
                      <a:pPr marL="0" marR="0">
                        <a:spcBef>
                          <a:spcPts val="0"/>
                        </a:spcBef>
                        <a:spcAft>
                          <a:spcPts val="600"/>
                        </a:spcAft>
                      </a:pPr>
                      <a:r>
                        <a:rPr lang="en-US" sz="1800">
                          <a:effectLst/>
                          <a:latin typeface="Arial" panose="020B0604020202020204" pitchFamily="34" charset="0"/>
                          <a:ea typeface="Times New Roman" panose="02020603050405020304" pitchFamily="18" charset="0"/>
                        </a:rPr>
                        <a:t>Deadline for Written Questions *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August 7,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5299628"/>
                  </a:ext>
                </a:extLst>
              </a:tr>
              <a:tr h="292042">
                <a:tc>
                  <a:txBody>
                    <a:bodyPr/>
                    <a:lstStyle/>
                    <a:p>
                      <a:pPr marL="0" marR="0">
                        <a:spcBef>
                          <a:spcPts val="0"/>
                        </a:spcBef>
                        <a:spcAft>
                          <a:spcPts val="600"/>
                        </a:spcAft>
                      </a:pPr>
                      <a:r>
                        <a:rPr lang="en-US" sz="1800">
                          <a:effectLst/>
                          <a:latin typeface="Arial"/>
                          <a:ea typeface="Times New Roman" panose="02020603050405020304" pitchFamily="18" charset="0"/>
                        </a:rPr>
                        <a:t>Pre-Bid Conference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August 7,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7597731"/>
                  </a:ext>
                </a:extLst>
              </a:tr>
              <a:tr h="292042">
                <a:tc>
                  <a:txBody>
                    <a:bodyPr/>
                    <a:lstStyle/>
                    <a:p>
                      <a:pPr marL="0" marR="0">
                        <a:spcBef>
                          <a:spcPts val="0"/>
                        </a:spcBef>
                        <a:spcAft>
                          <a:spcPts val="600"/>
                        </a:spcAft>
                      </a:pPr>
                      <a:r>
                        <a:rPr lang="en-US" sz="1800">
                          <a:effectLst/>
                          <a:latin typeface="Arial"/>
                          <a:ea typeface="Times New Roman" panose="02020603050405020304" pitchFamily="18" charset="0"/>
                        </a:rPr>
                        <a:t>Distribute Questions/Answers and Addenda (if any) to RFP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dirty="0">
                          <a:solidFill>
                            <a:schemeClr val="tx1"/>
                          </a:solidFill>
                          <a:effectLst/>
                          <a:latin typeface="Arial"/>
                          <a:ea typeface="Times New Roman" panose="02020603050405020304" pitchFamily="18" charset="0"/>
                        </a:rPr>
                        <a:t>August </a:t>
                      </a:r>
                      <a:r>
                        <a:rPr lang="en-US" sz="1800" b="0" u="none" dirty="0">
                          <a:solidFill>
                            <a:schemeClr val="tx1"/>
                          </a:solidFill>
                          <a:effectLst/>
                          <a:latin typeface="Arial"/>
                          <a:ea typeface="Times New Roman" panose="02020603050405020304" pitchFamily="18" charset="0"/>
                        </a:rPr>
                        <a:t>14</a:t>
                      </a:r>
                      <a:r>
                        <a:rPr lang="en-US" sz="1800" dirty="0">
                          <a:solidFill>
                            <a:schemeClr val="tx1"/>
                          </a:solidFill>
                          <a:effectLst/>
                          <a:latin typeface="Arial"/>
                          <a:ea typeface="Times New Roman" panose="02020603050405020304" pitchFamily="18" charset="0"/>
                        </a:rPr>
                        <a:t>,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70942257"/>
                  </a:ext>
                </a:extLst>
              </a:tr>
              <a:tr h="315099">
                <a:tc>
                  <a:txBody>
                    <a:bodyPr/>
                    <a:lstStyle/>
                    <a:p>
                      <a:pPr marL="0" marR="0">
                        <a:spcBef>
                          <a:spcPts val="0"/>
                        </a:spcBef>
                        <a:spcAft>
                          <a:spcPts val="600"/>
                        </a:spcAft>
                      </a:pPr>
                      <a:r>
                        <a:rPr lang="en-US" sz="1800" b="1">
                          <a:effectLst/>
                          <a:latin typeface="Arial"/>
                          <a:ea typeface="Times New Roman" panose="02020603050405020304" pitchFamily="18" charset="0"/>
                        </a:rPr>
                        <a:t>Deadline to Submit Proposals by 11:59 p.m.*</a:t>
                      </a:r>
                      <a:endParaRPr lang="en-US" sz="1800">
                        <a:effectLst/>
                        <a:latin typeface="Arial"/>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b="1">
                          <a:effectLst/>
                          <a:latin typeface="Arial"/>
                          <a:ea typeface="Times New Roman" panose="02020603050405020304" pitchFamily="18" charset="0"/>
                        </a:rPr>
                        <a:t>August 21, 2023</a:t>
                      </a:r>
                      <a:endParaRPr lang="en-US" sz="1800">
                        <a:effectLst/>
                        <a:latin typeface="Arial"/>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7367399"/>
                  </a:ext>
                </a:extLst>
              </a:tr>
              <a:tr h="299728">
                <a:tc>
                  <a:txBody>
                    <a:bodyPr/>
                    <a:lstStyle/>
                    <a:p>
                      <a:pPr marL="0" marR="0">
                        <a:spcBef>
                          <a:spcPts val="0"/>
                        </a:spcBef>
                        <a:spcAft>
                          <a:spcPts val="600"/>
                        </a:spcAft>
                      </a:pPr>
                      <a:r>
                        <a:rPr lang="en-US" sz="1800">
                          <a:effectLst/>
                          <a:latin typeface="Arial"/>
                          <a:ea typeface="Times New Roman" panose="02020603050405020304" pitchFamily="18" charset="0"/>
                        </a:rPr>
                        <a:t>Notice of Proposed Award </a:t>
                      </a:r>
                      <a:endParaRPr lang="en-US" sz="1800">
                        <a:effectLst/>
                        <a:latin typeface="Arial" panose="020B0604020202020204" pitchFamily="34"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August 28,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100421"/>
                  </a:ext>
                </a:extLst>
              </a:tr>
              <a:tr h="492328">
                <a:tc>
                  <a:txBody>
                    <a:bodyPr/>
                    <a:lstStyle/>
                    <a:p>
                      <a:pPr marL="0" marR="0">
                        <a:spcBef>
                          <a:spcPts val="0"/>
                        </a:spcBef>
                        <a:spcAft>
                          <a:spcPts val="600"/>
                        </a:spcAft>
                      </a:pPr>
                      <a:r>
                        <a:rPr lang="en-US" sz="1800">
                          <a:effectLst/>
                          <a:latin typeface="Arial"/>
                          <a:ea typeface="Times New Roman" panose="02020603050405020304" pitchFamily="18" charset="0"/>
                        </a:rPr>
                        <a:t>Commission Business Meeting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September 13,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1781811"/>
                  </a:ext>
                </a:extLst>
              </a:tr>
              <a:tr h="315098">
                <a:tc>
                  <a:txBody>
                    <a:bodyPr/>
                    <a:lstStyle/>
                    <a:p>
                      <a:pPr marL="0" marR="0">
                        <a:spcBef>
                          <a:spcPts val="0"/>
                        </a:spcBef>
                        <a:spcAft>
                          <a:spcPts val="600"/>
                        </a:spcAft>
                      </a:pPr>
                      <a:r>
                        <a:rPr lang="en-US" sz="1800">
                          <a:effectLst/>
                          <a:latin typeface="Arial"/>
                          <a:ea typeface="Times New Roman" panose="02020603050405020304" pitchFamily="18" charset="0"/>
                        </a:rPr>
                        <a:t>Contract Start 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a:effectLst/>
                          <a:latin typeface="Arial"/>
                          <a:ea typeface="Times New Roman" panose="02020603050405020304" pitchFamily="18" charset="0"/>
                        </a:rPr>
                        <a:t>November 2023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361687"/>
                  </a:ext>
                </a:extLst>
              </a:tr>
              <a:tr h="1299200">
                <a:tc>
                  <a:txBody>
                    <a:bodyPr/>
                    <a:lstStyle/>
                    <a:p>
                      <a:pPr marL="0" marR="0">
                        <a:spcBef>
                          <a:spcPts val="0"/>
                        </a:spcBef>
                        <a:spcAft>
                          <a:spcPts val="600"/>
                        </a:spcAft>
                      </a:pPr>
                      <a:r>
                        <a:rPr lang="en-US" sz="1800">
                          <a:effectLst/>
                          <a:latin typeface="Arial"/>
                          <a:ea typeface="Times New Roman" panose="02020603050405020304" pitchFamily="18" charset="0"/>
                        </a:rPr>
                        <a:t>Contract Termination Date</a:t>
                      </a:r>
                    </a:p>
                    <a:p>
                      <a:pPr marL="0" marR="0">
                        <a:spcBef>
                          <a:spcPts val="0"/>
                        </a:spcBef>
                        <a:spcAft>
                          <a:spcPts val="0"/>
                        </a:spcAft>
                      </a:pPr>
                      <a:endParaRPr lang="en-US" sz="1800">
                        <a:effectLst/>
                        <a:latin typeface="Arial"/>
                        <a:ea typeface="Times New Roman" panose="02020603050405020304" pitchFamily="18" charset="0"/>
                      </a:endParaRPr>
                    </a:p>
                    <a:p>
                      <a:pPr marL="0" marR="0">
                        <a:spcBef>
                          <a:spcPts val="0"/>
                        </a:spcBef>
                        <a:spcAft>
                          <a:spcPts val="0"/>
                        </a:spcAft>
                      </a:pPr>
                      <a:endParaRPr lang="en-US" sz="1800">
                        <a:effectLst/>
                        <a:latin typeface="Arial"/>
                        <a:ea typeface="Times New Roman" panose="02020603050405020304" pitchFamily="18" charset="0"/>
                      </a:endParaRPr>
                    </a:p>
                    <a:p>
                      <a:pPr marL="0" marR="0">
                        <a:spcBef>
                          <a:spcPts val="0"/>
                        </a:spcBef>
                        <a:spcAft>
                          <a:spcPts val="0"/>
                        </a:spcAft>
                      </a:pPr>
                      <a:endParaRPr lang="en-US" sz="1800">
                        <a:effectLst/>
                        <a:latin typeface="Arial"/>
                        <a:ea typeface="Times New Roman" panose="02020603050405020304" pitchFamily="18" charset="0"/>
                      </a:endParaRPr>
                    </a:p>
                    <a:p>
                      <a:pPr marL="0" marR="0">
                        <a:spcBef>
                          <a:spcPts val="0"/>
                        </a:spcBef>
                        <a:spcAft>
                          <a:spcPts val="0"/>
                        </a:spcAft>
                        <a:tabLst>
                          <a:tab pos="831850" algn="l"/>
                        </a:tabLst>
                      </a:pPr>
                      <a:r>
                        <a:rPr lang="en-US" sz="1800">
                          <a:effectLst/>
                          <a:latin typeface="Arial"/>
                          <a:ea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300"/>
                        </a:spcAft>
                      </a:pPr>
                      <a:r>
                        <a:rPr lang="en-US" sz="1800" dirty="0">
                          <a:effectLst/>
                          <a:latin typeface="Arial" panose="020B0604020202020204" pitchFamily="34" charset="0"/>
                          <a:ea typeface="Times New Roman" panose="02020603050405020304" pitchFamily="18" charset="0"/>
                        </a:rPr>
                        <a:t>November 2025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583820"/>
                  </a:ext>
                </a:extLst>
              </a:tr>
            </a:tbl>
          </a:graphicData>
        </a:graphic>
      </p:graphicFrame>
    </p:spTree>
    <p:extLst>
      <p:ext uri="{BB962C8B-B14F-4D97-AF65-F5344CB8AC3E}">
        <p14:creationId xmlns:p14="http://schemas.microsoft.com/office/powerpoint/2010/main" val="33500457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99194-D161-4981-A6F7-D9B650B0F708}"/>
              </a:ext>
            </a:extLst>
          </p:cNvPr>
          <p:cNvSpPr>
            <a:spLocks noGrp="1"/>
          </p:cNvSpPr>
          <p:nvPr>
            <p:ph type="title"/>
          </p:nvPr>
        </p:nvSpPr>
        <p:spPr/>
        <p:txBody>
          <a:bodyPr>
            <a:normAutofit/>
          </a:bodyPr>
          <a:lstStyle/>
          <a:p>
            <a:r>
              <a:rPr lang="en-US" altLang="en-US" sz="3600"/>
              <a:t>Questions and Answers</a:t>
            </a:r>
            <a:endParaRPr lang="en-US" sz="3600"/>
          </a:p>
        </p:txBody>
      </p:sp>
      <p:sp>
        <p:nvSpPr>
          <p:cNvPr id="3" name="Content Placeholder 2">
            <a:extLst>
              <a:ext uri="{FF2B5EF4-FFF2-40B4-BE49-F238E27FC236}">
                <a16:creationId xmlns:a16="http://schemas.microsoft.com/office/drawing/2014/main" id="{79E815A6-FF6B-47DE-ABB7-911171E60D15}"/>
              </a:ext>
            </a:extLst>
          </p:cNvPr>
          <p:cNvSpPr>
            <a:spLocks noGrp="1"/>
          </p:cNvSpPr>
          <p:nvPr>
            <p:ph sz="half" idx="1"/>
          </p:nvPr>
        </p:nvSpPr>
        <p:spPr>
          <a:xfrm>
            <a:off x="838200" y="1444625"/>
            <a:ext cx="10052050" cy="5007505"/>
          </a:xfrm>
        </p:spPr>
        <p:txBody>
          <a:bodyPr vert="horz" lIns="91440" tIns="45720" rIns="91440" bIns="45720" rtlCol="0" anchor="t">
            <a:normAutofit/>
          </a:bodyPr>
          <a:lstStyle/>
          <a:p>
            <a:pPr>
              <a:defRPr/>
            </a:pPr>
            <a:r>
              <a:rPr lang="en-US">
                <a:ea typeface="+mn-lt"/>
                <a:cs typeface="+mn-lt"/>
              </a:rPr>
              <a:t>Please introduce yourself by stating your name and affiliation.</a:t>
            </a:r>
            <a:endParaRPr lang="en-US"/>
          </a:p>
          <a:p>
            <a:pPr>
              <a:defRPr/>
            </a:pPr>
            <a:r>
              <a:rPr lang="en-US">
                <a:ea typeface="+mn-lt"/>
                <a:cs typeface="+mn-lt"/>
              </a:rPr>
              <a:t>Please follow up with your question in writing to ensure that it is captured properly.</a:t>
            </a:r>
            <a:endParaRPr lang="en-US"/>
          </a:p>
          <a:p>
            <a:pPr>
              <a:defRPr/>
            </a:pPr>
            <a:r>
              <a:rPr lang="en-US">
                <a:ea typeface="+mn-lt"/>
                <a:cs typeface="+mn-lt"/>
              </a:rPr>
              <a:t>Our </a:t>
            </a:r>
            <a:r>
              <a:rPr lang="en-US" b="1" u="sng">
                <a:ea typeface="+mn-lt"/>
                <a:cs typeface="+mn-lt"/>
              </a:rPr>
              <a:t>official </a:t>
            </a:r>
            <a:r>
              <a:rPr lang="en-US">
                <a:ea typeface="+mn-lt"/>
                <a:cs typeface="+mn-lt"/>
              </a:rPr>
              <a:t>response will be given in writing and we anticipate it will be posted on the funding opportunity Solicitations webpage in the week of August 14, 2023.</a:t>
            </a:r>
            <a:endParaRPr lang="en-US">
              <a:cs typeface="Arial"/>
            </a:endParaRPr>
          </a:p>
          <a:p>
            <a:pPr>
              <a:defRPr/>
            </a:pPr>
            <a:r>
              <a:rPr lang="en-US"/>
              <a:t>Questions are Due by 5 PM today, August 7, 2023</a:t>
            </a:r>
            <a:endParaRPr lang="en-US">
              <a:cs typeface="Arial"/>
            </a:endParaRPr>
          </a:p>
          <a:p>
            <a:r>
              <a:rPr lang="en-US">
                <a:ea typeface="+mn-lt"/>
                <a:cs typeface="+mn-lt"/>
              </a:rPr>
              <a:t>Submit written questions to Commission Agreement Officer: </a:t>
            </a:r>
          </a:p>
          <a:p>
            <a:pPr lvl="1"/>
            <a:r>
              <a:rPr lang="en-US">
                <a:ea typeface="+mn-lt"/>
                <a:cs typeface="+mn-lt"/>
              </a:rPr>
              <a:t>Phil Dyer, </a:t>
            </a:r>
            <a:r>
              <a:rPr lang="en-US">
                <a:ea typeface="+mn-lt"/>
                <a:cs typeface="+mn-lt"/>
                <a:hlinkClick r:id="rId3"/>
              </a:rPr>
              <a:t>Phil.dyer@energy.ca.gov</a:t>
            </a:r>
            <a:endParaRPr lang="en-US">
              <a:ea typeface="+mn-lt"/>
              <a:cs typeface="+mn-lt"/>
            </a:endParaRPr>
          </a:p>
          <a:p>
            <a:pPr lvl="1"/>
            <a:r>
              <a:rPr lang="en-US">
                <a:ea typeface="+mn-lt"/>
                <a:cs typeface="+mn-lt"/>
              </a:rPr>
              <a:t>Subject: RFP-23-801 - </a:t>
            </a:r>
            <a:r>
              <a:rPr lang="en-US" sz="2400" b="1">
                <a:ea typeface="+mj-lt"/>
                <a:cs typeface="+mj-lt"/>
              </a:rPr>
              <a:t>Social Costs and Non-energy Benefits</a:t>
            </a:r>
            <a:endParaRPr lang="en-US">
              <a:ea typeface="+mn-lt"/>
              <a:cs typeface="+mn-lt"/>
            </a:endParaRPr>
          </a:p>
          <a:p>
            <a:endParaRPr lang="en-US">
              <a:ea typeface="+mn-lt"/>
              <a:cs typeface="+mn-lt"/>
            </a:endParaRPr>
          </a:p>
          <a:p>
            <a:endParaRPr lang="en-US">
              <a:cs typeface="Arial"/>
            </a:endParaRPr>
          </a:p>
        </p:txBody>
      </p:sp>
      <p:sp>
        <p:nvSpPr>
          <p:cNvPr id="5" name="Slide Number Placeholder 4">
            <a:extLst>
              <a:ext uri="{FF2B5EF4-FFF2-40B4-BE49-F238E27FC236}">
                <a16:creationId xmlns:a16="http://schemas.microsoft.com/office/drawing/2014/main" id="{4E4C65CF-974E-4F0A-9F86-07F079EAD8B2}"/>
              </a:ext>
            </a:extLst>
          </p:cNvPr>
          <p:cNvSpPr>
            <a:spLocks noGrp="1"/>
          </p:cNvSpPr>
          <p:nvPr>
            <p:ph type="sldNum" sz="quarter" idx="12"/>
          </p:nvPr>
        </p:nvSpPr>
        <p:spPr/>
        <p:txBody>
          <a:bodyPr/>
          <a:lstStyle/>
          <a:p>
            <a:fld id="{005C4985-ACD0-2B4C-8981-36243250F268}" type="slidenum">
              <a:rPr lang="en-US" smtClean="0">
                <a:solidFill>
                  <a:schemeClr val="tx1"/>
                </a:solidFill>
              </a:rPr>
              <a:t>16</a:t>
            </a:fld>
            <a:endParaRPr lang="en-US">
              <a:solidFill>
                <a:schemeClr val="tx1"/>
              </a:solidFill>
            </a:endParaRPr>
          </a:p>
        </p:txBody>
      </p:sp>
    </p:spTree>
    <p:extLst>
      <p:ext uri="{BB962C8B-B14F-4D97-AF65-F5344CB8AC3E}">
        <p14:creationId xmlns:p14="http://schemas.microsoft.com/office/powerpoint/2010/main" val="25131001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AC630-F4DC-44B1-ABBB-B355DE987026}"/>
              </a:ext>
            </a:extLst>
          </p:cNvPr>
          <p:cNvSpPr>
            <a:spLocks noGrp="1"/>
          </p:cNvSpPr>
          <p:nvPr>
            <p:ph type="title"/>
          </p:nvPr>
        </p:nvSpPr>
        <p:spPr/>
        <p:txBody>
          <a:bodyPr/>
          <a:lstStyle/>
          <a:p>
            <a:r>
              <a:rPr lang="en-US"/>
              <a:t>SB 100 Workshop	</a:t>
            </a:r>
          </a:p>
        </p:txBody>
      </p:sp>
      <p:sp>
        <p:nvSpPr>
          <p:cNvPr id="3" name="Content Placeholder 2">
            <a:extLst>
              <a:ext uri="{FF2B5EF4-FFF2-40B4-BE49-F238E27FC236}">
                <a16:creationId xmlns:a16="http://schemas.microsoft.com/office/drawing/2014/main" id="{5D2F4390-1DFD-680A-8FC6-9AC02203E85A}"/>
              </a:ext>
            </a:extLst>
          </p:cNvPr>
          <p:cNvSpPr>
            <a:spLocks noGrp="1"/>
          </p:cNvSpPr>
          <p:nvPr>
            <p:ph sz="half" idx="1"/>
          </p:nvPr>
        </p:nvSpPr>
        <p:spPr>
          <a:xfrm>
            <a:off x="838200" y="1825625"/>
            <a:ext cx="9672781" cy="4351338"/>
          </a:xfrm>
        </p:spPr>
        <p:txBody>
          <a:bodyPr vert="horz" lIns="91440" tIns="45720" rIns="91440" bIns="45720" rtlCol="0" anchor="t">
            <a:normAutofit/>
          </a:bodyPr>
          <a:lstStyle/>
          <a:p>
            <a:r>
              <a:rPr lang="en-US">
                <a:cs typeface="Arial"/>
              </a:rPr>
              <a:t>SB 100 Kickoff Workshop - August 22, 2023, 9 AM – 5 PM</a:t>
            </a:r>
          </a:p>
          <a:p>
            <a:r>
              <a:rPr lang="en-US">
                <a:cs typeface="Arial"/>
              </a:rPr>
              <a:t> The CEC, CPUC, and CARB will conduct a joint workshop to discuss findings from the 2021 SB 100 joint agency report, and the plan to address these findings in the 2025 SB 100 report</a:t>
            </a:r>
          </a:p>
          <a:p>
            <a:r>
              <a:rPr lang="en-US">
                <a:cs typeface="Arial"/>
              </a:rPr>
              <a:t>Meeting information and zoom link is in the notice </a:t>
            </a:r>
            <a:r>
              <a:rPr lang="en-US">
                <a:ea typeface="+mn-lt"/>
                <a:cs typeface="+mn-lt"/>
                <a:hlinkClick r:id="rId2"/>
              </a:rPr>
              <a:t>Notice for SB 100 Kickoff Workshop</a:t>
            </a:r>
          </a:p>
          <a:p>
            <a:r>
              <a:rPr lang="en-US">
                <a:latin typeface="Arial"/>
                <a:ea typeface="Tahoma"/>
                <a:cs typeface="Arial"/>
              </a:rPr>
              <a:t>The meeting schedule</a:t>
            </a:r>
            <a:r>
              <a:rPr lang="en-US">
                <a:cs typeface="Arial"/>
              </a:rPr>
              <a:t> will be posted on the SB 100 docket at</a:t>
            </a:r>
            <a:r>
              <a:rPr lang="en-US">
                <a:ea typeface="+mn-lt"/>
                <a:cs typeface="+mn-lt"/>
              </a:rPr>
              <a:t>  </a:t>
            </a:r>
            <a:r>
              <a:rPr lang="en-US">
                <a:ea typeface="+mn-lt"/>
                <a:cs typeface="+mn-lt"/>
                <a:hlinkClick r:id="rId3"/>
              </a:rPr>
              <a:t>https://efiling.energy.ca.gov/Lists/DocketLog.aspx?docketnumber=23-SB-100</a:t>
            </a:r>
            <a:r>
              <a:rPr lang="en-US">
                <a:ea typeface="+mn-lt"/>
                <a:cs typeface="+mn-lt"/>
              </a:rPr>
              <a:t> </a:t>
            </a:r>
            <a:endParaRPr lang="en-US"/>
          </a:p>
          <a:p>
            <a:endParaRPr lang="en-US">
              <a:cs typeface="Arial"/>
            </a:endParaRPr>
          </a:p>
        </p:txBody>
      </p:sp>
      <p:sp>
        <p:nvSpPr>
          <p:cNvPr id="5" name="Slide Number Placeholder 4">
            <a:extLst>
              <a:ext uri="{FF2B5EF4-FFF2-40B4-BE49-F238E27FC236}">
                <a16:creationId xmlns:a16="http://schemas.microsoft.com/office/drawing/2014/main" id="{1C52762F-1200-B92F-ABD3-6A6183653F0B}"/>
              </a:ext>
            </a:extLst>
          </p:cNvPr>
          <p:cNvSpPr>
            <a:spLocks noGrp="1"/>
          </p:cNvSpPr>
          <p:nvPr>
            <p:ph type="sldNum" sz="quarter" idx="12"/>
          </p:nvPr>
        </p:nvSpPr>
        <p:spPr/>
        <p:txBody>
          <a:bodyPr/>
          <a:lstStyle/>
          <a:p>
            <a:fld id="{005C4985-ACD0-2B4C-8981-36243250F268}" type="slidenum">
              <a:rPr lang="en-US" smtClean="0"/>
              <a:t>17</a:t>
            </a:fld>
            <a:endParaRPr lang="en-US"/>
          </a:p>
        </p:txBody>
      </p:sp>
    </p:spTree>
    <p:extLst>
      <p:ext uri="{BB962C8B-B14F-4D97-AF65-F5344CB8AC3E}">
        <p14:creationId xmlns:p14="http://schemas.microsoft.com/office/powerpoint/2010/main" val="10919381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E0501-5100-4006-87FA-577EE17006B3}"/>
              </a:ext>
            </a:extLst>
          </p:cNvPr>
          <p:cNvSpPr>
            <a:spLocks noGrp="1"/>
          </p:cNvSpPr>
          <p:nvPr>
            <p:ph type="title"/>
          </p:nvPr>
        </p:nvSpPr>
        <p:spPr/>
        <p:txBody>
          <a:bodyPr>
            <a:normAutofit/>
          </a:bodyPr>
          <a:lstStyle/>
          <a:p>
            <a:r>
              <a:rPr lang="en-US" altLang="en-US" sz="3600"/>
              <a:t>Whom to Contact?</a:t>
            </a:r>
            <a:endParaRPr lang="en-US" sz="3600"/>
          </a:p>
        </p:txBody>
      </p:sp>
      <p:sp>
        <p:nvSpPr>
          <p:cNvPr id="3" name="Content Placeholder 2">
            <a:extLst>
              <a:ext uri="{FF2B5EF4-FFF2-40B4-BE49-F238E27FC236}">
                <a16:creationId xmlns:a16="http://schemas.microsoft.com/office/drawing/2014/main" id="{19FAE3E5-13ED-4A3F-A9E5-9AF4BE52316D}"/>
              </a:ext>
            </a:extLst>
          </p:cNvPr>
          <p:cNvSpPr>
            <a:spLocks noGrp="1"/>
          </p:cNvSpPr>
          <p:nvPr>
            <p:ph sz="half" idx="1"/>
          </p:nvPr>
        </p:nvSpPr>
        <p:spPr>
          <a:xfrm>
            <a:off x="838199" y="1825625"/>
            <a:ext cx="9533467" cy="4351338"/>
          </a:xfrm>
        </p:spPr>
        <p:txBody>
          <a:bodyPr vert="horz" lIns="91440" tIns="45720" rIns="91440" bIns="45720" rtlCol="0" anchor="t">
            <a:normAutofit/>
          </a:bodyPr>
          <a:lstStyle/>
          <a:p>
            <a:pPr marL="0" indent="0" algn="ctr" fontAlgn="base">
              <a:buNone/>
            </a:pPr>
            <a:r>
              <a:rPr lang="en-US"/>
              <a:t>Phil Dyer</a:t>
            </a:r>
          </a:p>
          <a:p>
            <a:pPr marL="0" indent="0" algn="ctr" fontAlgn="base">
              <a:buNone/>
            </a:pPr>
            <a:r>
              <a:rPr lang="en-US"/>
              <a:t>California Energy Commission </a:t>
            </a:r>
          </a:p>
          <a:p>
            <a:pPr marL="0" indent="0" algn="ctr" fontAlgn="base">
              <a:buNone/>
            </a:pPr>
            <a:r>
              <a:rPr lang="en-US"/>
              <a:t>715 P Street, MS-18 </a:t>
            </a:r>
          </a:p>
          <a:p>
            <a:pPr marL="0" indent="0" algn="ctr" fontAlgn="base">
              <a:buNone/>
            </a:pPr>
            <a:r>
              <a:rPr lang="en-US"/>
              <a:t>Sacramento, California  95814 </a:t>
            </a:r>
          </a:p>
          <a:p>
            <a:pPr marL="0" indent="0" algn="ctr" fontAlgn="base">
              <a:buNone/>
            </a:pPr>
            <a:r>
              <a:rPr lang="en-US"/>
              <a:t>E-mail: </a:t>
            </a:r>
            <a:r>
              <a:rPr lang="en-US" u="sng">
                <a:solidFill>
                  <a:srgbClr val="0000FF"/>
                </a:solidFill>
                <a:hlinkClick r:id="rId2"/>
              </a:rPr>
              <a:t>Phil.dyer</a:t>
            </a:r>
            <a:r>
              <a:rPr lang="en-US" u="sng">
                <a:solidFill>
                  <a:srgbClr val="0000FF"/>
                </a:solidFill>
                <a:ea typeface="Times New Roman" panose="02020603050405020304" pitchFamily="18" charset="0"/>
                <a:hlinkClick r:id="rId2"/>
              </a:rPr>
              <a:t>@energy.ca.gov</a:t>
            </a:r>
            <a:r>
              <a:rPr lang="en-US" u="sng">
                <a:solidFill>
                  <a:srgbClr val="0000FF"/>
                </a:solidFill>
                <a:ea typeface="Times New Roman" panose="02020603050405020304" pitchFamily="18" charset="0"/>
              </a:rPr>
              <a:t> </a:t>
            </a:r>
            <a:endParaRPr lang="en-US"/>
          </a:p>
          <a:p>
            <a:endParaRPr lang="en-US"/>
          </a:p>
        </p:txBody>
      </p:sp>
      <p:sp>
        <p:nvSpPr>
          <p:cNvPr id="5" name="Slide Number Placeholder 4">
            <a:extLst>
              <a:ext uri="{FF2B5EF4-FFF2-40B4-BE49-F238E27FC236}">
                <a16:creationId xmlns:a16="http://schemas.microsoft.com/office/drawing/2014/main" id="{326BCDD3-6A1A-41F7-A968-174868696AC7}"/>
              </a:ext>
            </a:extLst>
          </p:cNvPr>
          <p:cNvSpPr>
            <a:spLocks noGrp="1"/>
          </p:cNvSpPr>
          <p:nvPr>
            <p:ph type="sldNum" sz="quarter" idx="12"/>
          </p:nvPr>
        </p:nvSpPr>
        <p:spPr/>
        <p:txBody>
          <a:bodyPr/>
          <a:lstStyle/>
          <a:p>
            <a:fld id="{005C4985-ACD0-2B4C-8981-36243250F268}" type="slidenum">
              <a:rPr lang="en-US" smtClean="0">
                <a:solidFill>
                  <a:schemeClr val="tx1"/>
                </a:solidFill>
              </a:rPr>
              <a:t>18</a:t>
            </a:fld>
            <a:endParaRPr lang="en-US">
              <a:solidFill>
                <a:schemeClr val="tx1"/>
              </a:solidFill>
            </a:endParaRPr>
          </a:p>
        </p:txBody>
      </p:sp>
    </p:spTree>
    <p:extLst>
      <p:ext uri="{BB962C8B-B14F-4D97-AF65-F5344CB8AC3E}">
        <p14:creationId xmlns:p14="http://schemas.microsoft.com/office/powerpoint/2010/main" val="2532892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Thank You!</a:t>
            </a:r>
          </a:p>
        </p:txBody>
      </p:sp>
    </p:spTree>
    <p:extLst>
      <p:ext uri="{BB962C8B-B14F-4D97-AF65-F5344CB8AC3E}">
        <p14:creationId xmlns:p14="http://schemas.microsoft.com/office/powerpoint/2010/main" val="1737597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Agenda</a:t>
            </a:r>
          </a:p>
        </p:txBody>
      </p:sp>
      <p:sp>
        <p:nvSpPr>
          <p:cNvPr id="3" name="Content Placeholder 2"/>
          <p:cNvSpPr>
            <a:spLocks noGrp="1"/>
          </p:cNvSpPr>
          <p:nvPr>
            <p:ph idx="1"/>
          </p:nvPr>
        </p:nvSpPr>
        <p:spPr/>
        <p:txBody>
          <a:bodyPr/>
          <a:lstStyle/>
          <a:p>
            <a:pPr fontAlgn="base"/>
            <a:r>
              <a:rPr lang="en-US" b="1"/>
              <a:t>Welcome and Introductions</a:t>
            </a:r>
            <a:r>
              <a:rPr lang="en-US"/>
              <a:t>​</a:t>
            </a:r>
          </a:p>
          <a:p>
            <a:pPr marL="0" indent="0" fontAlgn="base">
              <a:buNone/>
            </a:pPr>
            <a:r>
              <a:rPr lang="en-US"/>
              <a:t>​</a:t>
            </a:r>
          </a:p>
          <a:p>
            <a:pPr fontAlgn="base"/>
            <a:r>
              <a:rPr lang="en-US" b="1"/>
              <a:t>RFP Overview</a:t>
            </a:r>
            <a:r>
              <a:rPr lang="en-US"/>
              <a:t>​</a:t>
            </a:r>
          </a:p>
          <a:p>
            <a:pPr fontAlgn="base"/>
            <a:endParaRPr lang="en-US"/>
          </a:p>
          <a:p>
            <a:pPr fontAlgn="base"/>
            <a:r>
              <a:rPr lang="en-US" b="1"/>
              <a:t>Questions and Answers</a:t>
            </a:r>
            <a:r>
              <a:rPr lang="en-US"/>
              <a:t>​</a:t>
            </a:r>
          </a:p>
          <a:p>
            <a:pPr fontAlgn="base"/>
            <a:endParaRPr lang="en-US"/>
          </a:p>
          <a:p>
            <a:pPr fontAlgn="base"/>
            <a:r>
              <a:rPr lang="en-US" b="1"/>
              <a:t>Conclusion</a:t>
            </a:r>
            <a:r>
              <a:rPr lang="en-US"/>
              <a:t>​</a:t>
            </a:r>
          </a:p>
          <a:p>
            <a:endParaRPr lang="en-US"/>
          </a:p>
        </p:txBody>
      </p:sp>
      <p:sp>
        <p:nvSpPr>
          <p:cNvPr id="5" name="Slide Number Placeholder 4"/>
          <p:cNvSpPr>
            <a:spLocks noGrp="1"/>
          </p:cNvSpPr>
          <p:nvPr>
            <p:ph type="sldNum" sz="quarter" idx="12"/>
          </p:nvPr>
        </p:nvSpPr>
        <p:spPr/>
        <p:txBody>
          <a:bodyPr/>
          <a:lstStyle/>
          <a:p>
            <a:fld id="{005C4985-ACD0-2B4C-8981-36243250F268}" type="slidenum">
              <a:rPr lang="en-US" smtClean="0">
                <a:solidFill>
                  <a:schemeClr val="tx1"/>
                </a:solidFill>
              </a:rPr>
              <a:t>2</a:t>
            </a:fld>
            <a:endParaRPr lang="en-US">
              <a:solidFill>
                <a:schemeClr val="tx1"/>
              </a:solidFill>
            </a:endParaRPr>
          </a:p>
        </p:txBody>
      </p:sp>
    </p:spTree>
    <p:extLst>
      <p:ext uri="{BB962C8B-B14F-4D97-AF65-F5344CB8AC3E}">
        <p14:creationId xmlns:p14="http://schemas.microsoft.com/office/powerpoint/2010/main" val="642586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581DC-ED65-8925-FE25-4E68A9027595}"/>
              </a:ext>
            </a:extLst>
          </p:cNvPr>
          <p:cNvSpPr>
            <a:spLocks noGrp="1"/>
          </p:cNvSpPr>
          <p:nvPr>
            <p:ph type="title"/>
          </p:nvPr>
        </p:nvSpPr>
        <p:spPr/>
        <p:txBody>
          <a:bodyPr/>
          <a:lstStyle/>
          <a:p>
            <a:r>
              <a:rPr lang="en-US"/>
              <a:t>Housekeeping</a:t>
            </a:r>
          </a:p>
        </p:txBody>
      </p:sp>
      <p:sp>
        <p:nvSpPr>
          <p:cNvPr id="3" name="Content Placeholder 2">
            <a:extLst>
              <a:ext uri="{FF2B5EF4-FFF2-40B4-BE49-F238E27FC236}">
                <a16:creationId xmlns:a16="http://schemas.microsoft.com/office/drawing/2014/main" id="{BBC65D90-12F4-578B-9066-71784BC7B5F6}"/>
              </a:ext>
            </a:extLst>
          </p:cNvPr>
          <p:cNvSpPr>
            <a:spLocks noGrp="1"/>
          </p:cNvSpPr>
          <p:nvPr>
            <p:ph sz="half" idx="1"/>
          </p:nvPr>
        </p:nvSpPr>
        <p:spPr>
          <a:xfrm>
            <a:off x="838200" y="1825625"/>
            <a:ext cx="8991600" cy="4351338"/>
          </a:xfrm>
        </p:spPr>
        <p:txBody>
          <a:bodyPr>
            <a:normAutofit/>
          </a:bodyPr>
          <a:lstStyle/>
          <a:p>
            <a:r>
              <a:rPr lang="en-US"/>
              <a:t>Workshop is being recorded.</a:t>
            </a:r>
          </a:p>
          <a:p>
            <a:r>
              <a:rPr lang="en-US"/>
              <a:t>Virtual participation through Zoom</a:t>
            </a:r>
          </a:p>
          <a:p>
            <a:pPr marL="0" indent="0">
              <a:buNone/>
            </a:pPr>
            <a:r>
              <a:rPr lang="en-US"/>
              <a:t>	Raise your hand or use the Q&amp;A feature</a:t>
            </a:r>
          </a:p>
          <a:p>
            <a:pPr marL="0" indent="0">
              <a:buNone/>
            </a:pPr>
            <a:r>
              <a:rPr lang="en-US"/>
              <a:t>	Telephone participants dial *9 to raise their hands</a:t>
            </a:r>
          </a:p>
          <a:p>
            <a:r>
              <a:rPr lang="en-US"/>
              <a:t>Written questions to Commission Agreement Officer: </a:t>
            </a:r>
          </a:p>
          <a:p>
            <a:pPr marL="0" indent="0">
              <a:buNone/>
            </a:pPr>
            <a:r>
              <a:rPr lang="en-US"/>
              <a:t>	Phil Dyer, </a:t>
            </a:r>
            <a:r>
              <a:rPr lang="en-US">
                <a:hlinkClick r:id="rId2"/>
              </a:rPr>
              <a:t>Phil.dyer@energy.ca.gov</a:t>
            </a:r>
            <a:endParaRPr lang="en-US"/>
          </a:p>
          <a:p>
            <a:pPr marL="0" indent="0">
              <a:buNone/>
            </a:pPr>
            <a:r>
              <a:rPr lang="en-US"/>
              <a:t>	Subject: RFP-23-801 - Social Costs and Non-energy 						Benefits</a:t>
            </a:r>
          </a:p>
          <a:p>
            <a:pPr marL="0" indent="0">
              <a:buNone/>
            </a:pPr>
            <a:r>
              <a:rPr lang="en-US"/>
              <a:t>	Deadline: August 7, 2023 by 5:00 PM</a:t>
            </a:r>
          </a:p>
          <a:p>
            <a:pPr marL="457200" lvl="1" indent="0">
              <a:buNone/>
            </a:pPr>
            <a:endParaRPr lang="en-US"/>
          </a:p>
          <a:p>
            <a:pPr lvl="1"/>
            <a:endParaRPr lang="en-US"/>
          </a:p>
        </p:txBody>
      </p:sp>
      <p:sp>
        <p:nvSpPr>
          <p:cNvPr id="5" name="Slide Number Placeholder 4">
            <a:extLst>
              <a:ext uri="{FF2B5EF4-FFF2-40B4-BE49-F238E27FC236}">
                <a16:creationId xmlns:a16="http://schemas.microsoft.com/office/drawing/2014/main" id="{6A4C05D7-F6F4-67C4-7DB7-0FA5E8B22F30}"/>
              </a:ext>
            </a:extLst>
          </p:cNvPr>
          <p:cNvSpPr>
            <a:spLocks noGrp="1"/>
          </p:cNvSpPr>
          <p:nvPr>
            <p:ph type="sldNum" sz="quarter" idx="12"/>
          </p:nvPr>
        </p:nvSpPr>
        <p:spPr>
          <a:xfrm>
            <a:off x="8610600" y="6473508"/>
            <a:ext cx="1761067" cy="365125"/>
          </a:xfrm>
        </p:spPr>
        <p:txBody>
          <a:bodyPr/>
          <a:lstStyle/>
          <a:p>
            <a:fld id="{005C4985-ACD0-2B4C-8981-36243250F268}" type="slidenum">
              <a:rPr lang="en-US" smtClean="0">
                <a:solidFill>
                  <a:schemeClr val="tx1"/>
                </a:solidFill>
              </a:rPr>
              <a:t>3</a:t>
            </a:fld>
            <a:endParaRPr lang="en-US">
              <a:solidFill>
                <a:schemeClr val="tx1"/>
              </a:solidFill>
            </a:endParaRPr>
          </a:p>
        </p:txBody>
      </p:sp>
    </p:spTree>
    <p:extLst>
      <p:ext uri="{BB962C8B-B14F-4D97-AF65-F5344CB8AC3E}">
        <p14:creationId xmlns:p14="http://schemas.microsoft.com/office/powerpoint/2010/main" val="21405958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a:t>Purpose of RFP​</a:t>
            </a:r>
          </a:p>
        </p:txBody>
      </p:sp>
      <p:sp>
        <p:nvSpPr>
          <p:cNvPr id="3" name="Content Placeholder 2"/>
          <p:cNvSpPr>
            <a:spLocks noGrp="1"/>
          </p:cNvSpPr>
          <p:nvPr>
            <p:ph sz="half" idx="1"/>
          </p:nvPr>
        </p:nvSpPr>
        <p:spPr>
          <a:xfrm>
            <a:off x="838199" y="1825625"/>
            <a:ext cx="9694653" cy="4351338"/>
          </a:xfrm>
        </p:spPr>
        <p:txBody>
          <a:bodyPr vert="horz" lIns="91440" tIns="45720" rIns="91440" bIns="45720" rtlCol="0" anchor="t">
            <a:normAutofit fontScale="85000" lnSpcReduction="10000"/>
          </a:bodyPr>
          <a:lstStyle/>
          <a:p>
            <a:r>
              <a:rPr lang="en-US">
                <a:ea typeface="+mn-lt"/>
                <a:cs typeface="+mn-lt"/>
              </a:rPr>
              <a:t>The purpose of this Request for Proposals is to select a contractor team to support CEC with experience and expertise in developing and implementing approaches to evaluate the social costs and non-energy benefits of the deployment of clean energy resources. </a:t>
            </a:r>
          </a:p>
          <a:p>
            <a:r>
              <a:rPr lang="en-US">
                <a:ea typeface="+mn-lt"/>
                <a:cs typeface="+mn-lt"/>
              </a:rPr>
              <a:t>The Energy Assessments Division (EAD) has multiple responsibilities to evaluate different pathways for achieving California’s clean energy goals, including those established in the 100 Percent Clean Energy Act of 2018 (Senate Bill 100, De León, Chapter 312, Statutes of 2018). </a:t>
            </a:r>
          </a:p>
          <a:p>
            <a:r>
              <a:rPr lang="en-US">
                <a:ea typeface="+mn-lt"/>
                <a:cs typeface="+mn-lt"/>
              </a:rPr>
              <a:t>This technical assistance may include support in developing standard approaches that CEC can use to evaluate such factors as land-use impacts, public health and air quality, water supply and quality, economic impacts, and resilience.</a:t>
            </a:r>
          </a:p>
          <a:p>
            <a:r>
              <a:rPr lang="en-US">
                <a:ea typeface="+mn-lt"/>
                <a:cs typeface="+mn-lt"/>
              </a:rPr>
              <a:t>CEC will use these approaches to support multiple responsibilities, including evaluating different clean energy deployment scenarios to meet SB100 goals. The approaches may also be applied, as appropriate, in other CEC programs to evaluate their social costs and non-energy benefits.</a:t>
            </a:r>
          </a:p>
          <a:p>
            <a:pPr marL="0" indent="0">
              <a:buNone/>
            </a:pPr>
            <a:endParaRPr lang="en-US" sz="2000">
              <a:cs typeface="Arial"/>
            </a:endParaRPr>
          </a:p>
          <a:p>
            <a:endParaRPr lang="en-US"/>
          </a:p>
          <a:p>
            <a:endParaRPr lang="en-US">
              <a:cs typeface="Arial" panose="020B0604020202020204"/>
            </a:endParaRPr>
          </a:p>
        </p:txBody>
      </p:sp>
      <p:sp>
        <p:nvSpPr>
          <p:cNvPr id="6" name="Slide Number Placeholder 5"/>
          <p:cNvSpPr>
            <a:spLocks noGrp="1"/>
          </p:cNvSpPr>
          <p:nvPr>
            <p:ph type="sldNum" sz="quarter" idx="12"/>
          </p:nvPr>
        </p:nvSpPr>
        <p:spPr/>
        <p:txBody>
          <a:bodyPr/>
          <a:lstStyle/>
          <a:p>
            <a:fld id="{005C4985-ACD0-2B4C-8981-36243250F268}" type="slidenum">
              <a:rPr lang="en-US" smtClean="0">
                <a:solidFill>
                  <a:schemeClr val="tx1"/>
                </a:solidFill>
              </a:rPr>
              <a:t>4</a:t>
            </a:fld>
            <a:endParaRPr lang="en-US">
              <a:solidFill>
                <a:schemeClr val="tx1"/>
              </a:solidFill>
            </a:endParaRPr>
          </a:p>
        </p:txBody>
      </p:sp>
    </p:spTree>
    <p:extLst>
      <p:ext uri="{BB962C8B-B14F-4D97-AF65-F5344CB8AC3E}">
        <p14:creationId xmlns:p14="http://schemas.microsoft.com/office/powerpoint/2010/main" val="10917859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AD98C-ABC4-1645-2796-682817321918}"/>
              </a:ext>
            </a:extLst>
          </p:cNvPr>
          <p:cNvSpPr>
            <a:spLocks noGrp="1"/>
          </p:cNvSpPr>
          <p:nvPr>
            <p:ph type="title"/>
          </p:nvPr>
        </p:nvSpPr>
        <p:spPr/>
        <p:txBody>
          <a:bodyPr/>
          <a:lstStyle/>
          <a:p>
            <a:r>
              <a:rPr lang="en-US"/>
              <a:t>Scope of Work</a:t>
            </a:r>
          </a:p>
        </p:txBody>
      </p:sp>
      <p:sp>
        <p:nvSpPr>
          <p:cNvPr id="3" name="Content Placeholder 2">
            <a:extLst>
              <a:ext uri="{FF2B5EF4-FFF2-40B4-BE49-F238E27FC236}">
                <a16:creationId xmlns:a16="http://schemas.microsoft.com/office/drawing/2014/main" id="{BF59A312-5E0B-F050-DC86-A30E8BBAA57E}"/>
              </a:ext>
            </a:extLst>
          </p:cNvPr>
          <p:cNvSpPr>
            <a:spLocks noGrp="1"/>
          </p:cNvSpPr>
          <p:nvPr>
            <p:ph idx="1"/>
          </p:nvPr>
        </p:nvSpPr>
        <p:spPr/>
        <p:txBody>
          <a:bodyPr vert="horz" lIns="91440" tIns="45720" rIns="91440" bIns="45720" rtlCol="0" anchor="t">
            <a:normAutofit/>
          </a:bodyPr>
          <a:lstStyle/>
          <a:p>
            <a:r>
              <a:rPr lang="en-US">
                <a:cs typeface="Arial"/>
              </a:rPr>
              <a:t>Task 1 – Agreement Management</a:t>
            </a:r>
            <a:endParaRPr lang="en-US"/>
          </a:p>
          <a:p>
            <a:r>
              <a:rPr lang="en-US">
                <a:cs typeface="Arial"/>
              </a:rPr>
              <a:t>Task 2 – Technical Support</a:t>
            </a:r>
            <a:endParaRPr lang="en-US"/>
          </a:p>
        </p:txBody>
      </p:sp>
      <p:sp>
        <p:nvSpPr>
          <p:cNvPr id="4" name="Slide Number Placeholder 3">
            <a:extLst>
              <a:ext uri="{FF2B5EF4-FFF2-40B4-BE49-F238E27FC236}">
                <a16:creationId xmlns:a16="http://schemas.microsoft.com/office/drawing/2014/main" id="{6E2A6C3B-39C0-11E0-7C3E-076DD1ADD254}"/>
              </a:ext>
            </a:extLst>
          </p:cNvPr>
          <p:cNvSpPr>
            <a:spLocks noGrp="1"/>
          </p:cNvSpPr>
          <p:nvPr>
            <p:ph type="sldNum" sz="quarter" idx="12"/>
          </p:nvPr>
        </p:nvSpPr>
        <p:spPr/>
        <p:txBody>
          <a:bodyPr/>
          <a:lstStyle/>
          <a:p>
            <a:fld id="{005C4985-ACD0-2B4C-8981-36243250F268}" type="slidenum">
              <a:rPr lang="en-US" smtClean="0">
                <a:solidFill>
                  <a:schemeClr val="tx1"/>
                </a:solidFill>
              </a:rPr>
              <a:t>5</a:t>
            </a:fld>
            <a:endParaRPr lang="en-US">
              <a:solidFill>
                <a:schemeClr val="tx1"/>
              </a:solidFill>
            </a:endParaRPr>
          </a:p>
        </p:txBody>
      </p:sp>
    </p:spTree>
    <p:extLst>
      <p:ext uri="{BB962C8B-B14F-4D97-AF65-F5344CB8AC3E}">
        <p14:creationId xmlns:p14="http://schemas.microsoft.com/office/powerpoint/2010/main" val="2114031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6F68-2E79-4283-A058-A6C5A7E20699}"/>
              </a:ext>
            </a:extLst>
          </p:cNvPr>
          <p:cNvSpPr>
            <a:spLocks noGrp="1"/>
          </p:cNvSpPr>
          <p:nvPr>
            <p:ph type="title"/>
          </p:nvPr>
        </p:nvSpPr>
        <p:spPr/>
        <p:txBody>
          <a:bodyPr>
            <a:normAutofit/>
          </a:bodyPr>
          <a:lstStyle/>
          <a:p>
            <a:r>
              <a:rPr lang="en-US" sz="3600" b="1"/>
              <a:t>Task 1: Agreement Management</a:t>
            </a:r>
            <a:r>
              <a:rPr lang="en-US" sz="3600"/>
              <a:t>​</a:t>
            </a:r>
          </a:p>
        </p:txBody>
      </p:sp>
      <p:sp>
        <p:nvSpPr>
          <p:cNvPr id="4" name="Content Placeholder 3">
            <a:extLst>
              <a:ext uri="{FF2B5EF4-FFF2-40B4-BE49-F238E27FC236}">
                <a16:creationId xmlns:a16="http://schemas.microsoft.com/office/drawing/2014/main" id="{D98F2901-0586-4605-81CD-388DE46EDB03}"/>
              </a:ext>
            </a:extLst>
          </p:cNvPr>
          <p:cNvSpPr>
            <a:spLocks noGrp="1"/>
          </p:cNvSpPr>
          <p:nvPr>
            <p:ph idx="1"/>
          </p:nvPr>
        </p:nvSpPr>
        <p:spPr/>
        <p:txBody>
          <a:bodyPr vert="horz" lIns="91440" tIns="45720" rIns="91440" bIns="45720" rtlCol="0" anchor="t">
            <a:normAutofit/>
          </a:bodyPr>
          <a:lstStyle/>
          <a:p>
            <a:pPr marL="0" indent="0" fontAlgn="base">
              <a:buNone/>
            </a:pPr>
            <a:r>
              <a:rPr lang="en-US">
                <a:cs typeface="Arial" panose="020B0604020202020204"/>
              </a:rPr>
              <a:t>Sub-Tasks:</a:t>
            </a:r>
          </a:p>
          <a:p>
            <a:pPr marL="914400" lvl="1" indent="-457200">
              <a:buAutoNum type="arabicPeriod"/>
            </a:pPr>
            <a:r>
              <a:rPr lang="en-US"/>
              <a:t>Kick-off Meeting​</a:t>
            </a:r>
          </a:p>
          <a:p>
            <a:pPr marL="914400" lvl="1" indent="-457200">
              <a:buAutoNum type="arabicPeriod"/>
            </a:pPr>
            <a:r>
              <a:rPr lang="en-US"/>
              <a:t>Prepare and Submit Invoices​ Monthly</a:t>
            </a:r>
          </a:p>
          <a:p>
            <a:pPr marL="914400" lvl="1" indent="-457200">
              <a:buAutoNum type="arabicPeriod"/>
            </a:pPr>
            <a:r>
              <a:rPr lang="en-US">
                <a:cs typeface="Arial" panose="020B0604020202020204"/>
              </a:rPr>
              <a:t>Prepare and Submit Progress Reports Monthly</a:t>
            </a:r>
          </a:p>
          <a:p>
            <a:pPr marL="914400" lvl="1" indent="-457200">
              <a:buAutoNum type="arabicPeriod"/>
            </a:pPr>
            <a:r>
              <a:rPr lang="en-US">
                <a:cs typeface="Arial" panose="020B0604020202020204"/>
              </a:rPr>
              <a:t>Work Authorizations</a:t>
            </a:r>
          </a:p>
          <a:p>
            <a:pPr marL="914400" lvl="1" indent="-457200">
              <a:buAutoNum type="arabicPeriod"/>
            </a:pPr>
            <a:r>
              <a:rPr lang="en-US">
                <a:cs typeface="Arial" panose="020B0604020202020204"/>
              </a:rPr>
              <a:t>Prepare and Submit Final Report</a:t>
            </a:r>
          </a:p>
          <a:p>
            <a:endParaRPr lang="en-US">
              <a:cs typeface="Arial" panose="020B0604020202020204"/>
            </a:endParaRPr>
          </a:p>
        </p:txBody>
      </p:sp>
      <p:sp>
        <p:nvSpPr>
          <p:cNvPr id="3" name="Slide Number Placeholder 2"/>
          <p:cNvSpPr>
            <a:spLocks noGrp="1"/>
          </p:cNvSpPr>
          <p:nvPr>
            <p:ph type="sldNum" sz="quarter" idx="12"/>
          </p:nvPr>
        </p:nvSpPr>
        <p:spPr/>
        <p:txBody>
          <a:bodyPr/>
          <a:lstStyle/>
          <a:p>
            <a:fld id="{D420EBB6-C900-684B-B96E-D78E525ADD2C}" type="slidenum">
              <a:rPr lang="en-US" smtClean="0">
                <a:solidFill>
                  <a:schemeClr val="tx1"/>
                </a:solidFill>
              </a:rPr>
              <a:t>6</a:t>
            </a:fld>
            <a:endParaRPr lang="en-US">
              <a:solidFill>
                <a:schemeClr val="tx1"/>
              </a:solidFill>
            </a:endParaRPr>
          </a:p>
        </p:txBody>
      </p:sp>
    </p:spTree>
    <p:extLst>
      <p:ext uri="{BB962C8B-B14F-4D97-AF65-F5344CB8AC3E}">
        <p14:creationId xmlns:p14="http://schemas.microsoft.com/office/powerpoint/2010/main" val="214375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Task 2: Technical Support</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482272"/>
          </a:xfrm>
        </p:spPr>
        <p:txBody>
          <a:bodyPr vert="horz" lIns="91440" tIns="45720" rIns="91440" bIns="45720" rtlCol="0" anchor="t">
            <a:normAutofit lnSpcReduction="10000"/>
          </a:bodyPr>
          <a:lstStyle/>
          <a:p>
            <a:pPr marL="0" indent="0" fontAlgn="base">
              <a:buNone/>
            </a:pPr>
            <a:r>
              <a:rPr lang="en-US" dirty="0">
                <a:cs typeface="Arial" panose="020B0604020202020204"/>
              </a:rPr>
              <a:t>Sub-Tasks:</a:t>
            </a:r>
            <a:endParaRPr lang="en-US" dirty="0"/>
          </a:p>
          <a:p>
            <a:pPr marL="914400" lvl="1" indent="-457200">
              <a:buAutoNum type="arabicPeriod"/>
            </a:pPr>
            <a:r>
              <a:rPr lang="en-US" dirty="0">
                <a:cs typeface="Arial" panose="020B0604020202020204"/>
              </a:rPr>
              <a:t>Analytical Strategy</a:t>
            </a:r>
          </a:p>
          <a:p>
            <a:pPr lvl="2" indent="0">
              <a:buNone/>
            </a:pPr>
            <a:r>
              <a:rPr lang="en-US" dirty="0">
                <a:cs typeface="Arial" panose="020B0604020202020204"/>
              </a:rPr>
              <a:t>Provide support to CEC staff to suggest a suite of social costs and non-energy benefits that the state may consider in SB 100 analysis, including suggesting existing approaches used by other California and Federal agencies. Provide support to EAD staff integrating social cost analysis with other analyses </a:t>
            </a:r>
          </a:p>
          <a:p>
            <a:pPr lvl="2" indent="0">
              <a:buNone/>
            </a:pPr>
            <a:endParaRPr lang="en-US" dirty="0">
              <a:cs typeface="Arial" panose="020B0604020202020204"/>
            </a:endParaRPr>
          </a:p>
          <a:p>
            <a:pPr marL="914400" lvl="1" indent="-457200">
              <a:buAutoNum type="arabicPeriod"/>
            </a:pPr>
            <a:r>
              <a:rPr lang="en-US" dirty="0">
                <a:cs typeface="Arial" panose="020B0604020202020204"/>
              </a:rPr>
              <a:t>Data Inputs and Assumptions</a:t>
            </a:r>
          </a:p>
          <a:p>
            <a:pPr lvl="2" indent="0">
              <a:buNone/>
            </a:pPr>
            <a:r>
              <a:rPr lang="en-US" dirty="0">
                <a:cs typeface="Arial" panose="020B0604020202020204"/>
              </a:rPr>
              <a:t>Provide support in gathering relevant data and how to address assumptions necessary to conduct the analysis with available data and tools</a:t>
            </a:r>
          </a:p>
          <a:p>
            <a:pPr marL="914400" lvl="1" indent="-457200">
              <a:buAutoNum type="arabicPeriod"/>
            </a:pPr>
            <a:endParaRPr lang="en-US" dirty="0">
              <a:cs typeface="Arial" panose="020B0604020202020204"/>
            </a:endParaRP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7</a:t>
            </a:fld>
            <a:endParaRPr lang="en-US">
              <a:solidFill>
                <a:schemeClr val="tx1"/>
              </a:solidFill>
            </a:endParaRPr>
          </a:p>
        </p:txBody>
      </p:sp>
    </p:spTree>
    <p:extLst>
      <p:ext uri="{BB962C8B-B14F-4D97-AF65-F5344CB8AC3E}">
        <p14:creationId xmlns:p14="http://schemas.microsoft.com/office/powerpoint/2010/main" val="1119012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1E9A4-220C-45EB-B628-D82CCA9E04FF}"/>
              </a:ext>
            </a:extLst>
          </p:cNvPr>
          <p:cNvSpPr>
            <a:spLocks noGrp="1"/>
          </p:cNvSpPr>
          <p:nvPr>
            <p:ph type="title"/>
          </p:nvPr>
        </p:nvSpPr>
        <p:spPr>
          <a:xfrm>
            <a:off x="1375042" y="116416"/>
            <a:ext cx="9953978" cy="1038840"/>
          </a:xfrm>
        </p:spPr>
        <p:txBody>
          <a:bodyPr>
            <a:noAutofit/>
          </a:bodyPr>
          <a:lstStyle/>
          <a:p>
            <a:r>
              <a:rPr lang="en-US" sz="3600" b="1"/>
              <a:t>Task 2: Technical Support (</a:t>
            </a:r>
            <a:r>
              <a:rPr lang="en-US" sz="3600" b="1" i="1"/>
              <a:t>continued</a:t>
            </a:r>
            <a:r>
              <a:rPr lang="en-US" sz="3600" b="1"/>
              <a:t>)</a:t>
            </a:r>
            <a:endParaRPr lang="en-US" sz="3600"/>
          </a:p>
        </p:txBody>
      </p:sp>
      <p:sp>
        <p:nvSpPr>
          <p:cNvPr id="3" name="Content Placeholder 2">
            <a:extLst>
              <a:ext uri="{FF2B5EF4-FFF2-40B4-BE49-F238E27FC236}">
                <a16:creationId xmlns:a16="http://schemas.microsoft.com/office/drawing/2014/main" id="{7B611EE5-B6E2-4F04-B216-C4AC7AA378E9}"/>
              </a:ext>
            </a:extLst>
          </p:cNvPr>
          <p:cNvSpPr>
            <a:spLocks noGrp="1"/>
          </p:cNvSpPr>
          <p:nvPr>
            <p:ph sz="half" idx="1"/>
          </p:nvPr>
        </p:nvSpPr>
        <p:spPr>
          <a:xfrm>
            <a:off x="1375042" y="1648124"/>
            <a:ext cx="9186446" cy="4696166"/>
          </a:xfrm>
        </p:spPr>
        <p:txBody>
          <a:bodyPr vert="horz" lIns="91440" tIns="45720" rIns="91440" bIns="45720" rtlCol="0" anchor="t">
            <a:normAutofit/>
          </a:bodyPr>
          <a:lstStyle/>
          <a:p>
            <a:pPr marL="0" indent="0" fontAlgn="base">
              <a:buNone/>
            </a:pPr>
            <a:r>
              <a:rPr lang="en-US" dirty="0">
                <a:cs typeface="Arial"/>
              </a:rPr>
              <a:t>Sub-Tasks, continued:</a:t>
            </a:r>
            <a:endParaRPr lang="en-US" dirty="0"/>
          </a:p>
          <a:p>
            <a:pPr marL="457200" lvl="1" indent="0">
              <a:buNone/>
            </a:pPr>
            <a:endParaRPr lang="en-US" dirty="0">
              <a:cs typeface="Arial"/>
            </a:endParaRPr>
          </a:p>
          <a:p>
            <a:pPr marL="457200" lvl="1" indent="0">
              <a:spcAft>
                <a:spcPts val="600"/>
              </a:spcAft>
              <a:buNone/>
            </a:pPr>
            <a:r>
              <a:rPr lang="en-US" dirty="0">
                <a:cs typeface="Arial"/>
              </a:rPr>
              <a:t>3.   Analysis - Support EAD through analysis of the social cost 	and non-energy benefits of each scenario.</a:t>
            </a:r>
          </a:p>
          <a:p>
            <a:pPr marL="457200" lvl="1" indent="0">
              <a:spcAft>
                <a:spcPts val="600"/>
              </a:spcAft>
              <a:buNone/>
            </a:pPr>
            <a:r>
              <a:rPr lang="en-US" dirty="0">
                <a:cs typeface="Arial"/>
              </a:rPr>
              <a:t>4.   Documentation – Work with EAD staff to find an efficient 	way to document the social costs and non-energy benefits 	analysis methods, data sources, and guidance. 	Documentation may include reports for a technical 	audience and summaries for a general audience.</a:t>
            </a:r>
          </a:p>
          <a:p>
            <a:pPr marL="457200" lvl="1" indent="0">
              <a:buNone/>
            </a:pPr>
            <a:r>
              <a:rPr lang="en-US" dirty="0">
                <a:cs typeface="Arial"/>
              </a:rPr>
              <a:t>5.   Ad Hoc Support -  Additional social cost and non-energy 	benefits analysis as required to inform other programs.       </a:t>
            </a:r>
          </a:p>
        </p:txBody>
      </p:sp>
      <p:sp>
        <p:nvSpPr>
          <p:cNvPr id="5" name="Slide Number Placeholder 4">
            <a:extLst>
              <a:ext uri="{FF2B5EF4-FFF2-40B4-BE49-F238E27FC236}">
                <a16:creationId xmlns:a16="http://schemas.microsoft.com/office/drawing/2014/main" id="{20DFE4F2-ED0E-4B14-883A-AA23334F46E6}"/>
              </a:ext>
            </a:extLst>
          </p:cNvPr>
          <p:cNvSpPr>
            <a:spLocks noGrp="1"/>
          </p:cNvSpPr>
          <p:nvPr>
            <p:ph type="sldNum" sz="quarter" idx="12"/>
          </p:nvPr>
        </p:nvSpPr>
        <p:spPr/>
        <p:txBody>
          <a:bodyPr/>
          <a:lstStyle/>
          <a:p>
            <a:fld id="{005C4985-ACD0-2B4C-8981-36243250F268}" type="slidenum">
              <a:rPr lang="en-US" smtClean="0">
                <a:solidFill>
                  <a:schemeClr val="tx1"/>
                </a:solidFill>
              </a:rPr>
              <a:t>8</a:t>
            </a:fld>
            <a:endParaRPr lang="en-US">
              <a:solidFill>
                <a:schemeClr val="tx1"/>
              </a:solidFill>
            </a:endParaRPr>
          </a:p>
        </p:txBody>
      </p:sp>
    </p:spTree>
    <p:extLst>
      <p:ext uri="{BB962C8B-B14F-4D97-AF65-F5344CB8AC3E}">
        <p14:creationId xmlns:p14="http://schemas.microsoft.com/office/powerpoint/2010/main" val="2714357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b="1"/>
              <a:t>Eligible Bidders</a:t>
            </a:r>
            <a:r>
              <a:rPr lang="en-US" sz="3200"/>
              <a:t>​</a:t>
            </a:r>
          </a:p>
        </p:txBody>
      </p:sp>
      <p:sp>
        <p:nvSpPr>
          <p:cNvPr id="2" name="Content Placeholder 1"/>
          <p:cNvSpPr>
            <a:spLocks noGrp="1"/>
          </p:cNvSpPr>
          <p:nvPr>
            <p:ph idx="1"/>
          </p:nvPr>
        </p:nvSpPr>
        <p:spPr>
          <a:xfrm>
            <a:off x="438539" y="1825625"/>
            <a:ext cx="10915261" cy="4351338"/>
          </a:xfrm>
        </p:spPr>
        <p:txBody>
          <a:bodyPr vert="horz" lIns="91440" tIns="45720" rIns="91440" bIns="45720" rtlCol="0" anchor="t">
            <a:normAutofit lnSpcReduction="10000"/>
          </a:bodyPr>
          <a:lstStyle/>
          <a:p>
            <a:pPr fontAlgn="base"/>
            <a:r>
              <a:rPr lang="en-US" sz="2000" dirty="0">
                <a:ea typeface="+mn-lt"/>
                <a:cs typeface="+mn-lt"/>
              </a:rPr>
              <a:t>Bidders must meet all solicitation requirements.  </a:t>
            </a:r>
          </a:p>
          <a:p>
            <a:endParaRPr lang="en-US" sz="2000" dirty="0"/>
          </a:p>
          <a:p>
            <a:pPr>
              <a:spcAft>
                <a:spcPts val="600"/>
              </a:spcAft>
            </a:pPr>
            <a:r>
              <a:rPr lang="en-US" sz="2000" dirty="0"/>
              <a:t>Private entities, non-profit organizations, and public sector entities that meet the solicitation requirements. ​</a:t>
            </a:r>
            <a:endParaRPr lang="en-US" sz="2000" dirty="0">
              <a:cs typeface="Arial"/>
            </a:endParaRPr>
          </a:p>
          <a:p>
            <a:pPr lvl="1" fontAlgn="base"/>
            <a:r>
              <a:rPr lang="en-US" sz="2000" dirty="0"/>
              <a:t>Private sector entities must agree to the Energy Commission’s standard terms and conditions.​</a:t>
            </a:r>
            <a:endParaRPr lang="en-US" sz="2000" dirty="0">
              <a:cs typeface="Arial"/>
            </a:endParaRPr>
          </a:p>
          <a:p>
            <a:pPr lvl="1" fontAlgn="base"/>
            <a:r>
              <a:rPr lang="en-US" sz="2000" dirty="0"/>
              <a:t>The University of California or the U.S. DOE National Laboratories must use either the standard or the pre-negotiated terms and conditions.​</a:t>
            </a:r>
            <a:endParaRPr lang="en-US" sz="2000" dirty="0">
              <a:cs typeface="Arial"/>
            </a:endParaRPr>
          </a:p>
          <a:p>
            <a:pPr lvl="1" fontAlgn="base"/>
            <a:r>
              <a:rPr lang="en-US" sz="2000" dirty="0"/>
              <a:t>Public entities may participate as subcontractors if they cannot meet requirements or agree to the terms.​</a:t>
            </a:r>
            <a:endParaRPr lang="en-US" sz="2000" dirty="0">
              <a:cs typeface="Arial"/>
            </a:endParaRPr>
          </a:p>
          <a:p>
            <a:pPr fontAlgn="base"/>
            <a:endParaRPr lang="en-US" sz="2000" dirty="0"/>
          </a:p>
          <a:p>
            <a:r>
              <a:rPr lang="en-US" sz="2000" dirty="0"/>
              <a:t>All corporations, LLCs and LPs are required to register and be in good standing with the California Secretary of State. ​</a:t>
            </a:r>
          </a:p>
          <a:p>
            <a:pPr fontAlgn="base"/>
            <a:endParaRPr lang="en-US" sz="2000" dirty="0">
              <a:cs typeface="Arial"/>
            </a:endParaRPr>
          </a:p>
          <a:p>
            <a:endParaRPr lang="en-US" dirty="0"/>
          </a:p>
        </p:txBody>
      </p:sp>
      <p:sp>
        <p:nvSpPr>
          <p:cNvPr id="6" name="Slide Number Placeholder 5"/>
          <p:cNvSpPr>
            <a:spLocks noGrp="1"/>
          </p:cNvSpPr>
          <p:nvPr>
            <p:ph type="sldNum" sz="quarter" idx="12"/>
          </p:nvPr>
        </p:nvSpPr>
        <p:spPr/>
        <p:txBody>
          <a:bodyPr/>
          <a:lstStyle/>
          <a:p>
            <a:fld id="{7F09A1A5-4186-AE45-B489-8F93D826EB49}" type="slidenum">
              <a:rPr lang="en-US" smtClean="0">
                <a:solidFill>
                  <a:schemeClr val="tx1"/>
                </a:solidFill>
              </a:rPr>
              <a:t>9</a:t>
            </a:fld>
            <a:endParaRPr lang="en-US">
              <a:solidFill>
                <a:schemeClr val="tx1"/>
              </a:solidFill>
            </a:endParaRPr>
          </a:p>
        </p:txBody>
      </p:sp>
    </p:spTree>
    <p:extLst>
      <p:ext uri="{BB962C8B-B14F-4D97-AF65-F5344CB8AC3E}">
        <p14:creationId xmlns:p14="http://schemas.microsoft.com/office/powerpoint/2010/main" val="747229149"/>
      </p:ext>
    </p:extLst>
  </p:cSld>
  <p:clrMapOvr>
    <a:masterClrMapping/>
  </p:clrMapOvr>
</p:sld>
</file>

<file path=ppt/theme/theme1.xml><?xml version="1.0" encoding="utf-8"?>
<a:theme xmlns:a="http://schemas.openxmlformats.org/drawingml/2006/main" name="Title/Section">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63AC6BA-222D-6A42-A86E-42D4213EA914}"/>
    </a:ext>
  </a:extLst>
</a:theme>
</file>

<file path=ppt/theme/theme2.xml><?xml version="1.0" encoding="utf-8"?>
<a:theme xmlns:a="http://schemas.openxmlformats.org/drawingml/2006/main" name="Content">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3BF250F5-90E0-1742-AE67-252F8E9F95CF}"/>
    </a:ext>
  </a:extLst>
</a:theme>
</file>

<file path=ppt/theme/theme3.xml><?xml version="1.0" encoding="utf-8"?>
<a:theme xmlns:a="http://schemas.openxmlformats.org/drawingml/2006/main" name="Content: blank background">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AF470B7-4331-9747-8595-3EF89398B172}"/>
    </a:ext>
  </a:extLst>
</a:theme>
</file>

<file path=ppt/theme/theme4.xml><?xml version="1.0" encoding="utf-8"?>
<a:theme xmlns:a="http://schemas.openxmlformats.org/drawingml/2006/main" name="Blank: Black">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D4AADE59-C35C-A140-B257-2E4365C638F0}"/>
    </a:ext>
  </a:extLst>
</a:theme>
</file>

<file path=ppt/theme/theme5.xml><?xml version="1.0" encoding="utf-8"?>
<a:theme xmlns:a="http://schemas.openxmlformats.org/drawingml/2006/main" name="Blank: White">
  <a:themeElements>
    <a:clrScheme name="Blue">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8471DC0-FD0D-2A4C-9BB3-08E53AAB98E1}" vid="{87E2F548-F85F-094D-8DDA-3AF7BD174F24}"/>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C9A153AAEEE45BACE06E01F8272AC" ma:contentTypeVersion="15" ma:contentTypeDescription="Create a new document." ma:contentTypeScope="" ma:versionID="49a1ab3924c31beb7510c85b7d5284b5">
  <xsd:schema xmlns:xsd="http://www.w3.org/2001/XMLSchema" xmlns:xs="http://www.w3.org/2001/XMLSchema" xmlns:p="http://schemas.microsoft.com/office/2006/metadata/properties" xmlns:ns2="785685f2-c2e1-4352-89aa-3faca8eaba52" xmlns:ns3="5067c814-4b34-462c-a21d-c185ff6548d2" targetNamespace="http://schemas.microsoft.com/office/2006/metadata/properties" ma:root="true" ma:fieldsID="189aba5c056254d533f73993ec1eae8c" ns2:_="" ns3:_="">
    <xsd:import namespace="785685f2-c2e1-4352-89aa-3faca8eaba52"/>
    <xsd:import namespace="5067c814-4b34-462c-a21d-c185ff6548d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GenerationTime" minOccurs="0"/>
                <xsd:element ref="ns2:MediaServiceEventHashCode" minOccurs="0"/>
                <xsd:element ref="ns2:MediaServiceDateTaken" minOccurs="0"/>
                <xsd:element ref="ns2:MediaServiceLocation" minOccurs="0"/>
                <xsd:element ref="ns2:MediaServiceOCR"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5685f2-c2e1-4352-89aa-3faca8eaba5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96df981b-247c-4b11-954d-40cb1951968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067c814-4b34-462c-a21d-c185ff6548d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1809527-a15e-45c9-9762-ce086c444099}" ma:internalName="TaxCatchAll" ma:showField="CatchAllData" ma:web="5067c814-4b34-462c-a21d-c185ff6548d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5067c814-4b34-462c-a21d-c185ff6548d2">
      <UserInfo>
        <DisplayName>Worster, Brad@Energy</DisplayName>
        <AccountId>373</AccountId>
        <AccountType/>
      </UserInfo>
      <UserInfo>
        <DisplayName>Erne, David@Energy</DisplayName>
        <AccountId>315</AccountId>
        <AccountType/>
      </UserInfo>
      <UserInfo>
        <DisplayName>Jones, Melissa@Energy</DisplayName>
        <AccountId>106</AccountId>
        <AccountType/>
      </UserInfo>
      <UserInfo>
        <DisplayName>MacDonald, Rachel@Energy</DisplayName>
        <AccountId>53</AccountId>
        <AccountType/>
      </UserInfo>
      <UserInfo>
        <DisplayName>Poletti, Amanda@Energy</DisplayName>
        <AccountId>18</AccountId>
        <AccountType/>
      </UserInfo>
      <UserInfo>
        <DisplayName>Javanbakht, Heidi@Energy</DisplayName>
        <AccountId>19</AccountId>
        <AccountType/>
      </UserInfo>
      <UserInfo>
        <DisplayName>Flynn, Tom@Energy</DisplayName>
        <AccountId>113</AccountId>
        <AccountType/>
      </UserInfo>
      <UserInfo>
        <DisplayName>Gutierrez, Aleecia@Energy</DisplayName>
        <AccountId>16</AccountId>
        <AccountType/>
      </UserInfo>
    </SharedWithUsers>
    <TaxCatchAll xmlns="5067c814-4b34-462c-a21d-c185ff6548d2" xsi:nil="true"/>
    <lcf76f155ced4ddcb4097134ff3c332f xmlns="785685f2-c2e1-4352-89aa-3faca8eaba52">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78DA11-BA29-45ED-8F05-DF617EE42928}"/>
</file>

<file path=customXml/itemProps2.xml><?xml version="1.0" encoding="utf-8"?>
<ds:datastoreItem xmlns:ds="http://schemas.openxmlformats.org/officeDocument/2006/customXml" ds:itemID="{F6E627A7-8879-4DD6-ADF6-8C4F6EE8B27F}">
  <ds:schemaRefs>
    <ds:schemaRef ds:uri="5067c814-4b34-462c-a21d-c185ff6548d2"/>
    <ds:schemaRef ds:uri="785685f2-c2e1-4352-89aa-3faca8eaba52"/>
    <ds:schemaRef ds:uri="88d2bd69-2a02-4416-ae3d-b4a7fb47d92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4B3D5CAA-559C-41EB-8A66-B062E011B7D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CEC_Official_PowerPoint_Template_2020 (1)</Template>
  <TotalTime>2</TotalTime>
  <Words>1396</Words>
  <Application>Microsoft Office PowerPoint</Application>
  <PresentationFormat>Widescreen</PresentationFormat>
  <Paragraphs>189</Paragraphs>
  <Slides>19</Slides>
  <Notes>2</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19</vt:i4>
      </vt:variant>
    </vt:vector>
  </HeadingPairs>
  <TitlesOfParts>
    <vt:vector size="28" baseType="lpstr">
      <vt:lpstr>Arial</vt:lpstr>
      <vt:lpstr>Arial Black</vt:lpstr>
      <vt:lpstr>Calibri</vt:lpstr>
      <vt:lpstr>Wingdings</vt:lpstr>
      <vt:lpstr>Title/Section</vt:lpstr>
      <vt:lpstr>Content</vt:lpstr>
      <vt:lpstr>Content: blank background</vt:lpstr>
      <vt:lpstr>Blank: Black</vt:lpstr>
      <vt:lpstr>Blank: White</vt:lpstr>
      <vt:lpstr>Social Costs and Non-energy Benefits</vt:lpstr>
      <vt:lpstr>Agenda</vt:lpstr>
      <vt:lpstr>Housekeeping</vt:lpstr>
      <vt:lpstr>Purpose of RFP​</vt:lpstr>
      <vt:lpstr>Scope of Work</vt:lpstr>
      <vt:lpstr>Task 1: Agreement Management​</vt:lpstr>
      <vt:lpstr>Task 2: Technical Support</vt:lpstr>
      <vt:lpstr>Task 2: Technical Support (continued)</vt:lpstr>
      <vt:lpstr>Eligible Bidders​</vt:lpstr>
      <vt:lpstr>Proposal Requirements</vt:lpstr>
      <vt:lpstr>Evaluation Process</vt:lpstr>
      <vt:lpstr>Scoring</vt:lpstr>
      <vt:lpstr>Disabled Veteran Business Enterprise (DVBE) Requirements</vt:lpstr>
      <vt:lpstr>How To Submit The Proposals</vt:lpstr>
      <vt:lpstr>Tentative Key Activities and Dates</vt:lpstr>
      <vt:lpstr>Questions and Answers</vt:lpstr>
      <vt:lpstr>SB 100 Workshop </vt:lpstr>
      <vt:lpstr>Whom to Contact?</vt:lpstr>
      <vt:lpstr>Thank You!</vt:lpstr>
    </vt:vector>
  </TitlesOfParts>
  <Company>California Energy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Energy Commission</dc:title>
  <dc:creator>Buckley, Lindsay@Energy</dc:creator>
  <cp:lastModifiedBy>Dyer, Phil@Energy</cp:lastModifiedBy>
  <cp:revision>2</cp:revision>
  <cp:lastPrinted>2019-12-11T23:19:58Z</cp:lastPrinted>
  <dcterms:created xsi:type="dcterms:W3CDTF">2020-03-06T19:07:21Z</dcterms:created>
  <dcterms:modified xsi:type="dcterms:W3CDTF">2023-08-07T20:28:50Z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0x010100CE9E0EEA00392540BA1C4B45D5BD258E</vt:lpwstr>
  </property>
  <property fmtid="{D5CDD505-2E9C-101B-9397-08002B2CF9AE}" pid="3" name="Order">
    <vt:r8>1593100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MediaServiceImageTags">
    <vt:lpwstr/>
  </property>
</Properties>
</file>