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7" r:id="rId5"/>
    <p:sldMasterId id="2147483699" r:id="rId6"/>
    <p:sldMasterId id="2147483704" r:id="rId7"/>
    <p:sldMasterId id="2147483709" r:id="rId8"/>
    <p:sldMasterId id="2147483713" r:id="rId9"/>
  </p:sldMasterIdLst>
  <p:notesMasterIdLst>
    <p:notesMasterId r:id="rId44"/>
  </p:notesMasterIdLst>
  <p:sldIdLst>
    <p:sldId id="305" r:id="rId10"/>
    <p:sldId id="306" r:id="rId11"/>
    <p:sldId id="307" r:id="rId12"/>
    <p:sldId id="261" r:id="rId13"/>
    <p:sldId id="262" r:id="rId14"/>
    <p:sldId id="301" r:id="rId15"/>
    <p:sldId id="302" r:id="rId16"/>
    <p:sldId id="268" r:id="rId17"/>
    <p:sldId id="266" r:id="rId18"/>
    <p:sldId id="270" r:id="rId19"/>
    <p:sldId id="271" r:id="rId20"/>
    <p:sldId id="269" r:id="rId21"/>
    <p:sldId id="341" r:id="rId22"/>
    <p:sldId id="345" r:id="rId23"/>
    <p:sldId id="346" r:id="rId24"/>
    <p:sldId id="284" r:id="rId25"/>
    <p:sldId id="285" r:id="rId26"/>
    <p:sldId id="286" r:id="rId27"/>
    <p:sldId id="287" r:id="rId28"/>
    <p:sldId id="288" r:id="rId29"/>
    <p:sldId id="289" r:id="rId30"/>
    <p:sldId id="295" r:id="rId31"/>
    <p:sldId id="339" r:id="rId32"/>
    <p:sldId id="340" r:id="rId33"/>
    <p:sldId id="290" r:id="rId34"/>
    <p:sldId id="303" r:id="rId35"/>
    <p:sldId id="304" r:id="rId36"/>
    <p:sldId id="292" r:id="rId37"/>
    <p:sldId id="293" r:id="rId38"/>
    <p:sldId id="297" r:id="rId39"/>
    <p:sldId id="298" r:id="rId40"/>
    <p:sldId id="300" r:id="rId41"/>
    <p:sldId id="299" r:id="rId42"/>
    <p:sldId id="338"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05"/>
            <p14:sldId id="306"/>
            <p14:sldId id="307"/>
            <p14:sldId id="261"/>
            <p14:sldId id="262"/>
            <p14:sldId id="301"/>
            <p14:sldId id="302"/>
            <p14:sldId id="268"/>
            <p14:sldId id="266"/>
            <p14:sldId id="270"/>
            <p14:sldId id="271"/>
            <p14:sldId id="269"/>
            <p14:sldId id="341"/>
            <p14:sldId id="345"/>
            <p14:sldId id="346"/>
            <p14:sldId id="284"/>
            <p14:sldId id="285"/>
            <p14:sldId id="286"/>
            <p14:sldId id="287"/>
            <p14:sldId id="288"/>
            <p14:sldId id="289"/>
            <p14:sldId id="295"/>
            <p14:sldId id="339"/>
            <p14:sldId id="340"/>
            <p14:sldId id="290"/>
            <p14:sldId id="303"/>
            <p14:sldId id="304"/>
            <p14:sldId id="292"/>
            <p14:sldId id="293"/>
            <p14:sldId id="297"/>
            <p14:sldId id="298"/>
            <p14:sldId id="300"/>
            <p14:sldId id="299"/>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70EB90-644A-CFC4-5CA0-86170EC1337A}" name="Christian Fredericks" initials="CF" userId="d85f9f06aa5ba0a0" providerId="Windows Live"/>
  <p188:author id="{0404A3D1-8891-FCA1-AFC6-DC60D5526D31}" name="Gautam, Anish@Energy" initials="GA" userId="S::anish.gautam@energy.ca.gov::9c3faed2-9da4-49dc-86a4-37ba2f24e7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zalez, Reynaldo@Energy" initials="GR" lastIdx="0" clrIdx="0">
    <p:extLst>
      <p:ext uri="{19B8F6BF-5375-455C-9EA6-DF929625EA0E}">
        <p15:presenceInfo xmlns:p15="http://schemas.microsoft.com/office/powerpoint/2012/main" userId="S-1-5-21-606747145-1060284298-682003330-5012" providerId="AD"/>
      </p:ext>
    </p:extLst>
  </p:cmAuthor>
  <p:cmAuthor id="2" name="Ortiz, Reta@Energy" initials="OR" lastIdx="2" clrIdx="1">
    <p:extLst>
      <p:ext uri="{19B8F6BF-5375-455C-9EA6-DF929625EA0E}">
        <p15:presenceInfo xmlns:p15="http://schemas.microsoft.com/office/powerpoint/2012/main" userId="Ortiz, Reta@Energy" providerId="None"/>
      </p:ext>
    </p:extLst>
  </p:cmAuthor>
  <p:cmAuthor id="3" name="Gautam, Anish@Energy" initials="GA" lastIdx="6" clrIdx="2">
    <p:extLst>
      <p:ext uri="{19B8F6BF-5375-455C-9EA6-DF929625EA0E}">
        <p15:presenceInfo xmlns:p15="http://schemas.microsoft.com/office/powerpoint/2012/main" userId="S::Anish.Gautam@energy.ca.gov::9c3faed2-9da4-49dc-86a4-37ba2f24e74a" providerId="AD"/>
      </p:ext>
    </p:extLst>
  </p:cmAuthor>
  <p:cmAuthor id="4" name="Gottlieb, Adam@Energy" initials="GA" lastIdx="3" clrIdx="3">
    <p:extLst>
      <p:ext uri="{19B8F6BF-5375-455C-9EA6-DF929625EA0E}">
        <p15:presenceInfo xmlns:p15="http://schemas.microsoft.com/office/powerpoint/2012/main" userId="S::adam.gottlieb@energy.ca.gov::15425066-3a64-41e9-baef-d185f85ecce9" providerId="AD"/>
      </p:ext>
    </p:extLst>
  </p:cmAuthor>
  <p:cmAuthor id="5" name="Lew, Virginia@Energy" initials="LV" lastIdx="11" clrIdx="4">
    <p:extLst>
      <p:ext uri="{19B8F6BF-5375-455C-9EA6-DF929625EA0E}">
        <p15:presenceInfo xmlns:p15="http://schemas.microsoft.com/office/powerpoint/2012/main" userId="S::Virginia.Lew@energy.ca.gov::aa603f30-14ec-47f4-8532-925719f8e2a6" providerId="AD"/>
      </p:ext>
    </p:extLst>
  </p:cmAuthor>
  <p:cmAuthor id="6" name="Krupenich, Ilia@Energy" initials="KI" lastIdx="4" clrIdx="5">
    <p:extLst>
      <p:ext uri="{19B8F6BF-5375-455C-9EA6-DF929625EA0E}">
        <p15:presenceInfo xmlns:p15="http://schemas.microsoft.com/office/powerpoint/2012/main" userId="S::Ilia.krupenich@energy.ca.gov::a3d201ad-6097-41fa-8442-33b11d42db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20" y="13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9/19/2023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15</a:t>
            </a:fld>
            <a:endParaRPr lang="en-US"/>
          </a:p>
        </p:txBody>
      </p:sp>
    </p:spTree>
    <p:extLst>
      <p:ext uri="{BB962C8B-B14F-4D97-AF65-F5344CB8AC3E}">
        <p14:creationId xmlns:p14="http://schemas.microsoft.com/office/powerpoint/2010/main" val="127839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a:p>
        </p:txBody>
      </p:sp>
    </p:spTree>
    <p:extLst>
      <p:ext uri="{BB962C8B-B14F-4D97-AF65-F5344CB8AC3E}">
        <p14:creationId xmlns:p14="http://schemas.microsoft.com/office/powerpoint/2010/main" val="4112533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17</a:t>
            </a:fld>
            <a:endParaRPr lang="en-US"/>
          </a:p>
        </p:txBody>
      </p:sp>
    </p:spTree>
    <p:extLst>
      <p:ext uri="{BB962C8B-B14F-4D97-AF65-F5344CB8AC3E}">
        <p14:creationId xmlns:p14="http://schemas.microsoft.com/office/powerpoint/2010/main" val="956392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721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01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25</a:t>
            </a:fld>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26</a:t>
            </a:fld>
            <a:endParaRPr lang="en-US">
              <a:solidFill>
                <a:prstClr val="black"/>
              </a:solidFill>
              <a:latin typeface="Calibri"/>
            </a:endParaRPr>
          </a:p>
        </p:txBody>
      </p:sp>
    </p:spTree>
    <p:extLst>
      <p:ext uri="{BB962C8B-B14F-4D97-AF65-F5344CB8AC3E}">
        <p14:creationId xmlns:p14="http://schemas.microsoft.com/office/powerpoint/2010/main" val="530509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tLang="en-US">
              <a:solidFill>
                <a:prstClr val="black"/>
              </a:solidFill>
              <a:latin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27</a:t>
            </a:fld>
            <a:endParaRPr lang="en-US">
              <a:solidFill>
                <a:prstClr val="black"/>
              </a:solidFill>
              <a:latin typeface="Calibri"/>
            </a:endParaRPr>
          </a:p>
        </p:txBody>
      </p:sp>
    </p:spTree>
    <p:extLst>
      <p:ext uri="{BB962C8B-B14F-4D97-AF65-F5344CB8AC3E}">
        <p14:creationId xmlns:p14="http://schemas.microsoft.com/office/powerpoint/2010/main" val="380160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28</a:t>
            </a:fld>
            <a:endParaRPr lang="en-US"/>
          </a:p>
        </p:txBody>
      </p:sp>
    </p:spTree>
    <p:extLst>
      <p:ext uri="{BB962C8B-B14F-4D97-AF65-F5344CB8AC3E}">
        <p14:creationId xmlns:p14="http://schemas.microsoft.com/office/powerpoint/2010/main" val="428399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a:p>
        </p:txBody>
      </p:sp>
    </p:spTree>
    <p:extLst>
      <p:ext uri="{BB962C8B-B14F-4D97-AF65-F5344CB8AC3E}">
        <p14:creationId xmlns:p14="http://schemas.microsoft.com/office/powerpoint/2010/main" val="3195299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29</a:t>
            </a:fld>
            <a:endParaRPr lang="en-US"/>
          </a:p>
        </p:txBody>
      </p:sp>
    </p:spTree>
    <p:extLst>
      <p:ext uri="{BB962C8B-B14F-4D97-AF65-F5344CB8AC3E}">
        <p14:creationId xmlns:p14="http://schemas.microsoft.com/office/powerpoint/2010/main" val="574925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30</a:t>
            </a:fld>
            <a:endParaRPr lang="en-US"/>
          </a:p>
        </p:txBody>
      </p:sp>
    </p:spTree>
    <p:extLst>
      <p:ext uri="{BB962C8B-B14F-4D97-AF65-F5344CB8AC3E}">
        <p14:creationId xmlns:p14="http://schemas.microsoft.com/office/powerpoint/2010/main" val="4186049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31</a:t>
            </a:fld>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32</a:t>
            </a:fld>
            <a:endParaRPr lang="en-US"/>
          </a:p>
        </p:txBody>
      </p:sp>
    </p:spTree>
    <p:extLst>
      <p:ext uri="{BB962C8B-B14F-4D97-AF65-F5344CB8AC3E}">
        <p14:creationId xmlns:p14="http://schemas.microsoft.com/office/powerpoint/2010/main" val="932732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33</a:t>
            </a:fld>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34</a:t>
            </a:fld>
            <a:endParaRPr lang="en-US"/>
          </a:p>
        </p:txBody>
      </p:sp>
    </p:spTree>
    <p:extLst>
      <p:ext uri="{BB962C8B-B14F-4D97-AF65-F5344CB8AC3E}">
        <p14:creationId xmlns:p14="http://schemas.microsoft.com/office/powerpoint/2010/main" val="418308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Tree>
    <p:extLst>
      <p:ext uri="{BB962C8B-B14F-4D97-AF65-F5344CB8AC3E}">
        <p14:creationId xmlns:p14="http://schemas.microsoft.com/office/powerpoint/2010/main" val="374262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6</a:t>
            </a:fld>
            <a:endParaRPr lang="en-US">
              <a:solidFill>
                <a:prstClr val="black"/>
              </a:solidFill>
              <a:latin typeface="Calibri"/>
            </a:endParaRPr>
          </a:p>
        </p:txBody>
      </p:sp>
    </p:spTree>
    <p:extLst>
      <p:ext uri="{BB962C8B-B14F-4D97-AF65-F5344CB8AC3E}">
        <p14:creationId xmlns:p14="http://schemas.microsoft.com/office/powerpoint/2010/main" val="85255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7</a:t>
            </a:fld>
            <a:endParaRPr lang="en-US">
              <a:solidFill>
                <a:prstClr val="black"/>
              </a:solidFill>
              <a:latin typeface="Calibri"/>
            </a:endParaRPr>
          </a:p>
        </p:txBody>
      </p:sp>
    </p:spTree>
    <p:extLst>
      <p:ext uri="{BB962C8B-B14F-4D97-AF65-F5344CB8AC3E}">
        <p14:creationId xmlns:p14="http://schemas.microsoft.com/office/powerpoint/2010/main" val="339026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A4D2F39-1736-4EAD-BD50-366A3B00B833}" type="slidenum">
              <a:rPr lang="en-US" smtClean="0"/>
              <a:t>8</a:t>
            </a:fld>
            <a:endParaRPr lang="en-US"/>
          </a:p>
        </p:txBody>
      </p:sp>
    </p:spTree>
    <p:extLst>
      <p:ext uri="{BB962C8B-B14F-4D97-AF65-F5344CB8AC3E}">
        <p14:creationId xmlns:p14="http://schemas.microsoft.com/office/powerpoint/2010/main" val="92314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309611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17B0B1-BEA2-8948-A557-11B4BDB90777}" type="slidenum">
              <a:rPr lang="en-US" smtClean="0"/>
              <a:t>13</a:t>
            </a:fld>
            <a:endParaRPr lang="en-US"/>
          </a:p>
        </p:txBody>
      </p:sp>
    </p:spTree>
    <p:extLst>
      <p:ext uri="{BB962C8B-B14F-4D97-AF65-F5344CB8AC3E}">
        <p14:creationId xmlns:p14="http://schemas.microsoft.com/office/powerpoint/2010/main" val="3597318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14</a:t>
            </a:fld>
            <a:endParaRPr lang="en-US"/>
          </a:p>
        </p:txBody>
      </p:sp>
    </p:spTree>
    <p:extLst>
      <p:ext uri="{BB962C8B-B14F-4D97-AF65-F5344CB8AC3E}">
        <p14:creationId xmlns:p14="http://schemas.microsoft.com/office/powerpoint/2010/main" val="740493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08F4D2-989C-42A9-A3C0-EA9B0530723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9/19/2023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2680DD9-CBFB-4F64-8F60-B4171B5CBFE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9/19/2023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0F858B-7C0E-4C5F-95B6-D915B6E5690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9/19/2023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D2AC9C-603C-45C3-84C6-312E84F879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9/19/2023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DD649A-067E-4C0E-97B0-5E29016022E8}" type="datetime1">
              <a:rPr lang="en-US" smtClean="0"/>
              <a:t>9/19/2023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17DA-1118-4913-ABED-62143E6DA972}" type="datetime1">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41E4F-FF47-4E7C-AD7A-EB483E2D81E2}" type="datetime1">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085A1-90D9-4655-BC50-F7CCF1BACC38}" type="datetime1">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A7471-AF1B-4F0E-8832-2632197088F0}" type="datetime1">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BF6D2-3F00-4CDA-8401-0EED0A578132}" type="datetime1">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90FF0-C0C8-410C-B553-C3E8362BA6AD}" type="datetime1">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DCEFD0-390F-448F-9311-D8F8E8B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9/19/2023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D6659-8050-45B9-A126-15A6A4BEBAD3}" type="datetime1">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D5D3-3677-4D9C-B11F-7BE09EF15970}" type="datetime1">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584D28-CAAF-4416-9272-3749C11D86F6}" type="datetime1">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8DA6A-5CBB-4127-947E-7EF331B2CA22}" type="datetime1">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9F9C79-A3D6-4CCB-AFF7-CD250A093D5B}" type="datetime1">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B1C54985-49AB-40FC-B88D-EE7E01963753}" type="datetime1">
              <a:rPr lang="en-US" smtClean="0"/>
              <a:t>9/19/2023</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7828E-9E41-4CB2-8AE8-DCC3470B9CE3}" type="datetime1">
              <a:rPr lang="en-US" smtClean="0"/>
              <a:t>9/19/2023</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E52428-A2CA-4C7A-B5CC-74C843A9DDFE}" type="datetime1">
              <a:rPr lang="en-US" smtClean="0"/>
              <a:t>9/19/2023</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4669A4-4ADB-45A1-A252-871ADA9DCF6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9/19/2023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B44D9A-8D98-48B3-8E14-076639DD3FC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9/19/2023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8C2B9B6-A26A-4FD2-9383-4BE01FB1C04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9/19/2023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4196BA-1ECC-43DE-9255-2B7B3D75C0D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9/19/2023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6C8186-A2CD-49AC-ADAA-4ECF1C1A6B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9/19/2023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12F162-25B2-44AB-B11F-1A8CD3A4784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9/19/2023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879328-9394-4881-8F85-D3C0DE05E91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9/19/2023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18B996A-BFBA-4CD8-8984-C050929D573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9/19/2023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A540-2F10-4048-A0B3-A5BACFFBF0DD}" type="datetime1">
              <a:rPr lang="en-US" smtClean="0"/>
              <a:t>9/19/2023</a:t>
            </a:fld>
            <a:endParaRPr lang="en-US"/>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6F1169AF-EDC4-4F2D-9C47-FD97B7AC7C5C}" type="datetime1">
              <a:rPr lang="en-US" smtClean="0"/>
              <a:t>9/19/2023</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BAEAD3F-D127-4D69-B09B-716133DDE5A1}" type="datetime1">
              <a:rPr lang="en-US" smtClean="0"/>
              <a:t>9/19/2023</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7D205-47A8-4B90-9D18-6A8813BC30A2}" type="datetime1">
              <a:rPr lang="en-US" smtClean="0"/>
              <a:t>9/19/2023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8D5F6-1772-4491-A9AC-83759608AA9C}" type="datetime1">
              <a:rPr lang="en-US" smtClean="0"/>
              <a:t>9/19/2023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hyperlink" Target="http://www.sos.ca.gov/"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gss.energy.ca.gov/"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hyperlink" Target="https://oehha.ca.gov/calenviroscreen/report/calenviroscreen-30"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s://www.hcd.ca.gov/sites/default/files/docs/grants-and-funding/2023-cdbg-income-limits.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ca.gov/solicitations/2022-10/gfo-22-301-commercialization-industrial-decarbonization-2022-cid-program?utm_medium=email&amp;utm_source=govdelivery"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gcc02.safelinks.protection.outlook.com/?url=https%3A%2F%2Fforms.office.com%2Fg%2FP1e3fZFQQF&amp;data=05%7C01%7C%7C0519f0d41dff4671844408dbb0cc9dd1%7Cac3a124413f44ef68d1bbaa27148194e%7C0%7C0%7C638298165104847988%7CUnknown%7CTWFpbGZsb3d8eyJWIjoiMC4wLjAwMDAiLCJQIjoiV2luMzIiLCJBTiI6Ik1haWwiLCJXVCI6Mn0%3D%7C3000%7C%7C%7C&amp;sdata=gg9%2B7nkhJCOLRZVqPeTnWjuqIDC3Yet6LAb5FP11goM%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gcc02.safelinks.protection.outlook.com/?url=https%3A%2F%2Fwww.empowerinnovation.net%2Fen%2Fcustom%2Ffunding%2Fview%2F39885&amp;data=05%7C01%7C%7C0519f0d41dff4671844408dbb0cc9dd1%7Cac3a124413f44ef68d1bbaa27148194e%7C0%7C0%7C638298165104847988%7CUnknown%7CTWFpbGZsb3d8eyJWIjoiMC4wLjAwMDAiLCJQIjoiV2luMzIiLCJBTiI6Ik1haWwiLCJXVCI6Mn0%3D%7C3000%7C%7C%7C&amp;sdata=mvOn161T0CT28PD8AIeCTFMggBclziUr865UeILaeEo%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ideo" Target="https://www.youtube.com/embed/PVBGdV0_MGA?feature=oembed"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50" y="5169878"/>
            <a:ext cx="10515600" cy="1559536"/>
          </a:xfrm>
        </p:spPr>
        <p:txBody>
          <a:bodyPr/>
          <a:lstStyle/>
          <a:p>
            <a:r>
              <a:rPr lang="en-US" sz="1800" b="1"/>
              <a:t>Energy Efficiency and Load Flexibility in Industrial and Commercial Cold Storage Facilities</a:t>
            </a:r>
          </a:p>
          <a:p>
            <a:r>
              <a:rPr lang="en-US" sz="1800"/>
              <a:t>Energy Research and Development Division, California Energy Commission</a:t>
            </a:r>
          </a:p>
          <a:p>
            <a:r>
              <a:rPr lang="en-US" sz="1800"/>
              <a:t>Christian Fredericks, Mechanical Engineer</a:t>
            </a:r>
          </a:p>
          <a:p>
            <a:r>
              <a:rPr lang="en-US" sz="1800"/>
              <a:t>September 14th, 2023</a:t>
            </a:r>
          </a:p>
        </p:txBody>
      </p:sp>
      <p:sp>
        <p:nvSpPr>
          <p:cNvPr id="4" name="Title 3"/>
          <p:cNvSpPr>
            <a:spLocks noGrp="1"/>
          </p:cNvSpPr>
          <p:nvPr>
            <p:ph type="title"/>
          </p:nvPr>
        </p:nvSpPr>
        <p:spPr>
          <a:xfrm>
            <a:off x="831850" y="4454161"/>
            <a:ext cx="10515600" cy="722751"/>
          </a:xfrm>
        </p:spPr>
        <p:txBody>
          <a:bodyPr/>
          <a:lstStyle/>
          <a:p>
            <a:r>
              <a:rPr kumimoji="0" lang="en-US" sz="3600" b="1" i="0" u="none" strike="noStrike" kern="1200" cap="none" spc="0" normalizeH="0" baseline="0" noProof="0">
                <a:ln>
                  <a:noFill/>
                </a:ln>
                <a:solidFill>
                  <a:srgbClr val="4F81BD">
                    <a:lumMod val="50000"/>
                  </a:srgbClr>
                </a:solidFill>
                <a:effectLst/>
                <a:uLnTx/>
                <a:uFillTx/>
                <a:latin typeface="Arial"/>
                <a:ea typeface="+mj-ea"/>
                <a:cs typeface="Arial"/>
              </a:rPr>
              <a:t>GFO-23-301 Pre-Application Workshop</a:t>
            </a:r>
            <a:endParaRPr lang="en-US"/>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Policy Drivers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0337" y="1297557"/>
            <a:ext cx="10299031" cy="5006423"/>
          </a:xfrm>
        </p:spPr>
        <p:txBody>
          <a:bodyPr>
            <a:normAutofit lnSpcReduction="10000"/>
          </a:bodyPr>
          <a:lstStyle/>
          <a:p>
            <a:r>
              <a:rPr lang="en-US" sz="3200" b="1">
                <a:solidFill>
                  <a:schemeClr val="accent1">
                    <a:lumMod val="75000"/>
                  </a:schemeClr>
                </a:solidFill>
              </a:rPr>
              <a:t>SB 32: </a:t>
            </a:r>
            <a:r>
              <a:rPr lang="en-US" sz="3200">
                <a:solidFill>
                  <a:schemeClr val="accent1">
                    <a:lumMod val="75000"/>
                  </a:schemeClr>
                </a:solidFill>
              </a:rPr>
              <a:t>reduction of GHG emission to 40 percent below 1990 levels by 2030. </a:t>
            </a:r>
          </a:p>
          <a:p>
            <a:endParaRPr lang="en-US" sz="3200">
              <a:solidFill>
                <a:schemeClr val="accent1">
                  <a:lumMod val="75000"/>
                </a:schemeClr>
              </a:solidFill>
              <a:cs typeface="Arial"/>
            </a:endParaRPr>
          </a:p>
          <a:p>
            <a:r>
              <a:rPr lang="en-US" sz="3200" b="1">
                <a:solidFill>
                  <a:schemeClr val="accent1">
                    <a:lumMod val="75000"/>
                  </a:schemeClr>
                </a:solidFill>
              </a:rPr>
              <a:t>SB 100: </a:t>
            </a:r>
            <a:r>
              <a:rPr lang="en-US" sz="3200">
                <a:solidFill>
                  <a:schemeClr val="accent1">
                    <a:lumMod val="75000"/>
                  </a:schemeClr>
                </a:solidFill>
              </a:rPr>
              <a:t>ensure that California’s transition to a zero-carbon electric system does not cause or contribute to greenhouse gas emissions (GHG) increases.</a:t>
            </a:r>
          </a:p>
          <a:p>
            <a:endParaRPr lang="en-US" sz="3200">
              <a:solidFill>
                <a:schemeClr val="accent1">
                  <a:lumMod val="75000"/>
                </a:schemeClr>
              </a:solidFill>
              <a:cs typeface="Arial"/>
            </a:endParaRPr>
          </a:p>
          <a:p>
            <a:r>
              <a:rPr lang="en-US" sz="3200" b="1">
                <a:solidFill>
                  <a:schemeClr val="accent1">
                    <a:lumMod val="75000"/>
                  </a:schemeClr>
                </a:solidFill>
              </a:rPr>
              <a:t>2019 California Energy Efficiency Action Plan: </a:t>
            </a:r>
            <a:r>
              <a:rPr lang="en-US" sz="3200">
                <a:solidFill>
                  <a:schemeClr val="accent1">
                    <a:lumMod val="75000"/>
                  </a:schemeClr>
                </a:solidFill>
              </a:rPr>
              <a:t>expands the SB 350 doubling energy efficiency by 2030 to include agriculture, industry, and electrification. </a:t>
            </a:r>
            <a:endParaRPr lang="en-US" sz="3200">
              <a:solidFill>
                <a:schemeClr val="accent1">
                  <a:lumMod val="75000"/>
                </a:schemeClr>
              </a:solidFill>
              <a:cs typeface="Arial"/>
            </a:endParaRPr>
          </a:p>
          <a:p>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80693B15-DC5A-427F-B331-C384DCF7BD6A}"/>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10</a:t>
            </a:fld>
            <a:endParaRPr lang="en-US">
              <a:solidFill>
                <a:schemeClr val="tx1"/>
              </a:solidFill>
            </a:endParaRPr>
          </a:p>
        </p:txBody>
      </p:sp>
    </p:spTree>
    <p:extLst>
      <p:ext uri="{BB962C8B-B14F-4D97-AF65-F5344CB8AC3E}">
        <p14:creationId xmlns:p14="http://schemas.microsoft.com/office/powerpoint/2010/main" val="45299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30180" y="1308314"/>
            <a:ext cx="10543190" cy="5027939"/>
          </a:xfrm>
        </p:spPr>
        <p:txBody>
          <a:bodyPr vert="horz" lIns="91440" tIns="45720" rIns="91440" bIns="45720" rtlCol="0" anchor="t">
            <a:normAutofit/>
          </a:bodyPr>
          <a:lstStyle/>
          <a:p>
            <a:pPr marL="0" indent="0">
              <a:buNone/>
            </a:pPr>
            <a:r>
              <a:rPr lang="en-US" sz="3200">
                <a:solidFill>
                  <a:schemeClr val="accent1">
                    <a:lumMod val="75000"/>
                  </a:schemeClr>
                </a:solidFill>
                <a:latin typeface="Arial"/>
                <a:cs typeface="Arial"/>
              </a:rPr>
              <a:t>To demonstrate and deploy advanced energy efficiency and load reduction technologies in industrial and commercial cold storage facilities, enable load shifting capabilities, and gather real-world energy data to help existing and planned cold storage and refrigeration facilities.</a:t>
            </a:r>
          </a:p>
          <a:p>
            <a:pPr marL="0" indent="0">
              <a:buNone/>
            </a:pPr>
            <a:endParaRPr lang="en-US" sz="3200">
              <a:solidFill>
                <a:schemeClr val="accent1">
                  <a:lumMod val="75000"/>
                </a:schemeClr>
              </a:solidFill>
              <a:latin typeface="Arial"/>
              <a:cs typeface="Arial"/>
            </a:endParaRPr>
          </a:p>
          <a:p>
            <a:pPr marL="0" indent="0">
              <a:buNone/>
            </a:pPr>
            <a:r>
              <a:rPr lang="en-US" sz="3200">
                <a:solidFill>
                  <a:schemeClr val="accent1">
                    <a:lumMod val="75000"/>
                  </a:schemeClr>
                </a:solidFill>
                <a:latin typeface="Arial"/>
                <a:cs typeface="Arial"/>
              </a:rPr>
              <a:t>Projects must fall within one of the following groups:</a:t>
            </a:r>
          </a:p>
          <a:p>
            <a:pPr lvl="1"/>
            <a:r>
              <a:rPr lang="en-US" sz="2800" b="1">
                <a:solidFill>
                  <a:schemeClr val="accent1">
                    <a:lumMod val="75000"/>
                  </a:schemeClr>
                </a:solidFill>
                <a:latin typeface="Arial"/>
                <a:cs typeface="Arial"/>
              </a:rPr>
              <a:t>Group 1</a:t>
            </a:r>
            <a:r>
              <a:rPr lang="en-US" sz="2800">
                <a:solidFill>
                  <a:schemeClr val="accent1">
                    <a:lumMod val="75000"/>
                  </a:schemeClr>
                </a:solidFill>
                <a:latin typeface="Arial"/>
                <a:cs typeface="Arial"/>
              </a:rPr>
              <a:t>: </a:t>
            </a:r>
            <a:r>
              <a:rPr lang="en-US">
                <a:effectLst/>
                <a:latin typeface="Arial" panose="020B0604020202020204" pitchFamily="34" charset="0"/>
                <a:ea typeface="Times New Roman" panose="02020603050405020304" pitchFamily="18" charset="0"/>
              </a:rPr>
              <a:t>Industrial Refrigerated Warehouses</a:t>
            </a:r>
            <a:r>
              <a:rPr lang="en-US">
                <a:effectLst/>
                <a:latin typeface="Arial" panose="020B0604020202020204" pitchFamily="34" charset="0"/>
                <a:ea typeface="Times New Roman" panose="02020603050405020304" pitchFamily="18" charset="0"/>
                <a:cs typeface="Times New Roman" panose="02020603050405020304" pitchFamily="18" charset="0"/>
              </a:rPr>
              <a:t> </a:t>
            </a:r>
            <a:endParaRPr lang="en-US">
              <a:solidFill>
                <a:schemeClr val="accent1">
                  <a:lumMod val="75000"/>
                </a:schemeClr>
              </a:solidFill>
              <a:latin typeface="Arial"/>
              <a:cs typeface="Arial"/>
            </a:endParaRPr>
          </a:p>
          <a:p>
            <a:pPr lvl="1"/>
            <a:r>
              <a:rPr lang="en-US" sz="2800" b="1">
                <a:solidFill>
                  <a:schemeClr val="accent1">
                    <a:lumMod val="75000"/>
                  </a:schemeClr>
                </a:solidFill>
                <a:latin typeface="Arial"/>
                <a:cs typeface="Arial"/>
              </a:rPr>
              <a:t>Group 2</a:t>
            </a:r>
            <a:r>
              <a:rPr lang="en-US" sz="2800">
                <a:solidFill>
                  <a:schemeClr val="accent1">
                    <a:lumMod val="75000"/>
                  </a:schemeClr>
                </a:solidFill>
                <a:latin typeface="Arial"/>
                <a:cs typeface="Arial"/>
              </a:rPr>
              <a:t>: </a:t>
            </a:r>
            <a:r>
              <a:rPr lang="en-US">
                <a:latin typeface="Arial" panose="020B0604020202020204" pitchFamily="34" charset="0"/>
              </a:rPr>
              <a:t>Commercial Cold Storage Facilities</a:t>
            </a: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11</a:t>
            </a:fld>
            <a:endParaRPr lang="en-US">
              <a:solidFill>
                <a:schemeClr val="tx1"/>
              </a:solidFill>
            </a:endParaRPr>
          </a:p>
        </p:txBody>
      </p:sp>
    </p:spTree>
    <p:extLst>
      <p:ext uri="{BB962C8B-B14F-4D97-AF65-F5344CB8AC3E}">
        <p14:creationId xmlns:p14="http://schemas.microsoft.com/office/powerpoint/2010/main" val="1787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Available Funding</a:t>
            </a:r>
          </a:p>
        </p:txBody>
      </p:sp>
      <p:graphicFrame>
        <p:nvGraphicFramePr>
          <p:cNvPr id="9" name="Content Placeholder 3" descr="Table outines the avilable funding for each group including the minimum and maximum amount per award. " title="Funding Table"/>
          <p:cNvGraphicFramePr>
            <a:graphicFrameLocks noGrp="1"/>
          </p:cNvGraphicFramePr>
          <p:nvPr>
            <p:ph idx="1"/>
            <p:extLst>
              <p:ext uri="{D42A27DB-BD31-4B8C-83A1-F6EECF244321}">
                <p14:modId xmlns:p14="http://schemas.microsoft.com/office/powerpoint/2010/main" val="2608078679"/>
              </p:ext>
            </p:extLst>
          </p:nvPr>
        </p:nvGraphicFramePr>
        <p:xfrm>
          <a:off x="1022684" y="1515030"/>
          <a:ext cx="10539662" cy="3179692"/>
        </p:xfrm>
        <a:graphic>
          <a:graphicData uri="http://schemas.openxmlformats.org/drawingml/2006/table">
            <a:tbl>
              <a:tblPr firstRow="1" bandRow="1">
                <a:tableStyleId>{5C22544A-7EE6-4342-B048-85BDC9FD1C3A}</a:tableStyleId>
              </a:tblPr>
              <a:tblGrid>
                <a:gridCol w="4415590">
                  <a:extLst>
                    <a:ext uri="{9D8B030D-6E8A-4147-A177-3AD203B41FA5}">
                      <a16:colId xmlns:a16="http://schemas.microsoft.com/office/drawing/2014/main" val="20000"/>
                    </a:ext>
                  </a:extLst>
                </a:gridCol>
                <a:gridCol w="1888958">
                  <a:extLst>
                    <a:ext uri="{9D8B030D-6E8A-4147-A177-3AD203B41FA5}">
                      <a16:colId xmlns:a16="http://schemas.microsoft.com/office/drawing/2014/main" val="20001"/>
                    </a:ext>
                  </a:extLst>
                </a:gridCol>
                <a:gridCol w="2177715">
                  <a:extLst>
                    <a:ext uri="{9D8B030D-6E8A-4147-A177-3AD203B41FA5}">
                      <a16:colId xmlns:a16="http://schemas.microsoft.com/office/drawing/2014/main" val="20002"/>
                    </a:ext>
                  </a:extLst>
                </a:gridCol>
                <a:gridCol w="2057399">
                  <a:extLst>
                    <a:ext uri="{9D8B030D-6E8A-4147-A177-3AD203B41FA5}">
                      <a16:colId xmlns:a16="http://schemas.microsoft.com/office/drawing/2014/main" val="20003"/>
                    </a:ext>
                  </a:extLst>
                </a:gridCol>
              </a:tblGrid>
              <a:tr h="1168012">
                <a:tc>
                  <a:txBody>
                    <a:bodyPr/>
                    <a:lstStyle/>
                    <a:p>
                      <a:pPr algn="ctr"/>
                      <a:r>
                        <a:rPr lang="en-US" sz="2000"/>
                        <a:t>Project Group</a:t>
                      </a:r>
                    </a:p>
                  </a:txBody>
                  <a:tcPr anchor="ctr"/>
                </a:tc>
                <a:tc>
                  <a:txBody>
                    <a:bodyPr/>
                    <a:lstStyle/>
                    <a:p>
                      <a:pPr algn="ctr"/>
                      <a:r>
                        <a:rPr lang="en-US" sz="2000"/>
                        <a:t>Available</a:t>
                      </a:r>
                      <a:r>
                        <a:rPr lang="en-US" sz="2000" baseline="0"/>
                        <a:t> Funding</a:t>
                      </a:r>
                      <a:endParaRPr lang="en-US" sz="2000"/>
                    </a:p>
                  </a:txBody>
                  <a:tcPr anchor="ctr"/>
                </a:tc>
                <a:tc>
                  <a:txBody>
                    <a:bodyPr/>
                    <a:lstStyle/>
                    <a:p>
                      <a:pPr algn="ctr"/>
                      <a:r>
                        <a:rPr lang="en-US" sz="2000"/>
                        <a:t>Minimum Award Amount</a:t>
                      </a:r>
                    </a:p>
                  </a:txBody>
                  <a:tcPr anchor="ctr"/>
                </a:tc>
                <a:tc>
                  <a:txBody>
                    <a:bodyPr/>
                    <a:lstStyle/>
                    <a:p>
                      <a:pPr algn="ctr"/>
                      <a:r>
                        <a:rPr lang="en-US" sz="2000"/>
                        <a:t>Maximum Award Amount</a:t>
                      </a:r>
                    </a:p>
                  </a:txBody>
                  <a:tcPr anchor="ctr"/>
                </a:tc>
                <a:extLst>
                  <a:ext uri="{0D108BD9-81ED-4DB2-BD59-A6C34878D82A}">
                    <a16:rowId xmlns:a16="http://schemas.microsoft.com/office/drawing/2014/main" val="10000"/>
                  </a:ext>
                </a:extLst>
              </a:tr>
              <a:tr h="765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Group 1: </a:t>
                      </a:r>
                      <a:r>
                        <a:rPr lang="en-US" sz="2000" kern="1200">
                          <a:solidFill>
                            <a:schemeClr val="dk1"/>
                          </a:solidFill>
                          <a:effectLst/>
                          <a:latin typeface="+mn-lt"/>
                          <a:ea typeface="+mn-ea"/>
                          <a:cs typeface="+mn-cs"/>
                        </a:rPr>
                        <a:t>Industrial Refrigerated Warehouses </a:t>
                      </a:r>
                      <a:endParaRPr lang="en-US" sz="2000">
                        <a:solidFill>
                          <a:schemeClr val="tx1"/>
                        </a:solidFill>
                      </a:endParaRPr>
                    </a:p>
                  </a:txBody>
                  <a:tcPr/>
                </a:tc>
                <a:tc>
                  <a:txBody>
                    <a:bodyPr/>
                    <a:lstStyle/>
                    <a:p>
                      <a:pPr algn="ctr"/>
                      <a:r>
                        <a:rPr lang="en-US" sz="2000"/>
                        <a:t>Up to</a:t>
                      </a:r>
                    </a:p>
                    <a:p>
                      <a:pPr algn="ctr"/>
                      <a:r>
                        <a:rPr lang="en-US" sz="2000"/>
                        <a:t>$7M</a:t>
                      </a:r>
                    </a:p>
                    <a:p>
                      <a:pPr algn="ctr"/>
                      <a:endParaRPr lang="en-US" sz="2000"/>
                    </a:p>
                  </a:txBody>
                  <a:tcPr/>
                </a:tc>
                <a:tc>
                  <a:txBody>
                    <a:bodyPr/>
                    <a:lstStyle/>
                    <a:p>
                      <a:pPr algn="ctr"/>
                      <a:r>
                        <a:rPr lang="en-US" sz="2000"/>
                        <a:t>$1M</a:t>
                      </a:r>
                    </a:p>
                  </a:txBody>
                  <a:tcPr/>
                </a:tc>
                <a:tc>
                  <a:txBody>
                    <a:bodyPr/>
                    <a:lstStyle/>
                    <a:p>
                      <a:pPr algn="ctr"/>
                      <a:r>
                        <a:rPr lang="en-US" sz="2000"/>
                        <a:t>$3.5M</a:t>
                      </a:r>
                    </a:p>
                  </a:txBody>
                  <a:tcPr/>
                </a:tc>
                <a:extLst>
                  <a:ext uri="{0D108BD9-81ED-4DB2-BD59-A6C34878D82A}">
                    <a16:rowId xmlns:a16="http://schemas.microsoft.com/office/drawing/2014/main" val="10001"/>
                  </a:ext>
                </a:extLst>
              </a:tr>
              <a:tr h="765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a:solidFill>
                            <a:schemeClr val="tx1"/>
                          </a:solidFill>
                          <a:effectLst/>
                          <a:latin typeface="+mn-lt"/>
                          <a:ea typeface="+mn-ea"/>
                          <a:cs typeface="+mn-cs"/>
                        </a:rPr>
                        <a:t>Group 2: </a:t>
                      </a:r>
                      <a:r>
                        <a:rPr lang="en-US" sz="2000" kern="1200">
                          <a:solidFill>
                            <a:schemeClr val="dk1"/>
                          </a:solidFill>
                          <a:effectLst/>
                          <a:latin typeface="+mn-lt"/>
                          <a:ea typeface="+mn-ea"/>
                          <a:cs typeface="+mn-cs"/>
                        </a:rPr>
                        <a:t>Commercial Cold Storage Facilities</a:t>
                      </a:r>
                      <a:endParaRPr lang="en-US" sz="2000">
                        <a:solidFill>
                          <a:schemeClr val="tx1"/>
                        </a:solidFill>
                        <a:latin typeface="+mn-lt"/>
                        <a:cs typeface="Arial"/>
                      </a:endParaRPr>
                    </a:p>
                    <a:p>
                      <a:endParaRPr lang="en-US" sz="2000">
                        <a:solidFill>
                          <a:schemeClr val="tx1"/>
                        </a:solidFill>
                      </a:endParaRPr>
                    </a:p>
                  </a:txBody>
                  <a:tcPr/>
                </a:tc>
                <a:tc>
                  <a:txBody>
                    <a:bodyPr/>
                    <a:lstStyle/>
                    <a:p>
                      <a:pPr algn="ctr"/>
                      <a:r>
                        <a:rPr lang="en-US" sz="2000"/>
                        <a:t>Up to</a:t>
                      </a:r>
                    </a:p>
                    <a:p>
                      <a:pPr algn="ctr"/>
                      <a:r>
                        <a:rPr lang="en-US" sz="2000"/>
                        <a:t>$3M</a:t>
                      </a:r>
                    </a:p>
                  </a:txBody>
                  <a:tcPr/>
                </a:tc>
                <a:tc>
                  <a:txBody>
                    <a:bodyPr/>
                    <a:lstStyle/>
                    <a:p>
                      <a:pPr algn="ctr"/>
                      <a:r>
                        <a:rPr lang="en-US" sz="2000"/>
                        <a:t>$500k</a:t>
                      </a:r>
                    </a:p>
                  </a:txBody>
                  <a:tcPr/>
                </a:tc>
                <a:tc>
                  <a:txBody>
                    <a:bodyPr/>
                    <a:lstStyle/>
                    <a:p>
                      <a:pPr algn="ctr"/>
                      <a:r>
                        <a:rPr lang="en-US" sz="2000" dirty="0"/>
                        <a:t>$3M</a:t>
                      </a:r>
                    </a:p>
                  </a:txBody>
                  <a:tcP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24578555-D318-4D82-91AE-C9C8F1A7AC8B}"/>
              </a:ext>
            </a:extLst>
          </p:cNvPr>
          <p:cNvSpPr txBox="1"/>
          <p:nvPr/>
        </p:nvSpPr>
        <p:spPr>
          <a:xfrm>
            <a:off x="5666806" y="6093902"/>
            <a:ext cx="1420010" cy="369332"/>
          </a:xfrm>
          <a:prstGeom prst="rect">
            <a:avLst/>
          </a:prstGeom>
          <a:noFill/>
          <a:ln>
            <a:solidFill>
              <a:schemeClr val="tx1"/>
            </a:solidFill>
            <a:prstDash val="solid"/>
          </a:ln>
        </p:spPr>
        <p:txBody>
          <a:bodyPr wrap="square" lIns="91440" tIns="45720" rIns="91440" bIns="45720" rtlCol="0" anchor="t">
            <a:spAutoFit/>
          </a:bodyPr>
          <a:lstStyle/>
          <a:p>
            <a:pPr algn="ctr"/>
            <a:r>
              <a:rPr lang="en-US" dirty="0"/>
              <a:t>Up to $10M</a:t>
            </a:r>
          </a:p>
        </p:txBody>
      </p:sp>
      <p:sp>
        <p:nvSpPr>
          <p:cNvPr id="2" name="Slide Number Placeholder 1">
            <a:extLst>
              <a:ext uri="{FF2B5EF4-FFF2-40B4-BE49-F238E27FC236}">
                <a16:creationId xmlns:a16="http://schemas.microsoft.com/office/drawing/2014/main" id="{3B525658-DE1F-4F49-8E00-0C1E6B534DB5}"/>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12</a:t>
            </a:fld>
            <a:endParaRPr lang="en-US">
              <a:solidFill>
                <a:schemeClr val="tx1"/>
              </a:solidFill>
            </a:endParaRPr>
          </a:p>
        </p:txBody>
      </p:sp>
    </p:spTree>
    <p:extLst>
      <p:ext uri="{BB962C8B-B14F-4D97-AF65-F5344CB8AC3E}">
        <p14:creationId xmlns:p14="http://schemas.microsoft.com/office/powerpoint/2010/main" val="324094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246049" y="141796"/>
            <a:ext cx="7557065" cy="1143000"/>
          </a:xfrm>
        </p:spPr>
        <p:txBody>
          <a:bodyPr>
            <a:normAutofit/>
          </a:bodyPr>
          <a:lstStyle/>
          <a:p>
            <a:r>
              <a:rPr lang="en-US" sz="3600" b="1">
                <a:solidFill>
                  <a:srgbClr val="254061"/>
                </a:solidFill>
                <a:latin typeface="Arial"/>
                <a:cs typeface="Arial"/>
              </a:rPr>
              <a:t>Match Funding</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09863" y="1284796"/>
            <a:ext cx="10708105" cy="5178438"/>
          </a:xfrm>
        </p:spPr>
        <p:txBody>
          <a:bodyPr>
            <a:normAutofit/>
          </a:bodyPr>
          <a:lstStyle/>
          <a:p>
            <a:r>
              <a:rPr lang="en-US">
                <a:solidFill>
                  <a:schemeClr val="accent1">
                    <a:lumMod val="75000"/>
                  </a:schemeClr>
                </a:solidFill>
              </a:rPr>
              <a:t>A </a:t>
            </a:r>
            <a:r>
              <a:rPr lang="en-US" b="1" u="sng">
                <a:solidFill>
                  <a:srgbClr val="FF0000"/>
                </a:solidFill>
              </a:rPr>
              <a:t>minimum of 20% </a:t>
            </a:r>
            <a:r>
              <a:rPr lang="en-US">
                <a:solidFill>
                  <a:schemeClr val="accent1">
                    <a:lumMod val="75000"/>
                  </a:schemeClr>
                </a:solidFill>
              </a:rPr>
              <a:t>match funding is required.</a:t>
            </a:r>
          </a:p>
          <a:p>
            <a:endParaRPr lang="en-US">
              <a:solidFill>
                <a:schemeClr val="accent1">
                  <a:lumMod val="75000"/>
                </a:schemeClr>
              </a:solidFill>
            </a:endParaRPr>
          </a:p>
          <a:p>
            <a:r>
              <a:rPr lang="en-US">
                <a:solidFill>
                  <a:schemeClr val="accent1">
                    <a:lumMod val="75000"/>
                  </a:schemeClr>
                </a:solidFill>
              </a:rPr>
              <a:t>Applicants that provide more than 20% match funding may receive additional points during the scoring phase.</a:t>
            </a:r>
          </a:p>
          <a:p>
            <a:endParaRPr lang="en-US">
              <a:solidFill>
                <a:schemeClr val="accent1">
                  <a:lumMod val="75000"/>
                </a:schemeClr>
              </a:solidFill>
            </a:endParaRPr>
          </a:p>
          <a:p>
            <a:r>
              <a:rPr lang="en-US">
                <a:solidFill>
                  <a:schemeClr val="accent1">
                    <a:lumMod val="75000"/>
                  </a:schemeClr>
                </a:solidFill>
              </a:rPr>
              <a:t>Match funding contributors must submit match funding commitment letters that meet the requirements of </a:t>
            </a:r>
            <a:r>
              <a:rPr lang="en-US" b="1">
                <a:solidFill>
                  <a:schemeClr val="accent1">
                    <a:lumMod val="75000"/>
                  </a:schemeClr>
                </a:solidFill>
              </a:rPr>
              <a:t>Attachment 10</a:t>
            </a:r>
            <a:r>
              <a:rPr lang="en-US">
                <a:solidFill>
                  <a:schemeClr val="accent1">
                    <a:lumMod val="75000"/>
                  </a:schemeClr>
                </a:solidFill>
              </a:rPr>
              <a:t>. Failure to do so may disqualify the match funding commitment from consideration.</a:t>
            </a:r>
          </a:p>
          <a:p>
            <a:endParaRPr lang="en-US">
              <a:solidFill>
                <a:schemeClr val="accent1">
                  <a:lumMod val="75000"/>
                </a:schemeClr>
              </a:solidFill>
            </a:endParaRPr>
          </a:p>
          <a:p>
            <a:r>
              <a:rPr lang="en-US">
                <a:solidFill>
                  <a:schemeClr val="accent1">
                    <a:lumMod val="75000"/>
                  </a:schemeClr>
                </a:solidFill>
              </a:rPr>
              <a:t>Refer to Section I.D.2 in the Solicitation Manual for more details on match funding.</a:t>
            </a:r>
          </a:p>
          <a:p>
            <a:endParaRPr lang="en-US" sz="2200"/>
          </a:p>
        </p:txBody>
      </p:sp>
      <p:sp>
        <p:nvSpPr>
          <p:cNvPr id="2" name="Slide Number Placeholder 1"/>
          <p:cNvSpPr>
            <a:spLocks noGrp="1"/>
          </p:cNvSpPr>
          <p:nvPr>
            <p:ph type="sldNum" sz="quarter" idx="12"/>
          </p:nvPr>
        </p:nvSpPr>
        <p:spPr>
          <a:xfrm>
            <a:off x="9614568" y="6533275"/>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lang="en-US">
                <a:solidFill>
                  <a:schemeClr val="tx1"/>
                </a:solidFill>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lang="en-US">
              <a:solidFill>
                <a:schemeClr val="tx1"/>
              </a:solidFill>
            </a:endParaRPr>
          </a:p>
        </p:txBody>
      </p:sp>
    </p:spTree>
    <p:extLst>
      <p:ext uri="{BB962C8B-B14F-4D97-AF65-F5344CB8AC3E}">
        <p14:creationId xmlns:p14="http://schemas.microsoft.com/office/powerpoint/2010/main" val="2693944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AE6903-A179-B4E8-7B74-00F43413B206}"/>
              </a:ext>
            </a:extLst>
          </p:cNvPr>
          <p:cNvSpPr txBox="1">
            <a:spLocks noGrp="1"/>
          </p:cNvSpPr>
          <p:nvPr>
            <p:ph type="title" idx="4294967295"/>
          </p:nvPr>
        </p:nvSpPr>
        <p:spPr>
          <a:xfrm>
            <a:off x="1399821" y="61583"/>
            <a:ext cx="10515087"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54061"/>
                </a:solidFill>
                <a:effectLst/>
                <a:uLnTx/>
                <a:uFillTx/>
                <a:latin typeface="Arial"/>
                <a:ea typeface="+mj-ea"/>
                <a:cs typeface="Arial"/>
              </a:rPr>
              <a:t>Group 1: Industrial Refrigerated Warehouses </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58671" y="1294131"/>
            <a:ext cx="10674658" cy="5187327"/>
          </a:xfrm>
        </p:spPr>
        <p:txBody>
          <a:bodyPr vert="horz" lIns="91440" tIns="45720" rIns="91440" bIns="45720" rtlCol="0" anchor="t">
            <a:normAutofit fontScale="55000" lnSpcReduction="20000"/>
          </a:bodyPr>
          <a:lstStyle/>
          <a:p>
            <a:pPr marL="0" indent="0">
              <a:lnSpc>
                <a:spcPct val="120000"/>
              </a:lnSpc>
              <a:buNone/>
            </a:pPr>
            <a:r>
              <a:rPr lang="en-US" sz="3200" b="1" dirty="0">
                <a:solidFill>
                  <a:schemeClr val="tx2"/>
                </a:solidFill>
                <a:latin typeface="Arial"/>
                <a:cs typeface="Arial"/>
              </a:rPr>
              <a:t>Industrial refrigerated warehouse </a:t>
            </a:r>
            <a:r>
              <a:rPr lang="en-US" sz="3200" dirty="0">
                <a:solidFill>
                  <a:schemeClr val="tx2"/>
                </a:solidFill>
                <a:latin typeface="Arial"/>
                <a:cs typeface="Arial"/>
              </a:rPr>
              <a:t>is a refrigerated space </a:t>
            </a:r>
            <a:r>
              <a:rPr lang="en-US" sz="3200" b="1" dirty="0">
                <a:solidFill>
                  <a:schemeClr val="tx2"/>
                </a:solidFill>
                <a:latin typeface="Arial"/>
                <a:cs typeface="Arial"/>
              </a:rPr>
              <a:t>greater than or equal to 3,000 square feet </a:t>
            </a:r>
            <a:r>
              <a:rPr lang="en-US" sz="3200" dirty="0">
                <a:solidFill>
                  <a:schemeClr val="tx2"/>
                </a:solidFill>
                <a:latin typeface="Arial"/>
                <a:cs typeface="Arial"/>
              </a:rPr>
              <a:t>constructed for storage or handling of food, pharmaceuticals, and other products with a space temperature of 55°F or less.</a:t>
            </a:r>
          </a:p>
          <a:p>
            <a:pPr marL="0" indent="0">
              <a:lnSpc>
                <a:spcPct val="120000"/>
              </a:lnSpc>
              <a:buNone/>
            </a:pPr>
            <a:r>
              <a:rPr lang="en-US" sz="3200" dirty="0">
                <a:solidFill>
                  <a:schemeClr val="tx2"/>
                </a:solidFill>
                <a:latin typeface="Arial"/>
                <a:cs typeface="Arial"/>
              </a:rPr>
              <a:t>Bring technology from T</a:t>
            </a:r>
            <a:r>
              <a:rPr lang="en-US" sz="3300" dirty="0">
                <a:solidFill>
                  <a:schemeClr val="tx2"/>
                </a:solidFill>
                <a:latin typeface="Arial"/>
                <a:cs typeface="Arial"/>
              </a:rPr>
              <a:t>RL 7</a:t>
            </a:r>
            <a:r>
              <a:rPr lang="en-US" sz="3200" dirty="0">
                <a:solidFill>
                  <a:schemeClr val="tx2"/>
                </a:solidFill>
                <a:latin typeface="Arial"/>
                <a:cs typeface="Arial"/>
              </a:rPr>
              <a:t>-8 to TRL 9 and yield market-ready technologies. </a:t>
            </a:r>
          </a:p>
          <a:p>
            <a:pPr marL="0" indent="0">
              <a:lnSpc>
                <a:spcPct val="120000"/>
              </a:lnSpc>
              <a:buNone/>
            </a:pPr>
            <a:r>
              <a:rPr lang="en-US" sz="3200" dirty="0">
                <a:solidFill>
                  <a:schemeClr val="tx2"/>
                </a:solidFill>
                <a:latin typeface="Arial"/>
                <a:cs typeface="Arial"/>
              </a:rPr>
              <a:t>Focus on projects that will result in </a:t>
            </a:r>
            <a:r>
              <a:rPr lang="en-US" sz="3200" b="1" dirty="0">
                <a:solidFill>
                  <a:schemeClr val="tx2"/>
                </a:solidFill>
                <a:latin typeface="Arial"/>
                <a:cs typeface="Arial"/>
              </a:rPr>
              <a:t>permanent load reduction </a:t>
            </a:r>
            <a:r>
              <a:rPr lang="en-US" sz="3200" dirty="0">
                <a:solidFill>
                  <a:schemeClr val="tx2"/>
                </a:solidFill>
                <a:latin typeface="Arial"/>
                <a:cs typeface="Arial"/>
              </a:rPr>
              <a:t>and does not seek projects that target emergency load reduction. </a:t>
            </a:r>
          </a:p>
          <a:p>
            <a:pPr marL="0" indent="0">
              <a:lnSpc>
                <a:spcPct val="120000"/>
              </a:lnSpc>
              <a:buNone/>
            </a:pPr>
            <a:r>
              <a:rPr lang="en-US" sz="3100" b="1" dirty="0">
                <a:solidFill>
                  <a:schemeClr val="tx2"/>
                </a:solidFill>
                <a:latin typeface="Arial"/>
                <a:cs typeface="Arial"/>
              </a:rPr>
              <a:t>Potential Technology Areas:</a:t>
            </a:r>
          </a:p>
          <a:p>
            <a:pPr lvl="1">
              <a:lnSpc>
                <a:spcPct val="120000"/>
              </a:lnSpc>
            </a:pPr>
            <a:r>
              <a:rPr lang="en-US" sz="3200" dirty="0">
                <a:solidFill>
                  <a:schemeClr val="tx2"/>
                </a:solidFill>
                <a:latin typeface="Arial"/>
                <a:cs typeface="Arial"/>
              </a:rPr>
              <a:t>Advanced dehumidification technologies that reduce refrigeration loads</a:t>
            </a:r>
          </a:p>
          <a:p>
            <a:pPr lvl="1">
              <a:lnSpc>
                <a:spcPct val="120000"/>
              </a:lnSpc>
            </a:pPr>
            <a:r>
              <a:rPr lang="en-US" sz="3200" dirty="0">
                <a:solidFill>
                  <a:schemeClr val="tx2"/>
                </a:solidFill>
                <a:latin typeface="Arial"/>
                <a:cs typeface="Arial"/>
              </a:rPr>
              <a:t>Defrosting and frost build-up prevention technologies (e.g., coatings)</a:t>
            </a:r>
          </a:p>
          <a:p>
            <a:pPr lvl="1">
              <a:lnSpc>
                <a:spcPct val="120000"/>
              </a:lnSpc>
            </a:pPr>
            <a:r>
              <a:rPr lang="en-US" sz="3200" dirty="0">
                <a:solidFill>
                  <a:schemeClr val="tx2"/>
                </a:solidFill>
                <a:latin typeface="Arial"/>
                <a:cs typeface="Arial"/>
              </a:rPr>
              <a:t>Integrated thermal energy storage technologies, such as dedicated ice storage, brine cold storage that enables operational flexibility, and electric load shifting</a:t>
            </a:r>
          </a:p>
          <a:p>
            <a:pPr lvl="1">
              <a:lnSpc>
                <a:spcPct val="120000"/>
              </a:lnSpc>
            </a:pPr>
            <a:r>
              <a:rPr lang="en-US" sz="3200" dirty="0">
                <a:solidFill>
                  <a:schemeClr val="tx2"/>
                </a:solidFill>
                <a:latin typeface="Arial"/>
                <a:cs typeface="Arial"/>
              </a:rPr>
              <a:t>Retrofits that enable waste heat recovery and reuse (e.g. conversion of concrete slab heating from electricity to heating with heat transfer fluid, enabling reuse of compressor waste heat)</a:t>
            </a:r>
          </a:p>
          <a:p>
            <a:pPr lvl="1">
              <a:lnSpc>
                <a:spcPct val="120000"/>
              </a:lnSpc>
            </a:pPr>
            <a:r>
              <a:rPr lang="en-US" sz="3200" dirty="0">
                <a:solidFill>
                  <a:schemeClr val="tx2"/>
                </a:solidFill>
                <a:latin typeface="Arial"/>
                <a:cs typeface="Arial"/>
              </a:rPr>
              <a:t>Advanced controls enabling operations scheduling and pre-cooling during off-peak times, optimizing defrosting cycles in response to grid conditions, operating electric motors and pumps, etc.</a:t>
            </a:r>
          </a:p>
        </p:txBody>
      </p:sp>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a:xfrm>
            <a:off x="9629929" y="6463234"/>
            <a:ext cx="1803400" cy="365125"/>
          </a:xfrm>
        </p:spPr>
        <p:txBody>
          <a:bodyPr/>
          <a:lstStyle/>
          <a:p>
            <a:fld id="{005C4985-ACD0-2B4C-8981-36243250F268}" type="slidenum">
              <a:rPr lang="en-US" smtClean="0">
                <a:solidFill>
                  <a:schemeClr val="tx1"/>
                </a:solidFill>
              </a:rPr>
              <a:t>14</a:t>
            </a:fld>
            <a:endParaRPr lang="en-US">
              <a:solidFill>
                <a:schemeClr val="tx1"/>
              </a:solidFill>
            </a:endParaRPr>
          </a:p>
        </p:txBody>
      </p:sp>
    </p:spTree>
    <p:extLst>
      <p:ext uri="{BB962C8B-B14F-4D97-AF65-F5344CB8AC3E}">
        <p14:creationId xmlns:p14="http://schemas.microsoft.com/office/powerpoint/2010/main" val="2003231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BE6501-61EC-4BAD-D01C-2D4D14F3B203}"/>
              </a:ext>
            </a:extLst>
          </p:cNvPr>
          <p:cNvSpPr txBox="1">
            <a:spLocks noGrp="1"/>
          </p:cNvSpPr>
          <p:nvPr>
            <p:ph type="title" idx="4294967295"/>
          </p:nvPr>
        </p:nvSpPr>
        <p:spPr>
          <a:xfrm>
            <a:off x="1399821" y="61583"/>
            <a:ext cx="10515087"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54061"/>
                </a:solidFill>
                <a:effectLst/>
                <a:uLnTx/>
                <a:uFillTx/>
                <a:latin typeface="Arial"/>
                <a:ea typeface="+mj-ea"/>
                <a:cs typeface="Arial"/>
              </a:rPr>
              <a:t>Group 2: Commercial Cold Storage Facilities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45958" y="1344789"/>
            <a:ext cx="10888579" cy="5174548"/>
          </a:xfrm>
        </p:spPr>
        <p:txBody>
          <a:bodyPr vert="horz" lIns="91440" tIns="45720" rIns="91440" bIns="45720" rtlCol="0" anchor="t">
            <a:normAutofit/>
          </a:bodyPr>
          <a:lstStyle/>
          <a:p>
            <a:pPr marL="0" indent="0">
              <a:lnSpc>
                <a:spcPct val="120000"/>
              </a:lnSpc>
              <a:buNone/>
            </a:pPr>
            <a:r>
              <a:rPr lang="en-US" sz="1800" b="1" dirty="0">
                <a:solidFill>
                  <a:schemeClr val="tx2"/>
                </a:solidFill>
                <a:latin typeface="Arial"/>
                <a:cs typeface="Arial"/>
              </a:rPr>
              <a:t>Commercial Cold Storage </a:t>
            </a:r>
            <a:r>
              <a:rPr lang="en-US" sz="1800" dirty="0">
                <a:solidFill>
                  <a:schemeClr val="tx2"/>
                </a:solidFill>
                <a:latin typeface="Arial"/>
                <a:cs typeface="Arial"/>
              </a:rPr>
              <a:t>is a refrigerated space </a:t>
            </a:r>
            <a:r>
              <a:rPr lang="en-US" sz="1800" b="1" dirty="0">
                <a:solidFill>
                  <a:schemeClr val="tx2"/>
                </a:solidFill>
                <a:latin typeface="Arial"/>
                <a:cs typeface="Arial"/>
              </a:rPr>
              <a:t>less than 3,000 square feet </a:t>
            </a:r>
            <a:r>
              <a:rPr lang="en-US" sz="1800" dirty="0">
                <a:solidFill>
                  <a:schemeClr val="tx2"/>
                </a:solidFill>
                <a:latin typeface="Arial"/>
                <a:cs typeface="Arial"/>
              </a:rPr>
              <a:t>constructed for storage or handling of products with a space temperature of 55°F or less.</a:t>
            </a:r>
          </a:p>
          <a:p>
            <a:pPr marL="0" indent="0">
              <a:lnSpc>
                <a:spcPct val="120000"/>
              </a:lnSpc>
              <a:buNone/>
            </a:pPr>
            <a:r>
              <a:rPr lang="en-US" sz="1800" dirty="0">
                <a:solidFill>
                  <a:schemeClr val="tx2"/>
                </a:solidFill>
                <a:latin typeface="Arial"/>
                <a:cs typeface="Arial"/>
              </a:rPr>
              <a:t>Bring technology from TRL 7-8 to TRL 9 and yield market-ready technologies. </a:t>
            </a:r>
          </a:p>
          <a:p>
            <a:pPr marL="0" indent="0">
              <a:lnSpc>
                <a:spcPct val="120000"/>
              </a:lnSpc>
              <a:buNone/>
            </a:pPr>
            <a:r>
              <a:rPr lang="en-US" sz="1800" dirty="0">
                <a:solidFill>
                  <a:schemeClr val="tx2"/>
                </a:solidFill>
                <a:latin typeface="Arial"/>
                <a:cs typeface="Arial"/>
              </a:rPr>
              <a:t>Focus on projects that will result in </a:t>
            </a:r>
            <a:r>
              <a:rPr lang="en-US" sz="1800" b="1" dirty="0">
                <a:solidFill>
                  <a:schemeClr val="tx2"/>
                </a:solidFill>
                <a:latin typeface="Arial"/>
                <a:cs typeface="Arial"/>
              </a:rPr>
              <a:t>permanent load reduction </a:t>
            </a:r>
            <a:r>
              <a:rPr lang="en-US" sz="1800" dirty="0">
                <a:solidFill>
                  <a:schemeClr val="tx2"/>
                </a:solidFill>
                <a:latin typeface="Arial"/>
                <a:cs typeface="Arial"/>
              </a:rPr>
              <a:t>and does not seek projects that target emergency load reduction. </a:t>
            </a:r>
          </a:p>
          <a:p>
            <a:pPr marL="0" marR="0" lvl="0" indent="0" algn="l" defTabSz="914400" rtl="0" eaLnBrk="1" fontAlgn="auto" latinLnBrk="0" hangingPunct="1">
              <a:lnSpc>
                <a:spcPct val="120000"/>
              </a:lnSpc>
              <a:spcBef>
                <a:spcPts val="1000"/>
              </a:spcBef>
              <a:spcAft>
                <a:spcPts val="0"/>
              </a:spcAft>
              <a:buClrTx/>
              <a:buSzTx/>
              <a:buFont typeface="Arial"/>
              <a:buNone/>
              <a:tabLst/>
              <a:defRPr/>
            </a:pPr>
            <a:r>
              <a:rPr kumimoji="0" lang="en-US" sz="1700" b="1" i="0" u="none" strike="noStrike" kern="1200" cap="none" spc="0" normalizeH="0" baseline="0" noProof="0" dirty="0">
                <a:ln>
                  <a:noFill/>
                </a:ln>
                <a:solidFill>
                  <a:schemeClr val="tx2"/>
                </a:solidFill>
                <a:effectLst/>
                <a:uLnTx/>
                <a:uFillTx/>
                <a:latin typeface="Arial"/>
                <a:ea typeface="+mn-ea"/>
                <a:cs typeface="Arial"/>
              </a:rPr>
              <a:t>Potential Technology Areas:</a:t>
            </a:r>
            <a:endParaRPr lang="en-US" sz="1700" b="1" i="0" u="none" strike="noStrike" kern="1200" cap="none" spc="0" normalizeH="0" baseline="0" noProof="0">
              <a:ln>
                <a:noFill/>
              </a:ln>
              <a:solidFill>
                <a:schemeClr val="tx2"/>
              </a:solidFill>
              <a:effectLst/>
              <a:uLnTx/>
              <a:uFillTx/>
              <a:latin typeface="Arial"/>
              <a:cs typeface="Arial"/>
            </a:endParaRPr>
          </a:p>
          <a:p>
            <a:pPr marL="685800" marR="0" lvl="1" indent="-228600" algn="l" defTabSz="914400" rtl="0" eaLnBrk="1" fontAlgn="auto" latinLnBrk="0" hangingPunct="1">
              <a:lnSpc>
                <a:spcPct val="120000"/>
              </a:lnSpc>
              <a:spcBef>
                <a:spcPts val="500"/>
              </a:spcBef>
              <a:spcAft>
                <a:spcPts val="0"/>
              </a:spcAft>
              <a:buClrTx/>
              <a:buSzTx/>
              <a:buFont typeface="Arial"/>
              <a:buChar char="•"/>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Advanced dehumidification technologies that reduce refrigeration loads</a:t>
            </a:r>
            <a:endParaRPr lang="en-US" sz="1800" b="0" i="0" u="none" strike="noStrike" kern="1200" cap="none" spc="0" normalizeH="0" baseline="0" noProof="0">
              <a:ln>
                <a:noFill/>
              </a:ln>
              <a:solidFill>
                <a:schemeClr val="tx2"/>
              </a:solidFill>
              <a:effectLst/>
              <a:uLnTx/>
              <a:uFillTx/>
              <a:latin typeface="Arial"/>
              <a:cs typeface="Arial"/>
            </a:endParaRPr>
          </a:p>
          <a:p>
            <a:pPr marL="685800" marR="0" lvl="1" indent="-228600" algn="l" defTabSz="914400" rtl="0" eaLnBrk="1" fontAlgn="auto" latinLnBrk="0" hangingPunct="1">
              <a:lnSpc>
                <a:spcPct val="120000"/>
              </a:lnSpc>
              <a:spcBef>
                <a:spcPts val="500"/>
              </a:spcBef>
              <a:spcAft>
                <a:spcPts val="0"/>
              </a:spcAft>
              <a:buClrTx/>
              <a:buSzTx/>
              <a:buFont typeface="Arial"/>
              <a:buChar char="•"/>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Defrosting and frost build-up prevention technologies (e.g., coatings)</a:t>
            </a:r>
            <a:endParaRPr lang="en-US" sz="1800" b="0" i="0" u="none" strike="noStrike" kern="1200" cap="none" spc="0" normalizeH="0" baseline="0" noProof="0">
              <a:ln>
                <a:noFill/>
              </a:ln>
              <a:solidFill>
                <a:schemeClr val="tx2"/>
              </a:solidFill>
              <a:effectLst/>
              <a:uLnTx/>
              <a:uFillTx/>
              <a:latin typeface="Arial"/>
              <a:cs typeface="Arial"/>
            </a:endParaRPr>
          </a:p>
          <a:p>
            <a:pPr marL="685800" marR="0" lvl="1" indent="-228600" algn="l" defTabSz="914400" rtl="0" eaLnBrk="1" fontAlgn="auto" latinLnBrk="0" hangingPunct="1">
              <a:lnSpc>
                <a:spcPct val="120000"/>
              </a:lnSpc>
              <a:spcBef>
                <a:spcPts val="500"/>
              </a:spcBef>
              <a:spcAft>
                <a:spcPts val="0"/>
              </a:spcAft>
              <a:buClrTx/>
              <a:buSzTx/>
              <a:buFont typeface="Arial"/>
              <a:buChar char="•"/>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Integrated thermal energy storage technologies, such as dedicated ice storage, brine cold storage that enables operational flexibility, and electric load shifting</a:t>
            </a:r>
            <a:endParaRPr lang="en-US" sz="1800" b="0" i="0" u="none" strike="noStrike" kern="1200" cap="none" spc="0" normalizeH="0" baseline="0" noProof="0">
              <a:ln>
                <a:noFill/>
              </a:ln>
              <a:solidFill>
                <a:schemeClr val="tx2"/>
              </a:solidFill>
              <a:effectLst/>
              <a:uLnTx/>
              <a:uFillTx/>
              <a:latin typeface="Arial"/>
              <a:cs typeface="Arial"/>
            </a:endParaRPr>
          </a:p>
          <a:p>
            <a:pPr marL="685800" marR="0" lvl="1" indent="-228600" algn="l" defTabSz="914400" rtl="0" eaLnBrk="1" fontAlgn="auto" latinLnBrk="0" hangingPunct="1">
              <a:lnSpc>
                <a:spcPct val="120000"/>
              </a:lnSpc>
              <a:spcBef>
                <a:spcPts val="500"/>
              </a:spcBef>
              <a:spcAft>
                <a:spcPts val="0"/>
              </a:spcAft>
              <a:buClrTx/>
              <a:buSzTx/>
              <a:buFont typeface="Arial"/>
              <a:buChar char="•"/>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Advanced controls enabling operations scheduling and pre-cooling during off-peak times, optimizing defrosting cycles in response to grid conditions, operating electric motors and pumps, etc.</a:t>
            </a:r>
            <a:endParaRPr lang="en-US" sz="1800" b="0" i="0" u="none" strike="noStrike" kern="1200" cap="none" spc="0" normalizeH="0" baseline="0" noProof="0" dirty="0">
              <a:ln>
                <a:noFill/>
              </a:ln>
              <a:solidFill>
                <a:schemeClr val="tx2"/>
              </a:solidFill>
              <a:effectLst/>
              <a:uLnTx/>
              <a:uFillTx/>
              <a:latin typeface="Arial"/>
              <a:cs typeface="Arial"/>
            </a:endParaRPr>
          </a:p>
          <a:p>
            <a:pPr marL="0" indent="0">
              <a:buNone/>
            </a:pPr>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1A65DB63-82B9-4784-BFF0-F8EF1C7D667C}"/>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1932640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Eligible Applicants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45200" y="1403594"/>
            <a:ext cx="10644091" cy="4926432"/>
          </a:xfrm>
        </p:spPr>
        <p:txBody>
          <a:bodyPr vert="horz" lIns="91440" tIns="45720" rIns="91440" bIns="45720" rtlCol="0" anchor="t">
            <a:normAutofit/>
          </a:bodyPr>
          <a:lstStyle/>
          <a:p>
            <a:r>
              <a:rPr lang="en-US" sz="3200">
                <a:solidFill>
                  <a:schemeClr val="accent1">
                    <a:lumMod val="75000"/>
                  </a:schemeClr>
                </a:solidFill>
                <a:latin typeface="Arial"/>
                <a:cs typeface="Arial"/>
              </a:rPr>
              <a:t>This is an open solicitation for public and private entities.</a:t>
            </a:r>
          </a:p>
          <a:p>
            <a:r>
              <a:rPr lang="en-US" sz="3200">
                <a:solidFill>
                  <a:schemeClr val="accent1">
                    <a:lumMod val="75000"/>
                  </a:schemeClr>
                </a:solidFill>
                <a:latin typeface="Arial"/>
                <a:cs typeface="Arial"/>
              </a:rPr>
              <a:t>Applicants must accept the EPIC</a:t>
            </a:r>
            <a:r>
              <a:rPr lang="en-US" sz="3200">
                <a:solidFill>
                  <a:schemeClr val="tx2">
                    <a:lumMod val="60000"/>
                    <a:lumOff val="40000"/>
                  </a:schemeClr>
                </a:solidFill>
                <a:latin typeface="Arial"/>
                <a:cs typeface="Arial"/>
              </a:rPr>
              <a:t> </a:t>
            </a:r>
            <a:r>
              <a:rPr lang="en-US" sz="3200">
                <a:solidFill>
                  <a:schemeClr val="accent1">
                    <a:lumMod val="75000"/>
                  </a:schemeClr>
                </a:solidFill>
                <a:latin typeface="Arial"/>
                <a:cs typeface="Arial"/>
              </a:rPr>
              <a:t>terms and conditions.</a:t>
            </a:r>
          </a:p>
          <a:p>
            <a:pPr lvl="1">
              <a:buFont typeface="Courier New"/>
              <a:buChar char="o"/>
            </a:pPr>
            <a:r>
              <a:rPr lang="en-US" sz="3200">
                <a:solidFill>
                  <a:schemeClr val="accent1">
                    <a:lumMod val="75000"/>
                  </a:schemeClr>
                </a:solidFill>
                <a:latin typeface="Arial"/>
                <a:cs typeface="Arial"/>
              </a:rPr>
              <a:t>Standard, UC, and DOE T&amp;Cs available online: </a:t>
            </a:r>
            <a:r>
              <a:rPr lang="en-US" sz="3200">
                <a:solidFill>
                  <a:srgbClr val="4F81BD"/>
                </a:solidFill>
                <a:latin typeface="Arial"/>
                <a:cs typeface="Arial"/>
                <a:hlinkClick r:id="rId3">
                  <a:extLst>
                    <a:ext uri="{A12FA001-AC4F-418D-AE19-62706E023703}">
                      <ahyp:hlinkClr xmlns:ahyp="http://schemas.microsoft.com/office/drawing/2018/hyperlinkcolor" val="tx"/>
                    </a:ext>
                  </a:extLst>
                </a:hlinkClick>
              </a:rPr>
              <a:t>https://www.energy.ca.gov/funding-opportunities/funding-resources</a:t>
            </a:r>
            <a:endParaRPr lang="en-US" sz="3200">
              <a:solidFill>
                <a:srgbClr val="4F81BD"/>
              </a:solidFill>
              <a:latin typeface="Arial"/>
              <a:cs typeface="Arial"/>
            </a:endParaRPr>
          </a:p>
          <a:p>
            <a:r>
              <a:rPr lang="en-US" sz="3200">
                <a:solidFill>
                  <a:schemeClr val="accent1">
                    <a:lumMod val="75000"/>
                  </a:schemeClr>
                </a:solidFill>
                <a:latin typeface="Arial"/>
                <a:cs typeface="Arial"/>
              </a:rPr>
              <a:t>Applicants are encouraged to register with the California Secretary of State, as all recipients must be registered and in good standing to enter into an agreement with the Energy Commission: </a:t>
            </a:r>
            <a:r>
              <a:rPr lang="en-US" sz="3200">
                <a:solidFill>
                  <a:schemeClr val="accent1">
                    <a:lumMod val="75000"/>
                  </a:schemeClr>
                </a:solidFill>
                <a:latin typeface="Arial"/>
                <a:cs typeface="Arial"/>
                <a:hlinkClick r:id="rId4">
                  <a:extLst>
                    <a:ext uri="{A12FA001-AC4F-418D-AE19-62706E023703}">
                      <ahyp:hlinkClr xmlns:ahyp="http://schemas.microsoft.com/office/drawing/2018/hyperlinkcolor" val="tx"/>
                    </a:ext>
                  </a:extLst>
                </a:hlinkClick>
              </a:rPr>
              <a:t>http://www.sos.ca.gov </a:t>
            </a:r>
            <a:endParaRPr lang="en-US" sz="28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16</a:t>
            </a:fld>
            <a:endParaRPr lang="en-US">
              <a:solidFill>
                <a:schemeClr val="tx1"/>
              </a:solidFill>
            </a:endParaRPr>
          </a:p>
        </p:txBody>
      </p:sp>
    </p:spTree>
    <p:extLst>
      <p:ext uri="{BB962C8B-B14F-4D97-AF65-F5344CB8AC3E}">
        <p14:creationId xmlns:p14="http://schemas.microsoft.com/office/powerpoint/2010/main" val="130802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Application Requirements</a:t>
            </a:r>
          </a:p>
        </p:txBody>
      </p:sp>
      <p:graphicFrame>
        <p:nvGraphicFramePr>
          <p:cNvPr id="9" name="Content Placeholder 3" descr="Table outlines the required application attachments." title="Application Table"/>
          <p:cNvGraphicFramePr>
            <a:graphicFrameLocks noGrp="1"/>
          </p:cNvGraphicFramePr>
          <p:nvPr>
            <p:ph idx="1"/>
            <p:extLst>
              <p:ext uri="{D42A27DB-BD31-4B8C-83A1-F6EECF244321}">
                <p14:modId xmlns:p14="http://schemas.microsoft.com/office/powerpoint/2010/main" val="3581591265"/>
              </p:ext>
            </p:extLst>
          </p:nvPr>
        </p:nvGraphicFramePr>
        <p:xfrm>
          <a:off x="1119188" y="1403594"/>
          <a:ext cx="9953624" cy="4165605"/>
        </p:xfrm>
        <a:graphic>
          <a:graphicData uri="http://schemas.openxmlformats.org/drawingml/2006/table">
            <a:tbl>
              <a:tblPr firstRow="1" bandRow="1">
                <a:tableStyleId>{5C22544A-7EE6-4342-B048-85BDC9FD1C3A}</a:tableStyleId>
              </a:tblPr>
              <a:tblGrid>
                <a:gridCol w="4976812">
                  <a:extLst>
                    <a:ext uri="{9D8B030D-6E8A-4147-A177-3AD203B41FA5}">
                      <a16:colId xmlns:a16="http://schemas.microsoft.com/office/drawing/2014/main" val="20000"/>
                    </a:ext>
                  </a:extLst>
                </a:gridCol>
                <a:gridCol w="4976812">
                  <a:extLst>
                    <a:ext uri="{9D8B030D-6E8A-4147-A177-3AD203B41FA5}">
                      <a16:colId xmlns:a16="http://schemas.microsoft.com/office/drawing/2014/main" val="20001"/>
                    </a:ext>
                  </a:extLst>
                </a:gridCol>
              </a:tblGrid>
              <a:tr h="492653">
                <a:tc gridSpan="2">
                  <a:txBody>
                    <a:bodyPr/>
                    <a:lstStyle/>
                    <a:p>
                      <a:pPr algn="ctr"/>
                      <a:r>
                        <a:rPr lang="en-US" sz="1800" dirty="0"/>
                        <a:t> Each Applicant must complete and</a:t>
                      </a:r>
                    </a:p>
                    <a:p>
                      <a:pPr algn="ctr"/>
                      <a:r>
                        <a:rPr lang="en-US" sz="1800" dirty="0"/>
                        <a:t>including the following: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r>
                        <a:rPr lang="en-US" sz="1800"/>
                        <a:t>including the following:</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2653">
                <a:tc>
                  <a:txBody>
                    <a:bodyPr/>
                    <a:lstStyle/>
                    <a:p>
                      <a:pPr algn="l" fontAlgn="b"/>
                      <a:r>
                        <a:rPr lang="en-US" sz="2200" b="0" i="0" u="none" strike="noStrike" dirty="0">
                          <a:solidFill>
                            <a:schemeClr val="tx2"/>
                          </a:solidFill>
                          <a:effectLst/>
                          <a:latin typeface="Calibri" panose="020F0502020204030204" pitchFamily="34" charset="0"/>
                        </a:rPr>
                        <a:t>1. Application Form (.pdf)</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2200" b="0" i="0" u="none" strike="noStrike" dirty="0">
                          <a:solidFill>
                            <a:schemeClr val="tx2"/>
                          </a:solidFill>
                          <a:effectLst/>
                          <a:latin typeface="Calibri" panose="020F0502020204030204" pitchFamily="34" charset="0"/>
                        </a:rPr>
                        <a:t>2. Executive Summary (.docx)</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92653">
                <a:tc>
                  <a:txBody>
                    <a:bodyPr/>
                    <a:lstStyle/>
                    <a:p>
                      <a:pPr algn="l" fontAlgn="b"/>
                      <a:r>
                        <a:rPr lang="en-US" sz="2200" b="0" i="0" u="none" strike="noStrike" dirty="0">
                          <a:solidFill>
                            <a:schemeClr val="tx2"/>
                          </a:solidFill>
                          <a:effectLst/>
                          <a:latin typeface="Calibri" panose="020F0502020204030204" pitchFamily="34" charset="0"/>
                        </a:rPr>
                        <a:t>3. Project Narrative (.docx)</a:t>
                      </a:r>
                    </a:p>
                  </a:txBody>
                  <a:tcPr marL="9525" marR="9525" marT="9525" marB="0" anchor="b"/>
                </a:tc>
                <a:tc>
                  <a:txBody>
                    <a:bodyPr/>
                    <a:lstStyle/>
                    <a:p>
                      <a:pPr algn="l" fontAlgn="b"/>
                      <a:r>
                        <a:rPr lang="en-US" sz="2200" b="0" i="0" u="none" strike="noStrike" dirty="0">
                          <a:solidFill>
                            <a:schemeClr val="tx2"/>
                          </a:solidFill>
                          <a:effectLst/>
                          <a:latin typeface="Calibri" panose="020F0502020204030204" pitchFamily="34" charset="0"/>
                        </a:rPr>
                        <a:t>4. Project Team (.docx, .pdf)</a:t>
                      </a:r>
                    </a:p>
                  </a:txBody>
                  <a:tcPr marL="9525" marR="9525" marT="9525" marB="0" anchor="b"/>
                </a:tc>
                <a:extLst>
                  <a:ext uri="{0D108BD9-81ED-4DB2-BD59-A6C34878D82A}">
                    <a16:rowId xmlns:a16="http://schemas.microsoft.com/office/drawing/2014/main" val="10002"/>
                  </a:ext>
                </a:extLst>
              </a:tr>
              <a:tr h="382175">
                <a:tc>
                  <a:txBody>
                    <a:bodyPr/>
                    <a:lstStyle/>
                    <a:p>
                      <a:pPr algn="l" fontAlgn="b"/>
                      <a:r>
                        <a:rPr lang="en-US" sz="2200" b="0" i="0" u="none" strike="noStrike" dirty="0">
                          <a:solidFill>
                            <a:schemeClr val="tx2"/>
                          </a:solidFill>
                          <a:effectLst/>
                          <a:latin typeface="Calibri" panose="020F0502020204030204" pitchFamily="34" charset="0"/>
                        </a:rPr>
                        <a:t>5. Scope of Work (.docx)</a:t>
                      </a:r>
                    </a:p>
                  </a:txBody>
                  <a:tcPr marL="9525" marR="9525" marT="9525" marB="0" anchor="b"/>
                </a:tc>
                <a:tc>
                  <a:txBody>
                    <a:bodyPr/>
                    <a:lstStyle/>
                    <a:p>
                      <a:pPr algn="l" fontAlgn="b"/>
                      <a:r>
                        <a:rPr lang="en-US" sz="2200" b="0" i="0" u="none" strike="noStrike" dirty="0">
                          <a:solidFill>
                            <a:schemeClr val="tx2"/>
                          </a:solidFill>
                          <a:effectLst/>
                          <a:latin typeface="Calibri" panose="020F0502020204030204" pitchFamily="34" charset="0"/>
                        </a:rPr>
                        <a:t>6. Project Schedule (.xlsx)</a:t>
                      </a:r>
                    </a:p>
                  </a:txBody>
                  <a:tcPr marL="9525" marR="9525" marT="9525" marB="0" anchor="b"/>
                </a:tc>
                <a:extLst>
                  <a:ext uri="{0D108BD9-81ED-4DB2-BD59-A6C34878D82A}">
                    <a16:rowId xmlns:a16="http://schemas.microsoft.com/office/drawing/2014/main" val="10003"/>
                  </a:ext>
                </a:extLst>
              </a:tr>
              <a:tr h="492653">
                <a:tc>
                  <a:txBody>
                    <a:bodyPr/>
                    <a:lstStyle/>
                    <a:p>
                      <a:pPr algn="l" fontAlgn="b"/>
                      <a:r>
                        <a:rPr lang="en-US" sz="2200" b="0" i="0" u="none" strike="noStrike" dirty="0">
                          <a:solidFill>
                            <a:schemeClr val="tx2"/>
                          </a:solidFill>
                          <a:effectLst/>
                          <a:latin typeface="Calibri" panose="020F0502020204030204" pitchFamily="34" charset="0"/>
                        </a:rPr>
                        <a:t>7. Budget (.xlsx)</a:t>
                      </a:r>
                    </a:p>
                  </a:txBody>
                  <a:tcPr marL="9525" marR="9525" marT="9525" marB="0" anchor="b"/>
                </a:tc>
                <a:tc>
                  <a:txBody>
                    <a:bodyPr/>
                    <a:lstStyle/>
                    <a:p>
                      <a:pPr algn="l" fontAlgn="b"/>
                      <a:r>
                        <a:rPr lang="en-US" sz="2200" b="0" i="0" u="none" strike="noStrike" dirty="0">
                          <a:solidFill>
                            <a:schemeClr val="tx2"/>
                          </a:solidFill>
                          <a:effectLst/>
                          <a:latin typeface="Calibri" panose="020F0502020204030204" pitchFamily="34" charset="0"/>
                        </a:rPr>
                        <a:t>8. CEQA Compliance Form (.docx)</a:t>
                      </a:r>
                    </a:p>
                  </a:txBody>
                  <a:tcPr marL="9525" marR="9525" marT="9525" marB="0" anchor="b"/>
                </a:tc>
                <a:extLst>
                  <a:ext uri="{0D108BD9-81ED-4DB2-BD59-A6C34878D82A}">
                    <a16:rowId xmlns:a16="http://schemas.microsoft.com/office/drawing/2014/main" val="10004"/>
                  </a:ext>
                </a:extLst>
              </a:tr>
              <a:tr h="528943">
                <a:tc>
                  <a:txBody>
                    <a:bodyPr/>
                    <a:lstStyle/>
                    <a:p>
                      <a:pPr algn="l" fontAlgn="b"/>
                      <a:r>
                        <a:rPr lang="en-US" sz="2200" b="0" i="0" u="none" strike="noStrike" dirty="0">
                          <a:solidFill>
                            <a:schemeClr val="tx2"/>
                          </a:solidFill>
                          <a:effectLst/>
                          <a:latin typeface="Calibri" panose="020F0502020204030204" pitchFamily="34" charset="0"/>
                        </a:rPr>
                        <a:t>9. References and Work Product Form (.docx, .pdf)</a:t>
                      </a:r>
                    </a:p>
                  </a:txBody>
                  <a:tcPr marL="9525" marR="9525" marT="9525" marB="0" anchor="b"/>
                </a:tc>
                <a:tc>
                  <a:txBody>
                    <a:bodyPr/>
                    <a:lstStyle/>
                    <a:p>
                      <a:pPr algn="l" fontAlgn="b"/>
                      <a:r>
                        <a:rPr lang="en-US" sz="2200" b="0" i="0" u="none" strike="noStrike" dirty="0">
                          <a:solidFill>
                            <a:schemeClr val="tx2"/>
                          </a:solidFill>
                          <a:effectLst/>
                          <a:latin typeface="Calibri" panose="020F0502020204030204" pitchFamily="34" charset="0"/>
                        </a:rPr>
                        <a:t>10. Commitment and Support Letters (.pdf) </a:t>
                      </a:r>
                    </a:p>
                  </a:txBody>
                  <a:tcPr marL="9525" marR="9525" marT="9525" marB="0" anchor="b"/>
                </a:tc>
                <a:extLst>
                  <a:ext uri="{0D108BD9-81ED-4DB2-BD59-A6C34878D82A}">
                    <a16:rowId xmlns:a16="http://schemas.microsoft.com/office/drawing/2014/main" val="10005"/>
                  </a:ext>
                </a:extLst>
              </a:tr>
              <a:tr h="492653">
                <a:tc>
                  <a:txBody>
                    <a:bodyPr/>
                    <a:lstStyle/>
                    <a:p>
                      <a:pPr algn="l" fontAlgn="b"/>
                      <a:r>
                        <a:rPr lang="en-US" sz="2200" b="0" i="0" u="none" strike="noStrike" dirty="0">
                          <a:solidFill>
                            <a:schemeClr val="tx2"/>
                          </a:solidFill>
                          <a:effectLst/>
                          <a:latin typeface="Calibri" panose="020F0502020204030204" pitchFamily="34" charset="0"/>
                        </a:rPr>
                        <a:t>11. Project Performance Metrics</a:t>
                      </a:r>
                    </a:p>
                  </a:txBody>
                  <a:tcPr marL="9525" marR="9525" marT="9525" marB="0" anchor="b"/>
                </a:tc>
                <a:tc>
                  <a:txBody>
                    <a:bodyPr/>
                    <a:lstStyle/>
                    <a:p>
                      <a:pPr algn="l" fontAlgn="b"/>
                      <a:r>
                        <a:rPr lang="en-US" sz="2200" b="0" i="0" u="none" strike="noStrike" dirty="0">
                          <a:solidFill>
                            <a:schemeClr val="tx2"/>
                          </a:solidFill>
                          <a:effectLst/>
                          <a:latin typeface="Calibri" panose="020F0502020204030204" pitchFamily="34" charset="0"/>
                        </a:rPr>
                        <a:t>12. Applicant Declaration  (.docx)</a:t>
                      </a:r>
                    </a:p>
                  </a:txBody>
                  <a:tcPr marL="9525" marR="9525" marT="9525" marB="0" anchor="b"/>
                </a:tc>
                <a:extLst>
                  <a:ext uri="{0D108BD9-81ED-4DB2-BD59-A6C34878D82A}">
                    <a16:rowId xmlns:a16="http://schemas.microsoft.com/office/drawing/2014/main" val="10006"/>
                  </a:ext>
                </a:extLst>
              </a:tr>
              <a:tr h="492653">
                <a:tc gridSpan="2">
                  <a:txBody>
                    <a:bodyPr/>
                    <a:lstStyle/>
                    <a:p>
                      <a:pPr algn="l" fontAlgn="b"/>
                      <a:r>
                        <a:rPr lang="en-US" sz="2200" b="0" i="0" u="none" strike="noStrike" dirty="0">
                          <a:solidFill>
                            <a:schemeClr val="tx2"/>
                          </a:solidFill>
                          <a:effectLst/>
                          <a:latin typeface="Calibri" panose="020F0502020204030204" pitchFamily="34" charset="0"/>
                        </a:rPr>
                        <a:t>13. Special Tribes (.docx) (IF APPLICABLE)</a:t>
                      </a:r>
                    </a:p>
                  </a:txBody>
                  <a:tcPr marL="9525" marR="9525" marT="9525" marB="0" anchor="b"/>
                </a:tc>
                <a:tc hMerge="1">
                  <a:txBody>
                    <a:bodyPr/>
                    <a:lstStyle/>
                    <a:p>
                      <a:endParaRPr lang="en-US" dirty="0"/>
                    </a:p>
                  </a:txBody>
                  <a:tcPr/>
                </a:tc>
                <a:extLst>
                  <a:ext uri="{0D108BD9-81ED-4DB2-BD59-A6C34878D82A}">
                    <a16:rowId xmlns:a16="http://schemas.microsoft.com/office/drawing/2014/main" val="963796672"/>
                  </a:ext>
                </a:extLst>
              </a:tr>
            </a:tbl>
          </a:graphicData>
        </a:graphic>
      </p:graphicFrame>
      <p:sp>
        <p:nvSpPr>
          <p:cNvPr id="2" name="Slide Number Placeholder 1">
            <a:extLst>
              <a:ext uri="{FF2B5EF4-FFF2-40B4-BE49-F238E27FC236}">
                <a16:creationId xmlns:a16="http://schemas.microsoft.com/office/drawing/2014/main" id="{871444A1-0E12-4A37-8D07-345336EB129A}"/>
              </a:ext>
            </a:extLst>
          </p:cNvPr>
          <p:cNvSpPr>
            <a:spLocks noGrp="1"/>
          </p:cNvSpPr>
          <p:nvPr>
            <p:ph type="sldNum" sz="quarter" idx="12"/>
          </p:nvPr>
        </p:nvSpPr>
        <p:spPr>
          <a:xfrm>
            <a:off x="9674901" y="6463234"/>
            <a:ext cx="1803400" cy="365125"/>
          </a:xfrm>
        </p:spPr>
        <p:txBody>
          <a:bodyPr/>
          <a:lstStyle/>
          <a:p>
            <a:fld id="{005C4985-ACD0-2B4C-8981-36243250F268}" type="slidenum">
              <a:rPr lang="en-US" smtClean="0">
                <a:solidFill>
                  <a:schemeClr val="tx1"/>
                </a:solidFill>
              </a:rPr>
              <a:t>17</a:t>
            </a:fld>
            <a:endParaRPr lang="en-US">
              <a:solidFill>
                <a:schemeClr val="tx1"/>
              </a:solidFill>
            </a:endParaRPr>
          </a:p>
        </p:txBody>
      </p:sp>
    </p:spTree>
    <p:extLst>
      <p:ext uri="{BB962C8B-B14F-4D97-AF65-F5344CB8AC3E}">
        <p14:creationId xmlns:p14="http://schemas.microsoft.com/office/powerpoint/2010/main" val="35380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Project Narrative (Attachment 3)</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87690" y="1292087"/>
            <a:ext cx="10830996" cy="4998319"/>
          </a:xfrm>
        </p:spPr>
        <p:txBody>
          <a:bodyPr vert="horz" lIns="91440" tIns="45720" rIns="91440" bIns="45720" rtlCol="0" anchor="t">
            <a:noAutofit/>
          </a:bodyPr>
          <a:lstStyle/>
          <a:p>
            <a:r>
              <a:rPr lang="en-US" sz="2800" dirty="0">
                <a:solidFill>
                  <a:schemeClr val="accent1">
                    <a:lumMod val="75000"/>
                  </a:schemeClr>
                </a:solidFill>
                <a:latin typeface="Arial"/>
                <a:cs typeface="Arial"/>
              </a:rPr>
              <a:t>This is your opportunity to explain the entirety of the project. The narrative should explain:</a:t>
            </a:r>
          </a:p>
          <a:p>
            <a:pPr marL="914400" lvl="1" indent="-457200">
              <a:buFont typeface="Courier New" panose="02070309020205020404" pitchFamily="49" charset="0"/>
              <a:buChar char="o"/>
            </a:pPr>
            <a:r>
              <a:rPr lang="en-US" sz="2800" dirty="0">
                <a:solidFill>
                  <a:schemeClr val="accent1">
                    <a:lumMod val="75000"/>
                  </a:schemeClr>
                </a:solidFill>
                <a:latin typeface="Arial"/>
                <a:cs typeface="Arial"/>
              </a:rPr>
              <a:t>Why is your project necessary and important to California?</a:t>
            </a:r>
          </a:p>
          <a:p>
            <a:pPr marL="914400" lvl="1" indent="-457200">
              <a:buFont typeface="Courier New" panose="02070309020205020404" pitchFamily="49" charset="0"/>
              <a:buChar char="o"/>
            </a:pPr>
            <a:r>
              <a:rPr lang="en-US" sz="2800" dirty="0">
                <a:solidFill>
                  <a:schemeClr val="accent1">
                    <a:lumMod val="75000"/>
                  </a:schemeClr>
                </a:solidFill>
                <a:latin typeface="Arial"/>
                <a:cs typeface="Arial"/>
              </a:rPr>
              <a:t>What is your project approach and how will each major task be implemented?</a:t>
            </a:r>
          </a:p>
          <a:p>
            <a:pPr marL="914400" lvl="1" indent="-457200">
              <a:buFont typeface="Courier New" panose="02070309020205020404" pitchFamily="49" charset="0"/>
              <a:buChar char="o"/>
            </a:pPr>
            <a:r>
              <a:rPr lang="en-US" sz="2800" dirty="0">
                <a:solidFill>
                  <a:schemeClr val="accent1">
                    <a:lumMod val="75000"/>
                  </a:schemeClr>
                </a:solidFill>
                <a:latin typeface="Arial"/>
                <a:cs typeface="Arial"/>
              </a:rPr>
              <a:t>How will the project be completed in the term proposed.</a:t>
            </a:r>
          </a:p>
          <a:p>
            <a:pPr marL="914400" lvl="1" indent="-457200">
              <a:buFont typeface="Courier New" panose="02070309020205020404" pitchFamily="49" charset="0"/>
              <a:buChar char="o"/>
            </a:pPr>
            <a:r>
              <a:rPr lang="en-US" sz="2800" dirty="0">
                <a:solidFill>
                  <a:schemeClr val="accent1">
                    <a:lumMod val="75000"/>
                  </a:schemeClr>
                </a:solidFill>
                <a:latin typeface="Arial"/>
                <a:cs typeface="Arial"/>
              </a:rPr>
              <a:t>How will the project outcomes benefit </a:t>
            </a:r>
            <a:r>
              <a:rPr lang="en-US" sz="2800" dirty="0">
                <a:solidFill>
                  <a:srgbClr val="FF0000"/>
                </a:solidFill>
                <a:latin typeface="Arial"/>
                <a:cs typeface="Arial"/>
              </a:rPr>
              <a:t>electric IOU ratepayers</a:t>
            </a:r>
            <a:r>
              <a:rPr lang="en-US" sz="2800" dirty="0">
                <a:solidFill>
                  <a:schemeClr val="accent1">
                    <a:lumMod val="75000"/>
                  </a:schemeClr>
                </a:solidFill>
                <a:latin typeface="Arial"/>
                <a:cs typeface="Arial"/>
              </a:rPr>
              <a:t>?</a:t>
            </a:r>
          </a:p>
          <a:p>
            <a:pPr marL="914400" lvl="1" indent="-457200">
              <a:buFont typeface="Courier New" panose="02070309020205020404" pitchFamily="49" charset="0"/>
              <a:buChar char="o"/>
            </a:pPr>
            <a:r>
              <a:rPr lang="en-US" sz="2800" dirty="0">
                <a:solidFill>
                  <a:schemeClr val="accent1">
                    <a:lumMod val="75000"/>
                  </a:schemeClr>
                </a:solidFill>
                <a:latin typeface="Arial"/>
                <a:cs typeface="Arial"/>
              </a:rPr>
              <a:t>Address the requirements for your group as described in Section I.C.</a:t>
            </a:r>
          </a:p>
          <a:p>
            <a:pPr marL="457200" lvl="1" indent="0">
              <a:buNone/>
            </a:pPr>
            <a:endParaRPr lang="en-US" sz="2800">
              <a:solidFill>
                <a:schemeClr val="accent1">
                  <a:lumMod val="75000"/>
                </a:schemeClr>
              </a:solidFill>
              <a:latin typeface="Arial"/>
              <a:cs typeface="Arial"/>
            </a:endParaRPr>
          </a:p>
          <a:p>
            <a:pPr marL="457200" lvl="1" indent="0">
              <a:buNone/>
            </a:pPr>
            <a:r>
              <a:rPr lang="en-US" sz="2800" dirty="0">
                <a:solidFill>
                  <a:schemeClr val="accent1">
                    <a:lumMod val="75000"/>
                  </a:schemeClr>
                </a:solidFill>
                <a:latin typeface="Arial"/>
                <a:cs typeface="Arial"/>
              </a:rPr>
              <a:t>Respond to the scoring criteria described in Section IV.F.</a:t>
            </a:r>
          </a:p>
        </p:txBody>
      </p:sp>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18</a:t>
            </a:fld>
            <a:endParaRPr lang="en-US">
              <a:solidFill>
                <a:schemeClr val="tx1"/>
              </a:solidFill>
            </a:endParaRPr>
          </a:p>
        </p:txBody>
      </p:sp>
    </p:spTree>
    <p:extLst>
      <p:ext uri="{BB962C8B-B14F-4D97-AF65-F5344CB8AC3E}">
        <p14:creationId xmlns:p14="http://schemas.microsoft.com/office/powerpoint/2010/main" val="3768265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Scope of Work (Attachment 5)</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0218" y="1435666"/>
            <a:ext cx="10342166" cy="4854544"/>
          </a:xfrm>
        </p:spPr>
        <p:txBody>
          <a:bodyPr vert="horz" lIns="91440" tIns="45720" rIns="91440" bIns="45720" rtlCol="0" anchor="t">
            <a:normAutofit lnSpcReduction="10000"/>
          </a:bodyPr>
          <a:lstStyle/>
          <a:p>
            <a:r>
              <a:rPr lang="en-US" sz="3000">
                <a:solidFill>
                  <a:schemeClr val="accent1">
                    <a:lumMod val="75000"/>
                  </a:schemeClr>
                </a:solidFill>
                <a:latin typeface="Arial"/>
                <a:cs typeface="Arial"/>
              </a:rPr>
              <a:t>Tell us exactly what you are proposing to do in your project.</a:t>
            </a:r>
          </a:p>
          <a:p>
            <a:r>
              <a:rPr lang="en-US" sz="3000">
                <a:solidFill>
                  <a:schemeClr val="accent1">
                    <a:lumMod val="75000"/>
                  </a:schemeClr>
                </a:solidFill>
                <a:latin typeface="Arial"/>
                <a:cs typeface="Arial"/>
              </a:rPr>
              <a:t>Identify what will be delivered to the Energy Commission.</a:t>
            </a:r>
          </a:p>
          <a:p>
            <a:r>
              <a:rPr lang="en-US" sz="3000">
                <a:solidFill>
                  <a:schemeClr val="accent1">
                    <a:lumMod val="75000"/>
                  </a:schemeClr>
                </a:solidFill>
                <a:latin typeface="Arial"/>
                <a:cs typeface="Arial"/>
              </a:rPr>
              <a:t>Be sure to include in the technical tasks:</a:t>
            </a:r>
          </a:p>
          <a:p>
            <a:pPr marL="914400" lvl="1" indent="-457200">
              <a:buFont typeface="Courier New" panose="02070309020205020404" pitchFamily="49" charset="0"/>
              <a:buChar char="o"/>
            </a:pPr>
            <a:r>
              <a:rPr lang="en-US" sz="2800">
                <a:solidFill>
                  <a:schemeClr val="accent1">
                    <a:lumMod val="75000"/>
                  </a:schemeClr>
                </a:solidFill>
                <a:latin typeface="Arial"/>
                <a:cs typeface="Arial"/>
              </a:rPr>
              <a:t>At least one product deliverable per task.</a:t>
            </a:r>
          </a:p>
          <a:p>
            <a:pPr marL="914400" lvl="1" indent="-457200">
              <a:buFont typeface="Courier New" panose="02070309020205020404" pitchFamily="49" charset="0"/>
              <a:buChar char="o"/>
            </a:pPr>
            <a:r>
              <a:rPr lang="en-US" sz="2800">
                <a:solidFill>
                  <a:schemeClr val="accent1">
                    <a:lumMod val="75000"/>
                  </a:schemeClr>
                </a:solidFill>
                <a:latin typeface="Arial"/>
                <a:cs typeface="Arial"/>
              </a:rPr>
              <a:t>Address requirements in Section I.C. under Project Focus.</a:t>
            </a:r>
          </a:p>
          <a:p>
            <a:r>
              <a:rPr lang="en-US" sz="3000">
                <a:solidFill>
                  <a:schemeClr val="accent1">
                    <a:lumMod val="75000"/>
                  </a:schemeClr>
                </a:solidFill>
                <a:latin typeface="Arial"/>
                <a:cs typeface="Arial"/>
              </a:rPr>
              <a:t>Be sure to include in the Project Schedule (Attachment 6):</a:t>
            </a:r>
          </a:p>
          <a:p>
            <a:pPr marL="914400" lvl="1" indent="-457200">
              <a:buFont typeface="Courier New" panose="02070309020205020404" pitchFamily="49" charset="0"/>
              <a:buChar char="o"/>
            </a:pPr>
            <a:r>
              <a:rPr lang="en-US" sz="2800">
                <a:solidFill>
                  <a:schemeClr val="accent1">
                    <a:lumMod val="75000"/>
                  </a:schemeClr>
                </a:solidFill>
                <a:latin typeface="Arial"/>
                <a:cs typeface="Arial"/>
              </a:rPr>
              <a:t>Product deliverables that correspond with the Scope of Work.</a:t>
            </a:r>
          </a:p>
          <a:p>
            <a:pPr marL="914400" lvl="1" indent="-457200">
              <a:buFont typeface="Courier New" panose="02070309020205020404" pitchFamily="49" charset="0"/>
              <a:buChar char="o"/>
            </a:pPr>
            <a:r>
              <a:rPr lang="en-US" sz="2800">
                <a:solidFill>
                  <a:schemeClr val="accent1">
                    <a:lumMod val="75000"/>
                  </a:schemeClr>
                </a:solidFill>
                <a:latin typeface="Arial"/>
                <a:cs typeface="Arial"/>
              </a:rPr>
              <a:t>Realistic dates on when product deliverables can be completed.</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D7337BA-0FE0-412E-90F1-010F7867CB20}"/>
              </a:ext>
            </a:extLst>
          </p:cNvPr>
          <p:cNvSpPr>
            <a:spLocks noGrp="1"/>
          </p:cNvSpPr>
          <p:nvPr>
            <p:ph type="sldNum" sz="quarter" idx="12"/>
          </p:nvPr>
        </p:nvSpPr>
        <p:spPr>
          <a:xfrm>
            <a:off x="9524999" y="6463234"/>
            <a:ext cx="1803400" cy="365125"/>
          </a:xfrm>
        </p:spPr>
        <p:txBody>
          <a:bodyPr/>
          <a:lstStyle/>
          <a:p>
            <a:fld id="{005C4985-ACD0-2B4C-8981-36243250F268}" type="slidenum">
              <a:rPr lang="en-US" smtClean="0">
                <a:solidFill>
                  <a:schemeClr val="tx1"/>
                </a:solidFill>
              </a:rPr>
              <a:t>19</a:t>
            </a:fld>
            <a:endParaRPr lang="en-US">
              <a:solidFill>
                <a:schemeClr val="tx1"/>
              </a:solidFill>
            </a:endParaRPr>
          </a:p>
        </p:txBody>
      </p:sp>
    </p:spTree>
    <p:extLst>
      <p:ext uri="{BB962C8B-B14F-4D97-AF65-F5344CB8AC3E}">
        <p14:creationId xmlns:p14="http://schemas.microsoft.com/office/powerpoint/2010/main" val="402580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103312"/>
            <a:ext cx="9953978" cy="1038840"/>
          </a:xfrm>
        </p:spPr>
        <p:txBody>
          <a:bodyPr/>
          <a:lstStyle/>
          <a:p>
            <a:r>
              <a:rPr lang="en-US"/>
              <a:t>Agenda</a:t>
            </a:r>
          </a:p>
        </p:txBody>
      </p:sp>
      <p:sp>
        <p:nvSpPr>
          <p:cNvPr id="3" name="Content Placeholder 2"/>
          <p:cNvSpPr>
            <a:spLocks noGrp="1"/>
          </p:cNvSpPr>
          <p:nvPr>
            <p:ph idx="1"/>
          </p:nvPr>
        </p:nvSpPr>
        <p:spPr/>
        <p:txBody>
          <a:bodyPr/>
          <a:lstStyle/>
          <a:p>
            <a:endParaRPr lang="en-US"/>
          </a:p>
        </p:txBody>
      </p:sp>
      <p:graphicFrame>
        <p:nvGraphicFramePr>
          <p:cNvPr id="6" name="Content Placeholder 3" descr="This table provides the attendees with the approximates times each topic is expected to be addressed. " title="Agenda table">
            <a:extLst>
              <a:ext uri="{FF2B5EF4-FFF2-40B4-BE49-F238E27FC236}">
                <a16:creationId xmlns:a16="http://schemas.microsoft.com/office/drawing/2014/main" id="{319BD6E1-D87D-4366-BDB6-3331F972D361}"/>
              </a:ext>
            </a:extLst>
          </p:cNvPr>
          <p:cNvGraphicFramePr>
            <a:graphicFrameLocks/>
          </p:cNvGraphicFramePr>
          <p:nvPr>
            <p:extLst>
              <p:ext uri="{D42A27DB-BD31-4B8C-83A1-F6EECF244321}">
                <p14:modId xmlns:p14="http://schemas.microsoft.com/office/powerpoint/2010/main" val="2317458733"/>
              </p:ext>
            </p:extLst>
          </p:nvPr>
        </p:nvGraphicFramePr>
        <p:xfrm>
          <a:off x="1203366" y="1227304"/>
          <a:ext cx="10150434" cy="5373724"/>
        </p:xfrm>
        <a:graphic>
          <a:graphicData uri="http://schemas.openxmlformats.org/drawingml/2006/table">
            <a:tbl>
              <a:tblPr firstRow="1" bandRow="1"/>
              <a:tblGrid>
                <a:gridCol w="2819565">
                  <a:extLst>
                    <a:ext uri="{9D8B030D-6E8A-4147-A177-3AD203B41FA5}">
                      <a16:colId xmlns:a16="http://schemas.microsoft.com/office/drawing/2014/main" val="20000"/>
                    </a:ext>
                  </a:extLst>
                </a:gridCol>
                <a:gridCol w="7330869">
                  <a:extLst>
                    <a:ext uri="{9D8B030D-6E8A-4147-A177-3AD203B41FA5}">
                      <a16:colId xmlns:a16="http://schemas.microsoft.com/office/drawing/2014/main" val="20001"/>
                    </a:ext>
                  </a:extLst>
                </a:gridCol>
              </a:tblGrid>
              <a:tr h="474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Time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Item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10:00 am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Welcome</a:t>
                      </a:r>
                      <a:r>
                        <a:rPr lang="en-US" sz="2400" baseline="0"/>
                        <a:t> and </a:t>
                      </a:r>
                      <a:r>
                        <a:rPr lang="en-US" sz="2400"/>
                        <a:t>Introduction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10:05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Solicitation Background</a:t>
                      </a:r>
                    </a:p>
                    <a:p>
                      <a:pPr marL="285750" indent="-285750">
                        <a:buFont typeface="Arial" panose="020B0604020202020204" pitchFamily="34" charset="0"/>
                        <a:buChar char="•"/>
                      </a:pPr>
                      <a:r>
                        <a:rPr lang="en-US" sz="2400" b="0">
                          <a:solidFill>
                            <a:schemeClr val="tx1"/>
                          </a:solidFill>
                        </a:rPr>
                        <a:t>EPIC</a:t>
                      </a:r>
                      <a:r>
                        <a:rPr lang="en-US" sz="2400">
                          <a:solidFill>
                            <a:schemeClr val="tx2">
                              <a:lumMod val="60000"/>
                              <a:lumOff val="40000"/>
                            </a:schemeClr>
                          </a:solidFill>
                        </a:rPr>
                        <a:t> </a:t>
                      </a:r>
                      <a:r>
                        <a:rPr lang="en-US" sz="2400" baseline="0"/>
                        <a:t>Research Program</a:t>
                      </a:r>
                    </a:p>
                    <a:p>
                      <a:pPr marL="285750" indent="-285750">
                        <a:buFont typeface="Arial" panose="020B0604020202020204" pitchFamily="34" charset="0"/>
                        <a:buChar char="•"/>
                      </a:pPr>
                      <a:r>
                        <a:rPr lang="en-US" sz="2400" baseline="0"/>
                        <a:t>Purpose of Solicitation</a:t>
                      </a:r>
                    </a:p>
                    <a:p>
                      <a:pPr marL="285750" indent="-285750">
                        <a:buFont typeface="Arial" panose="020B0604020202020204" pitchFamily="34" charset="0"/>
                        <a:buChar char="•"/>
                      </a:pPr>
                      <a:r>
                        <a:rPr lang="en-US" sz="2400" baseline="0"/>
                        <a:t>Available Funding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10:25</a:t>
                      </a:r>
                      <a:r>
                        <a:rPr lang="en-US" sz="2400" baseline="0"/>
                        <a:t> am</a:t>
                      </a:r>
                      <a:endParaRPr lang="en-US" sz="2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Application Requirements</a:t>
                      </a:r>
                    </a:p>
                    <a:p>
                      <a:pPr marL="285750" indent="-285750">
                        <a:buFont typeface="Arial" panose="020B0604020202020204" pitchFamily="34" charset="0"/>
                        <a:buChar char="•"/>
                      </a:pPr>
                      <a:r>
                        <a:rPr lang="en-US" sz="2400"/>
                        <a:t>Project Group Requirements</a:t>
                      </a:r>
                    </a:p>
                    <a:p>
                      <a:pPr marL="285750" indent="-285750">
                        <a:buFont typeface="Arial" panose="020B0604020202020204" pitchFamily="34" charset="0"/>
                        <a:buChar char="•"/>
                      </a:pPr>
                      <a:r>
                        <a:rPr lang="en-US" sz="2400"/>
                        <a:t>Attachments</a:t>
                      </a:r>
                    </a:p>
                    <a:p>
                      <a:pPr marL="285750" indent="-285750">
                        <a:buFont typeface="Arial" panose="020B0604020202020204" pitchFamily="34" charset="0"/>
                        <a:buChar char="•"/>
                      </a:pPr>
                      <a:r>
                        <a:rPr lang="en-US" sz="2400"/>
                        <a:t>Submission Process</a:t>
                      </a:r>
                    </a:p>
                    <a:p>
                      <a:pPr marL="285750" indent="-285750">
                        <a:buFont typeface="Arial" panose="020B0604020202020204" pitchFamily="34" charset="0"/>
                        <a:buChar char="•"/>
                      </a:pPr>
                      <a:r>
                        <a:rPr lang="en-US" sz="2400"/>
                        <a:t>Evaluation Process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11:00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Q&amp;As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12:00 pm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Adjourn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a:xfrm>
            <a:off x="9884764" y="6389563"/>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58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4000" b="1">
                <a:solidFill>
                  <a:srgbClr val="254061"/>
                </a:solidFill>
                <a:latin typeface="Arial"/>
                <a:cs typeface="Arial"/>
              </a:rPr>
              <a:t>Budget (Attachment 7)</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6445" y="1293523"/>
            <a:ext cx="10500317" cy="4856529"/>
          </a:xfrm>
        </p:spPr>
        <p:txBody>
          <a:bodyPr>
            <a:normAutofit fontScale="85000" lnSpcReduction="20000"/>
          </a:bodyPr>
          <a:lstStyle/>
          <a:p>
            <a:pPr>
              <a:lnSpc>
                <a:spcPct val="120000"/>
              </a:lnSpc>
            </a:pPr>
            <a:r>
              <a:rPr lang="en-US" sz="3000">
                <a:solidFill>
                  <a:schemeClr val="accent1">
                    <a:lumMod val="75000"/>
                  </a:schemeClr>
                </a:solidFill>
                <a:latin typeface="Arial"/>
                <a:cs typeface="Arial"/>
              </a:rPr>
              <a:t>Identify how the Energy Commission funds and match funds will be spent to complete the project.</a:t>
            </a:r>
          </a:p>
          <a:p>
            <a:pPr>
              <a:lnSpc>
                <a:spcPct val="120000"/>
              </a:lnSpc>
            </a:pPr>
            <a:r>
              <a:rPr lang="en-US" sz="3000">
                <a:solidFill>
                  <a:schemeClr val="accent1">
                    <a:lumMod val="75000"/>
                  </a:schemeClr>
                </a:solidFill>
                <a:latin typeface="Arial"/>
                <a:cs typeface="Arial"/>
              </a:rPr>
              <a:t>Subcontractors receiving $100,000 or more Energy Commission funds must complete a separate budget form.</a:t>
            </a:r>
          </a:p>
          <a:p>
            <a:pPr>
              <a:lnSpc>
                <a:spcPct val="120000"/>
              </a:lnSpc>
            </a:pPr>
            <a:r>
              <a:rPr lang="en-US" sz="3000">
                <a:solidFill>
                  <a:schemeClr val="accent1">
                    <a:lumMod val="75000"/>
                  </a:schemeClr>
                </a:solidFill>
                <a:latin typeface="Arial"/>
                <a:cs typeface="Arial"/>
              </a:rPr>
              <a:t>Ensure that all rates provided are </a:t>
            </a:r>
            <a:r>
              <a:rPr lang="en-US" sz="3000" b="1">
                <a:solidFill>
                  <a:schemeClr val="accent1">
                    <a:lumMod val="75000"/>
                  </a:schemeClr>
                </a:solidFill>
                <a:latin typeface="Arial"/>
                <a:cs typeface="Arial"/>
              </a:rPr>
              <a:t>maximum</a:t>
            </a:r>
            <a:r>
              <a:rPr lang="en-US" sz="3000">
                <a:solidFill>
                  <a:schemeClr val="accent1">
                    <a:lumMod val="75000"/>
                  </a:schemeClr>
                </a:solidFill>
                <a:latin typeface="Arial"/>
                <a:cs typeface="Arial"/>
              </a:rPr>
              <a:t> rates for the entire project term. </a:t>
            </a:r>
          </a:p>
          <a:p>
            <a:pPr>
              <a:lnSpc>
                <a:spcPct val="120000"/>
              </a:lnSpc>
            </a:pPr>
            <a:r>
              <a:rPr lang="en-US" sz="3000">
                <a:solidFill>
                  <a:schemeClr val="accent1">
                    <a:lumMod val="75000"/>
                  </a:schemeClr>
                </a:solidFill>
                <a:latin typeface="Arial"/>
                <a:cs typeface="Arial"/>
              </a:rPr>
              <a:t>Travel Restrictions: </a:t>
            </a:r>
          </a:p>
          <a:p>
            <a:pPr lvl="1">
              <a:lnSpc>
                <a:spcPct val="120000"/>
              </a:lnSpc>
              <a:buFont typeface="Courier New" panose="02070309020205020404" pitchFamily="49" charset="0"/>
              <a:buChar char="o"/>
            </a:pPr>
            <a:r>
              <a:rPr lang="en-US" sz="2600">
                <a:solidFill>
                  <a:schemeClr val="accent1">
                    <a:lumMod val="75000"/>
                  </a:schemeClr>
                </a:solidFill>
                <a:latin typeface="Arial"/>
                <a:cs typeface="Arial"/>
              </a:rPr>
              <a:t>CEC funds should be limited to lodging and any form of transportation (e.g., airfare, rental car, public transit, parking, mileage). </a:t>
            </a:r>
          </a:p>
          <a:p>
            <a:pPr lvl="1">
              <a:lnSpc>
                <a:spcPct val="120000"/>
              </a:lnSpc>
              <a:buFont typeface="Courier New" panose="02070309020205020404" pitchFamily="49" charset="0"/>
              <a:buChar char="o"/>
            </a:pPr>
            <a:r>
              <a:rPr lang="en-US" sz="2600">
                <a:solidFill>
                  <a:schemeClr val="accent1">
                    <a:lumMod val="75000"/>
                  </a:schemeClr>
                </a:solidFill>
                <a:latin typeface="Arial"/>
                <a:cs typeface="Arial"/>
              </a:rPr>
              <a:t>If an applicant plans to travel to conferences, including registration fees, they </a:t>
            </a:r>
            <a:r>
              <a:rPr lang="en-US" sz="2600" b="1">
                <a:solidFill>
                  <a:schemeClr val="accent1">
                    <a:lumMod val="75000"/>
                  </a:schemeClr>
                </a:solidFill>
                <a:latin typeface="Arial"/>
                <a:cs typeface="Arial"/>
              </a:rPr>
              <a:t>must</a:t>
            </a:r>
            <a:r>
              <a:rPr lang="en-US" sz="2600">
                <a:solidFill>
                  <a:schemeClr val="accent1">
                    <a:lumMod val="75000"/>
                  </a:schemeClr>
                </a:solidFill>
                <a:latin typeface="Arial"/>
                <a:cs typeface="Arial"/>
              </a:rPr>
              <a:t> use match funds.</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351AD8E0-069A-4E02-A99C-299F681EB1FC}"/>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20</a:t>
            </a:fld>
            <a:endParaRPr lang="en-US">
              <a:solidFill>
                <a:schemeClr val="tx1"/>
              </a:solidFill>
            </a:endParaRPr>
          </a:p>
        </p:txBody>
      </p:sp>
    </p:spTree>
    <p:extLst>
      <p:ext uri="{BB962C8B-B14F-4D97-AF65-F5344CB8AC3E}">
        <p14:creationId xmlns:p14="http://schemas.microsoft.com/office/powerpoint/2010/main" val="168537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Commitment and Support Letter Forms (Attachment 10)</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38463" y="1364208"/>
            <a:ext cx="10539663" cy="5075522"/>
          </a:xfrm>
        </p:spPr>
        <p:txBody>
          <a:bodyPr>
            <a:normAutofit/>
          </a:bodyPr>
          <a:lstStyle/>
          <a:p>
            <a:r>
              <a:rPr lang="en-US" sz="2800">
                <a:solidFill>
                  <a:schemeClr val="accent1">
                    <a:lumMod val="75000"/>
                  </a:schemeClr>
                </a:solidFill>
                <a:latin typeface="Arial"/>
                <a:cs typeface="Arial"/>
              </a:rPr>
              <a:t>Follow guidelines provided for commitment and support letters.</a:t>
            </a:r>
          </a:p>
          <a:p>
            <a:pPr lvl="1">
              <a:buFont typeface="Courier New" panose="02070309020205020404" pitchFamily="49" charset="0"/>
              <a:buChar char="o"/>
            </a:pPr>
            <a:r>
              <a:rPr lang="en-US">
                <a:solidFill>
                  <a:schemeClr val="accent1">
                    <a:lumMod val="75000"/>
                  </a:schemeClr>
                </a:solidFill>
                <a:latin typeface="Arial"/>
                <a:cs typeface="Arial"/>
              </a:rPr>
              <a:t>Commitment letters are required for entities or individuals that are committing match funding, testing/demonstration sites, including the </a:t>
            </a:r>
            <a:r>
              <a:rPr lang="en-US" b="1">
                <a:solidFill>
                  <a:schemeClr val="accent1">
                    <a:lumMod val="75000"/>
                  </a:schemeClr>
                </a:solidFill>
                <a:latin typeface="Arial"/>
                <a:cs typeface="Arial"/>
              </a:rPr>
              <a:t>Prime</a:t>
            </a:r>
            <a:r>
              <a:rPr lang="en-US">
                <a:solidFill>
                  <a:schemeClr val="accent1">
                    <a:lumMod val="75000"/>
                  </a:schemeClr>
                </a:solidFill>
                <a:latin typeface="Arial"/>
                <a:cs typeface="Arial"/>
              </a:rPr>
              <a:t>. </a:t>
            </a:r>
          </a:p>
          <a:p>
            <a:pPr lvl="1">
              <a:buFont typeface="Courier New" panose="02070309020205020404" pitchFamily="49" charset="0"/>
              <a:buChar char="o"/>
            </a:pPr>
            <a:r>
              <a:rPr lang="en-US">
                <a:solidFill>
                  <a:schemeClr val="accent1">
                    <a:lumMod val="75000"/>
                  </a:schemeClr>
                </a:solidFill>
                <a:latin typeface="Arial"/>
                <a:cs typeface="Arial"/>
              </a:rPr>
              <a:t>Support letters describe a project stakeholder’s interest or involvement in the project.</a:t>
            </a:r>
          </a:p>
          <a:p>
            <a:r>
              <a:rPr lang="en-US" sz="2800">
                <a:solidFill>
                  <a:schemeClr val="accent1">
                    <a:lumMod val="75000"/>
                  </a:schemeClr>
                </a:solidFill>
                <a:latin typeface="Arial"/>
                <a:cs typeface="Arial"/>
              </a:rPr>
              <a:t>All applicants must submit </a:t>
            </a:r>
            <a:r>
              <a:rPr lang="en-US" sz="2800" b="1">
                <a:solidFill>
                  <a:schemeClr val="accent1">
                    <a:lumMod val="75000"/>
                  </a:schemeClr>
                </a:solidFill>
                <a:latin typeface="Arial"/>
                <a:cs typeface="Arial"/>
              </a:rPr>
              <a:t>at least one </a:t>
            </a:r>
            <a:r>
              <a:rPr lang="en-US" sz="2800">
                <a:solidFill>
                  <a:schemeClr val="accent1">
                    <a:lumMod val="75000"/>
                  </a:schemeClr>
                </a:solidFill>
                <a:latin typeface="Arial"/>
                <a:cs typeface="Arial"/>
              </a:rPr>
              <a:t>support letter.</a:t>
            </a:r>
          </a:p>
          <a:p>
            <a:r>
              <a:rPr lang="en-US" sz="2800">
                <a:solidFill>
                  <a:schemeClr val="accent1">
                    <a:lumMod val="75000"/>
                  </a:schemeClr>
                </a:solidFill>
                <a:latin typeface="Arial"/>
                <a:cs typeface="Arial"/>
              </a:rPr>
              <a:t>Match funding must be supported by a match fund commitment letter. </a:t>
            </a:r>
          </a:p>
          <a:p>
            <a:r>
              <a:rPr lang="en-US" sz="2800">
                <a:solidFill>
                  <a:schemeClr val="accent1">
                    <a:lumMod val="75000"/>
                  </a:schemeClr>
                </a:solidFill>
                <a:latin typeface="Arial"/>
                <a:cs typeface="Arial"/>
              </a:rPr>
              <a:t>Any project partners that will make contributions to the project (other than match and sites) must submit a commitment letter.</a:t>
            </a:r>
          </a:p>
          <a:p>
            <a:r>
              <a:rPr lang="en-US" sz="2800">
                <a:solidFill>
                  <a:schemeClr val="accent1">
                    <a:lumMod val="75000"/>
                  </a:schemeClr>
                </a:solidFill>
                <a:latin typeface="Arial"/>
                <a:cs typeface="Arial"/>
              </a:rPr>
              <a:t>Limit to two pages per letter, excluding the cover page.</a:t>
            </a:r>
          </a:p>
          <a:p>
            <a:endParaRPr lang="en-US">
              <a:solidFill>
                <a:schemeClr val="accent1">
                  <a:lumMod val="75000"/>
                </a:schemeClr>
              </a:solidFill>
              <a:latin typeface="Arial"/>
              <a:cs typeface="Arial"/>
            </a:endParaRPr>
          </a:p>
          <a:p>
            <a:pPr marL="0" indent="0">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EB8AB454-A12B-46ED-ABB5-E4020480E8D3}"/>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21</a:t>
            </a:fld>
            <a:endParaRPr lang="en-US">
              <a:solidFill>
                <a:schemeClr val="tx1"/>
              </a:solidFill>
            </a:endParaRPr>
          </a:p>
        </p:txBody>
      </p:sp>
    </p:spTree>
    <p:extLst>
      <p:ext uri="{BB962C8B-B14F-4D97-AF65-F5344CB8AC3E}">
        <p14:creationId xmlns:p14="http://schemas.microsoft.com/office/powerpoint/2010/main" val="3285064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99821" y="237067"/>
            <a:ext cx="10444347" cy="1038840"/>
          </a:xfrm>
        </p:spPr>
        <p:txBody>
          <a:bodyPr>
            <a:noAutofit/>
          </a:bodyPr>
          <a:lstStyle/>
          <a:p>
            <a:r>
              <a:rPr lang="en-US" sz="3600" b="1">
                <a:solidFill>
                  <a:srgbClr val="254061"/>
                </a:solidFill>
                <a:latin typeface="Arial"/>
                <a:cs typeface="Arial"/>
              </a:rPr>
              <a:t>GFO Submission Requirements</a:t>
            </a:r>
            <a:br>
              <a:rPr lang="en-US" sz="3600" b="1">
                <a:solidFill>
                  <a:srgbClr val="254061"/>
                </a:solidFill>
                <a:latin typeface="Arial"/>
                <a:cs typeface="Arial"/>
              </a:rPr>
            </a:br>
            <a:endParaRPr lang="en-US" sz="3600" b="1">
              <a:solidFill>
                <a:srgbClr val="254061"/>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89547" y="1530204"/>
            <a:ext cx="11107872" cy="4933030"/>
          </a:xfrm>
        </p:spPr>
        <p:txBody>
          <a:bodyPr vert="horz" lIns="91440" tIns="45720" rIns="91440" bIns="45720" rtlCol="0" anchor="t">
            <a:normAutofit/>
          </a:bodyPr>
          <a:lstStyle/>
          <a:p>
            <a:r>
              <a:rPr lang="en-US">
                <a:solidFill>
                  <a:schemeClr val="accent1">
                    <a:lumMod val="75000"/>
                  </a:schemeClr>
                </a:solidFill>
                <a:latin typeface="Arial"/>
                <a:cs typeface="Arial"/>
              </a:rPr>
              <a:t>Method of Delivery is the Energy Commission Grant Solicitation System, available at: </a:t>
            </a:r>
            <a:r>
              <a:rPr lang="en-US">
                <a:solidFill>
                  <a:schemeClr val="accent1">
                    <a:lumMod val="75000"/>
                  </a:schemeClr>
                </a:solidFill>
                <a:latin typeface="Arial"/>
                <a:cs typeface="Arial"/>
                <a:hlinkClick r:id="rId3"/>
              </a:rPr>
              <a:t>https://gss.energy.ca.gov/</a:t>
            </a:r>
            <a:r>
              <a:rPr lang="en-US">
                <a:solidFill>
                  <a:schemeClr val="accent1">
                    <a:lumMod val="75000"/>
                  </a:schemeClr>
                </a:solidFill>
                <a:latin typeface="Arial"/>
                <a:cs typeface="Arial"/>
              </a:rPr>
              <a:t> </a:t>
            </a:r>
          </a:p>
          <a:p>
            <a:r>
              <a:rPr lang="en-US">
                <a:solidFill>
                  <a:schemeClr val="accent1">
                    <a:lumMod val="75000"/>
                  </a:schemeClr>
                </a:solidFill>
                <a:latin typeface="Arial"/>
                <a:cs typeface="Arial"/>
              </a:rPr>
              <a:t>Electronic files must be in Microsoft Office Word (.doc, .docx) and Excel (.</a:t>
            </a:r>
            <a:r>
              <a:rPr lang="en-US" err="1">
                <a:solidFill>
                  <a:schemeClr val="accent1">
                    <a:lumMod val="75000"/>
                  </a:schemeClr>
                </a:solidFill>
                <a:latin typeface="Arial"/>
                <a:cs typeface="Arial"/>
              </a:rPr>
              <a:t>xls</a:t>
            </a:r>
            <a:r>
              <a:rPr lang="en-US">
                <a:solidFill>
                  <a:schemeClr val="accent1">
                    <a:lumMod val="75000"/>
                  </a:schemeClr>
                </a:solidFill>
                <a:latin typeface="Arial"/>
                <a:cs typeface="Arial"/>
              </a:rPr>
              <a:t>, .xlsx) formats, unless originally provided in solicitation in another format. </a:t>
            </a:r>
          </a:p>
          <a:p>
            <a:r>
              <a:rPr lang="en-US">
                <a:solidFill>
                  <a:schemeClr val="accent1">
                    <a:lumMod val="75000"/>
                  </a:schemeClr>
                </a:solidFill>
                <a:latin typeface="Arial"/>
                <a:cs typeface="Arial"/>
              </a:rPr>
              <a:t>Application documents should meet formatting requirements, and page recommendations.</a:t>
            </a:r>
          </a:p>
          <a:p>
            <a:r>
              <a:rPr lang="en-US">
                <a:solidFill>
                  <a:schemeClr val="accent1">
                    <a:lumMod val="75000"/>
                  </a:schemeClr>
                </a:solidFill>
                <a:latin typeface="Arial"/>
                <a:cs typeface="Arial"/>
              </a:rPr>
              <a:t>Attachments requiring signatures (Application Form and Support/Commitment Letters) may be scanned and submitted in PDF format. </a:t>
            </a:r>
          </a:p>
          <a:p>
            <a:r>
              <a:rPr lang="en-US">
                <a:solidFill>
                  <a:schemeClr val="accent1">
                    <a:lumMod val="75000"/>
                  </a:schemeClr>
                </a:solidFill>
                <a:latin typeface="Arial"/>
                <a:cs typeface="Arial"/>
              </a:rPr>
              <a:t>First-time users must register as a new user to access system. </a:t>
            </a:r>
          </a:p>
          <a:p>
            <a:r>
              <a:rPr lang="en-US">
                <a:solidFill>
                  <a:schemeClr val="accent1">
                    <a:lumMod val="75000"/>
                  </a:schemeClr>
                </a:solidFill>
                <a:latin typeface="Arial"/>
                <a:cs typeface="Arial"/>
              </a:rPr>
              <a:t>Grant Solicitation System (GSS) How to Apply presentation: </a:t>
            </a:r>
            <a:r>
              <a:rPr lang="en-US" sz="2300">
                <a:solidFill>
                  <a:schemeClr val="accent1">
                    <a:lumMod val="75000"/>
                  </a:schemeClr>
                </a:solidFill>
                <a:latin typeface="Arial"/>
                <a:cs typeface="Arial"/>
              </a:rPr>
              <a:t>https://www.energy.ca.gov/media/1654</a:t>
            </a: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3298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10C5-D16F-4D6A-8062-80668917FD30}"/>
              </a:ext>
            </a:extLst>
          </p:cNvPr>
          <p:cNvSpPr>
            <a:spLocks noGrp="1"/>
          </p:cNvSpPr>
          <p:nvPr>
            <p:ph type="title"/>
          </p:nvPr>
        </p:nvSpPr>
        <p:spPr/>
        <p:txBody>
          <a:bodyPr/>
          <a:lstStyle/>
          <a:p>
            <a:r>
              <a:rPr lang="en-US"/>
              <a:t>GSS WARNING</a:t>
            </a:r>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half" idx="1"/>
          </p:nvPr>
        </p:nvSpPr>
        <p:spPr>
          <a:xfrm>
            <a:off x="212557" y="1281279"/>
            <a:ext cx="11761270" cy="5181955"/>
          </a:xfrm>
        </p:spPr>
        <p:txBody>
          <a:bodyPr>
            <a:normAutofit/>
          </a:bodyPr>
          <a:lstStyle/>
          <a:p>
            <a:pPr marL="0" indent="0" algn="ctr" rtl="0" fontAlgn="base">
              <a:spcAft>
                <a:spcPts val="1200"/>
              </a:spcAft>
              <a:buNone/>
            </a:pPr>
            <a:r>
              <a:rPr lang="en-US" sz="3500" b="1">
                <a:solidFill>
                  <a:srgbClr val="FF0000"/>
                </a:solidFill>
              </a:rPr>
              <a:t>START THE PROCESS EARLY! </a:t>
            </a:r>
          </a:p>
          <a:p>
            <a:pPr fontAlgn="base">
              <a:spcAft>
                <a:spcPts val="600"/>
              </a:spcAft>
            </a:pPr>
            <a:r>
              <a:rPr lang="en-US" sz="3500"/>
              <a:t>Applications must be fully submitted </a:t>
            </a:r>
            <a:r>
              <a:rPr lang="en-US" sz="3500" u="sng">
                <a:solidFill>
                  <a:srgbClr val="FF0000"/>
                </a:solidFill>
              </a:rPr>
              <a:t>BEFORE</a:t>
            </a:r>
            <a:r>
              <a:rPr lang="en-US" sz="3500"/>
              <a:t> the deadline listed in the solicitation manual. </a:t>
            </a:r>
          </a:p>
          <a:p>
            <a:pPr fontAlgn="base">
              <a:spcAft>
                <a:spcPts val="600"/>
              </a:spcAft>
            </a:pPr>
            <a:r>
              <a:rPr lang="en-US" sz="3500">
                <a:solidFill>
                  <a:srgbClr val="FF0000"/>
                </a:solidFill>
              </a:rPr>
              <a:t>The GSS system will shut off at the deadline.</a:t>
            </a:r>
          </a:p>
          <a:p>
            <a:pPr fontAlgn="base">
              <a:spcAft>
                <a:spcPts val="600"/>
              </a:spcAft>
            </a:pPr>
            <a:r>
              <a:rPr lang="en-US" sz="3500"/>
              <a:t>Applications in the process of being submitted prior to the deadline will NOT be accepted after the deadline. </a:t>
            </a:r>
          </a:p>
          <a:p>
            <a:pPr fontAlgn="base">
              <a:spcAft>
                <a:spcPts val="600"/>
              </a:spcAft>
            </a:pPr>
            <a:r>
              <a:rPr lang="en-US" sz="3500"/>
              <a:t>Applications will NOT be accepted after the deadline. </a:t>
            </a:r>
            <a:endParaRPr lang="en-US" sz="3500" b="0" i="0">
              <a:solidFill>
                <a:srgbClr val="000000"/>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31679A90-1F6B-4E7B-B15C-EF933347B351}"/>
              </a:ext>
            </a:extLst>
          </p:cNvPr>
          <p:cNvSpPr>
            <a:spLocks noGrp="1"/>
          </p:cNvSpPr>
          <p:nvPr>
            <p:ph type="sldNum" sz="quarter" idx="12"/>
          </p:nvPr>
        </p:nvSpPr>
        <p:spPr>
          <a:xfrm>
            <a:off x="9501997" y="6333838"/>
            <a:ext cx="17610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dirty="0" smtClean="0">
                <a:ln>
                  <a:noFill/>
                </a:ln>
                <a:solidFill>
                  <a:schemeClr val="tx1"/>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lang="en-US" sz="1200" b="0" i="0" u="none" strike="noStrike" kern="1200" cap="none" spc="0" normalizeH="0" baseline="0" noProof="0" dirty="0">
              <a:ln>
                <a:noFill/>
              </a:ln>
              <a:solidFill>
                <a:schemeClr val="tx1"/>
              </a:solidFill>
              <a:effectLst/>
              <a:uLnTx/>
              <a:uFillTx/>
              <a:latin typeface="Arial" panose="020B0604020202020204"/>
              <a:cs typeface="Arial"/>
            </a:endParaRPr>
          </a:p>
        </p:txBody>
      </p:sp>
    </p:spTree>
    <p:extLst>
      <p:ext uri="{BB962C8B-B14F-4D97-AF65-F5344CB8AC3E}">
        <p14:creationId xmlns:p14="http://schemas.microsoft.com/office/powerpoint/2010/main" val="3001262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lstStyle/>
          <a:p>
            <a:r>
              <a:rPr lang="en-US"/>
              <a:t>GSS Structure</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8"/>
            <a:ext cx="10839450" cy="4901056"/>
          </a:xfrm>
        </p:spPr>
        <p:txBody>
          <a:bodyPr>
            <a:normAutofit fontScale="92500" lnSpcReduction="10000"/>
          </a:bodyPr>
          <a:lstStyle/>
          <a:p>
            <a:r>
              <a:rPr lang="en-US" sz="3000"/>
              <a:t>Register as a New User </a:t>
            </a:r>
          </a:p>
          <a:p>
            <a:r>
              <a:rPr lang="en-US" sz="3000"/>
              <a:t>Log In </a:t>
            </a:r>
          </a:p>
          <a:p>
            <a:r>
              <a:rPr lang="en-US" sz="3000"/>
              <a:t>3 Step Application Process: </a:t>
            </a:r>
          </a:p>
          <a:p>
            <a:pPr marL="971550" indent="-457200">
              <a:buAutoNum type="arabicPeriod"/>
            </a:pPr>
            <a:r>
              <a:rPr lang="en-US" sz="3000"/>
              <a:t>Select Solicitation </a:t>
            </a:r>
          </a:p>
          <a:p>
            <a:pPr marL="971550" indent="-457200">
              <a:buAutoNum type="arabicPeriod"/>
            </a:pPr>
            <a:r>
              <a:rPr lang="en-US" sz="3000"/>
              <a:t>Upload Files </a:t>
            </a:r>
          </a:p>
          <a:p>
            <a:pPr marL="514350" indent="0">
              <a:buNone/>
            </a:pPr>
            <a:r>
              <a:rPr lang="en-US" sz="3000"/>
              <a:t>	• Select documents for upload </a:t>
            </a:r>
          </a:p>
          <a:p>
            <a:pPr lvl="2"/>
            <a:r>
              <a:rPr lang="en-US" sz="3000"/>
              <a:t>Tag files with document type </a:t>
            </a:r>
          </a:p>
          <a:p>
            <a:pPr lvl="2"/>
            <a:r>
              <a:rPr lang="en-US" sz="3000"/>
              <a:t>Designate confidential documents (if applicable) </a:t>
            </a:r>
          </a:p>
          <a:p>
            <a:pPr marL="971550" lvl="2" indent="-457200">
              <a:lnSpc>
                <a:spcPct val="100000"/>
              </a:lnSpc>
              <a:spcBef>
                <a:spcPts val="1000"/>
              </a:spcBef>
              <a:buFont typeface="+mj-lt"/>
              <a:buAutoNum type="arabicPeriod" startAt="3"/>
            </a:pPr>
            <a:r>
              <a:rPr lang="en-US" sz="3000"/>
              <a:t>Review and Submit </a:t>
            </a:r>
          </a:p>
          <a:p>
            <a:pPr marL="914400" lvl="2" indent="0">
              <a:buNone/>
            </a:pPr>
            <a:endParaRPr lang="en-US"/>
          </a:p>
          <a:p>
            <a:pPr marL="914400" lvl="2" indent="0">
              <a:buNone/>
            </a:pPr>
            <a:r>
              <a:rPr lang="en-US" sz="3200">
                <a:solidFill>
                  <a:srgbClr val="FF0000"/>
                </a:solidFill>
              </a:rPr>
              <a:t>All three steps must be complete BEFORE the deadline</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a:xfrm>
            <a:off x="9592733" y="6446301"/>
            <a:ext cx="17610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dirty="0" smtClean="0">
                <a:ln>
                  <a:noFill/>
                </a:ln>
                <a:solidFill>
                  <a:schemeClr val="tx1"/>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lang="en-US" sz="1200" b="0" i="0" u="none" strike="noStrike" kern="1200" cap="none" spc="0" normalizeH="0" baseline="0" noProof="0" dirty="0">
              <a:ln>
                <a:noFill/>
              </a:ln>
              <a:solidFill>
                <a:schemeClr val="tx1"/>
              </a:solidFill>
              <a:effectLst/>
              <a:uLnTx/>
              <a:uFillTx/>
              <a:latin typeface="Arial" panose="020B0604020202020204"/>
              <a:cs typeface="Arial"/>
            </a:endParaRPr>
          </a:p>
        </p:txBody>
      </p:sp>
    </p:spTree>
    <p:extLst>
      <p:ext uri="{BB962C8B-B14F-4D97-AF65-F5344CB8AC3E}">
        <p14:creationId xmlns:p14="http://schemas.microsoft.com/office/powerpoint/2010/main" val="3315438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Screening</a:t>
            </a:r>
          </a:p>
        </p:txBody>
      </p:sp>
      <p:sp>
        <p:nvSpPr>
          <p:cNvPr id="9" name="Content Placeholder 2"/>
          <p:cNvSpPr>
            <a:spLocks noGrp="1"/>
          </p:cNvSpPr>
          <p:nvPr>
            <p:ph sz="half" idx="1"/>
          </p:nvPr>
        </p:nvSpPr>
        <p:spPr>
          <a:solidFill>
            <a:srgbClr val="FFE49F"/>
          </a:solidFill>
        </p:spPr>
        <p:txBody>
          <a:bodyPr>
            <a:normAutofit/>
          </a:bodyPr>
          <a:lstStyle/>
          <a:p>
            <a:pPr marL="0" indent="0" algn="ctr">
              <a:buNone/>
            </a:pPr>
            <a:r>
              <a:rPr lang="en-US" sz="2600" b="1" u="sng">
                <a:solidFill>
                  <a:schemeClr val="tx1"/>
                </a:solidFill>
              </a:rPr>
              <a:t>Admin Screening Process</a:t>
            </a:r>
          </a:p>
          <a:p>
            <a:pPr>
              <a:buFont typeface="Wingdings" panose="05000000000000000000" pitchFamily="2" charset="2"/>
              <a:buChar char="q"/>
            </a:pPr>
            <a:r>
              <a:rPr lang="en-US" sz="2600">
                <a:solidFill>
                  <a:schemeClr val="tx1"/>
                </a:solidFill>
              </a:rPr>
              <a:t>Energy Commission staff screens applications per criteria in Section IV.E.</a:t>
            </a:r>
          </a:p>
          <a:p>
            <a:pPr>
              <a:buFont typeface="Wingdings" panose="05000000000000000000" pitchFamily="2" charset="2"/>
              <a:buChar char="q"/>
            </a:pPr>
            <a:r>
              <a:rPr lang="en-US" sz="2600">
                <a:solidFill>
                  <a:schemeClr val="tx1"/>
                </a:solidFill>
              </a:rPr>
              <a:t>Criteria are evaluated on a pass/fail basis.</a:t>
            </a:r>
          </a:p>
          <a:p>
            <a:pPr>
              <a:buFont typeface="Wingdings" panose="05000000000000000000" pitchFamily="2" charset="2"/>
              <a:buChar char="q"/>
            </a:pPr>
            <a:r>
              <a:rPr lang="en-US" sz="2600">
                <a:solidFill>
                  <a:schemeClr val="tx1"/>
                </a:solidFill>
              </a:rPr>
              <a:t>Applicants must pass all screening criteria or the application will be disqualified.</a:t>
            </a:r>
          </a:p>
        </p:txBody>
      </p:sp>
      <p:sp>
        <p:nvSpPr>
          <p:cNvPr id="2" name="Content Placeholder 1">
            <a:extLst>
              <a:ext uri="{FF2B5EF4-FFF2-40B4-BE49-F238E27FC236}">
                <a16:creationId xmlns:a16="http://schemas.microsoft.com/office/drawing/2014/main" id="{0693D5FB-1076-467B-9EF0-AB23352ACC50}"/>
              </a:ext>
            </a:extLst>
          </p:cNvPr>
          <p:cNvSpPr>
            <a:spLocks noGrp="1"/>
          </p:cNvSpPr>
          <p:nvPr>
            <p:ph sz="half" idx="2"/>
          </p:nvPr>
        </p:nvSpPr>
        <p:spPr/>
        <p:txBody>
          <a:bodyPr/>
          <a:lstStyle/>
          <a:p>
            <a:endParaRPr lang="en-US"/>
          </a:p>
        </p:txBody>
      </p:sp>
      <p:sp>
        <p:nvSpPr>
          <p:cNvPr id="10" name="Content Placeholder 2"/>
          <p:cNvSpPr txBox="1">
            <a:spLocks/>
          </p:cNvSpPr>
          <p:nvPr/>
        </p:nvSpPr>
        <p:spPr>
          <a:xfrm>
            <a:off x="6228606" y="1825625"/>
            <a:ext cx="5125194" cy="4351338"/>
          </a:xfrm>
          <a:prstGeom prst="rect">
            <a:avLst/>
          </a:prstGeom>
          <a:solidFill>
            <a:schemeClr val="accent1">
              <a:lumMod val="40000"/>
              <a:lumOff val="6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a:solidFill>
                  <a:schemeClr val="tx1"/>
                </a:solidFill>
              </a:rPr>
              <a:t>Some Reasons for Disqualification</a:t>
            </a:r>
          </a:p>
          <a:p>
            <a:pPr marL="342900" indent="-342900">
              <a:buFont typeface="Wingdings" panose="05000000000000000000" pitchFamily="2" charset="2"/>
              <a:buChar char="q"/>
            </a:pPr>
            <a:r>
              <a:rPr lang="en-US">
                <a:solidFill>
                  <a:schemeClr val="tx1"/>
                </a:solidFill>
              </a:rPr>
              <a:t>Application is not submitted by the specified due date and time.</a:t>
            </a:r>
          </a:p>
          <a:p>
            <a:pPr marL="342900" indent="-342900">
              <a:buFont typeface="Wingdings" panose="05000000000000000000" pitchFamily="2" charset="2"/>
              <a:buChar char="q"/>
            </a:pPr>
            <a:r>
              <a:rPr lang="en-US">
                <a:solidFill>
                  <a:schemeClr val="tx1"/>
                </a:solidFill>
              </a:rPr>
              <a:t>Application does not include one or more support letters.</a:t>
            </a:r>
          </a:p>
          <a:p>
            <a:pPr marL="342900" indent="-342900">
              <a:buFont typeface="Wingdings" panose="05000000000000000000" pitchFamily="2" charset="2"/>
              <a:buChar char="q"/>
            </a:pPr>
            <a:r>
              <a:rPr lang="en-US">
                <a:solidFill>
                  <a:schemeClr val="tx1"/>
                </a:solidFill>
              </a:rPr>
              <a:t>Application contains confidential material.</a:t>
            </a:r>
          </a:p>
        </p:txBody>
      </p:sp>
      <p:sp>
        <p:nvSpPr>
          <p:cNvPr id="3" name="Slide Number Placeholder 2">
            <a:extLst>
              <a:ext uri="{FF2B5EF4-FFF2-40B4-BE49-F238E27FC236}">
                <a16:creationId xmlns:a16="http://schemas.microsoft.com/office/drawing/2014/main" id="{AF46B05B-8D8E-4701-9076-F7FE0B05D043}"/>
              </a:ext>
            </a:extLst>
          </p:cNvPr>
          <p:cNvSpPr>
            <a:spLocks noGrp="1"/>
          </p:cNvSpPr>
          <p:nvPr>
            <p:ph type="sldNum" sz="quarter" idx="12"/>
          </p:nvPr>
        </p:nvSpPr>
        <p:spPr>
          <a:xfrm>
            <a:off x="9435056" y="6463234"/>
            <a:ext cx="1761067" cy="365125"/>
          </a:xfrm>
        </p:spPr>
        <p:txBody>
          <a:bodyPr/>
          <a:lstStyle/>
          <a:p>
            <a:fld id="{005C4985-ACD0-2B4C-8981-36243250F268}" type="slidenum">
              <a:rPr lang="en-US" smtClean="0">
                <a:solidFill>
                  <a:schemeClr val="tx1"/>
                </a:solidFill>
              </a:rPr>
              <a:t>25</a:t>
            </a:fld>
            <a:endParaRPr lang="en-US">
              <a:solidFill>
                <a:schemeClr val="tx1"/>
              </a:solidFill>
            </a:endParaRPr>
          </a:p>
        </p:txBody>
      </p:sp>
    </p:spTree>
    <p:extLst>
      <p:ext uri="{BB962C8B-B14F-4D97-AF65-F5344CB8AC3E}">
        <p14:creationId xmlns:p14="http://schemas.microsoft.com/office/powerpoint/2010/main" val="1597230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3600" b="1">
                <a:solidFill>
                  <a:srgbClr val="254061"/>
                </a:solidFill>
                <a:latin typeface="Arial"/>
                <a:cs typeface="Arial"/>
              </a:rPr>
              <a:t>How will my Application be Evaluated? </a:t>
            </a:r>
            <a:br>
              <a:rPr lang="en-US" sz="3600" b="1">
                <a:solidFill>
                  <a:srgbClr val="254061"/>
                </a:solidFill>
                <a:latin typeface="Arial"/>
                <a:cs typeface="Arial"/>
              </a:rPr>
            </a:br>
            <a:r>
              <a:rPr lang="en-US" sz="3600" b="1">
                <a:solidFill>
                  <a:srgbClr val="254061"/>
                </a:solidFill>
                <a:latin typeface="Arial"/>
                <a:cs typeface="Arial"/>
              </a:rPr>
              <a:t>Application Scoring</a:t>
            </a:r>
            <a:br>
              <a:rPr lang="en-US" sz="3600" b="1">
                <a:solidFill>
                  <a:srgbClr val="254061"/>
                </a:solidFill>
                <a:latin typeface="Arial"/>
                <a:cs typeface="Arial"/>
              </a:rPr>
            </a:br>
            <a:endParaRPr lang="en-US" b="1">
              <a:solidFill>
                <a:srgbClr val="254061"/>
              </a:solidFill>
              <a:latin typeface="Arial"/>
              <a:cs typeface="Arial"/>
            </a:endParaRPr>
          </a:p>
        </p:txBody>
      </p:sp>
      <p:sp>
        <p:nvSpPr>
          <p:cNvPr id="11" name="Content Placeholder 2"/>
          <p:cNvSpPr>
            <a:spLocks noGrp="1"/>
          </p:cNvSpPr>
          <p:nvPr>
            <p:ph idx="4294967295"/>
          </p:nvPr>
        </p:nvSpPr>
        <p:spPr>
          <a:xfrm>
            <a:off x="829437" y="1429117"/>
            <a:ext cx="5016500" cy="4901345"/>
          </a:xfrm>
          <a:solidFill>
            <a:srgbClr val="FFE49F"/>
          </a:solidFill>
        </p:spPr>
        <p:txBody>
          <a:bodyPr>
            <a:noAutofit/>
          </a:bodyPr>
          <a:lstStyle/>
          <a:p>
            <a:pPr marL="285750" indent="-285750">
              <a:buFont typeface="Arial" panose="020B0604020202020204" pitchFamily="34" charset="0"/>
              <a:buChar char="•"/>
            </a:pPr>
            <a:r>
              <a:rPr lang="en-US" sz="2100" b="1">
                <a:solidFill>
                  <a:schemeClr val="tx1"/>
                </a:solidFill>
              </a:rPr>
              <a:t>Evaluation Committee applies the scoring scale to the scoring criteria.</a:t>
            </a:r>
          </a:p>
          <a:p>
            <a:pPr marL="285750" indent="-285750">
              <a:buFont typeface="Arial" panose="020B0604020202020204" pitchFamily="34" charset="0"/>
              <a:buChar char="•"/>
            </a:pPr>
            <a:r>
              <a:rPr lang="en-US" sz="2100" b="1">
                <a:solidFill>
                  <a:schemeClr val="tx1"/>
                </a:solidFill>
              </a:rPr>
              <a:t>Applications must obtain a minimum passing score of 52.5 points for Criteria 1-4 in order to continue evaluation.</a:t>
            </a:r>
          </a:p>
          <a:p>
            <a:pPr marL="285750" indent="-285750">
              <a:buFont typeface="Arial" panose="020B0604020202020204" pitchFamily="34" charset="0"/>
              <a:buChar char="•"/>
            </a:pPr>
            <a:r>
              <a:rPr lang="en-US" sz="2100" b="1">
                <a:solidFill>
                  <a:schemeClr val="tx1"/>
                </a:solidFill>
              </a:rPr>
              <a:t>Applications must obtain a minimum passing score of 70 points for Criteria 1-7 in order to be considered for funding.</a:t>
            </a:r>
          </a:p>
          <a:p>
            <a:pPr marL="285750" indent="-285750">
              <a:buFont typeface="Arial" panose="020B0604020202020204" pitchFamily="34" charset="0"/>
              <a:buChar char="•"/>
            </a:pPr>
            <a:r>
              <a:rPr lang="en-US" sz="2100" b="1">
                <a:solidFill>
                  <a:schemeClr val="tx1"/>
                </a:solidFill>
              </a:rPr>
              <a:t>Review Section IV of the manual and ensure the application provides a clear and complete response to each scoring criteria.</a:t>
            </a:r>
            <a:endParaRPr lang="en-US" sz="2100">
              <a:solidFill>
                <a:schemeClr val="tx1"/>
              </a:solidFill>
            </a:endParaRPr>
          </a:p>
        </p:txBody>
      </p:sp>
      <p:graphicFrame>
        <p:nvGraphicFramePr>
          <p:cNvPr id="12" name="Table 11" descr="Table outlines the scoring for criterion 1-8 and the maximum point possible. " title="Scoring table"/>
          <p:cNvGraphicFramePr>
            <a:graphicFrameLocks noGrp="1"/>
          </p:cNvGraphicFramePr>
          <p:nvPr>
            <p:extLst>
              <p:ext uri="{D42A27DB-BD31-4B8C-83A1-F6EECF244321}">
                <p14:modId xmlns:p14="http://schemas.microsoft.com/office/powerpoint/2010/main" val="183338849"/>
              </p:ext>
            </p:extLst>
          </p:nvPr>
        </p:nvGraphicFramePr>
        <p:xfrm>
          <a:off x="6096000" y="1414211"/>
          <a:ext cx="4885149" cy="4901342"/>
        </p:xfrm>
        <a:graphic>
          <a:graphicData uri="http://schemas.openxmlformats.org/drawingml/2006/table">
            <a:tbl>
              <a:tblPr firstRow="1" bandRow="1">
                <a:tableStyleId>{5C22544A-7EE6-4342-B048-85BDC9FD1C3A}</a:tableStyleId>
              </a:tblPr>
              <a:tblGrid>
                <a:gridCol w="3594732">
                  <a:extLst>
                    <a:ext uri="{9D8B030D-6E8A-4147-A177-3AD203B41FA5}">
                      <a16:colId xmlns:a16="http://schemas.microsoft.com/office/drawing/2014/main" val="20000"/>
                    </a:ext>
                  </a:extLst>
                </a:gridCol>
                <a:gridCol w="1290417">
                  <a:extLst>
                    <a:ext uri="{9D8B030D-6E8A-4147-A177-3AD203B41FA5}">
                      <a16:colId xmlns:a16="http://schemas.microsoft.com/office/drawing/2014/main" val="20001"/>
                    </a:ext>
                  </a:extLst>
                </a:gridCol>
              </a:tblGrid>
              <a:tr h="557776">
                <a:tc>
                  <a:txBody>
                    <a:bodyPr/>
                    <a:lstStyle/>
                    <a:p>
                      <a:pPr algn="ctr"/>
                      <a:r>
                        <a:rPr lang="en-US" sz="2000"/>
                        <a:t>Scoring</a:t>
                      </a:r>
                      <a:r>
                        <a:rPr lang="en-US" sz="2000" baseline="0"/>
                        <a:t> Criteria</a:t>
                      </a:r>
                      <a:endParaRPr lang="en-US" sz="2000"/>
                    </a:p>
                  </a:txBody>
                  <a:tcPr/>
                </a:tc>
                <a:tc>
                  <a:txBody>
                    <a:bodyPr/>
                    <a:lstStyle/>
                    <a:p>
                      <a:pPr algn="ctr"/>
                      <a:r>
                        <a:rPr lang="en-US" sz="1400"/>
                        <a:t>Maximum Points</a:t>
                      </a:r>
                      <a:endParaRPr lang="en-US" sz="1200"/>
                    </a:p>
                  </a:txBody>
                  <a:tcPr/>
                </a:tc>
                <a:extLst>
                  <a:ext uri="{0D108BD9-81ED-4DB2-BD59-A6C34878D82A}">
                    <a16:rowId xmlns:a16="http://schemas.microsoft.com/office/drawing/2014/main" val="10000"/>
                  </a:ext>
                </a:extLst>
              </a:tr>
              <a:tr h="420255">
                <a:tc>
                  <a:txBody>
                    <a:bodyPr/>
                    <a:lstStyle/>
                    <a:p>
                      <a:r>
                        <a:rPr lang="en-US" sz="1600"/>
                        <a:t>1. Technical Merit</a:t>
                      </a:r>
                    </a:p>
                  </a:txBody>
                  <a:tcPr/>
                </a:tc>
                <a:tc>
                  <a:txBody>
                    <a:bodyPr/>
                    <a:lstStyle/>
                    <a:p>
                      <a:pPr algn="ctr"/>
                      <a:r>
                        <a:rPr lang="en-US" sz="1600"/>
                        <a:t>15</a:t>
                      </a:r>
                    </a:p>
                  </a:txBody>
                  <a:tcPr/>
                </a:tc>
                <a:extLst>
                  <a:ext uri="{0D108BD9-81ED-4DB2-BD59-A6C34878D82A}">
                    <a16:rowId xmlns:a16="http://schemas.microsoft.com/office/drawing/2014/main" val="10001"/>
                  </a:ext>
                </a:extLst>
              </a:tr>
              <a:tr h="420255">
                <a:tc>
                  <a:txBody>
                    <a:bodyPr/>
                    <a:lstStyle/>
                    <a:p>
                      <a:r>
                        <a:rPr lang="en-US" sz="1600"/>
                        <a:t>2. Technical Approach</a:t>
                      </a:r>
                    </a:p>
                  </a:txBody>
                  <a:tcPr/>
                </a:tc>
                <a:tc>
                  <a:txBody>
                    <a:bodyPr/>
                    <a:lstStyle/>
                    <a:p>
                      <a:pPr algn="ctr"/>
                      <a:r>
                        <a:rPr lang="en-US" sz="1600"/>
                        <a:t>25</a:t>
                      </a:r>
                    </a:p>
                  </a:txBody>
                  <a:tcPr/>
                </a:tc>
                <a:extLst>
                  <a:ext uri="{0D108BD9-81ED-4DB2-BD59-A6C34878D82A}">
                    <a16:rowId xmlns:a16="http://schemas.microsoft.com/office/drawing/2014/main" val="10002"/>
                  </a:ext>
                </a:extLst>
              </a:tr>
              <a:tr h="623396">
                <a:tc>
                  <a:txBody>
                    <a:bodyPr/>
                    <a:lstStyle/>
                    <a:p>
                      <a:pPr marL="169863" indent="-169863"/>
                      <a:r>
                        <a:rPr lang="en-US" sz="1600"/>
                        <a:t>3. Impacts and Benefits for CA IOU Ratepayers</a:t>
                      </a:r>
                    </a:p>
                  </a:txBody>
                  <a:tcPr/>
                </a:tc>
                <a:tc>
                  <a:txBody>
                    <a:bodyPr/>
                    <a:lstStyle/>
                    <a:p>
                      <a:pPr algn="ctr"/>
                      <a:r>
                        <a:rPr lang="en-US" sz="1600"/>
                        <a:t>20</a:t>
                      </a:r>
                    </a:p>
                  </a:txBody>
                  <a:tcPr/>
                </a:tc>
                <a:extLst>
                  <a:ext uri="{0D108BD9-81ED-4DB2-BD59-A6C34878D82A}">
                    <a16:rowId xmlns:a16="http://schemas.microsoft.com/office/drawing/2014/main" val="10003"/>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4. Team Qualifications, Capabilities, and Resources</a:t>
                      </a:r>
                    </a:p>
                  </a:txBody>
                  <a:tcPr>
                    <a:lnB w="12700" cap="flat" cmpd="sng" algn="ctr">
                      <a:solidFill>
                        <a:schemeClr val="tx1"/>
                      </a:solidFill>
                      <a:prstDash val="solid"/>
                      <a:round/>
                      <a:headEnd type="none" w="med" len="med"/>
                      <a:tailEnd type="none" w="med" len="med"/>
                    </a:lnB>
                  </a:tcPr>
                </a:tc>
                <a:tc>
                  <a:txBody>
                    <a:bodyPr/>
                    <a:lstStyle/>
                    <a:p>
                      <a:pPr algn="ctr"/>
                      <a:r>
                        <a:rPr lang="en-US" sz="1600"/>
                        <a:t>15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255">
                <a:tc>
                  <a:txBody>
                    <a:bodyPr/>
                    <a:lstStyle/>
                    <a:p>
                      <a:r>
                        <a:rPr lang="en-US" sz="1600"/>
                        <a:t>5. Budget and Cost-Effectiveness</a:t>
                      </a:r>
                    </a:p>
                  </a:txBody>
                  <a:tcPr>
                    <a:lnT w="12700" cap="flat" cmpd="sng" algn="ctr">
                      <a:solidFill>
                        <a:schemeClr val="tx1"/>
                      </a:solidFill>
                      <a:prstDash val="solid"/>
                      <a:round/>
                      <a:headEnd type="none" w="med" len="med"/>
                      <a:tailEnd type="none" w="med" len="med"/>
                    </a:lnT>
                  </a:tcPr>
                </a:tc>
                <a:tc>
                  <a:txBody>
                    <a:bodyPr/>
                    <a:lstStyle/>
                    <a:p>
                      <a:pPr algn="ctr"/>
                      <a:r>
                        <a:rPr lang="en-US" sz="1600"/>
                        <a:t>10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420255">
                <a:tc>
                  <a:txBody>
                    <a:bodyPr/>
                    <a:lstStyle/>
                    <a:p>
                      <a:r>
                        <a:rPr lang="en-US" sz="1600"/>
                        <a:t>6. CEC </a:t>
                      </a:r>
                      <a:r>
                        <a:rPr lang="en-US" sz="1600" baseline="0"/>
                        <a:t>Funds Spent in California</a:t>
                      </a:r>
                      <a:endParaRPr lang="en-US" sz="1600"/>
                    </a:p>
                  </a:txBody>
                  <a:tcPr/>
                </a:tc>
                <a:tc>
                  <a:txBody>
                    <a:bodyPr/>
                    <a:lstStyle/>
                    <a:p>
                      <a:pPr algn="ctr"/>
                      <a:r>
                        <a:rPr lang="en-US" sz="1600"/>
                        <a:t>10</a:t>
                      </a:r>
                    </a:p>
                  </a:txBody>
                  <a:tcPr/>
                </a:tc>
                <a:extLst>
                  <a:ext uri="{0D108BD9-81ED-4DB2-BD59-A6C34878D82A}">
                    <a16:rowId xmlns:a16="http://schemas.microsoft.com/office/drawing/2014/main" val="10006"/>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7. Ratio of Direct Labor Costs to Indirect Costs</a:t>
                      </a:r>
                    </a:p>
                  </a:txBody>
                  <a:tcPr>
                    <a:lnB w="12700" cap="flat" cmpd="sng" algn="ctr">
                      <a:solidFill>
                        <a:schemeClr val="tx1"/>
                      </a:solidFill>
                      <a:prstDash val="solid"/>
                      <a:round/>
                      <a:headEnd type="none" w="med" len="med"/>
                      <a:tailEnd type="none" w="med" len="med"/>
                    </a:lnB>
                  </a:tcPr>
                </a:tc>
                <a:tc>
                  <a:txBody>
                    <a:bodyPr/>
                    <a:lstStyle/>
                    <a:p>
                      <a:pPr algn="ctr"/>
                      <a:r>
                        <a:rPr lang="en-US" sz="16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2103">
                <a:tc>
                  <a:txBody>
                    <a:bodyPr/>
                    <a:lstStyle/>
                    <a:p>
                      <a:r>
                        <a:rPr lang="en-US" sz="1600" b="1"/>
                        <a:t>Total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0255">
                <a:tc>
                  <a:txBody>
                    <a:bodyPr/>
                    <a:lstStyle/>
                    <a:p>
                      <a:r>
                        <a:rPr lang="en-US" sz="1600" b="1"/>
                        <a:t>Minimum Points</a:t>
                      </a:r>
                      <a:r>
                        <a:rPr lang="en-US" sz="1600" b="1" baseline="0"/>
                        <a:t> to Pass</a:t>
                      </a:r>
                      <a:endParaRPr lang="en-US" sz="1600" b="1"/>
                    </a:p>
                  </a:txBody>
                  <a:tcPr>
                    <a:lnT w="12700" cmpd="sng">
                      <a:noFill/>
                    </a:lnT>
                  </a:tcPr>
                </a:tc>
                <a:tc>
                  <a:txBody>
                    <a:bodyPr/>
                    <a:lstStyle/>
                    <a:p>
                      <a:pPr algn="ctr"/>
                      <a:r>
                        <a:rPr lang="en-US" sz="1600" b="1"/>
                        <a:t>70</a:t>
                      </a:r>
                    </a:p>
                  </a:txBody>
                  <a:tcPr>
                    <a:lnT w="12700" cmpd="sng">
                      <a:noFill/>
                    </a:lnT>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B62E90CC-731F-4015-8710-E22D3F762BCF}"/>
              </a:ext>
            </a:extLst>
          </p:cNvPr>
          <p:cNvSpPr>
            <a:spLocks noGrp="1"/>
          </p:cNvSpPr>
          <p:nvPr>
            <p:ph type="sldNum" sz="quarter" idx="12"/>
          </p:nvPr>
        </p:nvSpPr>
        <p:spPr>
          <a:xfrm>
            <a:off x="9465038" y="6463234"/>
            <a:ext cx="1761067" cy="365125"/>
          </a:xfrm>
        </p:spPr>
        <p:txBody>
          <a:bodyPr/>
          <a:lstStyle/>
          <a:p>
            <a:fld id="{005C4985-ACD0-2B4C-8981-36243250F268}" type="slidenum">
              <a:rPr lang="en-US" smtClean="0">
                <a:solidFill>
                  <a:schemeClr val="tx1"/>
                </a:solidFill>
              </a:rPr>
              <a:t>26</a:t>
            </a:fld>
            <a:endParaRPr lang="en-US">
              <a:solidFill>
                <a:schemeClr val="tx1"/>
              </a:solidFill>
            </a:endParaRPr>
          </a:p>
        </p:txBody>
      </p:sp>
    </p:spTree>
    <p:extLst>
      <p:ext uri="{BB962C8B-B14F-4D97-AF65-F5344CB8AC3E}">
        <p14:creationId xmlns:p14="http://schemas.microsoft.com/office/powerpoint/2010/main" val="1467501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Scoring – Preference Points</a:t>
            </a:r>
            <a:br>
              <a:rPr lang="en-US" sz="3600" b="1">
                <a:solidFill>
                  <a:srgbClr val="254061"/>
                </a:solidFill>
                <a:latin typeface="Arial"/>
                <a:cs typeface="Arial"/>
              </a:rPr>
            </a:br>
            <a:endParaRPr lang="en-US" sz="3600" b="1">
              <a:solidFill>
                <a:srgbClr val="254061"/>
              </a:solidFill>
              <a:latin typeface="Arial"/>
              <a:cs typeface="Arial"/>
            </a:endParaRPr>
          </a:p>
        </p:txBody>
      </p:sp>
      <p:sp>
        <p:nvSpPr>
          <p:cNvPr id="11" name="Content Placeholder 2"/>
          <p:cNvSpPr>
            <a:spLocks noGrp="1"/>
          </p:cNvSpPr>
          <p:nvPr>
            <p:ph idx="4294967295"/>
          </p:nvPr>
        </p:nvSpPr>
        <p:spPr>
          <a:xfrm>
            <a:off x="545122" y="1833360"/>
            <a:ext cx="5352329" cy="3653039"/>
          </a:xfrm>
          <a:solidFill>
            <a:srgbClr val="FFE49F"/>
          </a:solidFill>
        </p:spPr>
        <p:txBody>
          <a:bodyPr>
            <a:noAutofit/>
          </a:bodyPr>
          <a:lstStyle/>
          <a:p>
            <a:pPr marL="285750" indent="-285750">
              <a:buFont typeface="Arial" panose="020B0604020202020204" pitchFamily="34" charset="0"/>
              <a:buChar char="•"/>
            </a:pPr>
            <a:r>
              <a:rPr lang="en-US" sz="2400" b="1"/>
              <a:t>Passing applications (score of 70 or more from Criteria 1-7) will be considered for bonus points. Criteria for bonus points include:</a:t>
            </a:r>
          </a:p>
          <a:p>
            <a:pPr marL="800100" lvl="1" indent="-228600">
              <a:buFont typeface="Arial" panose="020B0604020202020204" pitchFamily="34" charset="0"/>
              <a:buChar char="•"/>
            </a:pPr>
            <a:r>
              <a:rPr lang="en-US" sz="2400" b="1"/>
              <a:t>Match Funding</a:t>
            </a:r>
          </a:p>
          <a:p>
            <a:pPr marL="800100" lvl="1" indent="-228600">
              <a:buFont typeface="Arial" panose="020B0604020202020204" pitchFamily="34" charset="0"/>
              <a:buChar char="•"/>
            </a:pPr>
            <a:r>
              <a:rPr lang="en-US" sz="2400" b="1"/>
              <a:t>Disadvantaged Communities </a:t>
            </a:r>
          </a:p>
        </p:txBody>
      </p:sp>
      <p:graphicFrame>
        <p:nvGraphicFramePr>
          <p:cNvPr id="7" name="Table 6" descr="Table outlines the preference points for criterion 9-11 and the maximum points possible." title="Scoring table 2"/>
          <p:cNvGraphicFramePr>
            <a:graphicFrameLocks noGrp="1"/>
          </p:cNvGraphicFramePr>
          <p:nvPr>
            <p:extLst>
              <p:ext uri="{D42A27DB-BD31-4B8C-83A1-F6EECF244321}">
                <p14:modId xmlns:p14="http://schemas.microsoft.com/office/powerpoint/2010/main" val="2303831940"/>
              </p:ext>
            </p:extLst>
          </p:nvPr>
        </p:nvGraphicFramePr>
        <p:xfrm>
          <a:off x="6294548" y="1833361"/>
          <a:ext cx="5352329" cy="2604775"/>
        </p:xfrm>
        <a:graphic>
          <a:graphicData uri="http://schemas.openxmlformats.org/drawingml/2006/table">
            <a:tbl>
              <a:tblPr firstRow="1" bandRow="1">
                <a:tableStyleId>{5C22544A-7EE6-4342-B048-85BDC9FD1C3A}</a:tableStyleId>
              </a:tblPr>
              <a:tblGrid>
                <a:gridCol w="3938506">
                  <a:extLst>
                    <a:ext uri="{9D8B030D-6E8A-4147-A177-3AD203B41FA5}">
                      <a16:colId xmlns:a16="http://schemas.microsoft.com/office/drawing/2014/main" val="20000"/>
                    </a:ext>
                  </a:extLst>
                </a:gridCol>
                <a:gridCol w="1413823">
                  <a:extLst>
                    <a:ext uri="{9D8B030D-6E8A-4147-A177-3AD203B41FA5}">
                      <a16:colId xmlns:a16="http://schemas.microsoft.com/office/drawing/2014/main" val="20001"/>
                    </a:ext>
                  </a:extLst>
                </a:gridCol>
              </a:tblGrid>
              <a:tr h="730608">
                <a:tc>
                  <a:txBody>
                    <a:bodyPr/>
                    <a:lstStyle/>
                    <a:p>
                      <a:pPr algn="ctr"/>
                      <a:r>
                        <a:rPr lang="en-US" sz="2000"/>
                        <a:t>Scoring</a:t>
                      </a:r>
                      <a:r>
                        <a:rPr lang="en-US" sz="2000" baseline="0"/>
                        <a:t> Criteria</a:t>
                      </a:r>
                      <a:endParaRPr lang="en-US" sz="2000"/>
                    </a:p>
                  </a:txBody>
                  <a:tcPr/>
                </a:tc>
                <a:tc>
                  <a:txBody>
                    <a:bodyPr/>
                    <a:lstStyle/>
                    <a:p>
                      <a:pPr algn="ctr"/>
                      <a:r>
                        <a:rPr lang="en-US" sz="2000"/>
                        <a:t>Maximum Points</a:t>
                      </a:r>
                    </a:p>
                  </a:txBody>
                  <a:tcPr/>
                </a:tc>
                <a:extLst>
                  <a:ext uri="{0D108BD9-81ED-4DB2-BD59-A6C34878D82A}">
                    <a16:rowId xmlns:a16="http://schemas.microsoft.com/office/drawing/2014/main" val="10000"/>
                  </a:ext>
                </a:extLst>
              </a:tr>
              <a:tr h="412952">
                <a:tc>
                  <a:txBody>
                    <a:bodyPr/>
                    <a:lstStyle/>
                    <a:p>
                      <a:r>
                        <a:rPr lang="en-US" sz="2000"/>
                        <a:t>8 a. Match Funds</a:t>
                      </a:r>
                    </a:p>
                  </a:txBody>
                  <a:tcPr/>
                </a:tc>
                <a:tc>
                  <a:txBody>
                    <a:bodyPr/>
                    <a:lstStyle/>
                    <a:p>
                      <a:pPr algn="ctr"/>
                      <a:r>
                        <a:rPr lang="en-US" sz="2000"/>
                        <a:t>10</a:t>
                      </a:r>
                    </a:p>
                  </a:txBody>
                  <a:tcPr/>
                </a:tc>
                <a:extLst>
                  <a:ext uri="{0D108BD9-81ED-4DB2-BD59-A6C34878D82A}">
                    <a16:rowId xmlns:a16="http://schemas.microsoft.com/office/drawing/2014/main" val="10002"/>
                  </a:ext>
                </a:extLst>
              </a:tr>
              <a:tr h="1048263">
                <a:tc>
                  <a:txBody>
                    <a:bodyPr/>
                    <a:lstStyle/>
                    <a:p>
                      <a:r>
                        <a:rPr lang="en-US" sz="2000"/>
                        <a:t>8 b. Disadvantaged &amp; Low-income Communities </a:t>
                      </a:r>
                    </a:p>
                    <a:p>
                      <a:endParaRPr lang="en-US" sz="2000" i="1"/>
                    </a:p>
                  </a:txBody>
                  <a:tcPr>
                    <a:lnB w="12700" cap="flat" cmpd="sng" algn="ctr">
                      <a:solidFill>
                        <a:schemeClr val="tx1"/>
                      </a:solidFill>
                      <a:prstDash val="solid"/>
                      <a:round/>
                      <a:headEnd type="none" w="med" len="med"/>
                      <a:tailEnd type="none" w="med" len="med"/>
                    </a:lnB>
                  </a:tcPr>
                </a:tc>
                <a:tc>
                  <a:txBody>
                    <a:bodyPr/>
                    <a:lstStyle/>
                    <a:p>
                      <a:pPr algn="ctr"/>
                      <a:r>
                        <a:rPr lang="en-US" sz="20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2952">
                <a:tc>
                  <a:txBody>
                    <a:bodyPr/>
                    <a:lstStyle/>
                    <a:p>
                      <a:r>
                        <a:rPr lang="en-US" sz="2000" b="1"/>
                        <a:t>Total Bonus Points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a:t>15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9CF91EA-EA6C-4851-89B7-0C44F99E9173}"/>
              </a:ext>
            </a:extLst>
          </p:cNvPr>
          <p:cNvSpPr>
            <a:spLocks noGrp="1"/>
          </p:cNvSpPr>
          <p:nvPr>
            <p:ph type="sldNum" sz="quarter" idx="12"/>
          </p:nvPr>
        </p:nvSpPr>
        <p:spPr>
          <a:xfrm>
            <a:off x="9569969" y="6463234"/>
            <a:ext cx="1761067" cy="365125"/>
          </a:xfrm>
        </p:spPr>
        <p:txBody>
          <a:bodyPr/>
          <a:lstStyle/>
          <a:p>
            <a:fld id="{005C4985-ACD0-2B4C-8981-36243250F268}" type="slidenum">
              <a:rPr lang="en-US" smtClean="0">
                <a:solidFill>
                  <a:schemeClr val="tx1"/>
                </a:solidFill>
              </a:rPr>
              <a:t>27</a:t>
            </a:fld>
            <a:endParaRPr lang="en-US">
              <a:solidFill>
                <a:schemeClr val="tx1"/>
              </a:solidFill>
            </a:endParaRPr>
          </a:p>
        </p:txBody>
      </p:sp>
    </p:spTree>
    <p:extLst>
      <p:ext uri="{BB962C8B-B14F-4D97-AF65-F5344CB8AC3E}">
        <p14:creationId xmlns:p14="http://schemas.microsoft.com/office/powerpoint/2010/main" val="3204411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 Points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91119" y="1500310"/>
            <a:ext cx="10662681" cy="4525963"/>
          </a:xfrm>
        </p:spPr>
        <p:txBody>
          <a:bodyPr>
            <a:normAutofit/>
          </a:bodyPr>
          <a:lstStyle/>
          <a:p>
            <a:r>
              <a:rPr lang="en-US">
                <a:solidFill>
                  <a:schemeClr val="accent1">
                    <a:lumMod val="75000"/>
                  </a:schemeClr>
                </a:solidFill>
                <a:latin typeface="Arial"/>
                <a:cs typeface="Arial"/>
              </a:rPr>
              <a:t>Applicants may receive up to 10 additional preference points based on the criteria below:</a:t>
            </a:r>
          </a:p>
          <a:p>
            <a:pPr lvl="1">
              <a:buFont typeface="Courier New" panose="02070309020205020404" pitchFamily="49" charset="0"/>
              <a:buChar char="o"/>
            </a:pPr>
            <a:r>
              <a:rPr lang="en-US">
                <a:solidFill>
                  <a:srgbClr val="4F81BD">
                    <a:lumMod val="75000"/>
                  </a:srgbClr>
                </a:solidFill>
                <a:latin typeface="Arial"/>
                <a:cs typeface="Arial"/>
              </a:rPr>
              <a:t>Up to 5 points will be awarded based on the percentage of proposed cash relative to the total match contributions using the Match Scoring Table in the Scoring Criteria.</a:t>
            </a:r>
          </a:p>
          <a:p>
            <a:pPr lvl="1">
              <a:buFont typeface="Courier New" panose="02070309020205020404" pitchFamily="49" charset="0"/>
              <a:buChar char="o"/>
            </a:pPr>
            <a:r>
              <a:rPr lang="en-US">
                <a:solidFill>
                  <a:srgbClr val="4F81BD">
                    <a:lumMod val="75000"/>
                  </a:srgbClr>
                </a:solidFill>
                <a:latin typeface="Arial"/>
                <a:cs typeface="Arial"/>
              </a:rPr>
              <a:t>The remaining 5 points may be awarded to applications that exceed the minimum match requirements up to 100 percent using the Exceeds Minimum Match Scoring table. </a:t>
            </a:r>
          </a:p>
          <a:p>
            <a:pPr lvl="1">
              <a:buFont typeface="Courier New" panose="02070309020205020404" pitchFamily="49" charset="0"/>
              <a:buChar char="o"/>
            </a:pPr>
            <a:r>
              <a:rPr lang="en-US">
                <a:solidFill>
                  <a:schemeClr val="accent1">
                    <a:lumMod val="75000"/>
                  </a:schemeClr>
                </a:solidFill>
                <a:latin typeface="Arial"/>
                <a:cs typeface="Arial"/>
              </a:rPr>
              <a:t>Refer to the Solicitation Manual for more details on the match funding scoring criteria.</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C04129A-1F13-4B84-97FC-F87FF167A45F}"/>
              </a:ext>
            </a:extLst>
          </p:cNvPr>
          <p:cNvSpPr>
            <a:spLocks noGrp="1"/>
          </p:cNvSpPr>
          <p:nvPr>
            <p:ph type="sldNum" sz="quarter" idx="12"/>
          </p:nvPr>
        </p:nvSpPr>
        <p:spPr>
          <a:xfrm>
            <a:off x="9704882" y="6438370"/>
            <a:ext cx="1761067" cy="365125"/>
          </a:xfrm>
        </p:spPr>
        <p:txBody>
          <a:bodyPr/>
          <a:lstStyle/>
          <a:p>
            <a:fld id="{005C4985-ACD0-2B4C-8981-36243250F268}" type="slidenum">
              <a:rPr lang="en-US" smtClean="0">
                <a:solidFill>
                  <a:schemeClr val="tx1"/>
                </a:solidFill>
              </a:rPr>
              <a:t>28</a:t>
            </a:fld>
            <a:endParaRPr lang="en-US">
              <a:solidFill>
                <a:schemeClr val="tx1"/>
              </a:solidFill>
            </a:endParaRPr>
          </a:p>
        </p:txBody>
      </p:sp>
    </p:spTree>
    <p:extLst>
      <p:ext uri="{BB962C8B-B14F-4D97-AF65-F5344CB8AC3E}">
        <p14:creationId xmlns:p14="http://schemas.microsoft.com/office/powerpoint/2010/main" val="857935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Disadvantaged Communities</a:t>
            </a:r>
            <a:endParaRPr lang="en-US" b="1">
              <a:solidFill>
                <a:schemeClr val="bg2">
                  <a:lumMod val="5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388604" y="1438349"/>
            <a:ext cx="11197382" cy="4940936"/>
          </a:xfrm>
        </p:spPr>
        <p:txBody>
          <a:bodyPr vert="horz" lIns="91440" tIns="45720" rIns="91440" bIns="45720" rtlCol="0" anchor="t">
            <a:normAutofit lnSpcReduction="10000"/>
          </a:bodyPr>
          <a:lstStyle/>
          <a:p>
            <a:pPr lvl="0"/>
            <a:r>
              <a:rPr lang="en-US" sz="2500" dirty="0">
                <a:solidFill>
                  <a:srgbClr val="4F81BD"/>
                </a:solidFill>
                <a:latin typeface="Arial"/>
                <a:cs typeface="Arial"/>
              </a:rPr>
              <a:t>Projects with </a:t>
            </a:r>
            <a:r>
              <a:rPr lang="en-US" sz="2500" b="1" dirty="0">
                <a:solidFill>
                  <a:srgbClr val="4F81BD"/>
                </a:solidFill>
                <a:latin typeface="Arial"/>
                <a:cs typeface="Arial"/>
              </a:rPr>
              <a:t>all test or demonstration </a:t>
            </a:r>
            <a:r>
              <a:rPr lang="en-US" sz="2500" dirty="0">
                <a:solidFill>
                  <a:srgbClr val="4F81BD"/>
                </a:solidFill>
                <a:latin typeface="Arial"/>
                <a:cs typeface="Arial"/>
              </a:rPr>
              <a:t>sites located in disadvantaged and/or low-income communities and justifies how the project will benefit these communities may receive additional points.</a:t>
            </a:r>
          </a:p>
          <a:p>
            <a:pPr lvl="1">
              <a:buFont typeface="Arial" panose="02070309020205020404" pitchFamily="49" charset="0"/>
              <a:buChar char="•"/>
            </a:pPr>
            <a:r>
              <a:rPr lang="en-US" sz="2100">
                <a:solidFill>
                  <a:srgbClr val="4F81BD"/>
                </a:solidFill>
                <a:latin typeface="Arial"/>
                <a:cs typeface="Arial"/>
              </a:rPr>
              <a:t>A disadvantaged community is identified by census tract and represents the 25% highest scoring tracts in </a:t>
            </a:r>
            <a:r>
              <a:rPr lang="en-US" sz="2100" err="1">
                <a:solidFill>
                  <a:srgbClr val="4F81BD"/>
                </a:solidFill>
                <a:latin typeface="Arial"/>
                <a:cs typeface="Arial"/>
              </a:rPr>
              <a:t>CalEnviroScreen</a:t>
            </a:r>
            <a:r>
              <a:rPr lang="en-US" sz="2100">
                <a:solidFill>
                  <a:srgbClr val="4F81BD"/>
                </a:solidFill>
                <a:latin typeface="Arial"/>
                <a:cs typeface="Arial"/>
              </a:rPr>
              <a:t> 4.0 or later versions: </a:t>
            </a:r>
            <a:r>
              <a:rPr lang="en-US" sz="2100" dirty="0">
                <a:solidFill>
                  <a:srgbClr val="4F81BD"/>
                </a:solidFill>
                <a:latin typeface="Arial"/>
                <a:cs typeface="Arial"/>
                <a:hlinkClick r:id="rId3">
                  <a:extLst>
                    <a:ext uri="{A12FA001-AC4F-418D-AE19-62706E023703}">
                      <ahyp:hlinkClr xmlns:ahyp="http://schemas.microsoft.com/office/drawing/2018/hyperlinkcolor" val="tx"/>
                    </a:ext>
                  </a:extLst>
                </a:hlinkClick>
              </a:rPr>
              <a:t>https://oehha.ca.gov/calenviroscreen/report/calenviroscreen-40 </a:t>
            </a:r>
            <a:endParaRPr lang="en-US" sz="2100" dirty="0">
              <a:solidFill>
                <a:srgbClr val="4F81BD"/>
              </a:solidFill>
              <a:latin typeface="Arial"/>
              <a:cs typeface="Arial"/>
            </a:endParaRPr>
          </a:p>
          <a:p>
            <a:pPr lvl="1">
              <a:buFont typeface="Arial" panose="02070309020205020404" pitchFamily="49" charset="0"/>
              <a:buChar char="•"/>
            </a:pPr>
            <a:endParaRPr lang="en-US" sz="2100">
              <a:solidFill>
                <a:srgbClr val="4F81BD">
                  <a:lumMod val="75000"/>
                </a:srgbClr>
              </a:solidFill>
              <a:latin typeface="Arial"/>
              <a:cs typeface="Arial"/>
            </a:endParaRPr>
          </a:p>
          <a:p>
            <a:pPr lvl="1">
              <a:buFont typeface="Arial" panose="02070309020205020404" pitchFamily="49" charset="0"/>
              <a:buChar char="•"/>
            </a:pPr>
            <a:r>
              <a:rPr lang="en-US" sz="2100" dirty="0">
                <a:solidFill>
                  <a:srgbClr val="4F81BD"/>
                </a:solidFill>
                <a:latin typeface="Arial"/>
                <a:cs typeface="Arial"/>
              </a:rPr>
              <a:t>Low-income communities are defined as communities within census tracts with median household incomes at or below 80 percent of the statewide median income, or at or below the threshold designated as low-income by the California Department of Housing </a:t>
            </a:r>
            <a:r>
              <a:rPr lang="en-US" sz="2100">
                <a:solidFill>
                  <a:srgbClr val="4F81BD"/>
                </a:solidFill>
                <a:latin typeface="Arial"/>
                <a:cs typeface="Arial"/>
              </a:rPr>
              <a:t>and Community Development.</a:t>
            </a:r>
            <a:r>
              <a:rPr lang="en-US" sz="2100" dirty="0">
                <a:solidFill>
                  <a:srgbClr val="4F81BD"/>
                </a:solidFill>
                <a:latin typeface="Arial"/>
                <a:cs typeface="Arial"/>
              </a:rPr>
              <a:t> </a:t>
            </a:r>
            <a:r>
              <a:rPr lang="en-US" sz="2100" dirty="0">
                <a:ea typeface="+mn-lt"/>
                <a:cs typeface="+mn-lt"/>
                <a:hlinkClick r:id="rId4"/>
              </a:rPr>
              <a:t>https://www.hcd.ca.gov/sites/default/files/docs/grants-and-funding/2023-cdbg-income-limits.pdf</a:t>
            </a:r>
          </a:p>
          <a:p>
            <a:pPr lvl="1">
              <a:buFont typeface="Arial" panose="02070309020205020404" pitchFamily="49" charset="0"/>
              <a:buChar char="•"/>
            </a:pPr>
            <a:endParaRPr lang="en-US" sz="2100" dirty="0">
              <a:solidFill>
                <a:srgbClr val="4F81BD"/>
              </a:solidFill>
              <a:latin typeface="Arial"/>
              <a:cs typeface="Arial"/>
            </a:endParaRPr>
          </a:p>
          <a:p>
            <a:pPr lvl="1"/>
            <a:endParaRPr lang="en-US" sz="2100">
              <a:solidFill>
                <a:srgbClr val="4F81BD">
                  <a:lumMod val="75000"/>
                </a:srgbClr>
              </a:solidFill>
              <a:latin typeface="Arial"/>
              <a:cs typeface="Arial"/>
            </a:endParaRPr>
          </a:p>
          <a:p>
            <a:pPr lvl="1">
              <a:buFont typeface="Arial" panose="02070309020205020404" pitchFamily="49" charset="0"/>
              <a:buChar char="•"/>
            </a:pPr>
            <a:r>
              <a:rPr lang="en-US" sz="2100">
                <a:solidFill>
                  <a:srgbClr val="4F81BD">
                    <a:lumMod val="75000"/>
                  </a:srgbClr>
                </a:solidFill>
                <a:latin typeface="Arial"/>
                <a:cs typeface="Arial"/>
              </a:rPr>
              <a:t>Applicants have letters of support from technology partners, community-based organizations, environmental justice organizations, or other partners. </a:t>
            </a:r>
          </a:p>
        </p:txBody>
      </p:sp>
      <p:sp>
        <p:nvSpPr>
          <p:cNvPr id="2" name="Slide Number Placeholder 1">
            <a:extLst>
              <a:ext uri="{FF2B5EF4-FFF2-40B4-BE49-F238E27FC236}">
                <a16:creationId xmlns:a16="http://schemas.microsoft.com/office/drawing/2014/main" id="{304E9F08-4C63-48BA-B99A-F7243F0A25E0}"/>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29</a:t>
            </a:fld>
            <a:endParaRPr lang="en-US">
              <a:solidFill>
                <a:schemeClr val="tx1"/>
              </a:solidFill>
            </a:endParaRPr>
          </a:p>
        </p:txBody>
      </p:sp>
    </p:spTree>
    <p:extLst>
      <p:ext uri="{BB962C8B-B14F-4D97-AF65-F5344CB8AC3E}">
        <p14:creationId xmlns:p14="http://schemas.microsoft.com/office/powerpoint/2010/main" val="298881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Housekeeping</a:t>
            </a:r>
          </a:p>
        </p:txBody>
      </p:sp>
      <p:sp>
        <p:nvSpPr>
          <p:cNvPr id="5" name="Slide Number Placeholder 4"/>
          <p:cNvSpPr>
            <a:spLocks noGrp="1"/>
          </p:cNvSpPr>
          <p:nvPr>
            <p:ph type="sldNum" sz="quarter" idx="12"/>
          </p:nvPr>
        </p:nvSpPr>
        <p:spPr>
          <a:xfrm>
            <a:off x="9569969" y="6463234"/>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7" name="Content Placeholder 5">
            <a:extLst>
              <a:ext uri="{FF2B5EF4-FFF2-40B4-BE49-F238E27FC236}">
                <a16:creationId xmlns:a16="http://schemas.microsoft.com/office/drawing/2014/main" id="{9B912184-A9F8-4AB9-A395-9F6E5FACAE21}"/>
              </a:ext>
            </a:extLst>
          </p:cNvPr>
          <p:cNvSpPr txBox="1">
            <a:spLocks/>
          </p:cNvSpPr>
          <p:nvPr/>
        </p:nvSpPr>
        <p:spPr>
          <a:xfrm>
            <a:off x="400568" y="1300770"/>
            <a:ext cx="11228447" cy="53450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kumimoji="0" lang="en-US"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This workshop will be recorded.</a:t>
            </a:r>
          </a:p>
          <a:p>
            <a:pPr>
              <a:spcBef>
                <a:spcPts val="0"/>
              </a:spcBef>
              <a:defRPr/>
            </a:pPr>
            <a:r>
              <a:rPr kumimoji="0" lang="en-US"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Participants will be muted during the presentation. Please chat your question in the Q&amp;A window.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Updates on solicitation documents including this presentation will be posted at the Grant Funding Opportunity’s webpage: </a:t>
            </a:r>
            <a:endParaRPr lang="en-US">
              <a:solidFill>
                <a:srgbClr val="1F497D">
                  <a:lumMod val="60000"/>
                  <a:lumOff val="40000"/>
                </a:srgbClr>
              </a:solidFill>
              <a:latin typeface="Arial" panose="020B0604020202020204" pitchFamily="34" charset="0"/>
              <a:cs typeface="Arial" panose="020B0604020202020204" pitchFamily="34" charset="0"/>
            </a:endParaRPr>
          </a:p>
          <a:p>
            <a:pPr marL="400050" lvl="1" indent="0">
              <a:buNone/>
              <a:defRPr/>
            </a:pPr>
            <a:endParaRPr lang="en-US" sz="2000">
              <a:solidFill>
                <a:srgbClr val="1F497D">
                  <a:lumMod val="60000"/>
                  <a:lumOff val="40000"/>
                </a:srgbClr>
              </a:solidFill>
              <a:latin typeface="Arial" panose="020B0604020202020204" pitchFamily="34" charset="0"/>
              <a:cs typeface="Arial" panose="020B0604020202020204" pitchFamily="34" charset="0"/>
              <a:hlinkClick r:id="rId3"/>
            </a:endParaRPr>
          </a:p>
          <a:p>
            <a:pPr marL="400050" lvl="1" indent="0">
              <a:buNone/>
              <a:defRPr/>
            </a:pPr>
            <a:r>
              <a:rPr lang="en-US" sz="2000">
                <a:solidFill>
                  <a:srgbClr val="FF0000"/>
                </a:solidFill>
                <a:latin typeface="Arial" panose="020B0604020202020204" pitchFamily="34" charset="0"/>
                <a:cs typeface="Arial" panose="020B0604020202020204" pitchFamily="34" charset="0"/>
              </a:rPr>
              <a:t>https://www.energy.ca.gov/solicitations/2023-08/energy-efficiency-and-load-flexibility-industrial-and-commercial-cold-storage</a:t>
            </a:r>
          </a:p>
        </p:txBody>
      </p:sp>
    </p:spTree>
    <p:extLst>
      <p:ext uri="{BB962C8B-B14F-4D97-AF65-F5344CB8AC3E}">
        <p14:creationId xmlns:p14="http://schemas.microsoft.com/office/powerpoint/2010/main" val="227290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Next Steps After Grant Award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262484" y="1358186"/>
            <a:ext cx="11497393" cy="4938442"/>
          </a:xfrm>
        </p:spPr>
        <p:txBody>
          <a:bodyPr>
            <a:noAutofit/>
          </a:bodyPr>
          <a:lstStyle/>
          <a:p>
            <a:r>
              <a:rPr lang="en-US" sz="2400" b="1">
                <a:solidFill>
                  <a:schemeClr val="accent1">
                    <a:lumMod val="75000"/>
                  </a:schemeClr>
                </a:solidFill>
                <a:latin typeface="Arial" panose="020B0604020202020204" pitchFamily="34" charset="0"/>
                <a:cs typeface="Arial" panose="020B0604020202020204" pitchFamily="34" charset="0"/>
              </a:rPr>
              <a:t>Notice of Proposed Award: </a:t>
            </a:r>
            <a:r>
              <a:rPr lang="en-US" sz="2400">
                <a:solidFill>
                  <a:schemeClr val="accent1">
                    <a:lumMod val="75000"/>
                  </a:schemeClr>
                </a:solidFill>
                <a:latin typeface="Arial" panose="020B0604020202020204" pitchFamily="34" charset="0"/>
                <a:cs typeface="Arial" panose="020B0604020202020204" pitchFamily="34" charset="0"/>
              </a:rPr>
              <a:t>Shows total proposed funding amounts, rank order of applicants by project group, and the amount of each proposed award.</a:t>
            </a:r>
          </a:p>
          <a:p>
            <a:r>
              <a:rPr lang="en-US" sz="2400" b="1">
                <a:solidFill>
                  <a:schemeClr val="accent1">
                    <a:lumMod val="75000"/>
                  </a:schemeClr>
                </a:solidFill>
                <a:latin typeface="Arial" panose="020B0604020202020204" pitchFamily="34" charset="0"/>
                <a:cs typeface="Arial" panose="020B0604020202020204" pitchFamily="34" charset="0"/>
              </a:rPr>
              <a:t>Agreement Development: </a:t>
            </a:r>
            <a:r>
              <a:rPr lang="en-US" sz="2400">
                <a:solidFill>
                  <a:schemeClr val="accent1">
                    <a:lumMod val="75000"/>
                  </a:schemeClr>
                </a:solidFill>
                <a:latin typeface="Arial" panose="020B0604020202020204" pitchFamily="34" charset="0"/>
                <a:cs typeface="Arial" panose="020B0604020202020204" pitchFamily="34" charset="0"/>
              </a:rPr>
              <a:t>Proposal documents will be processed into a legal agreement.</a:t>
            </a:r>
          </a:p>
          <a:p>
            <a:r>
              <a:rPr lang="en-US" sz="2400" b="1">
                <a:solidFill>
                  <a:schemeClr val="accent1">
                    <a:lumMod val="75000"/>
                  </a:schemeClr>
                </a:solidFill>
                <a:latin typeface="Arial" panose="020B0604020202020204" pitchFamily="34" charset="0"/>
                <a:cs typeface="Arial" panose="020B0604020202020204" pitchFamily="34" charset="0"/>
              </a:rPr>
              <a:t>Failure to Execute: </a:t>
            </a:r>
            <a:r>
              <a:rPr lang="en-US" sz="2400">
                <a:solidFill>
                  <a:schemeClr val="accent1">
                    <a:lumMod val="75000"/>
                  </a:schemeClr>
                </a:solidFill>
                <a:latin typeface="Arial" panose="020B0604020202020204" pitchFamily="34" charset="0"/>
                <a:cs typeface="Arial" panose="020B0604020202020204" pitchFamily="34" charset="0"/>
              </a:rPr>
              <a:t>The Energy Commission reserves the right to cancel the pending award if an agreement cannot be successfully executed with an applicant. </a:t>
            </a:r>
          </a:p>
          <a:p>
            <a:r>
              <a:rPr lang="en-US" sz="2400" b="1">
                <a:solidFill>
                  <a:schemeClr val="accent1">
                    <a:lumMod val="75000"/>
                  </a:schemeClr>
                </a:solidFill>
                <a:latin typeface="Arial" panose="020B0604020202020204" pitchFamily="34" charset="0"/>
                <a:cs typeface="Arial" panose="020B0604020202020204" pitchFamily="34" charset="0"/>
              </a:rPr>
              <a:t>Project Start: </a:t>
            </a:r>
            <a:r>
              <a:rPr lang="en-US" sz="2400">
                <a:solidFill>
                  <a:schemeClr val="accent1">
                    <a:lumMod val="75000"/>
                  </a:schemeClr>
                </a:solidFill>
                <a:latin typeface="Arial" panose="020B0604020202020204" pitchFamily="34" charset="0"/>
                <a:cs typeface="Arial" panose="020B0604020202020204" pitchFamily="34" charset="0"/>
              </a:rPr>
              <a:t>Recipients may begin work on the project </a:t>
            </a:r>
            <a:r>
              <a:rPr lang="en-US" sz="2400" b="1">
                <a:solidFill>
                  <a:schemeClr val="accent1">
                    <a:lumMod val="75000"/>
                  </a:schemeClr>
                </a:solidFill>
                <a:latin typeface="Arial" panose="020B0604020202020204" pitchFamily="34" charset="0"/>
                <a:cs typeface="Arial" panose="020B0604020202020204" pitchFamily="34" charset="0"/>
              </a:rPr>
              <a:t>only</a:t>
            </a:r>
            <a:r>
              <a:rPr lang="en-US" sz="2400">
                <a:solidFill>
                  <a:schemeClr val="accent1">
                    <a:lumMod val="75000"/>
                  </a:schemeClr>
                </a:solidFill>
                <a:latin typeface="Arial" panose="020B0604020202020204" pitchFamily="34" charset="0"/>
                <a:cs typeface="Arial" panose="020B0604020202020204" pitchFamily="34" charset="0"/>
              </a:rPr>
              <a:t> after the agreement is fully executed (approved at an Energy Commission business meeting and signed by the Recipient and the Energy Commission).</a:t>
            </a:r>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9450047" y="6463234"/>
            <a:ext cx="1803400" cy="365125"/>
          </a:xfrm>
        </p:spPr>
        <p:txBody>
          <a:bodyPr/>
          <a:lstStyle/>
          <a:p>
            <a:fld id="{005C4985-ACD0-2B4C-8981-36243250F268}" type="slidenum">
              <a:rPr lang="en-US" smtClean="0">
                <a:solidFill>
                  <a:schemeClr val="tx1"/>
                </a:solidFill>
              </a:rPr>
              <a:t>30</a:t>
            </a:fld>
            <a:endParaRPr lang="en-US">
              <a:solidFill>
                <a:schemeClr val="tx1"/>
              </a:solidFill>
            </a:endParaRPr>
          </a:p>
        </p:txBody>
      </p:sp>
    </p:spTree>
    <p:extLst>
      <p:ext uri="{BB962C8B-B14F-4D97-AF65-F5344CB8AC3E}">
        <p14:creationId xmlns:p14="http://schemas.microsoft.com/office/powerpoint/2010/main" val="2004314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Key Dates</a:t>
            </a:r>
          </a:p>
        </p:txBody>
      </p:sp>
      <p:graphicFrame>
        <p:nvGraphicFramePr>
          <p:cNvPr id="9" name="Content Placeholder 3" descr="Listed in the table is the proposed deadlines and key dates for the solicitation. " title="Key Activities table"/>
          <p:cNvGraphicFramePr>
            <a:graphicFrameLocks noGrp="1"/>
          </p:cNvGraphicFramePr>
          <p:nvPr>
            <p:ph idx="1"/>
            <p:extLst>
              <p:ext uri="{D42A27DB-BD31-4B8C-83A1-F6EECF244321}">
                <p14:modId xmlns:p14="http://schemas.microsoft.com/office/powerpoint/2010/main" val="2211438390"/>
              </p:ext>
            </p:extLst>
          </p:nvPr>
        </p:nvGraphicFramePr>
        <p:xfrm>
          <a:off x="1119188" y="1237563"/>
          <a:ext cx="9953624" cy="4505768"/>
        </p:xfrm>
        <a:graphic>
          <a:graphicData uri="http://schemas.openxmlformats.org/drawingml/2006/table">
            <a:tbl>
              <a:tblPr firstRow="1" bandRow="1">
                <a:tableStyleId>{5C22544A-7EE6-4342-B048-85BDC9FD1C3A}</a:tableStyleId>
              </a:tblPr>
              <a:tblGrid>
                <a:gridCol w="5806281">
                  <a:extLst>
                    <a:ext uri="{9D8B030D-6E8A-4147-A177-3AD203B41FA5}">
                      <a16:colId xmlns:a16="http://schemas.microsoft.com/office/drawing/2014/main" val="20000"/>
                    </a:ext>
                  </a:extLst>
                </a:gridCol>
                <a:gridCol w="4147343">
                  <a:extLst>
                    <a:ext uri="{9D8B030D-6E8A-4147-A177-3AD203B41FA5}">
                      <a16:colId xmlns:a16="http://schemas.microsoft.com/office/drawing/2014/main" val="20001"/>
                    </a:ext>
                  </a:extLst>
                </a:gridCol>
              </a:tblGrid>
              <a:tr h="418441">
                <a:tc>
                  <a:txBody>
                    <a:bodyPr/>
                    <a:lstStyle/>
                    <a:p>
                      <a:r>
                        <a:rPr lang="en-US" sz="2400"/>
                        <a:t>Activity</a:t>
                      </a:r>
                    </a:p>
                  </a:txBody>
                  <a:tcPr/>
                </a:tc>
                <a:tc>
                  <a:txBody>
                    <a:bodyPr/>
                    <a:lstStyle/>
                    <a:p>
                      <a:r>
                        <a:rPr lang="en-US" sz="2400"/>
                        <a:t>Date</a:t>
                      </a:r>
                    </a:p>
                  </a:txBody>
                  <a:tcPr/>
                </a:tc>
                <a:extLst>
                  <a:ext uri="{0D108BD9-81ED-4DB2-BD59-A6C34878D82A}">
                    <a16:rowId xmlns:a16="http://schemas.microsoft.com/office/drawing/2014/main" val="10000"/>
                  </a:ext>
                </a:extLst>
              </a:tr>
              <a:tr h="418441">
                <a:tc>
                  <a:txBody>
                    <a:bodyPr/>
                    <a:lstStyle/>
                    <a:p>
                      <a:r>
                        <a:rPr lang="en-US" sz="2000"/>
                        <a:t>Solicitation</a:t>
                      </a:r>
                      <a:r>
                        <a:rPr lang="en-US" sz="2000" baseline="0"/>
                        <a:t> Release</a:t>
                      </a:r>
                      <a:endParaRPr lang="en-US" sz="2000"/>
                    </a:p>
                  </a:txBody>
                  <a:tcPr/>
                </a:tc>
                <a:tc>
                  <a:txBody>
                    <a:bodyPr/>
                    <a:lstStyle/>
                    <a:p>
                      <a:r>
                        <a:rPr lang="en-US" sz="1800" kern="1200">
                          <a:solidFill>
                            <a:schemeClr val="dk1"/>
                          </a:solidFill>
                          <a:effectLst/>
                          <a:latin typeface="+mn-lt"/>
                          <a:ea typeface="+mn-ea"/>
                          <a:cs typeface="+mn-cs"/>
                        </a:rPr>
                        <a:t>August 18th </a:t>
                      </a:r>
                    </a:p>
                  </a:txBody>
                  <a:tcPr/>
                </a:tc>
                <a:extLst>
                  <a:ext uri="{0D108BD9-81ED-4DB2-BD59-A6C34878D82A}">
                    <a16:rowId xmlns:a16="http://schemas.microsoft.com/office/drawing/2014/main" val="10001"/>
                  </a:ext>
                </a:extLst>
              </a:tr>
              <a:tr h="418441">
                <a:tc>
                  <a:txBody>
                    <a:bodyPr/>
                    <a:lstStyle/>
                    <a:p>
                      <a:r>
                        <a:rPr lang="en-US" sz="2000"/>
                        <a:t>Pre-Application</a:t>
                      </a:r>
                      <a:r>
                        <a:rPr lang="en-US" sz="2000" baseline="0"/>
                        <a:t> Workshop</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September 14th at 10 am</a:t>
                      </a:r>
                    </a:p>
                  </a:txBody>
                  <a:tcPr/>
                </a:tc>
                <a:extLst>
                  <a:ext uri="{0D108BD9-81ED-4DB2-BD59-A6C34878D82A}">
                    <a16:rowId xmlns:a16="http://schemas.microsoft.com/office/drawing/2014/main" val="10002"/>
                  </a:ext>
                </a:extLst>
              </a:tr>
              <a:tr h="418441">
                <a:tc>
                  <a:txBody>
                    <a:bodyPr/>
                    <a:lstStyle/>
                    <a:p>
                      <a:r>
                        <a:rPr lang="en-US" sz="2000" b="1"/>
                        <a:t>Deadline for Written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dk1"/>
                          </a:solidFill>
                          <a:effectLst/>
                          <a:latin typeface="+mn-lt"/>
                          <a:ea typeface="+mn-ea"/>
                          <a:cs typeface="+mn-cs"/>
                        </a:rPr>
                        <a:t>October 6</a:t>
                      </a:r>
                      <a:r>
                        <a:rPr lang="en-US" sz="1800" b="1" kern="1200" baseline="30000">
                          <a:solidFill>
                            <a:schemeClr val="dk1"/>
                          </a:solidFill>
                          <a:effectLst/>
                          <a:latin typeface="+mn-lt"/>
                          <a:ea typeface="+mn-ea"/>
                          <a:cs typeface="+mn-cs"/>
                        </a:rPr>
                        <a:t>th</a:t>
                      </a:r>
                      <a:r>
                        <a:rPr lang="en-US" sz="1800" b="1" kern="1200">
                          <a:solidFill>
                            <a:schemeClr val="dk1"/>
                          </a:solidFill>
                          <a:effectLst/>
                          <a:latin typeface="+mn-lt"/>
                          <a:ea typeface="+mn-ea"/>
                          <a:cs typeface="+mn-cs"/>
                        </a:rPr>
                        <a:t> </a:t>
                      </a:r>
                      <a:r>
                        <a:rPr lang="en-US" sz="2000" b="1" baseline="0"/>
                        <a:t>at 5:00 pm</a:t>
                      </a:r>
                      <a:endParaRPr lang="en-US" sz="2000" b="1"/>
                    </a:p>
                  </a:txBody>
                  <a:tcPr/>
                </a:tc>
                <a:extLst>
                  <a:ext uri="{0D108BD9-81ED-4DB2-BD59-A6C34878D82A}">
                    <a16:rowId xmlns:a16="http://schemas.microsoft.com/office/drawing/2014/main" val="10003"/>
                  </a:ext>
                </a:extLst>
              </a:tr>
              <a:tr h="418441">
                <a:tc>
                  <a:txBody>
                    <a:bodyPr/>
                    <a:lstStyle/>
                    <a:p>
                      <a:r>
                        <a:rPr lang="en-US" sz="2000"/>
                        <a:t>Anticipated Distribution</a:t>
                      </a:r>
                      <a:r>
                        <a:rPr lang="en-US" sz="2000" baseline="0"/>
                        <a:t> of Questions and Answers</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October 20</a:t>
                      </a:r>
                      <a:r>
                        <a:rPr lang="en-US" sz="1800" kern="1200" baseline="30000">
                          <a:solidFill>
                            <a:schemeClr val="dk1"/>
                          </a:solidFill>
                          <a:effectLst/>
                          <a:latin typeface="+mn-lt"/>
                          <a:ea typeface="+mn-ea"/>
                          <a:cs typeface="+mn-cs"/>
                        </a:rPr>
                        <a:t>th</a:t>
                      </a:r>
                      <a:r>
                        <a:rPr lang="en-US" sz="1800" kern="1200">
                          <a:solidFill>
                            <a:schemeClr val="dk1"/>
                          </a:solidFill>
                          <a:effectLst/>
                          <a:latin typeface="+mn-lt"/>
                          <a:ea typeface="+mn-ea"/>
                          <a:cs typeface="+mn-cs"/>
                        </a:rPr>
                        <a:t> </a:t>
                      </a:r>
                      <a:endParaRPr lang="en-US" sz="2000">
                        <a:solidFill>
                          <a:srgbClr val="0070C0"/>
                        </a:solidFill>
                      </a:endParaRPr>
                    </a:p>
                  </a:txBody>
                  <a:tcPr/>
                </a:tc>
                <a:extLst>
                  <a:ext uri="{0D108BD9-81ED-4DB2-BD59-A6C34878D82A}">
                    <a16:rowId xmlns:a16="http://schemas.microsoft.com/office/drawing/2014/main" val="10005"/>
                  </a:ext>
                </a:extLst>
              </a:tr>
              <a:tr h="418441">
                <a:tc>
                  <a:txBody>
                    <a:bodyPr/>
                    <a:lstStyle/>
                    <a:p>
                      <a:r>
                        <a:rPr lang="en-US" sz="2000" b="1" kern="1200">
                          <a:solidFill>
                            <a:schemeClr val="dk1"/>
                          </a:solidFill>
                          <a:latin typeface="+mn-lt"/>
                          <a:ea typeface="+mn-ea"/>
                          <a:cs typeface="+mn-cs"/>
                        </a:rPr>
                        <a:t>Deadline to Submit Applications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dk1"/>
                          </a:solidFill>
                          <a:effectLst/>
                          <a:latin typeface="+mn-lt"/>
                          <a:ea typeface="+mn-ea"/>
                          <a:cs typeface="+mn-cs"/>
                        </a:rPr>
                        <a:t>February 2</a:t>
                      </a:r>
                      <a:r>
                        <a:rPr lang="en-US" sz="1800" b="1" kern="1200" baseline="30000">
                          <a:solidFill>
                            <a:schemeClr val="dk1"/>
                          </a:solidFill>
                          <a:effectLst/>
                          <a:latin typeface="+mn-lt"/>
                          <a:ea typeface="+mn-ea"/>
                          <a:cs typeface="+mn-cs"/>
                        </a:rPr>
                        <a:t>nd</a:t>
                      </a:r>
                      <a:r>
                        <a:rPr lang="en-US" sz="1800" b="1" kern="1200">
                          <a:solidFill>
                            <a:schemeClr val="dk1"/>
                          </a:solidFill>
                          <a:effectLst/>
                          <a:latin typeface="+mn-lt"/>
                          <a:ea typeface="+mn-ea"/>
                          <a:cs typeface="+mn-cs"/>
                        </a:rPr>
                        <a:t> 2024 </a:t>
                      </a:r>
                      <a:r>
                        <a:rPr lang="en-US" sz="2000" b="1"/>
                        <a:t>at 11</a:t>
                      </a:r>
                      <a:r>
                        <a:rPr lang="en-US" sz="2000" b="1" u="sng"/>
                        <a:t>:59</a:t>
                      </a:r>
                      <a:r>
                        <a:rPr lang="en-US" sz="2000" b="1" u="sng" baseline="0"/>
                        <a:t> pm</a:t>
                      </a:r>
                      <a:endParaRPr lang="en-US" sz="2000" b="1" u="sng"/>
                    </a:p>
                  </a:txBody>
                  <a:tcPr/>
                </a:tc>
                <a:extLst>
                  <a:ext uri="{0D108BD9-81ED-4DB2-BD59-A6C34878D82A}">
                    <a16:rowId xmlns:a16="http://schemas.microsoft.com/office/drawing/2014/main" val="10006"/>
                  </a:ext>
                </a:extLst>
              </a:tr>
              <a:tr h="418441">
                <a:tc>
                  <a:txBody>
                    <a:bodyPr/>
                    <a:lstStyle/>
                    <a:p>
                      <a:r>
                        <a:rPr lang="en-US" sz="2000"/>
                        <a:t>Anticipated Notice of Proposed Award Posting</a:t>
                      </a:r>
                    </a:p>
                  </a:txBody>
                  <a:tcPr/>
                </a:tc>
                <a:tc>
                  <a:txBody>
                    <a:bodyPr/>
                    <a:lstStyle/>
                    <a:p>
                      <a:r>
                        <a:rPr lang="en-US" sz="1800" kern="1200">
                          <a:solidFill>
                            <a:schemeClr val="dk1"/>
                          </a:solidFill>
                          <a:effectLst/>
                          <a:latin typeface="+mn-lt"/>
                          <a:ea typeface="+mn-ea"/>
                          <a:cs typeface="+mn-cs"/>
                        </a:rPr>
                        <a:t>April 4</a:t>
                      </a:r>
                      <a:r>
                        <a:rPr lang="en-US" sz="1800" kern="1200" baseline="30000">
                          <a:solidFill>
                            <a:schemeClr val="dk1"/>
                          </a:solidFill>
                          <a:effectLst/>
                          <a:latin typeface="+mn-lt"/>
                          <a:ea typeface="+mn-ea"/>
                          <a:cs typeface="+mn-cs"/>
                        </a:rPr>
                        <a:t>th</a:t>
                      </a:r>
                      <a:r>
                        <a:rPr lang="en-US" sz="1800" kern="1200">
                          <a:solidFill>
                            <a:schemeClr val="dk1"/>
                          </a:solidFill>
                          <a:effectLst/>
                          <a:latin typeface="+mn-lt"/>
                          <a:ea typeface="+mn-ea"/>
                          <a:cs typeface="+mn-cs"/>
                        </a:rPr>
                        <a:t> 2024</a:t>
                      </a:r>
                      <a:endParaRPr lang="en-US" sz="2000">
                        <a:solidFill>
                          <a:srgbClr val="0070C0"/>
                        </a:solidFill>
                      </a:endParaRPr>
                    </a:p>
                  </a:txBody>
                  <a:tcPr/>
                </a:tc>
                <a:extLst>
                  <a:ext uri="{0D108BD9-81ED-4DB2-BD59-A6C34878D82A}">
                    <a16:rowId xmlns:a16="http://schemas.microsoft.com/office/drawing/2014/main" val="10007"/>
                  </a:ext>
                </a:extLst>
              </a:tr>
              <a:tr h="418441">
                <a:tc>
                  <a:txBody>
                    <a:bodyPr/>
                    <a:lstStyle/>
                    <a:p>
                      <a:r>
                        <a:rPr lang="en-US" sz="2000"/>
                        <a:t>Anticipated Energy Commission Business Meeting</a:t>
                      </a:r>
                    </a:p>
                  </a:txBody>
                  <a:tcPr/>
                </a:tc>
                <a:tc>
                  <a:txBody>
                    <a:bodyPr/>
                    <a:lstStyle/>
                    <a:p>
                      <a:r>
                        <a:rPr lang="en-US" sz="1800" kern="1200">
                          <a:solidFill>
                            <a:schemeClr val="dk1"/>
                          </a:solidFill>
                          <a:effectLst/>
                          <a:latin typeface="+mn-lt"/>
                          <a:ea typeface="+mn-ea"/>
                          <a:cs typeface="+mn-cs"/>
                        </a:rPr>
                        <a:t>July 10</a:t>
                      </a:r>
                      <a:r>
                        <a:rPr lang="en-US" sz="1800" kern="1200" baseline="30000">
                          <a:solidFill>
                            <a:schemeClr val="dk1"/>
                          </a:solidFill>
                          <a:effectLst/>
                          <a:latin typeface="+mn-lt"/>
                          <a:ea typeface="+mn-ea"/>
                          <a:cs typeface="+mn-cs"/>
                        </a:rPr>
                        <a:t>th</a:t>
                      </a:r>
                      <a:r>
                        <a:rPr lang="en-US" sz="1800" kern="1200">
                          <a:solidFill>
                            <a:schemeClr val="dk1"/>
                          </a:solidFill>
                          <a:effectLst/>
                          <a:latin typeface="+mn-lt"/>
                          <a:ea typeface="+mn-ea"/>
                          <a:cs typeface="+mn-cs"/>
                        </a:rPr>
                        <a:t> 2024</a:t>
                      </a:r>
                      <a:endParaRPr lang="en-US" sz="2000">
                        <a:solidFill>
                          <a:srgbClr val="0070C0"/>
                        </a:solidFill>
                      </a:endParaRPr>
                    </a:p>
                  </a:txBody>
                  <a:tcPr/>
                </a:tc>
                <a:extLst>
                  <a:ext uri="{0D108BD9-81ED-4DB2-BD59-A6C34878D82A}">
                    <a16:rowId xmlns:a16="http://schemas.microsoft.com/office/drawing/2014/main" val="10008"/>
                  </a:ext>
                </a:extLst>
              </a:tr>
              <a:tr h="418441">
                <a:tc>
                  <a:txBody>
                    <a:bodyPr/>
                    <a:lstStyle/>
                    <a:p>
                      <a:r>
                        <a:rPr lang="en-US" sz="2000"/>
                        <a:t>Anticipated Agreement</a:t>
                      </a:r>
                      <a:r>
                        <a:rPr lang="en-US" sz="2000" baseline="0"/>
                        <a:t> Start Date</a:t>
                      </a:r>
                      <a:endParaRPr lang="en-US" sz="2000"/>
                    </a:p>
                  </a:txBody>
                  <a:tcPr/>
                </a:tc>
                <a:tc>
                  <a:txBody>
                    <a:bodyPr/>
                    <a:lstStyle/>
                    <a:p>
                      <a:r>
                        <a:rPr lang="en-US" sz="1800" kern="1200">
                          <a:solidFill>
                            <a:schemeClr val="dk1"/>
                          </a:solidFill>
                          <a:effectLst/>
                          <a:latin typeface="+mn-lt"/>
                          <a:ea typeface="+mn-ea"/>
                          <a:cs typeface="+mn-cs"/>
                        </a:rPr>
                        <a:t>August 2024</a:t>
                      </a:r>
                      <a:endParaRPr lang="en-US" sz="2000">
                        <a:solidFill>
                          <a:srgbClr val="0070C0"/>
                        </a:solidFill>
                      </a:endParaRPr>
                    </a:p>
                  </a:txBody>
                  <a:tcPr/>
                </a:tc>
                <a:extLst>
                  <a:ext uri="{0D108BD9-81ED-4DB2-BD59-A6C34878D82A}">
                    <a16:rowId xmlns:a16="http://schemas.microsoft.com/office/drawing/2014/main" val="10009"/>
                  </a:ext>
                </a:extLst>
              </a:tr>
              <a:tr h="418441">
                <a:tc>
                  <a:txBody>
                    <a:bodyPr/>
                    <a:lstStyle/>
                    <a:p>
                      <a:r>
                        <a:rPr lang="en-US" sz="2000"/>
                        <a:t>Anticipated</a:t>
                      </a:r>
                      <a:r>
                        <a:rPr lang="en-US" sz="2000" baseline="0"/>
                        <a:t> Agreement End Date</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March 31</a:t>
                      </a:r>
                      <a:r>
                        <a:rPr lang="en-US" sz="1800" kern="1200" baseline="30000">
                          <a:solidFill>
                            <a:schemeClr val="dk1"/>
                          </a:solidFill>
                          <a:effectLst/>
                          <a:latin typeface="+mn-lt"/>
                          <a:ea typeface="+mn-ea"/>
                          <a:cs typeface="+mn-cs"/>
                        </a:rPr>
                        <a:t>st</a:t>
                      </a:r>
                      <a:r>
                        <a:rPr lang="en-US" sz="1800" kern="1200">
                          <a:solidFill>
                            <a:schemeClr val="dk1"/>
                          </a:solidFill>
                          <a:effectLst/>
                          <a:latin typeface="+mn-lt"/>
                          <a:ea typeface="+mn-ea"/>
                          <a:cs typeface="+mn-cs"/>
                        </a:rPr>
                        <a:t> 2027</a:t>
                      </a:r>
                      <a:endParaRPr lang="en-US" sz="2000">
                        <a:solidFill>
                          <a:srgbClr val="0070C0"/>
                        </a:solidFill>
                      </a:endParaRPr>
                    </a:p>
                  </a:txBody>
                  <a:tcP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6D4EACBD-4390-469D-93C5-4E1DFC17E8F8}"/>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31</a:t>
            </a:fld>
            <a:endParaRPr lang="en-US">
              <a:solidFill>
                <a:schemeClr val="tx1"/>
              </a:solidFill>
            </a:endParaRPr>
          </a:p>
        </p:txBody>
      </p:sp>
    </p:spTree>
    <p:extLst>
      <p:ext uri="{BB962C8B-B14F-4D97-AF65-F5344CB8AC3E}">
        <p14:creationId xmlns:p14="http://schemas.microsoft.com/office/powerpoint/2010/main" val="1664551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Questions and Answers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290956" y="1317437"/>
            <a:ext cx="11477910" cy="4943514"/>
          </a:xfrm>
        </p:spPr>
        <p:txBody>
          <a:bodyPr>
            <a:normAutofit/>
          </a:bodyPr>
          <a:lstStyle/>
          <a:p>
            <a:pPr>
              <a:spcBef>
                <a:spcPts val="600"/>
              </a:spcBef>
              <a:spcAft>
                <a:spcPts val="600"/>
              </a:spcAft>
            </a:pPr>
            <a:r>
              <a:rPr lang="en-US" sz="2800">
                <a:solidFill>
                  <a:schemeClr val="accent1">
                    <a:lumMod val="75000"/>
                  </a:schemeClr>
                </a:solidFill>
                <a:latin typeface="Arial"/>
                <a:cs typeface="Arial"/>
              </a:rPr>
              <a:t>Please chat your question in the Question and Answers window or raise your hand and you will be called on to unmute yourself. Please remember to introduce yourself by stating your name and affiliation. (Feature found under the Participants panel).</a:t>
            </a:r>
          </a:p>
          <a:p>
            <a:pPr>
              <a:spcBef>
                <a:spcPts val="600"/>
              </a:spcBef>
              <a:spcAft>
                <a:spcPts val="600"/>
              </a:spcAft>
            </a:pPr>
            <a:endParaRPr lang="en-US" sz="2800">
              <a:solidFill>
                <a:schemeClr val="accent1">
                  <a:lumMod val="75000"/>
                </a:schemeClr>
              </a:solidFill>
              <a:latin typeface="Arial"/>
              <a:cs typeface="Arial"/>
            </a:endParaRPr>
          </a:p>
          <a:p>
            <a:pPr>
              <a:spcBef>
                <a:spcPts val="600"/>
              </a:spcBef>
              <a:spcAft>
                <a:spcPts val="600"/>
              </a:spcAft>
            </a:pPr>
            <a:r>
              <a:rPr lang="en-US" sz="2800">
                <a:solidFill>
                  <a:schemeClr val="accent1">
                    <a:lumMod val="75000"/>
                  </a:schemeClr>
                </a:solidFill>
                <a:latin typeface="Arial"/>
                <a:cs typeface="Arial"/>
              </a:rPr>
              <a:t>Keep questions under 2 minutes to allow time for others.</a:t>
            </a:r>
          </a:p>
          <a:p>
            <a:pPr>
              <a:spcBef>
                <a:spcPts val="600"/>
              </a:spcBef>
              <a:spcAft>
                <a:spcPts val="600"/>
              </a:spcAft>
            </a:pPr>
            <a:endParaRPr lang="en-US" sz="2800">
              <a:solidFill>
                <a:schemeClr val="accent1">
                  <a:lumMod val="75000"/>
                </a:schemeClr>
              </a:solidFill>
              <a:latin typeface="Arial"/>
              <a:cs typeface="Arial"/>
            </a:endParaRPr>
          </a:p>
          <a:p>
            <a:pPr>
              <a:spcBef>
                <a:spcPts val="600"/>
              </a:spcBef>
              <a:spcAft>
                <a:spcPts val="600"/>
              </a:spcAft>
            </a:pPr>
            <a:r>
              <a:rPr lang="en-US" sz="2800">
                <a:solidFill>
                  <a:schemeClr val="accent1">
                    <a:lumMod val="75000"/>
                  </a:schemeClr>
                </a:solidFill>
                <a:latin typeface="Arial"/>
                <a:cs typeface="Arial"/>
              </a:rPr>
              <a:t>Note that our official response will be given in writing and posted on the GFO webpage. </a:t>
            </a:r>
            <a:r>
              <a:rPr lang="en-US" sz="2800">
                <a:solidFill>
                  <a:srgbClr val="FF0000"/>
                </a:solidFill>
                <a:latin typeface="Arial"/>
                <a:cs typeface="Arial"/>
              </a:rPr>
              <a:t>Strongly recommend that you submit all questions in writing to us.</a:t>
            </a:r>
            <a:endParaRPr lang="en-US" sz="2800">
              <a:solidFill>
                <a:schemeClr val="accent1">
                  <a:lumMod val="75000"/>
                </a:schemeClr>
              </a:solidFill>
              <a:latin typeface="Arial"/>
              <a:cs typeface="Arial"/>
            </a:endParaRPr>
          </a:p>
          <a:p>
            <a:endParaRPr lang="en-US" sz="28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32</a:t>
            </a:fld>
            <a:endParaRPr lang="en-US">
              <a:solidFill>
                <a:schemeClr val="tx1"/>
              </a:solidFill>
            </a:endParaRPr>
          </a:p>
        </p:txBody>
      </p:sp>
    </p:spTree>
    <p:extLst>
      <p:ext uri="{BB962C8B-B14F-4D97-AF65-F5344CB8AC3E}">
        <p14:creationId xmlns:p14="http://schemas.microsoft.com/office/powerpoint/2010/main" val="3178909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16743" y="1480569"/>
            <a:ext cx="9953978" cy="4351338"/>
          </a:xfrm>
        </p:spPr>
        <p:txBody>
          <a:bodyPr vert="horz" lIns="91440" tIns="45720" rIns="91440" bIns="45720" rtlCol="0" anchor="t">
            <a:normAutofit/>
          </a:bodyPr>
          <a:lstStyle/>
          <a:p>
            <a:pPr marL="0" indent="0" algn="ctr">
              <a:buNone/>
            </a:pPr>
            <a:r>
              <a:rPr lang="en-US">
                <a:solidFill>
                  <a:schemeClr val="accent1">
                    <a:lumMod val="75000"/>
                  </a:schemeClr>
                </a:solidFill>
                <a:latin typeface="Arial"/>
                <a:cs typeface="Arial"/>
              </a:rPr>
              <a:t>Please send all questions related to GFO-23-301 to:</a:t>
            </a:r>
            <a:br>
              <a:rPr lang="en-US">
                <a:solidFill>
                  <a:schemeClr val="accent1">
                    <a:lumMod val="75000"/>
                  </a:schemeClr>
                </a:solidFill>
                <a:latin typeface="Arial"/>
                <a:cs typeface="Arial"/>
              </a:rPr>
            </a:br>
            <a:endParaRPr lang="en-US">
              <a:solidFill>
                <a:schemeClr val="accent1">
                  <a:lumMod val="75000"/>
                </a:schemeClr>
              </a:solidFill>
              <a:latin typeface="Arial"/>
              <a:cs typeface="Arial"/>
            </a:endParaRPr>
          </a:p>
          <a:p>
            <a:pPr marL="0" indent="0" algn="ctr">
              <a:buNone/>
            </a:pPr>
            <a:r>
              <a:rPr lang="en-US" sz="2600" b="1">
                <a:latin typeface="Calibri"/>
                <a:ea typeface="Calibri"/>
                <a:cs typeface="Calibri"/>
              </a:rPr>
              <a:t>Natalie Johnson</a:t>
            </a:r>
          </a:p>
          <a:p>
            <a:pPr marL="0" indent="0" algn="ctr">
              <a:buNone/>
            </a:pPr>
            <a:r>
              <a:rPr lang="en-US">
                <a:solidFill>
                  <a:schemeClr val="accent1">
                    <a:lumMod val="75000"/>
                  </a:schemeClr>
                </a:solidFill>
                <a:latin typeface="Arial"/>
                <a:cs typeface="Arial"/>
              </a:rPr>
              <a:t>Commission Agreement Officer</a:t>
            </a:r>
          </a:p>
          <a:p>
            <a:pPr marL="0" indent="0" algn="ctr">
              <a:buNone/>
            </a:pPr>
            <a:r>
              <a:rPr lang="en-US">
                <a:solidFill>
                  <a:schemeClr val="accent1">
                    <a:lumMod val="75000"/>
                  </a:schemeClr>
                </a:solidFill>
                <a:latin typeface="Arial"/>
                <a:cs typeface="Arial"/>
              </a:rPr>
              <a:t>715 P Street, MS-18</a:t>
            </a:r>
          </a:p>
          <a:p>
            <a:pPr marL="0" indent="0" algn="ctr">
              <a:buNone/>
            </a:pPr>
            <a:r>
              <a:rPr lang="en-US">
                <a:solidFill>
                  <a:schemeClr val="accent1">
                    <a:lumMod val="75000"/>
                  </a:schemeClr>
                </a:solidFill>
                <a:latin typeface="Arial"/>
                <a:cs typeface="Arial"/>
              </a:rPr>
              <a:t>Sacramento, CA 95814</a:t>
            </a:r>
          </a:p>
          <a:p>
            <a:pPr marL="0" indent="0" algn="ctr">
              <a:buNone/>
            </a:pPr>
            <a:r>
              <a:rPr lang="en-US">
                <a:latin typeface="Arial"/>
                <a:cs typeface="Arial"/>
              </a:rPr>
              <a:t>Natalie.Johnson@energy.ca.gov</a:t>
            </a:r>
            <a:br>
              <a:rPr lang="en-US">
                <a:solidFill>
                  <a:schemeClr val="accent1">
                    <a:lumMod val="75000"/>
                  </a:schemeClr>
                </a:solidFill>
                <a:latin typeface="Arial"/>
                <a:cs typeface="Arial"/>
              </a:rPr>
            </a:br>
            <a:endParaRPr lang="en-US">
              <a:solidFill>
                <a:schemeClr val="accent1">
                  <a:lumMod val="75000"/>
                </a:schemeClr>
              </a:solidFill>
              <a:latin typeface="Arial"/>
              <a:cs typeface="Arial"/>
            </a:endParaRPr>
          </a:p>
          <a:p>
            <a:pPr marL="0" indent="0" algn="ctr">
              <a:buNone/>
            </a:pPr>
            <a:r>
              <a:rPr lang="en-US" b="1">
                <a:solidFill>
                  <a:schemeClr val="accent1">
                    <a:lumMod val="75000"/>
                  </a:schemeClr>
                </a:solidFill>
                <a:latin typeface="Arial"/>
                <a:cs typeface="Arial"/>
              </a:rPr>
              <a:t>Deadline to submit questions:</a:t>
            </a:r>
          </a:p>
          <a:p>
            <a:pPr marL="0" indent="0" algn="ctr">
              <a:buNone/>
            </a:pPr>
            <a:r>
              <a:rPr lang="en-US" b="1">
                <a:solidFill>
                  <a:srgbClr val="FF0000"/>
                </a:solidFill>
                <a:latin typeface="Arial"/>
                <a:cs typeface="Arial"/>
              </a:rPr>
              <a:t>October 6</a:t>
            </a:r>
            <a:r>
              <a:rPr lang="en-US" b="1" baseline="30000">
                <a:solidFill>
                  <a:srgbClr val="FF0000"/>
                </a:solidFill>
                <a:latin typeface="Arial"/>
                <a:cs typeface="Arial"/>
              </a:rPr>
              <a:t>th </a:t>
            </a:r>
            <a:r>
              <a:rPr lang="en-US" b="1">
                <a:solidFill>
                  <a:srgbClr val="FF0000"/>
                </a:solidFill>
                <a:latin typeface="Arial"/>
                <a:cs typeface="Arial"/>
              </a:rPr>
              <a:t>by 5:00 PM</a:t>
            </a:r>
          </a:p>
          <a:p>
            <a:pPr marL="0" indent="0">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FE3DD8A1-59C2-4AAE-8FD0-E060937F0CE3}"/>
              </a:ext>
            </a:extLst>
          </p:cNvPr>
          <p:cNvSpPr>
            <a:spLocks noGrp="1"/>
          </p:cNvSpPr>
          <p:nvPr>
            <p:ph type="sldNum" sz="quarter" idx="12"/>
          </p:nvPr>
        </p:nvSpPr>
        <p:spPr>
          <a:xfrm>
            <a:off x="9480028" y="6463234"/>
            <a:ext cx="1803400" cy="365125"/>
          </a:xfrm>
        </p:spPr>
        <p:txBody>
          <a:bodyPr/>
          <a:lstStyle/>
          <a:p>
            <a:fld id="{005C4985-ACD0-2B4C-8981-36243250F268}" type="slidenum">
              <a:rPr lang="en-US" smtClean="0">
                <a:solidFill>
                  <a:schemeClr val="tx1"/>
                </a:solidFill>
              </a:rPr>
              <a:t>33</a:t>
            </a:fld>
            <a:endParaRPr lang="en-US">
              <a:solidFill>
                <a:schemeClr val="tx1"/>
              </a:solidFill>
            </a:endParaRPr>
          </a:p>
        </p:txBody>
      </p:sp>
    </p:spTree>
    <p:extLst>
      <p:ext uri="{BB962C8B-B14F-4D97-AF65-F5344CB8AC3E}">
        <p14:creationId xmlns:p14="http://schemas.microsoft.com/office/powerpoint/2010/main" val="3886635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73759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Commitment to Diversity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09600" y="1278234"/>
            <a:ext cx="10972800" cy="5092585"/>
          </a:xfrm>
        </p:spPr>
        <p:txBody>
          <a:bodyPr>
            <a:normAutofit fontScale="85000" lnSpcReduction="20000"/>
          </a:bodyPr>
          <a:lstStyle/>
          <a:p>
            <a:pPr marL="0" indent="0">
              <a:lnSpc>
                <a:spcPct val="120000"/>
              </a:lnSpc>
              <a:spcBef>
                <a:spcPts val="600"/>
              </a:spcBef>
              <a:buNone/>
              <a:defRPr/>
            </a:pPr>
            <a:r>
              <a:rPr lang="en-US" sz="2600">
                <a:solidFill>
                  <a:schemeClr val="accent1">
                    <a:lumMod val="75000"/>
                  </a:schemeClr>
                </a:solidFill>
                <a:ea typeface="MS PGothic" pitchFamily="34" charset="-128"/>
              </a:rPr>
              <a:t>The Energy Commission adopted a resolution strengthening its commitment to diversity in our funding programs. The Energy Commission continues to encourage disadvantaged and underrepresented  businesses and communities to engage in and benefit from our many programs.</a:t>
            </a:r>
          </a:p>
          <a:p>
            <a:pPr marL="0" indent="0">
              <a:lnSpc>
                <a:spcPct val="120000"/>
              </a:lnSpc>
              <a:spcBef>
                <a:spcPts val="600"/>
              </a:spcBef>
              <a:buNone/>
              <a:defRPr/>
            </a:pPr>
            <a:endParaRPr lang="en-US" sz="2600">
              <a:solidFill>
                <a:schemeClr val="accent1">
                  <a:lumMod val="75000"/>
                </a:schemeClr>
              </a:solidFill>
              <a:ea typeface="MS PGothic" pitchFamily="34" charset="-128"/>
            </a:endParaRPr>
          </a:p>
          <a:p>
            <a:pPr marL="0" indent="0">
              <a:lnSpc>
                <a:spcPct val="120000"/>
              </a:lnSpc>
              <a:spcBef>
                <a:spcPts val="600"/>
              </a:spcBef>
              <a:buNone/>
              <a:defRPr/>
            </a:pPr>
            <a:r>
              <a:rPr lang="en-US" sz="2600">
                <a:solidFill>
                  <a:schemeClr val="accent1">
                    <a:lumMod val="75000"/>
                  </a:schemeClr>
                </a:solidFill>
                <a:ea typeface="MS PGothic" pitchFamily="34" charset="-128"/>
              </a:rPr>
              <a:t>To meet this commitment, Energy Commission staff conducts outreach efforts and activities to:</a:t>
            </a:r>
          </a:p>
          <a:p>
            <a:pPr marL="465138">
              <a:lnSpc>
                <a:spcPct val="120000"/>
              </a:lnSpc>
              <a:spcBef>
                <a:spcPts val="600"/>
              </a:spcBef>
            </a:pPr>
            <a:r>
              <a:rPr lang="en-US" sz="2600">
                <a:solidFill>
                  <a:schemeClr val="accent1">
                    <a:lumMod val="75000"/>
                  </a:schemeClr>
                </a:solidFill>
              </a:rPr>
              <a:t>Engage with disadvantaged and underrepresented groups throughout the state.</a:t>
            </a:r>
          </a:p>
          <a:p>
            <a:pPr marL="465138">
              <a:lnSpc>
                <a:spcPct val="120000"/>
              </a:lnSpc>
              <a:spcBef>
                <a:spcPts val="600"/>
              </a:spcBef>
            </a:pPr>
            <a:r>
              <a:rPr lang="en-US" sz="2600">
                <a:solidFill>
                  <a:schemeClr val="accent1">
                    <a:lumMod val="75000"/>
                  </a:schemeClr>
                </a:solidFill>
              </a:rPr>
              <a:t>Notify potential new applicants about the Energy Commission’s funding opportunities.</a:t>
            </a:r>
          </a:p>
          <a:p>
            <a:pPr marL="465138">
              <a:lnSpc>
                <a:spcPct val="120000"/>
              </a:lnSpc>
              <a:spcBef>
                <a:spcPts val="600"/>
              </a:spcBef>
            </a:pPr>
            <a:r>
              <a:rPr lang="en-US" sz="2600">
                <a:solidFill>
                  <a:schemeClr val="accent1">
                    <a:lumMod val="75000"/>
                  </a:schemeClr>
                </a:solidFill>
              </a:rPr>
              <a:t>Assist applicants in understanding how to apply for funding from the Energy Commission’s programs.</a:t>
            </a:r>
          </a:p>
          <a:p>
            <a:pPr marL="465138">
              <a:lnSpc>
                <a:spcPct val="120000"/>
              </a:lnSpc>
              <a:spcBef>
                <a:spcPts val="600"/>
              </a:spcBef>
            </a:pPr>
            <a:r>
              <a:rPr lang="en-US" sz="2600">
                <a:solidFill>
                  <a:schemeClr val="accent1">
                    <a:lumMod val="75000"/>
                  </a:schemeClr>
                </a:solidFill>
              </a:rPr>
              <a:t>Survey participants to measure progress in diversity outreach efforts.</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93B55B7-D647-4BCE-8E71-E543D5697228}"/>
              </a:ext>
            </a:extLst>
          </p:cNvPr>
          <p:cNvSpPr>
            <a:spLocks noGrp="1"/>
          </p:cNvSpPr>
          <p:nvPr>
            <p:ph type="sldNum" sz="quarter" idx="12"/>
          </p:nvPr>
        </p:nvSpPr>
        <p:spPr>
          <a:xfrm>
            <a:off x="9869772" y="6463234"/>
            <a:ext cx="1761067" cy="365125"/>
          </a:xfrm>
        </p:spPr>
        <p:txBody>
          <a:bodyPr/>
          <a:lstStyle/>
          <a:p>
            <a:fld id="{005C4985-ACD0-2B4C-8981-36243250F268}"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34055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We Want to Hear From You!</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73345" y="1438764"/>
            <a:ext cx="9953978" cy="4351338"/>
          </a:xfrm>
        </p:spPr>
        <p:txBody>
          <a:bodyPr vert="horz" lIns="91440" tIns="45720" rIns="91440" bIns="45720" rtlCol="0" anchor="t">
            <a:normAutofit/>
          </a:bodyPr>
          <a:lstStyle/>
          <a:p>
            <a:pPr marL="0" indent="0">
              <a:buNone/>
            </a:pPr>
            <a:r>
              <a:rPr lang="en-US" b="1" dirty="0">
                <a:solidFill>
                  <a:schemeClr val="accent1">
                    <a:lumMod val="75000"/>
                  </a:schemeClr>
                </a:solidFill>
                <a:latin typeface="Arial"/>
                <a:cs typeface="Arial"/>
              </a:rPr>
              <a:t>Participation Survey</a:t>
            </a:r>
            <a:endParaRPr lang="en-US" sz="2400" b="1" dirty="0">
              <a:solidFill>
                <a:schemeClr val="accent1">
                  <a:lumMod val="75000"/>
                </a:schemeClr>
              </a:solidFill>
              <a:latin typeface="Arial"/>
              <a:cs typeface="Arial"/>
            </a:endParaRPr>
          </a:p>
          <a:p>
            <a:pPr marL="0" indent="0">
              <a:buNone/>
            </a:pPr>
            <a:r>
              <a:rPr lang="en-US" dirty="0">
                <a:solidFill>
                  <a:schemeClr val="accent1">
                    <a:lumMod val="75000"/>
                  </a:schemeClr>
                </a:solidFill>
                <a:latin typeface="Arial"/>
                <a:cs typeface="Arial"/>
              </a:rPr>
              <a:t>Survey responses will be summarized anonymously to track</a:t>
            </a:r>
            <a:br>
              <a:rPr lang="en-US" dirty="0">
                <a:latin typeface="Arial"/>
                <a:cs typeface="Arial"/>
              </a:rPr>
            </a:br>
            <a:r>
              <a:rPr lang="en-US" dirty="0">
                <a:solidFill>
                  <a:schemeClr val="accent1">
                    <a:lumMod val="75000"/>
                  </a:schemeClr>
                </a:solidFill>
                <a:latin typeface="Arial"/>
                <a:cs typeface="Arial"/>
              </a:rPr>
              <a:t>attendance of underrepresented groups in our workshops for</a:t>
            </a:r>
            <a:br>
              <a:rPr lang="en-US" dirty="0">
                <a:latin typeface="Arial"/>
                <a:cs typeface="Arial"/>
              </a:rPr>
            </a:br>
            <a:r>
              <a:rPr lang="en-US" dirty="0">
                <a:solidFill>
                  <a:schemeClr val="accent1">
                    <a:lumMod val="75000"/>
                  </a:schemeClr>
                </a:solidFill>
                <a:latin typeface="Arial"/>
                <a:cs typeface="Arial"/>
              </a:rPr>
              <a:t>public reporting purposes. </a:t>
            </a:r>
            <a:endParaRPr lang="en-US" dirty="0">
              <a:solidFill>
                <a:schemeClr val="accent1">
                  <a:lumMod val="75000"/>
                </a:schemeClr>
              </a:solidFill>
              <a:ea typeface="+mn-lt"/>
              <a:cs typeface="+mn-lt"/>
            </a:endParaRPr>
          </a:p>
          <a:p>
            <a:pPr marL="0" indent="0">
              <a:buNone/>
            </a:pPr>
            <a:endParaRPr lang="en-US">
              <a:solidFill>
                <a:schemeClr val="accent1">
                  <a:lumMod val="75000"/>
                </a:schemeClr>
              </a:solidFill>
              <a:latin typeface="Arial"/>
              <a:cs typeface="Arial"/>
            </a:endParaRPr>
          </a:p>
          <a:p>
            <a:r>
              <a:rPr lang="en-US" dirty="0">
                <a:solidFill>
                  <a:schemeClr val="accent1">
                    <a:lumMod val="75000"/>
                  </a:schemeClr>
                </a:solidFill>
                <a:latin typeface="Arial"/>
                <a:cs typeface="Arial"/>
              </a:rPr>
              <a:t>Online participants</a:t>
            </a:r>
            <a:r>
              <a:rPr lang="en-US" sz="2400" dirty="0">
                <a:solidFill>
                  <a:schemeClr val="accent1">
                    <a:lumMod val="75000"/>
                  </a:schemeClr>
                </a:solidFill>
                <a:latin typeface="Arial"/>
                <a:cs typeface="Arial"/>
              </a:rPr>
              <a:t>,</a:t>
            </a:r>
            <a:r>
              <a:rPr lang="en-US" dirty="0">
                <a:solidFill>
                  <a:schemeClr val="accent1">
                    <a:lumMod val="75000"/>
                  </a:schemeClr>
                </a:solidFill>
                <a:latin typeface="Arial"/>
                <a:cs typeface="Arial"/>
              </a:rPr>
              <a:t> please use the link below</a:t>
            </a:r>
            <a:r>
              <a:rPr lang="en-US" sz="2400" dirty="0">
                <a:solidFill>
                  <a:schemeClr val="accent1">
                    <a:lumMod val="75000"/>
                  </a:schemeClr>
                </a:solidFill>
                <a:latin typeface="Arial"/>
                <a:cs typeface="Arial"/>
              </a:rPr>
              <a:t>:</a:t>
            </a:r>
            <a:br>
              <a:rPr lang="en-US" sz="2400" dirty="0">
                <a:latin typeface="Arial" panose="020B0604020202020204" pitchFamily="34" charset="0"/>
                <a:cs typeface="Arial" panose="020B0604020202020204" pitchFamily="34" charset="0"/>
              </a:rPr>
            </a:br>
            <a:r>
              <a:rPr lang="en-US" sz="1800" dirty="0">
                <a:solidFill>
                  <a:srgbClr val="FF0000"/>
                </a:solidFill>
                <a:ea typeface="+mn-lt"/>
                <a:cs typeface="+mn-lt"/>
                <a:hlinkClick r:id="rId3">
                  <a:extLst>
                    <a:ext uri="{A12FA001-AC4F-418D-AE19-62706E023703}">
                      <ahyp:hlinkClr xmlns:ahyp="http://schemas.microsoft.com/office/drawing/2018/hyperlinkcolor" val="tx"/>
                    </a:ext>
                  </a:extLst>
                </a:hlinkClick>
              </a:rPr>
              <a:t>https://forms.office.com/g/P1e3fZFQQF</a:t>
            </a:r>
            <a:endParaRPr lang="en-US" sz="1800">
              <a:solidFill>
                <a:srgbClr val="FF0000"/>
              </a:solidFill>
              <a:latin typeface="Arial"/>
              <a:cs typeface="Arial"/>
            </a:endParaRPr>
          </a:p>
          <a:p>
            <a:pPr marL="0" indent="0">
              <a:buNone/>
            </a:pPr>
            <a:endParaRPr lang="en-US" dirty="0">
              <a:latin typeface="Arial"/>
              <a:cs typeface="Arial"/>
            </a:endParaRPr>
          </a:p>
          <a:p>
            <a:pPr marL="0" indent="0">
              <a:buNone/>
            </a:pPr>
            <a:endParaRPr lang="en-US" sz="240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400" dirty="0">
                <a:solidFill>
                  <a:schemeClr val="accent1">
                    <a:lumMod val="75000"/>
                  </a:schemeClr>
                </a:solidFill>
                <a:latin typeface="Arial"/>
                <a:cs typeface="Arial"/>
              </a:rPr>
              <a:t>Thanks!</a:t>
            </a:r>
          </a:p>
          <a:p>
            <a:endParaRPr lang="en-US">
              <a:solidFill>
                <a:schemeClr val="accent1">
                  <a:lumMod val="75000"/>
                </a:schemeClr>
              </a:solidFill>
              <a:latin typeface="Arial"/>
              <a:cs typeface="Arial"/>
            </a:endParaRPr>
          </a:p>
        </p:txBody>
      </p:sp>
      <p:pic>
        <p:nvPicPr>
          <p:cNvPr id="5" name="Picture 4" descr="Picture is of an iPad with the survey monkey staff request attendees to complete. " title="Picture of Survey"/>
          <p:cNvPicPr>
            <a:picLocks noChangeAspect="1"/>
          </p:cNvPicPr>
          <p:nvPr/>
        </p:nvPicPr>
        <p:blipFill>
          <a:blip r:embed="rId4" cstate="print">
            <a:extLst>
              <a:ext uri="{28A0092B-C50C-407E-A947-70E740481C1C}">
                <a14:useLocalDpi xmlns:a14="http://schemas.microsoft.com/office/drawing/2010/main" val="0"/>
              </a:ext>
            </a:extLst>
          </a:blip>
          <a:srcRect l="1730"/>
          <a:stretch>
            <a:fillRect/>
          </a:stretch>
        </p:blipFill>
        <p:spPr bwMode="auto">
          <a:xfrm>
            <a:off x="7439189" y="2837597"/>
            <a:ext cx="4268190" cy="29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F5545C-9542-4E8E-BB98-A77EBB943CE7}"/>
              </a:ext>
            </a:extLst>
          </p:cNvPr>
          <p:cNvSpPr>
            <a:spLocks noGrp="1"/>
          </p:cNvSpPr>
          <p:nvPr>
            <p:ph type="sldNum" sz="quarter" idx="12"/>
          </p:nvPr>
        </p:nvSpPr>
        <p:spPr>
          <a:xfrm>
            <a:off x="9734855" y="6463234"/>
            <a:ext cx="1803400" cy="365125"/>
          </a:xfrm>
        </p:spPr>
        <p:txBody>
          <a:bodyPr/>
          <a:lstStyle/>
          <a:p>
            <a:fld id="{005C4985-ACD0-2B4C-8981-36243250F268}"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37867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Connect With Us</a:t>
            </a:r>
          </a:p>
        </p:txBody>
      </p:sp>
      <p:pic>
        <p:nvPicPr>
          <p:cNvPr id="3" name="Picture 2" descr="Picture of the home page of Empower Innovation. A resouvce that assists potential partners to be connected to each other. " title="Empower Innovation"/>
          <p:cNvPicPr>
            <a:picLocks noChangeAspect="1"/>
          </p:cNvPicPr>
          <p:nvPr/>
        </p:nvPicPr>
        <p:blipFill>
          <a:blip r:embed="rId3"/>
          <a:stretch>
            <a:fillRect/>
          </a:stretch>
        </p:blipFill>
        <p:spPr>
          <a:xfrm>
            <a:off x="1076768" y="1714006"/>
            <a:ext cx="5016787" cy="4185989"/>
          </a:xfrm>
          <a:prstGeom prst="rect">
            <a:avLst/>
          </a:prstGeom>
          <a:ln w="25400">
            <a:solidFill>
              <a:schemeClr val="tx1"/>
            </a:solidFill>
          </a:ln>
        </p:spPr>
      </p:pic>
      <p:pic>
        <p:nvPicPr>
          <p:cNvPr id="4" name="Picture 3" descr="Picture of CEC Facebook page. " title="CEC Facebook page"/>
          <p:cNvPicPr>
            <a:picLocks noChangeAspect="1"/>
          </p:cNvPicPr>
          <p:nvPr/>
        </p:nvPicPr>
        <p:blipFill>
          <a:blip r:embed="rId4"/>
          <a:stretch>
            <a:fillRect/>
          </a:stretch>
        </p:blipFill>
        <p:spPr>
          <a:xfrm>
            <a:off x="6482049" y="1711318"/>
            <a:ext cx="4826203" cy="2229796"/>
          </a:xfrm>
          <a:prstGeom prst="rect">
            <a:avLst/>
          </a:prstGeom>
        </p:spPr>
      </p:pic>
      <p:pic>
        <p:nvPicPr>
          <p:cNvPr id="11" name="Picture 10" descr="Picture is og the logo for different social media such as twiiter, Faceboof, Linkedin and YouTube. " title="Logo Picture"/>
          <p:cNvPicPr>
            <a:picLocks noChangeAspect="1"/>
          </p:cNvPicPr>
          <p:nvPr/>
        </p:nvPicPr>
        <p:blipFill rotWithShape="1">
          <a:blip r:embed="rId5">
            <a:extLst>
              <a:ext uri="{28A0092B-C50C-407E-A947-70E740481C1C}">
                <a14:useLocalDpi xmlns:a14="http://schemas.microsoft.com/office/drawing/2010/main" val="0"/>
              </a:ext>
            </a:extLst>
          </a:blip>
          <a:srcRect l="-1" t="-4327" r="39847" b="-35"/>
          <a:stretch/>
        </p:blipFill>
        <p:spPr>
          <a:xfrm>
            <a:off x="7290405" y="3955985"/>
            <a:ext cx="3348058" cy="1909096"/>
          </a:xfrm>
          <a:prstGeom prst="rect">
            <a:avLst/>
          </a:prstGeom>
        </p:spPr>
      </p:pic>
      <p:sp>
        <p:nvSpPr>
          <p:cNvPr id="2" name="Slide Number Placeholder 1">
            <a:extLst>
              <a:ext uri="{FF2B5EF4-FFF2-40B4-BE49-F238E27FC236}">
                <a16:creationId xmlns:a16="http://schemas.microsoft.com/office/drawing/2014/main" id="{5A481437-993F-4AA1-AC8D-A2343E4DA00F}"/>
              </a:ext>
            </a:extLst>
          </p:cNvPr>
          <p:cNvSpPr>
            <a:spLocks noGrp="1"/>
          </p:cNvSpPr>
          <p:nvPr>
            <p:ph type="sldNum" sz="quarter" idx="12"/>
          </p:nvPr>
        </p:nvSpPr>
        <p:spPr>
          <a:xfrm>
            <a:off x="9914739" y="6463234"/>
            <a:ext cx="1803400" cy="365125"/>
          </a:xfrm>
        </p:spPr>
        <p:txBody>
          <a:bodyPr/>
          <a:lstStyle/>
          <a:p>
            <a:fld id="{005C4985-ACD0-2B4C-8981-36243250F268}"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118334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3200" b="1">
                <a:solidFill>
                  <a:srgbClr val="254061"/>
                </a:solidFill>
                <a:latin typeface="Arial"/>
                <a:cs typeface="Arial"/>
              </a:rPr>
              <a:t>Find a Partner on EmpowerInnovation.net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58790" y="1298423"/>
            <a:ext cx="9953978" cy="4351338"/>
          </a:xfrm>
        </p:spPr>
        <p:txBody>
          <a:bodyPr vert="horz" lIns="91440" tIns="45720" rIns="91440" bIns="45720" rtlCol="0" anchor="t">
            <a:normAutofit/>
          </a:bodyPr>
          <a:lstStyle/>
          <a:p>
            <a:pPr marL="0" indent="0" algn="ctr">
              <a:buNone/>
            </a:pPr>
            <a:r>
              <a:rPr lang="en-US" sz="3000">
                <a:solidFill>
                  <a:schemeClr val="accent1">
                    <a:lumMod val="75000"/>
                  </a:schemeClr>
                </a:solidFill>
                <a:latin typeface="Arial"/>
                <a:cs typeface="Arial"/>
              </a:rPr>
              <a:t>Empower Innovation aims to accelerate your clean tech journey with easy access to funding opportunities from the CEC and other funding providers, curated resources and events, and connections to people and organizations. </a:t>
            </a:r>
            <a:endParaRPr lang="en-US">
              <a:solidFill>
                <a:schemeClr val="accent1">
                  <a:lumMod val="75000"/>
                </a:schemeClr>
              </a:solidFill>
            </a:endParaRPr>
          </a:p>
          <a:p>
            <a:pPr algn="ctr"/>
            <a:endParaRPr lang="en-US">
              <a:solidFill>
                <a:schemeClr val="accent1">
                  <a:lumMod val="75000"/>
                </a:schemeClr>
              </a:solidFill>
              <a:latin typeface="Arial"/>
              <a:cs typeface="Arial"/>
            </a:endParaRPr>
          </a:p>
        </p:txBody>
      </p:sp>
      <p:sp>
        <p:nvSpPr>
          <p:cNvPr id="9" name="TextBox 8">
            <a:extLst>
              <a:ext uri="{FF2B5EF4-FFF2-40B4-BE49-F238E27FC236}">
                <a16:creationId xmlns:a16="http://schemas.microsoft.com/office/drawing/2014/main" id="{E71EB672-CBC2-42AB-83B9-7D555811ABB4}"/>
              </a:ext>
            </a:extLst>
          </p:cNvPr>
          <p:cNvSpPr txBox="1"/>
          <p:nvPr/>
        </p:nvSpPr>
        <p:spPr>
          <a:xfrm>
            <a:off x="1279232" y="3676051"/>
            <a:ext cx="9033658" cy="1631216"/>
          </a:xfrm>
          <a:prstGeom prst="rect">
            <a:avLst/>
          </a:prstGeom>
          <a:solidFill>
            <a:srgbClr val="CBD8E6"/>
          </a:solidFill>
        </p:spPr>
        <p:txBody>
          <a:bodyPr wrap="square" lIns="91440" tIns="45720" rIns="91440" bIns="45720" numCol="2" rtlCol="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a:cs typeface="Segoe UI"/>
              </a:rPr>
              <a:t>FIND A PARTNER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a:cs typeface="Segoe UI"/>
              </a:rPr>
              <a:t>Announce your interest in this funding opportunity and message </a:t>
            </a:r>
            <a:r>
              <a:rPr lang="en-US" sz="2000">
                <a:solidFill>
                  <a:srgbClr val="00588A"/>
                </a:solidFill>
                <a:latin typeface="Calibri"/>
                <a:ea typeface="Open Sans"/>
                <a:cs typeface="Segoe UI"/>
              </a:rPr>
              <a:t>interested</a:t>
            </a:r>
            <a:r>
              <a:rPr kumimoji="0" lang="en-US" sz="2000" b="0" i="0" u="none" strike="noStrike" kern="1200" cap="none" spc="0" normalizeH="0" baseline="0" noProof="0">
                <a:ln>
                  <a:noFill/>
                </a:ln>
                <a:solidFill>
                  <a:srgbClr val="00588A"/>
                </a:solidFill>
                <a:effectLst/>
                <a:uLnTx/>
                <a:uFillTx/>
                <a:latin typeface="Calibri"/>
                <a:ea typeface="Open Sans"/>
                <a:cs typeface="Segoe UI"/>
              </a:rPr>
              <a:t> parties to find potential partners.</a:t>
            </a:r>
            <a:endParaRPr kumimoji="0" lang="en-US" sz="2000" b="1" i="0" u="none" strike="noStrike" kern="1200" cap="none" spc="0" normalizeH="0" baseline="0" noProof="0">
              <a:ln>
                <a:noFill/>
              </a:ln>
              <a:solidFill>
                <a:srgbClr val="00588A"/>
              </a:solidFill>
              <a:effectLst/>
              <a:uLnTx/>
              <a:uFillTx/>
              <a:latin typeface="Calibri"/>
              <a:ea typeface="Open Sans"/>
              <a:cs typeface="Segoe UI"/>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a:cs typeface="Segoe UI"/>
              </a:rPr>
              <a:t>RESOURCES &amp; TOOLS</a:t>
            </a:r>
            <a:endParaRPr lang="en-US" sz="2000" b="1" i="0" u="none" strike="noStrike" kern="1200" cap="none" spc="0" normalizeH="0" baseline="0" noProof="0">
              <a:ln>
                <a:noFill/>
              </a:ln>
              <a:solidFill>
                <a:srgbClr val="00588A"/>
              </a:solidFill>
              <a:effectLst/>
              <a:uLnTx/>
              <a:uFillTx/>
              <a:latin typeface="Calibri"/>
              <a:ea typeface="Open Sans"/>
              <a:cs typeface="Segoe UI"/>
            </a:endParaRPr>
          </a:p>
          <a:p>
            <a:pPr>
              <a:defRPr/>
            </a:pPr>
            <a:r>
              <a:rPr kumimoji="0" lang="en-US" sz="2000" b="0" i="0" u="none" strike="noStrike" kern="1200" cap="none" spc="0" normalizeH="0" baseline="0" noProof="0">
                <a:ln>
                  <a:noFill/>
                </a:ln>
                <a:solidFill>
                  <a:srgbClr val="00588A"/>
                </a:solidFill>
                <a:effectLst/>
                <a:uLnTx/>
                <a:uFillTx/>
                <a:latin typeface="Calibri"/>
                <a:ea typeface="Open Sans"/>
                <a:cs typeface="Segoe UI"/>
              </a:rPr>
              <a:t>Browse the collection of resources for clean tech innovators including Resource Libraries, Funding Sources, Tools, and Databases.</a:t>
            </a:r>
            <a:r>
              <a:rPr lang="en-US" sz="2000">
                <a:solidFill>
                  <a:srgbClr val="00588A"/>
                </a:solidFill>
                <a:latin typeface="Calibri"/>
                <a:ea typeface="Open Sans"/>
                <a:cs typeface="Segoe UI"/>
              </a:rPr>
              <a:t> </a:t>
            </a:r>
            <a:endParaRPr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endParaRPr>
          </a:p>
        </p:txBody>
      </p:sp>
      <p:sp>
        <p:nvSpPr>
          <p:cNvPr id="3" name="TextBox 2">
            <a:extLst>
              <a:ext uri="{FF2B5EF4-FFF2-40B4-BE49-F238E27FC236}">
                <a16:creationId xmlns:a16="http://schemas.microsoft.com/office/drawing/2014/main" id="{84C8A6EC-457C-4C86-9229-057AD25A3C9D}"/>
              </a:ext>
            </a:extLst>
          </p:cNvPr>
          <p:cNvSpPr txBox="1"/>
          <p:nvPr/>
        </p:nvSpPr>
        <p:spPr>
          <a:xfrm>
            <a:off x="1623612" y="5658928"/>
            <a:ext cx="84917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tx2"/>
                </a:solidFill>
                <a:ea typeface="+mn-lt"/>
                <a:cs typeface="+mn-lt"/>
                <a:hlinkClick r:id="rId3">
                  <a:extLst>
                    <a:ext uri="{A12FA001-AC4F-418D-AE19-62706E023703}">
                      <ahyp:hlinkClr xmlns:ahyp="http://schemas.microsoft.com/office/drawing/2018/hyperlinkcolor" val="tx"/>
                    </a:ext>
                  </a:extLst>
                </a:hlinkClick>
              </a:rPr>
              <a:t>https://www.empowerinnovation.net/en/custom/funding/view/39885</a:t>
            </a:r>
            <a:endParaRPr lang="en-US" sz="1600">
              <a:solidFill>
                <a:schemeClr val="tx2"/>
              </a:solidFill>
              <a:cs typeface="Arial" panose="020B0604020202020204"/>
            </a:endParaRPr>
          </a:p>
        </p:txBody>
      </p:sp>
      <p:sp>
        <p:nvSpPr>
          <p:cNvPr id="2" name="Slide Number Placeholder 1">
            <a:extLst>
              <a:ext uri="{FF2B5EF4-FFF2-40B4-BE49-F238E27FC236}">
                <a16:creationId xmlns:a16="http://schemas.microsoft.com/office/drawing/2014/main" id="{0F2C5E5C-5FEC-4852-8C37-A9115910E98D}"/>
              </a:ext>
            </a:extLst>
          </p:cNvPr>
          <p:cNvSpPr>
            <a:spLocks noGrp="1"/>
          </p:cNvSpPr>
          <p:nvPr>
            <p:ph type="sldNum" sz="quarter" idx="12"/>
          </p:nvPr>
        </p:nvSpPr>
        <p:spPr>
          <a:xfrm>
            <a:off x="9839793" y="6463234"/>
            <a:ext cx="1803400" cy="365125"/>
          </a:xfrm>
        </p:spPr>
        <p:txBody>
          <a:bodyPr/>
          <a:lstStyle/>
          <a:p>
            <a:fld id="{005C4985-ACD0-2B4C-8981-36243250F268}" type="slidenum">
              <a:rPr lang="en-US" smtClean="0">
                <a:solidFill>
                  <a:schemeClr val="tx1"/>
                </a:solidFill>
              </a:rPr>
              <a:t>7</a:t>
            </a:fld>
            <a:endParaRPr lang="en-US">
              <a:solidFill>
                <a:schemeClr val="tx1"/>
              </a:solidFill>
            </a:endParaRPr>
          </a:p>
        </p:txBody>
      </p:sp>
    </p:spTree>
    <p:extLst>
      <p:ext uri="{BB962C8B-B14F-4D97-AF65-F5344CB8AC3E}">
        <p14:creationId xmlns:p14="http://schemas.microsoft.com/office/powerpoint/2010/main" val="420569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000" b="1">
                <a:solidFill>
                  <a:srgbClr val="254061"/>
                </a:solidFill>
                <a:latin typeface="Arial"/>
                <a:cs typeface="Arial"/>
              </a:rPr>
              <a:t>EmpowerInnovation.net</a:t>
            </a:r>
            <a:endParaRPr lang="en-US" sz="5400"/>
          </a:p>
        </p:txBody>
      </p:sp>
      <p:pic>
        <p:nvPicPr>
          <p:cNvPr id="6" name="Online Media 5" title="Empower Innovation - Introduction">
            <a:hlinkClick r:id="" action="ppaction://media"/>
            <a:extLst>
              <a:ext uri="{FF2B5EF4-FFF2-40B4-BE49-F238E27FC236}">
                <a16:creationId xmlns:a16="http://schemas.microsoft.com/office/drawing/2014/main" id="{0AB5514A-FE5C-49F1-A633-621612DE5576}"/>
              </a:ext>
            </a:extLst>
          </p:cNvPr>
          <p:cNvPicPr>
            <a:picLocks noGrp="1" noRot="1" noChangeAspect="1"/>
          </p:cNvPicPr>
          <p:nvPr>
            <p:ph idx="1"/>
            <a:videoFile r:link="rId1"/>
          </p:nvPr>
        </p:nvPicPr>
        <p:blipFill>
          <a:blip r:embed="rId4"/>
          <a:stretch>
            <a:fillRect/>
          </a:stretch>
        </p:blipFill>
        <p:spPr>
          <a:xfrm>
            <a:off x="2509838" y="1825625"/>
            <a:ext cx="7735887" cy="4351338"/>
          </a:xfrm>
          <a:prstGeom prst="rect">
            <a:avLst/>
          </a:prstGeom>
        </p:spPr>
      </p:pic>
      <p:sp>
        <p:nvSpPr>
          <p:cNvPr id="4" name="Slide Number Placeholder 3">
            <a:extLst>
              <a:ext uri="{FF2B5EF4-FFF2-40B4-BE49-F238E27FC236}">
                <a16:creationId xmlns:a16="http://schemas.microsoft.com/office/drawing/2014/main" id="{F5D5F5D7-1ECD-4806-AFD6-B23AF807AE4D}"/>
              </a:ext>
            </a:extLst>
          </p:cNvPr>
          <p:cNvSpPr>
            <a:spLocks noGrp="1"/>
          </p:cNvSpPr>
          <p:nvPr>
            <p:ph type="sldNum" sz="quarter" idx="12"/>
          </p:nvPr>
        </p:nvSpPr>
        <p:spPr>
          <a:xfrm>
            <a:off x="9674900" y="6463234"/>
            <a:ext cx="1803400" cy="365125"/>
          </a:xfrm>
        </p:spPr>
        <p:txBody>
          <a:bodyPr/>
          <a:lstStyle/>
          <a:p>
            <a:fld id="{8569167A-9D82-438A-BF70-1028D6A4A763}" type="slidenum">
              <a:rPr lang="en-US" smtClean="0">
                <a:solidFill>
                  <a:schemeClr val="tx1"/>
                </a:solidFill>
              </a:rPr>
              <a:pPr/>
              <a:t>8</a:t>
            </a:fld>
            <a:endParaRPr lang="en-US">
              <a:solidFill>
                <a:schemeClr val="tx1"/>
              </a:solidFill>
            </a:endParaRPr>
          </a:p>
        </p:txBody>
      </p:sp>
    </p:spTree>
    <p:extLst>
      <p:ext uri="{BB962C8B-B14F-4D97-AF65-F5344CB8AC3E}">
        <p14:creationId xmlns:p14="http://schemas.microsoft.com/office/powerpoint/2010/main" val="1068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Research Program Background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3700" y="1343070"/>
            <a:ext cx="10872711" cy="5120164"/>
          </a:xfrm>
        </p:spPr>
        <p:txBody>
          <a:bodyPr vert="horz" lIns="91440" tIns="45720" rIns="91440" bIns="45720" rtlCol="0" anchor="t">
            <a:normAutofit fontScale="85000" lnSpcReduction="10000"/>
          </a:bodyPr>
          <a:lstStyle/>
          <a:p>
            <a:pPr>
              <a:lnSpc>
                <a:spcPct val="110000"/>
              </a:lnSpc>
              <a:spcBef>
                <a:spcPts val="600"/>
              </a:spcBef>
              <a:spcAft>
                <a:spcPts val="600"/>
              </a:spcAft>
            </a:pPr>
            <a:r>
              <a:rPr lang="en-US" sz="3200">
                <a:solidFill>
                  <a:schemeClr val="accent1">
                    <a:lumMod val="75000"/>
                  </a:schemeClr>
                </a:solidFill>
              </a:rPr>
              <a:t>The Electric Program Investment Charge (EPIC) program is funded by an electricity ratepayer surcharge established by the California Public Utilities Commission (CPUC) in December 2011.</a:t>
            </a:r>
          </a:p>
          <a:p>
            <a:pPr>
              <a:lnSpc>
                <a:spcPct val="110000"/>
              </a:lnSpc>
              <a:spcBef>
                <a:spcPts val="600"/>
              </a:spcBef>
              <a:spcAft>
                <a:spcPts val="600"/>
              </a:spcAft>
            </a:pPr>
            <a:r>
              <a:rPr lang="en-US" sz="3200">
                <a:solidFill>
                  <a:schemeClr val="accent1">
                    <a:lumMod val="75000"/>
                  </a:schemeClr>
                </a:solidFill>
              </a:rPr>
              <a:t>The purpose of the EPIC program is to benefit the ratepayers of the three investor-owned utilities (IOUs).</a:t>
            </a:r>
          </a:p>
          <a:p>
            <a:pPr>
              <a:lnSpc>
                <a:spcPct val="110000"/>
              </a:lnSpc>
              <a:spcBef>
                <a:spcPts val="600"/>
              </a:spcBef>
              <a:spcAft>
                <a:spcPts val="600"/>
              </a:spcAft>
            </a:pPr>
            <a:r>
              <a:rPr lang="en-US" sz="3000">
                <a:solidFill>
                  <a:schemeClr val="accent1">
                    <a:lumMod val="75000"/>
                  </a:schemeClr>
                </a:solidFill>
              </a:rPr>
              <a:t>The EPIC program funds clean energy technology projects that promote greater electricity reliability, lower costs, and increased safety.</a:t>
            </a:r>
          </a:p>
          <a:p>
            <a:pPr>
              <a:lnSpc>
                <a:spcPct val="110000"/>
              </a:lnSpc>
              <a:spcBef>
                <a:spcPts val="600"/>
              </a:spcBef>
              <a:spcAft>
                <a:spcPts val="600"/>
              </a:spcAft>
            </a:pPr>
            <a:r>
              <a:rPr lang="en-US" sz="3200">
                <a:solidFill>
                  <a:schemeClr val="accent1">
                    <a:lumMod val="75000"/>
                  </a:schemeClr>
                </a:solidFill>
              </a:rPr>
              <a:t>Projects must lead to technological advancement and breakthroughs to overcome barriers that prevent the achievement of the state’s statutory energy goals.</a:t>
            </a:r>
          </a:p>
          <a:p>
            <a:endParaRPr lang="en-US" sz="3000">
              <a:solidFill>
                <a:schemeClr val="accent1">
                  <a:lumMod val="75000"/>
                </a:schemeClr>
              </a:solidFill>
              <a:cs typeface="Arial"/>
            </a:endParaRPr>
          </a:p>
          <a:p>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9</a:t>
            </a:fld>
            <a:endParaRPr lang="en-US">
              <a:solidFill>
                <a:schemeClr val="tx1"/>
              </a:solidFill>
            </a:endParaRPr>
          </a:p>
        </p:txBody>
      </p:sp>
    </p:spTree>
    <p:extLst>
      <p:ext uri="{BB962C8B-B14F-4D97-AF65-F5344CB8AC3E}">
        <p14:creationId xmlns:p14="http://schemas.microsoft.com/office/powerpoint/2010/main" val="13408038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Rosales, Jesselyn@Energy</DisplayName>
        <AccountId>20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77726ED603E648964E3452A0AB19F2" ma:contentTypeVersion="5" ma:contentTypeDescription="Create a new document." ma:contentTypeScope="" ma:versionID="2d8ff71aeee39072c38d2d5a02036f73">
  <xsd:schema xmlns:xsd="http://www.w3.org/2001/XMLSchema" xmlns:xs="http://www.w3.org/2001/XMLSchema" xmlns:p="http://schemas.microsoft.com/office/2006/metadata/properties" xmlns:ns2="5067c814-4b34-462c-a21d-c185ff6548d2" xmlns:ns3="eba0b2be-090e-442b-8797-cfa28e346264" targetNamespace="http://schemas.microsoft.com/office/2006/metadata/properties" ma:root="true" ma:fieldsID="776f02ba25ab91e95998eea0b7f5fec5" ns2:_="" ns3:_="">
    <xsd:import namespace="5067c814-4b34-462c-a21d-c185ff6548d2"/>
    <xsd:import namespace="eba0b2be-090e-442b-8797-cfa28e3462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a0b2be-090e-442b-8797-cfa28e34626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B261E2-85F0-4A95-A26C-97E5FB0D7D07}">
  <ds:schemaRefs>
    <ds:schemaRef ds:uri="http://schemas.microsoft.com/office/2006/documentManagement/types"/>
    <ds:schemaRef ds:uri="eba0b2be-090e-442b-8797-cfa28e346264"/>
    <ds:schemaRef ds:uri="http://purl.org/dc/elements/1.1/"/>
    <ds:schemaRef ds:uri="http://schemas.microsoft.com/office/infopath/2007/PartnerControls"/>
    <ds:schemaRef ds:uri="http://schemas.openxmlformats.org/package/2006/metadata/core-properties"/>
    <ds:schemaRef ds:uri="http://purl.org/dc/dcmitype/"/>
    <ds:schemaRef ds:uri="5067c814-4b34-462c-a21d-c185ff6548d2"/>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14DE318C-FF6A-4473-88F3-5621AC7F1343}">
  <ds:schemaRefs>
    <ds:schemaRef ds:uri="http://schemas.microsoft.com/sharepoint/v3/contenttype/forms"/>
  </ds:schemaRefs>
</ds:datastoreItem>
</file>

<file path=customXml/itemProps3.xml><?xml version="1.0" encoding="utf-8"?>
<ds:datastoreItem xmlns:ds="http://schemas.openxmlformats.org/officeDocument/2006/customXml" ds:itemID="{5AFE8FED-4FE2-44DE-A4C1-3A8865A1B2A5}">
  <ds:schemaRefs>
    <ds:schemaRef ds:uri="5067c814-4b34-462c-a21d-c185ff6548d2"/>
    <ds:schemaRef ds:uri="eba0b2be-090e-442b-8797-cfa28e3462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2833</Words>
  <Application>Microsoft Office PowerPoint</Application>
  <PresentationFormat>Widescreen</PresentationFormat>
  <Paragraphs>353</Paragraphs>
  <Slides>34</Slides>
  <Notes>25</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34</vt:i4>
      </vt:variant>
    </vt:vector>
  </HeadingPairs>
  <TitlesOfParts>
    <vt:vector size="46" baseType="lpstr">
      <vt:lpstr>Arial</vt:lpstr>
      <vt:lpstr>Arial Black</vt:lpstr>
      <vt:lpstr>Calibri</vt:lpstr>
      <vt:lpstr>Courier New</vt:lpstr>
      <vt:lpstr>Times New Roman</vt:lpstr>
      <vt:lpstr>Wingdings</vt:lpstr>
      <vt:lpstr>1_Office Theme</vt:lpstr>
      <vt:lpstr>Title</vt:lpstr>
      <vt:lpstr>Content</vt:lpstr>
      <vt:lpstr>1_Content</vt:lpstr>
      <vt:lpstr>Content: blank background</vt:lpstr>
      <vt:lpstr>Title/Section</vt:lpstr>
      <vt:lpstr>GFO-23-301 Pre-Application Workshop</vt:lpstr>
      <vt:lpstr>Agenda</vt:lpstr>
      <vt:lpstr>Housekeeping</vt:lpstr>
      <vt:lpstr>Commitment to Diversity</vt:lpstr>
      <vt:lpstr>We Want to Hear From You!</vt:lpstr>
      <vt:lpstr>Connect With Us</vt:lpstr>
      <vt:lpstr>Find a Partner on EmpowerInnovation.net</vt:lpstr>
      <vt:lpstr>EmpowerInnovation.net</vt:lpstr>
      <vt:lpstr>Research Program Background</vt:lpstr>
      <vt:lpstr>Policy Drivers</vt:lpstr>
      <vt:lpstr>Purpose of Solicitation</vt:lpstr>
      <vt:lpstr>Available Funding</vt:lpstr>
      <vt:lpstr>Match Funding</vt:lpstr>
      <vt:lpstr>Group 1: Industrial Refrigerated Warehouses </vt:lpstr>
      <vt:lpstr>Group 2: Commercial Cold Storage Facilities</vt:lpstr>
      <vt:lpstr>Eligible Applicants</vt:lpstr>
      <vt:lpstr>Application Requirements</vt:lpstr>
      <vt:lpstr>Project Narrative (Attachment 3)</vt:lpstr>
      <vt:lpstr>Scope of Work (Attachment 5)</vt:lpstr>
      <vt:lpstr>Budget (Attachment 7)</vt:lpstr>
      <vt:lpstr>Commitment and Support Letter Forms (Attachment 10)</vt:lpstr>
      <vt:lpstr>GFO Submission Requirements </vt:lpstr>
      <vt:lpstr>GSS WARNING</vt:lpstr>
      <vt:lpstr>GSS Structure</vt:lpstr>
      <vt:lpstr>How will my Application be Evaluated?  Application Screening</vt:lpstr>
      <vt:lpstr>How will my Application be Evaluated?  Application Scoring </vt:lpstr>
      <vt:lpstr>How will my Application be Evaluated?  Application Scoring – Preference Points </vt:lpstr>
      <vt:lpstr>Match Funding Points</vt:lpstr>
      <vt:lpstr>Disadvantaged Communities</vt:lpstr>
      <vt:lpstr>Next Steps After Grant Award</vt:lpstr>
      <vt:lpstr>Key Dates</vt:lpstr>
      <vt:lpstr>Questions and Answers</vt:lpstr>
      <vt:lpstr>Additional Questions</vt:lpstr>
      <vt:lpstr>Thank You!</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GFO-XX-XXX Pre-Application Workshop</dc:title>
  <dc:creator>3</dc:creator>
  <cp:lastModifiedBy>Fredericks, Christian@Energy</cp:lastModifiedBy>
  <cp:revision>47</cp:revision>
  <cp:lastPrinted>2019-11-12T18:48:53Z</cp:lastPrinted>
  <dcterms:created xsi:type="dcterms:W3CDTF">2017-05-04T20:00:37Z</dcterms:created>
  <dcterms:modified xsi:type="dcterms:W3CDTF">2023-09-19T22:49:53Z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0x0101007C77726ED603E648964E3452A0AB19F2</vt:lpwstr>
  </property>
  <property fmtid="{D5CDD505-2E9C-101B-9397-08002B2CF9AE}" pid="3" name="Order">
    <vt:r8>1032200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