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47"/>
  </p:notesMasterIdLst>
  <p:sldIdLst>
    <p:sldId id="305" r:id="rId10"/>
    <p:sldId id="307" r:id="rId11"/>
    <p:sldId id="306" r:id="rId12"/>
    <p:sldId id="261" r:id="rId13"/>
    <p:sldId id="262" r:id="rId14"/>
    <p:sldId id="301" r:id="rId15"/>
    <p:sldId id="302" r:id="rId16"/>
    <p:sldId id="268" r:id="rId17"/>
    <p:sldId id="266" r:id="rId18"/>
    <p:sldId id="341" r:id="rId19"/>
    <p:sldId id="270" r:id="rId20"/>
    <p:sldId id="271" r:id="rId21"/>
    <p:sldId id="269" r:id="rId22"/>
    <p:sldId id="272" r:id="rId23"/>
    <p:sldId id="273" r:id="rId24"/>
    <p:sldId id="275" r:id="rId25"/>
    <p:sldId id="276" r:id="rId26"/>
    <p:sldId id="277" r:id="rId27"/>
    <p:sldId id="284" r:id="rId28"/>
    <p:sldId id="285" r:id="rId29"/>
    <p:sldId id="286" r:id="rId30"/>
    <p:sldId id="287" r:id="rId31"/>
    <p:sldId id="288" r:id="rId32"/>
    <p:sldId id="289" r:id="rId33"/>
    <p:sldId id="290" r:id="rId34"/>
    <p:sldId id="303" r:id="rId35"/>
    <p:sldId id="304" r:id="rId36"/>
    <p:sldId id="292" r:id="rId37"/>
    <p:sldId id="293" r:id="rId38"/>
    <p:sldId id="295" r:id="rId39"/>
    <p:sldId id="339" r:id="rId40"/>
    <p:sldId id="340" r:id="rId41"/>
    <p:sldId id="297" r:id="rId42"/>
    <p:sldId id="298" r:id="rId43"/>
    <p:sldId id="300" r:id="rId44"/>
    <p:sldId id="299" r:id="rId45"/>
    <p:sldId id="338"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7"/>
            <p14:sldId id="306"/>
            <p14:sldId id="261"/>
            <p14:sldId id="262"/>
            <p14:sldId id="301"/>
            <p14:sldId id="302"/>
            <p14:sldId id="268"/>
            <p14:sldId id="266"/>
            <p14:sldId id="341"/>
            <p14:sldId id="270"/>
            <p14:sldId id="271"/>
            <p14:sldId id="269"/>
            <p14:sldId id="272"/>
            <p14:sldId id="273"/>
            <p14:sldId id="275"/>
            <p14:sldId id="276"/>
            <p14:sldId id="277"/>
            <p14:sldId id="284"/>
            <p14:sldId id="285"/>
            <p14:sldId id="286"/>
            <p14:sldId id="287"/>
            <p14:sldId id="288"/>
            <p14:sldId id="289"/>
            <p14:sldId id="290"/>
            <p14:sldId id="303"/>
            <p14:sldId id="304"/>
            <p14:sldId id="292"/>
            <p14:sldId id="293"/>
            <p14:sldId id="295"/>
            <p14:sldId id="339"/>
            <p14:sldId id="340"/>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7530A-4DD9-7887-DA79-6A2B1C924844}" name="Thind, Maninder@Energy" initials="TM" userId="S::Maninder.Thind@energy.ca.gov::607ad862-6a7c-4ae3-bd39-9fda75b3a7b1" providerId="AD"/>
  <p188:author id="{764E593D-9DD9-5D93-0B04-7BE3F787075C}" name="Schmidt-Poolman, Martine@Energy" initials="SM" userId="S::martine.schmidt-poolman@energy.ca.gov::3be5bbdf-b139-4f3b-b926-44ba16c2a536" providerId="AD"/>
  <p188:author id="{C82150CA-88D2-92E1-0E5B-FFE143AF912E}" name="Wilhelm, Susan@Energy" initials="WS" userId="S::susan.wilhelm@energy.ca.gov::5ed20752-d5d1-4cec-8bc6-2afe5167e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B7E47-BC37-49F9-A632-02DC74C5A165}" v="521" dt="2023-11-22T21:43:04.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655" autoAdjust="0"/>
  </p:normalViewPr>
  <p:slideViewPr>
    <p:cSldViewPr snapToGrid="0">
      <p:cViewPr varScale="1">
        <p:scale>
          <a:sx n="112" d="100"/>
          <a:sy n="112" d="100"/>
        </p:scale>
        <p:origin x="57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flickr.com/photos/jthetzel/2654765258" TargetMode="External"/><Relationship Id="rId1" Type="http://schemas.openxmlformats.org/officeDocument/2006/relationships/image" Target="../media/image23.jpeg"/><Relationship Id="rId5" Type="http://schemas.openxmlformats.org/officeDocument/2006/relationships/image" Target="../media/image26.jpeg"/><Relationship Id="rId4" Type="http://schemas.openxmlformats.org/officeDocument/2006/relationships/image" Target="../media/image25.jpeg"/></Relationships>
</file>

<file path=ppt/diagrams/_rels/data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flickr.com/photos/jthetzel/2654765258" TargetMode="External"/><Relationship Id="rId1" Type="http://schemas.openxmlformats.org/officeDocument/2006/relationships/image" Target="../media/image23.jpeg"/><Relationship Id="rId5" Type="http://schemas.openxmlformats.org/officeDocument/2006/relationships/image" Target="../media/image26.jpeg"/><Relationship Id="rId4" Type="http://schemas.openxmlformats.org/officeDocument/2006/relationships/image" Target="../media/image2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67A82-AB8C-3A41-AB9A-D3363DD5D655}" type="doc">
      <dgm:prSet loTypeId="urn:microsoft.com/office/officeart/2005/8/layout/vList4" loCatId="list" qsTypeId="urn:microsoft.com/office/officeart/2005/8/quickstyle/simple5" qsCatId="simple" csTypeId="urn:microsoft.com/office/officeart/2005/8/colors/accent0_2" csCatId="mainScheme" phldr="1"/>
      <dgm:spPr/>
      <dgm:t>
        <a:bodyPr/>
        <a:lstStyle/>
        <a:p>
          <a:endParaRPr lang="en-US"/>
        </a:p>
      </dgm:t>
    </dgm:pt>
    <dgm:pt modelId="{02111213-4049-5240-9C85-165BC70724CF}">
      <dgm:prSet/>
      <dgm:spPr/>
      <dgm:t>
        <a:bodyPr/>
        <a:lstStyle/>
        <a:p>
          <a:r>
            <a:rPr lang="en-US"/>
            <a:t>Use of gas stoves in tightly sealed homes can contribute to concentrations of NO</a:t>
          </a:r>
          <a:r>
            <a:rPr lang="en-US" baseline="-25000"/>
            <a:t>2</a:t>
          </a:r>
          <a:r>
            <a:rPr lang="en-US"/>
            <a:t> &amp; PM</a:t>
          </a:r>
          <a:r>
            <a:rPr lang="en-US" baseline="-25000"/>
            <a:t>2.5</a:t>
          </a:r>
          <a:r>
            <a:rPr lang="en-US"/>
            <a:t> that exceed ambient air quality thresholds.</a:t>
          </a:r>
        </a:p>
      </dgm:t>
      <dgm:extLst>
        <a:ext uri="{E40237B7-FDA0-4F09-8148-C483321AD2D9}">
          <dgm14:cNvPr xmlns:dgm14="http://schemas.microsoft.com/office/drawing/2010/diagram" id="0" name="" descr="Use of gas stoves in tightly sealed homes can contribute to concentrations of NO2 &amp; PM2.5 that exceed ambient air quality thresholds&#10;"/>
        </a:ext>
      </dgm:extLst>
    </dgm:pt>
    <dgm:pt modelId="{27ECE0FB-D138-414C-B50E-123B410DB77D}" type="parTrans" cxnId="{2A9BB1CB-BD30-FE4F-B3B4-C970F8E54091}">
      <dgm:prSet/>
      <dgm:spPr/>
      <dgm:t>
        <a:bodyPr/>
        <a:lstStyle/>
        <a:p>
          <a:endParaRPr lang="en-US"/>
        </a:p>
      </dgm:t>
    </dgm:pt>
    <dgm:pt modelId="{8121B33F-3677-E646-ADD1-ADFBD39DCC62}" type="sibTrans" cxnId="{2A9BB1CB-BD30-FE4F-B3B4-C970F8E54091}">
      <dgm:prSet/>
      <dgm:spPr/>
      <dgm:t>
        <a:bodyPr/>
        <a:lstStyle/>
        <a:p>
          <a:endParaRPr lang="en-US"/>
        </a:p>
      </dgm:t>
    </dgm:pt>
    <dgm:pt modelId="{82B3FCF5-033C-074C-8218-D89A6C5400FD}">
      <dgm:prSet/>
      <dgm:spPr/>
      <dgm:t>
        <a:bodyPr/>
        <a:lstStyle/>
        <a:p>
          <a:r>
            <a:rPr lang="en-US"/>
            <a:t>These pollutants have been associated with negative human health impacts.</a:t>
          </a:r>
        </a:p>
      </dgm:t>
    </dgm:pt>
    <dgm:pt modelId="{EFF39F90-5E98-C04B-9588-98B43EF590F7}" type="parTrans" cxnId="{DAE10424-0BF9-C64C-B894-F42708B7A351}">
      <dgm:prSet/>
      <dgm:spPr/>
      <dgm:t>
        <a:bodyPr/>
        <a:lstStyle/>
        <a:p>
          <a:endParaRPr lang="en-US"/>
        </a:p>
      </dgm:t>
    </dgm:pt>
    <dgm:pt modelId="{71875F29-F106-074B-8828-C5FAF7D32FA1}" type="sibTrans" cxnId="{DAE10424-0BF9-C64C-B894-F42708B7A351}">
      <dgm:prSet/>
      <dgm:spPr/>
      <dgm:t>
        <a:bodyPr/>
        <a:lstStyle/>
        <a:p>
          <a:endParaRPr lang="en-US"/>
        </a:p>
      </dgm:t>
    </dgm:pt>
    <dgm:pt modelId="{6E4902CA-7616-4B43-B0F4-1D8E201E3DE1}">
      <dgm:prSet/>
      <dgm:spPr/>
      <dgm:t>
        <a:bodyPr/>
        <a:lstStyle/>
        <a:p>
          <a:r>
            <a:rPr lang="en-US"/>
            <a:t>Understanding exposure to pollutants is important to estimate health impacts.</a:t>
          </a:r>
        </a:p>
      </dgm:t>
    </dgm:pt>
    <dgm:pt modelId="{772C6094-BD4D-0F4A-B8E1-EB4D32D2F2DD}" type="parTrans" cxnId="{B439994D-50A2-D240-9E46-1E9F4469C473}">
      <dgm:prSet/>
      <dgm:spPr/>
      <dgm:t>
        <a:bodyPr/>
        <a:lstStyle/>
        <a:p>
          <a:endParaRPr lang="en-US"/>
        </a:p>
      </dgm:t>
    </dgm:pt>
    <dgm:pt modelId="{F99691B3-1A01-144B-94F8-0B43667AC970}" type="sibTrans" cxnId="{B439994D-50A2-D240-9E46-1E9F4469C473}">
      <dgm:prSet/>
      <dgm:spPr/>
      <dgm:t>
        <a:bodyPr/>
        <a:lstStyle/>
        <a:p>
          <a:endParaRPr lang="en-US"/>
        </a:p>
      </dgm:t>
    </dgm:pt>
    <dgm:pt modelId="{3F1DDB38-E209-4C63-AD4A-7F78C814FC63}">
      <dgm:prSet/>
      <dgm:spPr/>
      <dgm:t>
        <a:bodyPr/>
        <a:lstStyle/>
        <a:p>
          <a:r>
            <a:rPr lang="en-US"/>
            <a:t>Smaller homes – including MF homes – are associated with higher pollutant concentrations.</a:t>
          </a:r>
        </a:p>
      </dgm:t>
      <dgm:extLst>
        <a:ext uri="{E40237B7-FDA0-4F09-8148-C483321AD2D9}">
          <dgm14:cNvPr xmlns:dgm14="http://schemas.microsoft.com/office/drawing/2010/diagram" id="0" name="" descr="Smaller homes – including MF homes – are associated with higher pollutant concentrations&#10;"/>
        </a:ext>
      </dgm:extLst>
    </dgm:pt>
    <dgm:pt modelId="{ED984601-2BDE-47B8-BEA9-4CFF3201BC32}" type="parTrans" cxnId="{9A22CF30-FD09-4F72-A504-B485D7CB4EEA}">
      <dgm:prSet/>
      <dgm:spPr/>
      <dgm:t>
        <a:bodyPr/>
        <a:lstStyle/>
        <a:p>
          <a:endParaRPr lang="en-US"/>
        </a:p>
      </dgm:t>
    </dgm:pt>
    <dgm:pt modelId="{32A2F606-4BEE-4C7D-832E-FA6814866BED}" type="sibTrans" cxnId="{9A22CF30-FD09-4F72-A504-B485D7CB4EEA}">
      <dgm:prSet/>
      <dgm:spPr/>
      <dgm:t>
        <a:bodyPr/>
        <a:lstStyle/>
        <a:p>
          <a:endParaRPr lang="en-US"/>
        </a:p>
      </dgm:t>
    </dgm:pt>
    <dgm:pt modelId="{DB1B3A4C-B0E5-D44C-B4F9-B66CD7834AB0}" type="pres">
      <dgm:prSet presAssocID="{5FD67A82-AB8C-3A41-AB9A-D3363DD5D655}" presName="linear" presStyleCnt="0">
        <dgm:presLayoutVars>
          <dgm:dir/>
          <dgm:resizeHandles val="exact"/>
        </dgm:presLayoutVars>
      </dgm:prSet>
      <dgm:spPr/>
    </dgm:pt>
    <dgm:pt modelId="{368B2B57-B78F-FF4B-9331-9B724472F013}" type="pres">
      <dgm:prSet presAssocID="{02111213-4049-5240-9C85-165BC70724CF}" presName="comp" presStyleCnt="0"/>
      <dgm:spPr/>
    </dgm:pt>
    <dgm:pt modelId="{6213A128-C202-DC43-9E47-8F256AD406AF}" type="pres">
      <dgm:prSet presAssocID="{02111213-4049-5240-9C85-165BC70724CF}" presName="box" presStyleLbl="node1" presStyleIdx="0" presStyleCnt="4"/>
      <dgm:spPr/>
    </dgm:pt>
    <dgm:pt modelId="{D9B76534-29DE-2747-9627-31A80CB03D88}" type="pres">
      <dgm:prSet presAssocID="{02111213-4049-5240-9C85-165BC70724C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nd holding pan"/>
        </a:ext>
      </dgm:extLst>
    </dgm:pt>
    <dgm:pt modelId="{16555729-24BB-3344-A0FA-590CFC68E3CF}" type="pres">
      <dgm:prSet presAssocID="{02111213-4049-5240-9C85-165BC70724CF}" presName="text" presStyleLbl="node1" presStyleIdx="0" presStyleCnt="4">
        <dgm:presLayoutVars>
          <dgm:bulletEnabled val="1"/>
        </dgm:presLayoutVars>
      </dgm:prSet>
      <dgm:spPr/>
    </dgm:pt>
    <dgm:pt modelId="{05794345-8D67-804E-9D74-3FD52378D17E}" type="pres">
      <dgm:prSet presAssocID="{8121B33F-3677-E646-ADD1-ADFBD39DCC62}" presName="spacer" presStyleCnt="0"/>
      <dgm:spPr/>
    </dgm:pt>
    <dgm:pt modelId="{8D5EA5ED-88F4-43F5-BDBB-BF5C2AB1092F}" type="pres">
      <dgm:prSet presAssocID="{3F1DDB38-E209-4C63-AD4A-7F78C814FC63}" presName="comp" presStyleCnt="0"/>
      <dgm:spPr/>
    </dgm:pt>
    <dgm:pt modelId="{306514F1-4B25-42EF-89E1-329335144D3F}" type="pres">
      <dgm:prSet presAssocID="{3F1DDB38-E209-4C63-AD4A-7F78C814FC63}" presName="box" presStyleLbl="node1" presStyleIdx="1" presStyleCnt="4"/>
      <dgm:spPr/>
    </dgm:pt>
    <dgm:pt modelId="{4D11C765-D4D5-4B4E-A6E4-966B526C4EAE}" type="pres">
      <dgm:prSet presAssocID="{3F1DDB38-E209-4C63-AD4A-7F78C814FC63}"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Buildings with vibrant colors"/>
        </a:ext>
      </dgm:extLst>
    </dgm:pt>
    <dgm:pt modelId="{3F71B57D-4AF7-447A-9F76-E7311DFBC240}" type="pres">
      <dgm:prSet presAssocID="{3F1DDB38-E209-4C63-AD4A-7F78C814FC63}" presName="text" presStyleLbl="node1" presStyleIdx="1" presStyleCnt="4">
        <dgm:presLayoutVars>
          <dgm:bulletEnabled val="1"/>
        </dgm:presLayoutVars>
      </dgm:prSet>
      <dgm:spPr/>
    </dgm:pt>
    <dgm:pt modelId="{150F3136-F4EF-4ACC-8332-CEEA030F1AD9}" type="pres">
      <dgm:prSet presAssocID="{32A2F606-4BEE-4C7D-832E-FA6814866BED}" presName="spacer" presStyleCnt="0"/>
      <dgm:spPr/>
    </dgm:pt>
    <dgm:pt modelId="{4807BD6D-3194-4A49-BE74-EAAED40D70D1}" type="pres">
      <dgm:prSet presAssocID="{82B3FCF5-033C-074C-8218-D89A6C5400FD}" presName="comp" presStyleCnt="0"/>
      <dgm:spPr/>
    </dgm:pt>
    <dgm:pt modelId="{F8E72146-F36B-E342-B0CE-1BDF8A37BA21}" type="pres">
      <dgm:prSet presAssocID="{82B3FCF5-033C-074C-8218-D89A6C5400FD}" presName="box" presStyleLbl="node1" presStyleIdx="2" presStyleCnt="4"/>
      <dgm:spPr/>
    </dgm:pt>
    <dgm:pt modelId="{892F12A2-7B4E-1E46-A76B-FC561E6A559A}" type="pres">
      <dgm:prSet presAssocID="{82B3FCF5-033C-074C-8218-D89A6C5400FD}"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oman in mask coughing"/>
        </a:ext>
      </dgm:extLst>
    </dgm:pt>
    <dgm:pt modelId="{D6BDB404-37A6-F54C-88E7-1691E51160F2}" type="pres">
      <dgm:prSet presAssocID="{82B3FCF5-033C-074C-8218-D89A6C5400FD}" presName="text" presStyleLbl="node1" presStyleIdx="2" presStyleCnt="4">
        <dgm:presLayoutVars>
          <dgm:bulletEnabled val="1"/>
        </dgm:presLayoutVars>
      </dgm:prSet>
      <dgm:spPr/>
    </dgm:pt>
    <dgm:pt modelId="{00887F84-9797-864B-9AD5-580DAADA988F}" type="pres">
      <dgm:prSet presAssocID="{71875F29-F106-074B-8828-C5FAF7D32FA1}" presName="spacer" presStyleCnt="0"/>
      <dgm:spPr/>
    </dgm:pt>
    <dgm:pt modelId="{7A085BFD-1505-DD49-8CF2-F7E799B467DA}" type="pres">
      <dgm:prSet presAssocID="{6E4902CA-7616-4B43-B0F4-1D8E201E3DE1}" presName="comp" presStyleCnt="0"/>
      <dgm:spPr/>
    </dgm:pt>
    <dgm:pt modelId="{AFCF83C5-9D98-C54B-BDAA-ADA10B2DAB2F}" type="pres">
      <dgm:prSet presAssocID="{6E4902CA-7616-4B43-B0F4-1D8E201E3DE1}" presName="box" presStyleLbl="node1" presStyleIdx="3" presStyleCnt="4"/>
      <dgm:spPr/>
    </dgm:pt>
    <dgm:pt modelId="{39E11C52-99C8-374D-9CD4-9133C39284E9}" type="pres">
      <dgm:prSet presAssocID="{6E4902CA-7616-4B43-B0F4-1D8E201E3DE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randmother cooking with child"/>
        </a:ext>
      </dgm:extLst>
    </dgm:pt>
    <dgm:pt modelId="{9507E125-9277-3D49-A1E4-D3ADAE0C1CE9}" type="pres">
      <dgm:prSet presAssocID="{6E4902CA-7616-4B43-B0F4-1D8E201E3DE1}" presName="text" presStyleLbl="node1" presStyleIdx="3" presStyleCnt="4">
        <dgm:presLayoutVars>
          <dgm:bulletEnabled val="1"/>
        </dgm:presLayoutVars>
      </dgm:prSet>
      <dgm:spPr/>
    </dgm:pt>
  </dgm:ptLst>
  <dgm:cxnLst>
    <dgm:cxn modelId="{357DDB04-1C0E-B34D-A63D-3131F854AFAA}" type="presOf" srcId="{02111213-4049-5240-9C85-165BC70724CF}" destId="{6213A128-C202-DC43-9E47-8F256AD406AF}" srcOrd="0" destOrd="0" presId="urn:microsoft.com/office/officeart/2005/8/layout/vList4"/>
    <dgm:cxn modelId="{DAE10424-0BF9-C64C-B894-F42708B7A351}" srcId="{5FD67A82-AB8C-3A41-AB9A-D3363DD5D655}" destId="{82B3FCF5-033C-074C-8218-D89A6C5400FD}" srcOrd="2" destOrd="0" parTransId="{EFF39F90-5E98-C04B-9588-98B43EF590F7}" sibTransId="{71875F29-F106-074B-8828-C5FAF7D32FA1}"/>
    <dgm:cxn modelId="{9A22CF30-FD09-4F72-A504-B485D7CB4EEA}" srcId="{5FD67A82-AB8C-3A41-AB9A-D3363DD5D655}" destId="{3F1DDB38-E209-4C63-AD4A-7F78C814FC63}" srcOrd="1" destOrd="0" parTransId="{ED984601-2BDE-47B8-BEA9-4CFF3201BC32}" sibTransId="{32A2F606-4BEE-4C7D-832E-FA6814866BED}"/>
    <dgm:cxn modelId="{2FF69347-69B1-48A5-BE1B-D50F9A6BA2DF}" type="presOf" srcId="{3F1DDB38-E209-4C63-AD4A-7F78C814FC63}" destId="{306514F1-4B25-42EF-89E1-329335144D3F}" srcOrd="0" destOrd="0" presId="urn:microsoft.com/office/officeart/2005/8/layout/vList4"/>
    <dgm:cxn modelId="{B439994D-50A2-D240-9E46-1E9F4469C473}" srcId="{5FD67A82-AB8C-3A41-AB9A-D3363DD5D655}" destId="{6E4902CA-7616-4B43-B0F4-1D8E201E3DE1}" srcOrd="3" destOrd="0" parTransId="{772C6094-BD4D-0F4A-B8E1-EB4D32D2F2DD}" sibTransId="{F99691B3-1A01-144B-94F8-0B43667AC970}"/>
    <dgm:cxn modelId="{22EF7A79-F799-A042-9EF3-7305B9662DE0}" type="presOf" srcId="{6E4902CA-7616-4B43-B0F4-1D8E201E3DE1}" destId="{AFCF83C5-9D98-C54B-BDAA-ADA10B2DAB2F}" srcOrd="0" destOrd="0" presId="urn:microsoft.com/office/officeart/2005/8/layout/vList4"/>
    <dgm:cxn modelId="{7F829E7E-6794-4683-968D-EFFE3EFA99C4}" type="presOf" srcId="{3F1DDB38-E209-4C63-AD4A-7F78C814FC63}" destId="{3F71B57D-4AF7-447A-9F76-E7311DFBC240}" srcOrd="1" destOrd="0" presId="urn:microsoft.com/office/officeart/2005/8/layout/vList4"/>
    <dgm:cxn modelId="{2CD20C83-7FC4-894B-897E-7DA5F1D44ECD}" type="presOf" srcId="{6E4902CA-7616-4B43-B0F4-1D8E201E3DE1}" destId="{9507E125-9277-3D49-A1E4-D3ADAE0C1CE9}" srcOrd="1" destOrd="0" presId="urn:microsoft.com/office/officeart/2005/8/layout/vList4"/>
    <dgm:cxn modelId="{8C6EED84-01E9-1048-A696-1D9E4D2595CC}" type="presOf" srcId="{82B3FCF5-033C-074C-8218-D89A6C5400FD}" destId="{F8E72146-F36B-E342-B0CE-1BDF8A37BA21}" srcOrd="0" destOrd="0" presId="urn:microsoft.com/office/officeart/2005/8/layout/vList4"/>
    <dgm:cxn modelId="{2A9BB1CB-BD30-FE4F-B3B4-C970F8E54091}" srcId="{5FD67A82-AB8C-3A41-AB9A-D3363DD5D655}" destId="{02111213-4049-5240-9C85-165BC70724CF}" srcOrd="0" destOrd="0" parTransId="{27ECE0FB-D138-414C-B50E-123B410DB77D}" sibTransId="{8121B33F-3677-E646-ADD1-ADFBD39DCC62}"/>
    <dgm:cxn modelId="{450AE9D9-8E41-D74C-9647-BAF897BC11A4}" type="presOf" srcId="{02111213-4049-5240-9C85-165BC70724CF}" destId="{16555729-24BB-3344-A0FA-590CFC68E3CF}" srcOrd="1" destOrd="0" presId="urn:microsoft.com/office/officeart/2005/8/layout/vList4"/>
    <dgm:cxn modelId="{F3EDDDDD-75D0-7642-801A-BD9F0395C5E0}" type="presOf" srcId="{82B3FCF5-033C-074C-8218-D89A6C5400FD}" destId="{D6BDB404-37A6-F54C-88E7-1691E51160F2}" srcOrd="1" destOrd="0" presId="urn:microsoft.com/office/officeart/2005/8/layout/vList4"/>
    <dgm:cxn modelId="{346A8EFA-7BCF-0B43-870F-BCB86DEDC6CC}" type="presOf" srcId="{5FD67A82-AB8C-3A41-AB9A-D3363DD5D655}" destId="{DB1B3A4C-B0E5-D44C-B4F9-B66CD7834AB0}" srcOrd="0" destOrd="0" presId="urn:microsoft.com/office/officeart/2005/8/layout/vList4"/>
    <dgm:cxn modelId="{D1F4411E-D142-8F45-9895-D3281BE2CBBC}" type="presParOf" srcId="{DB1B3A4C-B0E5-D44C-B4F9-B66CD7834AB0}" destId="{368B2B57-B78F-FF4B-9331-9B724472F013}" srcOrd="0" destOrd="0" presId="urn:microsoft.com/office/officeart/2005/8/layout/vList4"/>
    <dgm:cxn modelId="{B3D4ACD0-B954-3D4D-BEEA-C000CBBED594}" type="presParOf" srcId="{368B2B57-B78F-FF4B-9331-9B724472F013}" destId="{6213A128-C202-DC43-9E47-8F256AD406AF}" srcOrd="0" destOrd="0" presId="urn:microsoft.com/office/officeart/2005/8/layout/vList4"/>
    <dgm:cxn modelId="{E0E98A34-E37E-944A-8FE5-0A5547788571}" type="presParOf" srcId="{368B2B57-B78F-FF4B-9331-9B724472F013}" destId="{D9B76534-29DE-2747-9627-31A80CB03D88}" srcOrd="1" destOrd="0" presId="urn:microsoft.com/office/officeart/2005/8/layout/vList4"/>
    <dgm:cxn modelId="{98BD08B6-4947-8440-ADA4-1EDB57B1D3C0}" type="presParOf" srcId="{368B2B57-B78F-FF4B-9331-9B724472F013}" destId="{16555729-24BB-3344-A0FA-590CFC68E3CF}" srcOrd="2" destOrd="0" presId="urn:microsoft.com/office/officeart/2005/8/layout/vList4"/>
    <dgm:cxn modelId="{4F64A92F-3AD0-EB4E-9998-F3F176FBAD70}" type="presParOf" srcId="{DB1B3A4C-B0E5-D44C-B4F9-B66CD7834AB0}" destId="{05794345-8D67-804E-9D74-3FD52378D17E}" srcOrd="1" destOrd="0" presId="urn:microsoft.com/office/officeart/2005/8/layout/vList4"/>
    <dgm:cxn modelId="{B5BB13EC-2EBC-4D14-AD47-CC7C86A539B3}" type="presParOf" srcId="{DB1B3A4C-B0E5-D44C-B4F9-B66CD7834AB0}" destId="{8D5EA5ED-88F4-43F5-BDBB-BF5C2AB1092F}" srcOrd="2" destOrd="0" presId="urn:microsoft.com/office/officeart/2005/8/layout/vList4"/>
    <dgm:cxn modelId="{71A5D0C7-F9DD-4D1C-B6FA-25A201D823A8}" type="presParOf" srcId="{8D5EA5ED-88F4-43F5-BDBB-BF5C2AB1092F}" destId="{306514F1-4B25-42EF-89E1-329335144D3F}" srcOrd="0" destOrd="0" presId="urn:microsoft.com/office/officeart/2005/8/layout/vList4"/>
    <dgm:cxn modelId="{D9710A90-5812-4096-B0D5-59E47E3D21F7}" type="presParOf" srcId="{8D5EA5ED-88F4-43F5-BDBB-BF5C2AB1092F}" destId="{4D11C765-D4D5-4B4E-A6E4-966B526C4EAE}" srcOrd="1" destOrd="0" presId="urn:microsoft.com/office/officeart/2005/8/layout/vList4"/>
    <dgm:cxn modelId="{E765050F-B703-4FCE-9E05-992DBE0661BD}" type="presParOf" srcId="{8D5EA5ED-88F4-43F5-BDBB-BF5C2AB1092F}" destId="{3F71B57D-4AF7-447A-9F76-E7311DFBC240}" srcOrd="2" destOrd="0" presId="urn:microsoft.com/office/officeart/2005/8/layout/vList4"/>
    <dgm:cxn modelId="{D2805B15-49DC-4A75-9AD1-8D6F8BF70276}" type="presParOf" srcId="{DB1B3A4C-B0E5-D44C-B4F9-B66CD7834AB0}" destId="{150F3136-F4EF-4ACC-8332-CEEA030F1AD9}" srcOrd="3" destOrd="0" presId="urn:microsoft.com/office/officeart/2005/8/layout/vList4"/>
    <dgm:cxn modelId="{03548896-4EAF-4349-9157-B3CC2124207D}" type="presParOf" srcId="{DB1B3A4C-B0E5-D44C-B4F9-B66CD7834AB0}" destId="{4807BD6D-3194-4A49-BE74-EAAED40D70D1}" srcOrd="4" destOrd="0" presId="urn:microsoft.com/office/officeart/2005/8/layout/vList4"/>
    <dgm:cxn modelId="{60DDA720-3576-5B4C-A54A-BB59751C130D}" type="presParOf" srcId="{4807BD6D-3194-4A49-BE74-EAAED40D70D1}" destId="{F8E72146-F36B-E342-B0CE-1BDF8A37BA21}" srcOrd="0" destOrd="0" presId="urn:microsoft.com/office/officeart/2005/8/layout/vList4"/>
    <dgm:cxn modelId="{4A0C8514-19DB-304C-B349-BB4F21C82BCE}" type="presParOf" srcId="{4807BD6D-3194-4A49-BE74-EAAED40D70D1}" destId="{892F12A2-7B4E-1E46-A76B-FC561E6A559A}" srcOrd="1" destOrd="0" presId="urn:microsoft.com/office/officeart/2005/8/layout/vList4"/>
    <dgm:cxn modelId="{19642BAC-07A1-3640-B71F-4DCEBCB943FF}" type="presParOf" srcId="{4807BD6D-3194-4A49-BE74-EAAED40D70D1}" destId="{D6BDB404-37A6-F54C-88E7-1691E51160F2}" srcOrd="2" destOrd="0" presId="urn:microsoft.com/office/officeart/2005/8/layout/vList4"/>
    <dgm:cxn modelId="{8FD40BE0-BD32-254F-81F1-BEBB57412240}" type="presParOf" srcId="{DB1B3A4C-B0E5-D44C-B4F9-B66CD7834AB0}" destId="{00887F84-9797-864B-9AD5-580DAADA988F}" srcOrd="5" destOrd="0" presId="urn:microsoft.com/office/officeart/2005/8/layout/vList4"/>
    <dgm:cxn modelId="{27E94F41-821D-9C4F-8833-807657DB70A4}" type="presParOf" srcId="{DB1B3A4C-B0E5-D44C-B4F9-B66CD7834AB0}" destId="{7A085BFD-1505-DD49-8CF2-F7E799B467DA}" srcOrd="6" destOrd="0" presId="urn:microsoft.com/office/officeart/2005/8/layout/vList4"/>
    <dgm:cxn modelId="{8CA06011-B86C-3B46-95C8-A51198B7EB9A}" type="presParOf" srcId="{7A085BFD-1505-DD49-8CF2-F7E799B467DA}" destId="{AFCF83C5-9D98-C54B-BDAA-ADA10B2DAB2F}" srcOrd="0" destOrd="0" presId="urn:microsoft.com/office/officeart/2005/8/layout/vList4"/>
    <dgm:cxn modelId="{FF5F51DA-5EF1-C644-8C3D-30230CEDC869}" type="presParOf" srcId="{7A085BFD-1505-DD49-8CF2-F7E799B467DA}" destId="{39E11C52-99C8-374D-9CD4-9133C39284E9}" srcOrd="1" destOrd="0" presId="urn:microsoft.com/office/officeart/2005/8/layout/vList4"/>
    <dgm:cxn modelId="{7A35345C-DD61-9949-8E62-0F8368F30AC8}" type="presParOf" srcId="{7A085BFD-1505-DD49-8CF2-F7E799B467DA}" destId="{9507E125-9277-3D49-A1E4-D3ADAE0C1CE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1F279-61B3-41DE-BEA4-0385D6376526}"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US"/>
        </a:p>
      </dgm:t>
    </dgm:pt>
    <dgm:pt modelId="{0F0E5054-4A33-4DB7-8693-E5A64F540BCD}">
      <dgm:prSet phldrT="[Text]" custT="1"/>
      <dgm:spPr/>
      <dgm:t>
        <a:bodyPr/>
        <a:lstStyle/>
        <a:p>
          <a:r>
            <a:rPr lang="en-US" sz="1800" b="1"/>
            <a:t>Contribute to an empirical basis for exposure assessment from a meaningful sample of multifamily units</a:t>
          </a:r>
          <a:endParaRPr lang="en-US" sz="1800"/>
        </a:p>
      </dgm:t>
    </dgm:pt>
    <dgm:pt modelId="{9CFC037A-7A8B-4003-A504-09A0BA5A1DD8}" type="parTrans" cxnId="{02506760-50BA-4F79-A4B0-7841D18F25FE}">
      <dgm:prSet/>
      <dgm:spPr/>
      <dgm:t>
        <a:bodyPr/>
        <a:lstStyle/>
        <a:p>
          <a:endParaRPr lang="en-US" sz="1800"/>
        </a:p>
      </dgm:t>
    </dgm:pt>
    <dgm:pt modelId="{5D842EB1-460D-4AD4-A9F2-918742759E9A}" type="sibTrans" cxnId="{02506760-50BA-4F79-A4B0-7841D18F25FE}">
      <dgm:prSet/>
      <dgm:spPr/>
      <dgm:t>
        <a:bodyPr/>
        <a:lstStyle/>
        <a:p>
          <a:endParaRPr lang="en-US" sz="1800"/>
        </a:p>
      </dgm:t>
    </dgm:pt>
    <dgm:pt modelId="{E2A36968-CF6C-4F0F-8D9A-338C709ED522}">
      <dgm:prSet phldrT="[Text]" custT="1"/>
      <dgm:spPr/>
      <dgm:t>
        <a:bodyPr/>
        <a:lstStyle/>
        <a:p>
          <a:r>
            <a:rPr lang="en-US" sz="1800" b="1"/>
            <a:t>Quantify the actual human pollutant exposure from residential gas cooking</a:t>
          </a:r>
          <a:endParaRPr lang="en-US" sz="1800"/>
        </a:p>
      </dgm:t>
    </dgm:pt>
    <dgm:pt modelId="{DD144701-742B-4F7D-80CB-EB42239E8FEC}" type="parTrans" cxnId="{8EA68DC2-4A6F-4601-B771-8BFF9F0A713F}">
      <dgm:prSet/>
      <dgm:spPr/>
      <dgm:t>
        <a:bodyPr/>
        <a:lstStyle/>
        <a:p>
          <a:endParaRPr lang="en-US" sz="1800"/>
        </a:p>
      </dgm:t>
    </dgm:pt>
    <dgm:pt modelId="{70D8DE68-C491-4419-B388-BAFB59677213}" type="sibTrans" cxnId="{8EA68DC2-4A6F-4601-B771-8BFF9F0A713F}">
      <dgm:prSet/>
      <dgm:spPr/>
      <dgm:t>
        <a:bodyPr/>
        <a:lstStyle/>
        <a:p>
          <a:endParaRPr lang="en-US" sz="1800"/>
        </a:p>
      </dgm:t>
    </dgm:pt>
    <dgm:pt modelId="{F043FCA1-E675-40A5-B488-6AB42993AE30}">
      <dgm:prSet phldrT="[Text]" custT="1"/>
      <dgm:spPr/>
      <dgm:t>
        <a:bodyPr/>
        <a:lstStyle/>
        <a:p>
          <a:endParaRPr lang="en-US" sz="1800" b="1"/>
        </a:p>
        <a:p>
          <a:r>
            <a:rPr lang="en-US" sz="1800" b="1"/>
            <a:t>Contribute to understanding the differences in residents’ exposures to cooking with gas vs electric stoves </a:t>
          </a:r>
          <a:endParaRPr lang="en-US" sz="1800"/>
        </a:p>
      </dgm:t>
    </dgm:pt>
    <dgm:pt modelId="{25848503-C207-46BC-B145-FE7C1B89348A}" type="parTrans" cxnId="{728F61EC-D463-4354-90D4-CC1D1DC76FAB}">
      <dgm:prSet/>
      <dgm:spPr/>
      <dgm:t>
        <a:bodyPr/>
        <a:lstStyle/>
        <a:p>
          <a:endParaRPr lang="en-US" sz="1800"/>
        </a:p>
      </dgm:t>
    </dgm:pt>
    <dgm:pt modelId="{8F3E2AF9-2874-4CD8-BFD0-E7CC5A5931B1}" type="sibTrans" cxnId="{728F61EC-D463-4354-90D4-CC1D1DC76FAB}">
      <dgm:prSet/>
      <dgm:spPr/>
      <dgm:t>
        <a:bodyPr/>
        <a:lstStyle/>
        <a:p>
          <a:endParaRPr lang="en-US" sz="1800"/>
        </a:p>
      </dgm:t>
    </dgm:pt>
    <dgm:pt modelId="{FA461718-3374-46C1-8255-F5F2D0E80850}">
      <dgm:prSet phldrT="[Text]" custT="1"/>
      <dgm:spPr/>
      <dgm:t>
        <a:bodyPr/>
        <a:lstStyle/>
        <a:p>
          <a:r>
            <a:rPr lang="en-US" sz="1800" b="1"/>
            <a:t>Inform the benefits of dwelling unit ventilation and other controls</a:t>
          </a:r>
          <a:r>
            <a:rPr lang="en-US" sz="1800"/>
            <a:t> </a:t>
          </a:r>
        </a:p>
      </dgm:t>
    </dgm:pt>
    <dgm:pt modelId="{79C9FBC6-9EF0-49CD-8519-36742CBA4E0C}" type="parTrans" cxnId="{A801E80D-7FBE-422B-B4AA-BE0156C8D030}">
      <dgm:prSet/>
      <dgm:spPr/>
      <dgm:t>
        <a:bodyPr/>
        <a:lstStyle/>
        <a:p>
          <a:endParaRPr lang="en-US" sz="1800"/>
        </a:p>
      </dgm:t>
    </dgm:pt>
    <dgm:pt modelId="{E4D1D491-5AFC-4FB7-9E3C-FE329FE6A729}" type="sibTrans" cxnId="{A801E80D-7FBE-422B-B4AA-BE0156C8D030}">
      <dgm:prSet/>
      <dgm:spPr/>
      <dgm:t>
        <a:bodyPr/>
        <a:lstStyle/>
        <a:p>
          <a:endParaRPr lang="en-US" sz="1800"/>
        </a:p>
      </dgm:t>
    </dgm:pt>
    <dgm:pt modelId="{47E053BE-45D9-4C94-BC77-2721D5C4F67B}" type="pres">
      <dgm:prSet presAssocID="{CD91F279-61B3-41DE-BEA4-0385D6376526}" presName="Name0" presStyleCnt="0">
        <dgm:presLayoutVars>
          <dgm:dir/>
          <dgm:resizeHandles val="exact"/>
        </dgm:presLayoutVars>
      </dgm:prSet>
      <dgm:spPr/>
    </dgm:pt>
    <dgm:pt modelId="{8F73B527-C395-473B-9B1F-AB941C4C9C99}" type="pres">
      <dgm:prSet presAssocID="{CD91F279-61B3-41DE-BEA4-0385D6376526}" presName="fgShape" presStyleLbl="fgShp" presStyleIdx="0" presStyleCnt="1" custFlipHor="1" custScaleX="39555" custLinFactNeighborX="-32823" custLinFactNeighborY="-16740"/>
      <dgm:spPr>
        <a:noFill/>
        <a:ln>
          <a:noFill/>
        </a:ln>
      </dgm:spPr>
    </dgm:pt>
    <dgm:pt modelId="{491FCF7E-7B24-4912-AB67-AB1770C12CC3}" type="pres">
      <dgm:prSet presAssocID="{CD91F279-61B3-41DE-BEA4-0385D6376526}" presName="linComp" presStyleCnt="0"/>
      <dgm:spPr/>
    </dgm:pt>
    <dgm:pt modelId="{0FE9E3FA-03CD-4678-AC93-B584C74BDE6F}" type="pres">
      <dgm:prSet presAssocID="{0F0E5054-4A33-4DB7-8693-E5A64F540BCD}" presName="compNode" presStyleCnt="0"/>
      <dgm:spPr/>
    </dgm:pt>
    <dgm:pt modelId="{8CC981B8-EAFE-4448-A764-3369E5DB139E}" type="pres">
      <dgm:prSet presAssocID="{0F0E5054-4A33-4DB7-8693-E5A64F540BCD}" presName="bkgdShape" presStyleLbl="node1" presStyleIdx="0" presStyleCnt="4"/>
      <dgm:spPr/>
    </dgm:pt>
    <dgm:pt modelId="{C1DDED8D-6C8D-4137-8BDA-3C33D73CB407}" type="pres">
      <dgm:prSet presAssocID="{0F0E5054-4A33-4DB7-8693-E5A64F540BCD}" presName="nodeTx" presStyleLbl="node1" presStyleIdx="0" presStyleCnt="4">
        <dgm:presLayoutVars>
          <dgm:bulletEnabled val="1"/>
        </dgm:presLayoutVars>
      </dgm:prSet>
      <dgm:spPr/>
    </dgm:pt>
    <dgm:pt modelId="{2FA05E35-E6FF-4695-9676-421AD2AE1671}" type="pres">
      <dgm:prSet presAssocID="{0F0E5054-4A33-4DB7-8693-E5A64F540BCD}" presName="invisiNode" presStyleLbl="node1" presStyleIdx="0" presStyleCnt="4"/>
      <dgm:spPr/>
    </dgm:pt>
    <dgm:pt modelId="{90A81473-7531-4D5D-9E0F-EF884D2628E2}" type="pres">
      <dgm:prSet presAssocID="{0F0E5054-4A33-4DB7-8693-E5A64F540BCD}"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dgm:spPr>
    </dgm:pt>
    <dgm:pt modelId="{648E9A04-3147-479E-B6AF-7F869CDB0E95}" type="pres">
      <dgm:prSet presAssocID="{5D842EB1-460D-4AD4-A9F2-918742759E9A}" presName="sibTrans" presStyleLbl="sibTrans2D1" presStyleIdx="0" presStyleCnt="0"/>
      <dgm:spPr/>
    </dgm:pt>
    <dgm:pt modelId="{6400C6E8-4546-4483-9277-4F49C78EB290}" type="pres">
      <dgm:prSet presAssocID="{E2A36968-CF6C-4F0F-8D9A-338C709ED522}" presName="compNode" presStyleCnt="0"/>
      <dgm:spPr/>
    </dgm:pt>
    <dgm:pt modelId="{57BA0A35-535F-47ED-8B28-9CD68D895392}" type="pres">
      <dgm:prSet presAssocID="{E2A36968-CF6C-4F0F-8D9A-338C709ED522}" presName="bkgdShape" presStyleLbl="node1" presStyleIdx="1" presStyleCnt="4"/>
      <dgm:spPr/>
    </dgm:pt>
    <dgm:pt modelId="{AB5CF25C-3242-4902-BB8B-FA0ACD22E5EA}" type="pres">
      <dgm:prSet presAssocID="{E2A36968-CF6C-4F0F-8D9A-338C709ED522}" presName="nodeTx" presStyleLbl="node1" presStyleIdx="1" presStyleCnt="4">
        <dgm:presLayoutVars>
          <dgm:bulletEnabled val="1"/>
        </dgm:presLayoutVars>
      </dgm:prSet>
      <dgm:spPr/>
    </dgm:pt>
    <dgm:pt modelId="{60310F63-0ED6-46CD-B7BD-EA1FFC948CC1}" type="pres">
      <dgm:prSet presAssocID="{E2A36968-CF6C-4F0F-8D9A-338C709ED522}" presName="invisiNode" presStyleLbl="node1" presStyleIdx="1" presStyleCnt="4"/>
      <dgm:spPr/>
    </dgm:pt>
    <dgm:pt modelId="{1962A51F-1CF5-4D07-B59B-5FC88CD7A71C}" type="pres">
      <dgm:prSet presAssocID="{E2A36968-CF6C-4F0F-8D9A-338C709ED522}" presName="imagNod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Father cooking for children"/>
        </a:ext>
      </dgm:extLst>
    </dgm:pt>
    <dgm:pt modelId="{BBE5800C-6C1B-4170-8021-15786664EB5D}" type="pres">
      <dgm:prSet presAssocID="{70D8DE68-C491-4419-B388-BAFB59677213}" presName="sibTrans" presStyleLbl="sibTrans2D1" presStyleIdx="0" presStyleCnt="0"/>
      <dgm:spPr/>
    </dgm:pt>
    <dgm:pt modelId="{8E6DC98C-D189-4BDE-BF30-ED746D8AD97F}" type="pres">
      <dgm:prSet presAssocID="{F043FCA1-E675-40A5-B488-6AB42993AE30}" presName="compNode" presStyleCnt="0"/>
      <dgm:spPr/>
    </dgm:pt>
    <dgm:pt modelId="{5D8BB462-CBFF-458D-8288-985E9CC2E1AA}" type="pres">
      <dgm:prSet presAssocID="{F043FCA1-E675-40A5-B488-6AB42993AE30}" presName="bkgdShape" presStyleLbl="node1" presStyleIdx="2" presStyleCnt="4"/>
      <dgm:spPr/>
    </dgm:pt>
    <dgm:pt modelId="{FB7A971D-4E6A-4792-A7A9-C05972F3DE3B}" type="pres">
      <dgm:prSet presAssocID="{F043FCA1-E675-40A5-B488-6AB42993AE30}" presName="nodeTx" presStyleLbl="node1" presStyleIdx="2" presStyleCnt="4">
        <dgm:presLayoutVars>
          <dgm:bulletEnabled val="1"/>
        </dgm:presLayoutVars>
      </dgm:prSet>
      <dgm:spPr/>
    </dgm:pt>
    <dgm:pt modelId="{38D84937-85C4-49FA-987D-37496EABA77C}" type="pres">
      <dgm:prSet presAssocID="{F043FCA1-E675-40A5-B488-6AB42993AE30}" presName="invisiNode" presStyleLbl="node1" presStyleIdx="2" presStyleCnt="4"/>
      <dgm:spPr/>
    </dgm:pt>
    <dgm:pt modelId="{624C5A80-DC76-446E-851E-F26472A7D52C}" type="pres">
      <dgm:prSet presAssocID="{F043FCA1-E675-40A5-B488-6AB42993AE30}" presName="imagNode" presStyleLbl="fgImgPlace1" presStyleIdx="2"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29846515-FAB9-4C7B-83CC-1DF889064330}" type="pres">
      <dgm:prSet presAssocID="{8F3E2AF9-2874-4CD8-BFD0-E7CC5A5931B1}" presName="sibTrans" presStyleLbl="sibTrans2D1" presStyleIdx="0" presStyleCnt="0"/>
      <dgm:spPr/>
    </dgm:pt>
    <dgm:pt modelId="{29689150-16D2-4DC4-95E0-2A9C66C63BA5}" type="pres">
      <dgm:prSet presAssocID="{FA461718-3374-46C1-8255-F5F2D0E80850}" presName="compNode" presStyleCnt="0"/>
      <dgm:spPr/>
    </dgm:pt>
    <dgm:pt modelId="{916BEC11-D6D5-4AFD-B3D2-51975D6AC0A3}" type="pres">
      <dgm:prSet presAssocID="{FA461718-3374-46C1-8255-F5F2D0E80850}" presName="bkgdShape" presStyleLbl="node1" presStyleIdx="3" presStyleCnt="4"/>
      <dgm:spPr/>
    </dgm:pt>
    <dgm:pt modelId="{F3C97674-7E97-4AB3-A06C-1ECE25B51A36}" type="pres">
      <dgm:prSet presAssocID="{FA461718-3374-46C1-8255-F5F2D0E80850}" presName="nodeTx" presStyleLbl="node1" presStyleIdx="3" presStyleCnt="4">
        <dgm:presLayoutVars>
          <dgm:bulletEnabled val="1"/>
        </dgm:presLayoutVars>
      </dgm:prSet>
      <dgm:spPr/>
    </dgm:pt>
    <dgm:pt modelId="{77A9A7B1-F44F-4E21-AE1E-119F52893750}" type="pres">
      <dgm:prSet presAssocID="{FA461718-3374-46C1-8255-F5F2D0E80850}" presName="invisiNode" presStyleLbl="node1" presStyleIdx="3" presStyleCnt="4"/>
      <dgm:spPr/>
    </dgm:pt>
    <dgm:pt modelId="{87A3EE83-D33D-4A74-8A6E-FE7A5C6F6F01}" type="pres">
      <dgm:prSet presAssocID="{FA461718-3374-46C1-8255-F5F2D0E80850}" presName="imagNode" presStyleLbl="fgImgPlace1" presStyleIdx="3" presStyleCnt="4"/>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Lst>
  <dgm:cxnLst>
    <dgm:cxn modelId="{C21A4E0B-DA1A-42C4-915F-DC64C4C24B07}" type="presOf" srcId="{E2A36968-CF6C-4F0F-8D9A-338C709ED522}" destId="{AB5CF25C-3242-4902-BB8B-FA0ACD22E5EA}" srcOrd="1" destOrd="0" presId="urn:microsoft.com/office/officeart/2005/8/layout/hList7"/>
    <dgm:cxn modelId="{A801E80D-7FBE-422B-B4AA-BE0156C8D030}" srcId="{CD91F279-61B3-41DE-BEA4-0385D6376526}" destId="{FA461718-3374-46C1-8255-F5F2D0E80850}" srcOrd="3" destOrd="0" parTransId="{79C9FBC6-9EF0-49CD-8519-36742CBA4E0C}" sibTransId="{E4D1D491-5AFC-4FB7-9E3C-FE329FE6A729}"/>
    <dgm:cxn modelId="{810C9019-1310-4CA8-B281-FD4E9875C59A}" type="presOf" srcId="{E2A36968-CF6C-4F0F-8D9A-338C709ED522}" destId="{57BA0A35-535F-47ED-8B28-9CD68D895392}" srcOrd="0" destOrd="0" presId="urn:microsoft.com/office/officeart/2005/8/layout/hList7"/>
    <dgm:cxn modelId="{EEDFF428-FAF4-4A54-BE7F-B1EF5B86A997}" type="presOf" srcId="{F043FCA1-E675-40A5-B488-6AB42993AE30}" destId="{5D8BB462-CBFF-458D-8288-985E9CC2E1AA}" srcOrd="0" destOrd="0" presId="urn:microsoft.com/office/officeart/2005/8/layout/hList7"/>
    <dgm:cxn modelId="{7139EB40-4280-423F-A955-ACB7C691D876}" type="presOf" srcId="{0F0E5054-4A33-4DB7-8693-E5A64F540BCD}" destId="{C1DDED8D-6C8D-4137-8BDA-3C33D73CB407}" srcOrd="1" destOrd="0" presId="urn:microsoft.com/office/officeart/2005/8/layout/hList7"/>
    <dgm:cxn modelId="{ECABEC5C-01D9-49DB-884C-ADE72A9B03D3}" type="presOf" srcId="{5D842EB1-460D-4AD4-A9F2-918742759E9A}" destId="{648E9A04-3147-479E-B6AF-7F869CDB0E95}" srcOrd="0" destOrd="0" presId="urn:microsoft.com/office/officeart/2005/8/layout/hList7"/>
    <dgm:cxn modelId="{02506760-50BA-4F79-A4B0-7841D18F25FE}" srcId="{CD91F279-61B3-41DE-BEA4-0385D6376526}" destId="{0F0E5054-4A33-4DB7-8693-E5A64F540BCD}" srcOrd="0" destOrd="0" parTransId="{9CFC037A-7A8B-4003-A504-09A0BA5A1DD8}" sibTransId="{5D842EB1-460D-4AD4-A9F2-918742759E9A}"/>
    <dgm:cxn modelId="{63E68266-79EC-470F-A6B4-E4FC79A435AA}" type="presOf" srcId="{8F3E2AF9-2874-4CD8-BFD0-E7CC5A5931B1}" destId="{29846515-FAB9-4C7B-83CC-1DF889064330}" srcOrd="0" destOrd="0" presId="urn:microsoft.com/office/officeart/2005/8/layout/hList7"/>
    <dgm:cxn modelId="{2107088B-F3EA-4003-94B9-2E4018DF3EAE}" type="presOf" srcId="{F043FCA1-E675-40A5-B488-6AB42993AE30}" destId="{FB7A971D-4E6A-4792-A7A9-C05972F3DE3B}" srcOrd="1" destOrd="0" presId="urn:microsoft.com/office/officeart/2005/8/layout/hList7"/>
    <dgm:cxn modelId="{FCED308B-442D-455E-A4EA-87E709734842}" type="presOf" srcId="{0F0E5054-4A33-4DB7-8693-E5A64F540BCD}" destId="{8CC981B8-EAFE-4448-A764-3369E5DB139E}" srcOrd="0" destOrd="0" presId="urn:microsoft.com/office/officeart/2005/8/layout/hList7"/>
    <dgm:cxn modelId="{8EA68DC2-4A6F-4601-B771-8BFF9F0A713F}" srcId="{CD91F279-61B3-41DE-BEA4-0385D6376526}" destId="{E2A36968-CF6C-4F0F-8D9A-338C709ED522}" srcOrd="1" destOrd="0" parTransId="{DD144701-742B-4F7D-80CB-EB42239E8FEC}" sibTransId="{70D8DE68-C491-4419-B388-BAFB59677213}"/>
    <dgm:cxn modelId="{2B0FEAC4-1111-4395-A6EB-9F724649C5F6}" type="presOf" srcId="{70D8DE68-C491-4419-B388-BAFB59677213}" destId="{BBE5800C-6C1B-4170-8021-15786664EB5D}" srcOrd="0" destOrd="0" presId="urn:microsoft.com/office/officeart/2005/8/layout/hList7"/>
    <dgm:cxn modelId="{09643FD6-B61C-44A3-9D11-E187089D12C5}" type="presOf" srcId="{FA461718-3374-46C1-8255-F5F2D0E80850}" destId="{916BEC11-D6D5-4AFD-B3D2-51975D6AC0A3}" srcOrd="0" destOrd="0" presId="urn:microsoft.com/office/officeart/2005/8/layout/hList7"/>
    <dgm:cxn modelId="{728F61EC-D463-4354-90D4-CC1D1DC76FAB}" srcId="{CD91F279-61B3-41DE-BEA4-0385D6376526}" destId="{F043FCA1-E675-40A5-B488-6AB42993AE30}" srcOrd="2" destOrd="0" parTransId="{25848503-C207-46BC-B145-FE7C1B89348A}" sibTransId="{8F3E2AF9-2874-4CD8-BFD0-E7CC5A5931B1}"/>
    <dgm:cxn modelId="{CEC396F8-545D-43B3-9A2B-A36D947476C2}" type="presOf" srcId="{CD91F279-61B3-41DE-BEA4-0385D6376526}" destId="{47E053BE-45D9-4C94-BC77-2721D5C4F67B}" srcOrd="0" destOrd="0" presId="urn:microsoft.com/office/officeart/2005/8/layout/hList7"/>
    <dgm:cxn modelId="{E27BEBFC-A181-4680-88A8-E413D00E6D6D}" type="presOf" srcId="{FA461718-3374-46C1-8255-F5F2D0E80850}" destId="{F3C97674-7E97-4AB3-A06C-1ECE25B51A36}" srcOrd="1" destOrd="0" presId="urn:microsoft.com/office/officeart/2005/8/layout/hList7"/>
    <dgm:cxn modelId="{54E66ADF-046E-478C-BE6B-C91FB8689820}" type="presParOf" srcId="{47E053BE-45D9-4C94-BC77-2721D5C4F67B}" destId="{8F73B527-C395-473B-9B1F-AB941C4C9C99}" srcOrd="0" destOrd="0" presId="urn:microsoft.com/office/officeart/2005/8/layout/hList7"/>
    <dgm:cxn modelId="{DE64BAC3-DAB6-4752-A635-29CBD5A9AA95}" type="presParOf" srcId="{47E053BE-45D9-4C94-BC77-2721D5C4F67B}" destId="{491FCF7E-7B24-4912-AB67-AB1770C12CC3}" srcOrd="1" destOrd="0" presId="urn:microsoft.com/office/officeart/2005/8/layout/hList7"/>
    <dgm:cxn modelId="{0434DB22-0A8A-43BE-BC91-5EECA9B04E9B}" type="presParOf" srcId="{491FCF7E-7B24-4912-AB67-AB1770C12CC3}" destId="{0FE9E3FA-03CD-4678-AC93-B584C74BDE6F}" srcOrd="0" destOrd="0" presId="urn:microsoft.com/office/officeart/2005/8/layout/hList7"/>
    <dgm:cxn modelId="{8C6D20E5-AE4B-4755-80A3-9F2FE537A631}" type="presParOf" srcId="{0FE9E3FA-03CD-4678-AC93-B584C74BDE6F}" destId="{8CC981B8-EAFE-4448-A764-3369E5DB139E}" srcOrd="0" destOrd="0" presId="urn:microsoft.com/office/officeart/2005/8/layout/hList7"/>
    <dgm:cxn modelId="{E58423E3-CDD7-4F31-B9E8-88F236BF5DAA}" type="presParOf" srcId="{0FE9E3FA-03CD-4678-AC93-B584C74BDE6F}" destId="{C1DDED8D-6C8D-4137-8BDA-3C33D73CB407}" srcOrd="1" destOrd="0" presId="urn:microsoft.com/office/officeart/2005/8/layout/hList7"/>
    <dgm:cxn modelId="{D9469CF9-C82C-492D-8035-AEA8C470F90B}" type="presParOf" srcId="{0FE9E3FA-03CD-4678-AC93-B584C74BDE6F}" destId="{2FA05E35-E6FF-4695-9676-421AD2AE1671}" srcOrd="2" destOrd="0" presId="urn:microsoft.com/office/officeart/2005/8/layout/hList7"/>
    <dgm:cxn modelId="{96E4B279-A29F-41A9-9BD8-B0F59FFC235A}" type="presParOf" srcId="{0FE9E3FA-03CD-4678-AC93-B584C74BDE6F}" destId="{90A81473-7531-4D5D-9E0F-EF884D2628E2}" srcOrd="3" destOrd="0" presId="urn:microsoft.com/office/officeart/2005/8/layout/hList7"/>
    <dgm:cxn modelId="{644D92E6-6BE0-4A34-A8B3-C20EE8D93AE3}" type="presParOf" srcId="{491FCF7E-7B24-4912-AB67-AB1770C12CC3}" destId="{648E9A04-3147-479E-B6AF-7F869CDB0E95}" srcOrd="1" destOrd="0" presId="urn:microsoft.com/office/officeart/2005/8/layout/hList7"/>
    <dgm:cxn modelId="{2983B61B-B40C-4C43-8B9B-259F4E4EA80E}" type="presParOf" srcId="{491FCF7E-7B24-4912-AB67-AB1770C12CC3}" destId="{6400C6E8-4546-4483-9277-4F49C78EB290}" srcOrd="2" destOrd="0" presId="urn:microsoft.com/office/officeart/2005/8/layout/hList7"/>
    <dgm:cxn modelId="{6C6F7E6C-E33A-4EFF-8423-A10A37080FF6}" type="presParOf" srcId="{6400C6E8-4546-4483-9277-4F49C78EB290}" destId="{57BA0A35-535F-47ED-8B28-9CD68D895392}" srcOrd="0" destOrd="0" presId="urn:microsoft.com/office/officeart/2005/8/layout/hList7"/>
    <dgm:cxn modelId="{B5CE9975-C500-4C3C-A2E2-56AEA25D48F5}" type="presParOf" srcId="{6400C6E8-4546-4483-9277-4F49C78EB290}" destId="{AB5CF25C-3242-4902-BB8B-FA0ACD22E5EA}" srcOrd="1" destOrd="0" presId="urn:microsoft.com/office/officeart/2005/8/layout/hList7"/>
    <dgm:cxn modelId="{665E74E7-B744-4E65-A9BC-E8F8166B9AE9}" type="presParOf" srcId="{6400C6E8-4546-4483-9277-4F49C78EB290}" destId="{60310F63-0ED6-46CD-B7BD-EA1FFC948CC1}" srcOrd="2" destOrd="0" presId="urn:microsoft.com/office/officeart/2005/8/layout/hList7"/>
    <dgm:cxn modelId="{B4A426BC-805C-4E76-AA66-EBB8BF8C77F2}" type="presParOf" srcId="{6400C6E8-4546-4483-9277-4F49C78EB290}" destId="{1962A51F-1CF5-4D07-B59B-5FC88CD7A71C}" srcOrd="3" destOrd="0" presId="urn:microsoft.com/office/officeart/2005/8/layout/hList7"/>
    <dgm:cxn modelId="{F9D407AD-857B-4F78-9888-0700D1A6D7A9}" type="presParOf" srcId="{491FCF7E-7B24-4912-AB67-AB1770C12CC3}" destId="{BBE5800C-6C1B-4170-8021-15786664EB5D}" srcOrd="3" destOrd="0" presId="urn:microsoft.com/office/officeart/2005/8/layout/hList7"/>
    <dgm:cxn modelId="{D57584C6-0A7F-4E7B-A932-37CCFB3B6BD6}" type="presParOf" srcId="{491FCF7E-7B24-4912-AB67-AB1770C12CC3}" destId="{8E6DC98C-D189-4BDE-BF30-ED746D8AD97F}" srcOrd="4" destOrd="0" presId="urn:microsoft.com/office/officeart/2005/8/layout/hList7"/>
    <dgm:cxn modelId="{7D8F0447-B143-4536-BA4A-DE75F94C9588}" type="presParOf" srcId="{8E6DC98C-D189-4BDE-BF30-ED746D8AD97F}" destId="{5D8BB462-CBFF-458D-8288-985E9CC2E1AA}" srcOrd="0" destOrd="0" presId="urn:microsoft.com/office/officeart/2005/8/layout/hList7"/>
    <dgm:cxn modelId="{7DC8B98F-CFB3-4241-BEDF-10CDAE791692}" type="presParOf" srcId="{8E6DC98C-D189-4BDE-BF30-ED746D8AD97F}" destId="{FB7A971D-4E6A-4792-A7A9-C05972F3DE3B}" srcOrd="1" destOrd="0" presId="urn:microsoft.com/office/officeart/2005/8/layout/hList7"/>
    <dgm:cxn modelId="{B48BD764-D22C-4FAB-BE7F-32BF8D30C549}" type="presParOf" srcId="{8E6DC98C-D189-4BDE-BF30-ED746D8AD97F}" destId="{38D84937-85C4-49FA-987D-37496EABA77C}" srcOrd="2" destOrd="0" presId="urn:microsoft.com/office/officeart/2005/8/layout/hList7"/>
    <dgm:cxn modelId="{EECA1193-2FBF-4473-B12D-21532A7215C4}" type="presParOf" srcId="{8E6DC98C-D189-4BDE-BF30-ED746D8AD97F}" destId="{624C5A80-DC76-446E-851E-F26472A7D52C}" srcOrd="3" destOrd="0" presId="urn:microsoft.com/office/officeart/2005/8/layout/hList7"/>
    <dgm:cxn modelId="{C6680B34-6659-4B98-8BDD-F123BE13B42B}" type="presParOf" srcId="{491FCF7E-7B24-4912-AB67-AB1770C12CC3}" destId="{29846515-FAB9-4C7B-83CC-1DF889064330}" srcOrd="5" destOrd="0" presId="urn:microsoft.com/office/officeart/2005/8/layout/hList7"/>
    <dgm:cxn modelId="{0F2F1D70-0FB3-4AD5-AB91-029C67E8B0FA}" type="presParOf" srcId="{491FCF7E-7B24-4912-AB67-AB1770C12CC3}" destId="{29689150-16D2-4DC4-95E0-2A9C66C63BA5}" srcOrd="6" destOrd="0" presId="urn:microsoft.com/office/officeart/2005/8/layout/hList7"/>
    <dgm:cxn modelId="{6F35C66D-0490-42C4-A598-C10BC2105CB4}" type="presParOf" srcId="{29689150-16D2-4DC4-95E0-2A9C66C63BA5}" destId="{916BEC11-D6D5-4AFD-B3D2-51975D6AC0A3}" srcOrd="0" destOrd="0" presId="urn:microsoft.com/office/officeart/2005/8/layout/hList7"/>
    <dgm:cxn modelId="{D03223B9-57D2-4214-8FF5-EDFC02916136}" type="presParOf" srcId="{29689150-16D2-4DC4-95E0-2A9C66C63BA5}" destId="{F3C97674-7E97-4AB3-A06C-1ECE25B51A36}" srcOrd="1" destOrd="0" presId="urn:microsoft.com/office/officeart/2005/8/layout/hList7"/>
    <dgm:cxn modelId="{15EC3B01-2EC8-470A-A186-68254D999C39}" type="presParOf" srcId="{29689150-16D2-4DC4-95E0-2A9C66C63BA5}" destId="{77A9A7B1-F44F-4E21-AE1E-119F52893750}" srcOrd="2" destOrd="0" presId="urn:microsoft.com/office/officeart/2005/8/layout/hList7"/>
    <dgm:cxn modelId="{E5BF35AD-25ED-4DB5-82FF-5B117548E618}" type="presParOf" srcId="{29689150-16D2-4DC4-95E0-2A9C66C63BA5}" destId="{87A3EE83-D33D-4A74-8A6E-FE7A5C6F6F0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1847DE-F125-4507-AFC6-BA8195416715}"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US"/>
        </a:p>
      </dgm:t>
    </dgm:pt>
    <dgm:pt modelId="{5AEC7422-06B9-41A3-9F55-57BA652F3378}">
      <dgm:prSet phldrT="[Text]" custT="1"/>
      <dgm:spPr/>
      <dgm:t>
        <a:bodyPr/>
        <a:lstStyle/>
        <a:p>
          <a:endParaRPr lang="en-US" sz="1800" b="1"/>
        </a:p>
        <a:p>
          <a:r>
            <a:rPr lang="en-US" sz="1800" b="1"/>
            <a:t>Quantify actual human pollutant exposure to other pollutants of interest such as benzene and acrolein</a:t>
          </a:r>
        </a:p>
      </dgm:t>
    </dgm:pt>
    <dgm:pt modelId="{4988ED70-8C95-4034-9932-8BE97D89C658}" type="parTrans" cxnId="{DD8585B8-4BCC-4EB5-BC15-533D65D9A57F}">
      <dgm:prSet/>
      <dgm:spPr/>
      <dgm:t>
        <a:bodyPr/>
        <a:lstStyle/>
        <a:p>
          <a:endParaRPr lang="en-US" sz="1800" b="1"/>
        </a:p>
      </dgm:t>
    </dgm:pt>
    <dgm:pt modelId="{39DFADBB-DD55-4785-8BAA-AFB6A5196C79}" type="sibTrans" cxnId="{DD8585B8-4BCC-4EB5-BC15-533D65D9A57F}">
      <dgm:prSet/>
      <dgm:spPr/>
      <dgm:t>
        <a:bodyPr/>
        <a:lstStyle/>
        <a:p>
          <a:endParaRPr lang="en-US" sz="1800" b="1"/>
        </a:p>
      </dgm:t>
    </dgm:pt>
    <dgm:pt modelId="{A1AA30DB-E169-409B-B10D-C8AC1C07B796}">
      <dgm:prSet phldrT="[Text]" custT="1"/>
      <dgm:spPr/>
      <dgm:t>
        <a:bodyPr/>
        <a:lstStyle/>
        <a:p>
          <a:endParaRPr lang="en-US" sz="1800" b="1"/>
        </a:p>
        <a:p>
          <a:endParaRPr lang="en-US" sz="1800" b="1"/>
        </a:p>
        <a:p>
          <a:r>
            <a:rPr lang="en-US" sz="1800" b="1"/>
            <a:t>Evaluate affordable methods for reducing kitchen-generated pollutant exposure in existing homes</a:t>
          </a:r>
        </a:p>
      </dgm:t>
    </dgm:pt>
    <dgm:pt modelId="{B6D49601-0B41-4FB7-8B57-D2D1F4FD3943}" type="parTrans" cxnId="{6A82D43C-E481-4553-B280-5A95114B50E8}">
      <dgm:prSet/>
      <dgm:spPr/>
      <dgm:t>
        <a:bodyPr/>
        <a:lstStyle/>
        <a:p>
          <a:endParaRPr lang="en-US" sz="1800" b="1"/>
        </a:p>
      </dgm:t>
    </dgm:pt>
    <dgm:pt modelId="{85DF7F42-119A-448A-B761-0C217B6A8A68}" type="sibTrans" cxnId="{6A82D43C-E481-4553-B280-5A95114B50E8}">
      <dgm:prSet/>
      <dgm:spPr/>
      <dgm:t>
        <a:bodyPr/>
        <a:lstStyle/>
        <a:p>
          <a:endParaRPr lang="en-US" sz="1800" b="1"/>
        </a:p>
      </dgm:t>
    </dgm:pt>
    <dgm:pt modelId="{A476E312-8EE4-43B0-9230-97D23BBF79C2}">
      <dgm:prSet phldrT="[Text]" custT="1"/>
      <dgm:spPr/>
      <dgm:t>
        <a:bodyPr/>
        <a:lstStyle/>
        <a:p>
          <a:pPr>
            <a:buFont typeface="+mj-lt"/>
            <a:buAutoNum type="arabicPeriod"/>
          </a:pPr>
          <a:endParaRPr lang="en-US" sz="1800" b="1"/>
        </a:p>
        <a:p>
          <a:pPr>
            <a:buFont typeface="+mj-lt"/>
            <a:buAutoNum type="arabicPeriod"/>
          </a:pPr>
          <a:endParaRPr lang="en-US" sz="1800" b="1"/>
        </a:p>
        <a:p>
          <a:pPr>
            <a:buFont typeface="+mj-lt"/>
            <a:buAutoNum type="arabicPeriod"/>
          </a:pPr>
          <a:r>
            <a:rPr lang="en-US" sz="1800" b="1"/>
            <a:t>Quantify the exposures across various seasons, including during relevant extreme weather events (e.g., heatwaves, wildfires)</a:t>
          </a:r>
        </a:p>
      </dgm:t>
    </dgm:pt>
    <dgm:pt modelId="{46A4892C-0D06-414D-BCED-DEA8F9D2FCD8}" type="parTrans" cxnId="{C63161EE-105F-4B79-8ED8-9E6EF2721264}">
      <dgm:prSet/>
      <dgm:spPr/>
      <dgm:t>
        <a:bodyPr/>
        <a:lstStyle/>
        <a:p>
          <a:endParaRPr lang="en-US" sz="1800" b="1"/>
        </a:p>
      </dgm:t>
    </dgm:pt>
    <dgm:pt modelId="{1DFFB4E4-8DF5-46A8-B9EF-7D465DD85A55}" type="sibTrans" cxnId="{C63161EE-105F-4B79-8ED8-9E6EF2721264}">
      <dgm:prSet/>
      <dgm:spPr/>
      <dgm:t>
        <a:bodyPr/>
        <a:lstStyle/>
        <a:p>
          <a:endParaRPr lang="en-US" sz="1800" b="1"/>
        </a:p>
      </dgm:t>
    </dgm:pt>
    <dgm:pt modelId="{31CFE737-D7EF-4C6C-8BEA-CD1A1D1EFE24}">
      <dgm:prSet phldrT="[Text]" custT="1"/>
      <dgm:spPr/>
      <dgm:t>
        <a:bodyPr/>
        <a:lstStyle/>
        <a:p>
          <a:endParaRPr lang="en-US" sz="1800" b="1"/>
        </a:p>
        <a:p>
          <a:endParaRPr lang="en-US" sz="1800" b="1"/>
        </a:p>
        <a:p>
          <a:endParaRPr lang="en-US" sz="1800" b="1"/>
        </a:p>
        <a:p>
          <a:r>
            <a:rPr lang="en-US" sz="1800" b="1"/>
            <a:t>Anticipate how research can contribute to a future lab study that sheds further light on exposure characterization of health-damaging pollutants </a:t>
          </a:r>
        </a:p>
      </dgm:t>
    </dgm:pt>
    <dgm:pt modelId="{497C3C19-36D3-4C3A-A8F8-9712D929AE39}" type="parTrans" cxnId="{442D76A2-31AD-4BBA-BC0E-EC11FBD90CFB}">
      <dgm:prSet/>
      <dgm:spPr/>
      <dgm:t>
        <a:bodyPr/>
        <a:lstStyle/>
        <a:p>
          <a:endParaRPr lang="en-US" sz="1800" b="1"/>
        </a:p>
      </dgm:t>
    </dgm:pt>
    <dgm:pt modelId="{A5E903CB-229D-45AA-A6BE-024EAC493680}" type="sibTrans" cxnId="{442D76A2-31AD-4BBA-BC0E-EC11FBD90CFB}">
      <dgm:prSet/>
      <dgm:spPr/>
      <dgm:t>
        <a:bodyPr/>
        <a:lstStyle/>
        <a:p>
          <a:endParaRPr lang="en-US" sz="1800" b="1"/>
        </a:p>
      </dgm:t>
    </dgm:pt>
    <dgm:pt modelId="{C47A5213-9484-4287-8521-DC9345100451}">
      <dgm:prSet phldrT="[Text]" custT="1"/>
      <dgm:spPr/>
      <dgm:t>
        <a:bodyPr/>
        <a:lstStyle/>
        <a:p>
          <a:endParaRPr lang="en-US" sz="1800" b="1"/>
        </a:p>
        <a:p>
          <a:endParaRPr lang="en-US" sz="1800" b="1"/>
        </a:p>
        <a:p>
          <a:r>
            <a:rPr lang="en-US" sz="1800" b="1"/>
            <a:t>Evaluate and determine the most appropriate and accurate tools and methods for measuring source pollutants </a:t>
          </a:r>
        </a:p>
      </dgm:t>
    </dgm:pt>
    <dgm:pt modelId="{E8049038-310E-4618-B5D2-EAA8BBE8E874}" type="parTrans" cxnId="{B1D06DF7-6031-472A-AA5F-709F2864AD41}">
      <dgm:prSet/>
      <dgm:spPr/>
      <dgm:t>
        <a:bodyPr/>
        <a:lstStyle/>
        <a:p>
          <a:endParaRPr lang="en-US" sz="1800" b="1"/>
        </a:p>
      </dgm:t>
    </dgm:pt>
    <dgm:pt modelId="{16BAD7EE-C457-41E8-AABE-2C32D42B252B}" type="sibTrans" cxnId="{B1D06DF7-6031-472A-AA5F-709F2864AD41}">
      <dgm:prSet/>
      <dgm:spPr/>
      <dgm:t>
        <a:bodyPr/>
        <a:lstStyle/>
        <a:p>
          <a:endParaRPr lang="en-US" sz="1800" b="1"/>
        </a:p>
      </dgm:t>
    </dgm:pt>
    <dgm:pt modelId="{5678A77C-0359-452D-97A6-CE7CCF6C4058}" type="pres">
      <dgm:prSet presAssocID="{8C1847DE-F125-4507-AFC6-BA8195416715}" presName="Name0" presStyleCnt="0">
        <dgm:presLayoutVars>
          <dgm:dir/>
          <dgm:resizeHandles val="exact"/>
        </dgm:presLayoutVars>
      </dgm:prSet>
      <dgm:spPr/>
    </dgm:pt>
    <dgm:pt modelId="{FB54C2F5-CFDB-4F85-BAB4-FD3C06F3A587}" type="pres">
      <dgm:prSet presAssocID="{8C1847DE-F125-4507-AFC6-BA8195416715}" presName="fgShape" presStyleLbl="fgShp" presStyleIdx="0" presStyleCnt="1"/>
      <dgm:spPr>
        <a:noFill/>
        <a:ln>
          <a:noFill/>
        </a:ln>
      </dgm:spPr>
    </dgm:pt>
    <dgm:pt modelId="{B03E55FE-824F-4106-9E7D-19E711DDA752}" type="pres">
      <dgm:prSet presAssocID="{8C1847DE-F125-4507-AFC6-BA8195416715}" presName="linComp" presStyleCnt="0"/>
      <dgm:spPr/>
    </dgm:pt>
    <dgm:pt modelId="{4D820BA9-03D1-42D9-AC1F-63BE7BEAB4E4}" type="pres">
      <dgm:prSet presAssocID="{5AEC7422-06B9-41A3-9F55-57BA652F3378}" presName="compNode" presStyleCnt="0"/>
      <dgm:spPr/>
    </dgm:pt>
    <dgm:pt modelId="{7AA73583-DCD7-4E29-BC56-7144B2535A23}" type="pres">
      <dgm:prSet presAssocID="{5AEC7422-06B9-41A3-9F55-57BA652F3378}" presName="bkgdShape" presStyleLbl="node1" presStyleIdx="0" presStyleCnt="5"/>
      <dgm:spPr/>
    </dgm:pt>
    <dgm:pt modelId="{A7C9A480-C368-400C-88DB-B9239341D4D5}" type="pres">
      <dgm:prSet presAssocID="{5AEC7422-06B9-41A3-9F55-57BA652F3378}" presName="nodeTx" presStyleLbl="node1" presStyleIdx="0" presStyleCnt="5">
        <dgm:presLayoutVars>
          <dgm:bulletEnabled val="1"/>
        </dgm:presLayoutVars>
      </dgm:prSet>
      <dgm:spPr/>
    </dgm:pt>
    <dgm:pt modelId="{30D80D12-6C1B-4349-8937-A1DC1E797017}" type="pres">
      <dgm:prSet presAssocID="{5AEC7422-06B9-41A3-9F55-57BA652F3378}" presName="invisiNode" presStyleLbl="node1" presStyleIdx="0" presStyleCnt="5"/>
      <dgm:spPr/>
    </dgm:pt>
    <dgm:pt modelId="{74F5A6F8-E01E-404C-BE63-078669E21017}" type="pres">
      <dgm:prSet presAssocID="{5AEC7422-06B9-41A3-9F55-57BA652F3378}"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D8A3DC77-C470-44CC-8BED-DEBE10DD4CA2}" type="pres">
      <dgm:prSet presAssocID="{39DFADBB-DD55-4785-8BAA-AFB6A5196C79}" presName="sibTrans" presStyleLbl="sibTrans2D1" presStyleIdx="0" presStyleCnt="0"/>
      <dgm:spPr/>
    </dgm:pt>
    <dgm:pt modelId="{95F49110-B4B8-4D16-A2A0-4B3452775861}" type="pres">
      <dgm:prSet presAssocID="{31CFE737-D7EF-4C6C-8BEA-CD1A1D1EFE24}" presName="compNode" presStyleCnt="0"/>
      <dgm:spPr/>
    </dgm:pt>
    <dgm:pt modelId="{251003F2-1348-4489-821A-1746E28C07A4}" type="pres">
      <dgm:prSet presAssocID="{31CFE737-D7EF-4C6C-8BEA-CD1A1D1EFE24}" presName="bkgdShape" presStyleLbl="node1" presStyleIdx="1" presStyleCnt="5"/>
      <dgm:spPr/>
    </dgm:pt>
    <dgm:pt modelId="{6C2D9FE4-766A-400B-9D44-AE43B0272118}" type="pres">
      <dgm:prSet presAssocID="{31CFE737-D7EF-4C6C-8BEA-CD1A1D1EFE24}" presName="nodeTx" presStyleLbl="node1" presStyleIdx="1" presStyleCnt="5">
        <dgm:presLayoutVars>
          <dgm:bulletEnabled val="1"/>
        </dgm:presLayoutVars>
      </dgm:prSet>
      <dgm:spPr/>
    </dgm:pt>
    <dgm:pt modelId="{DEC73E43-7D67-4288-9C04-49EE82739D22}" type="pres">
      <dgm:prSet presAssocID="{31CFE737-D7EF-4C6C-8BEA-CD1A1D1EFE24}" presName="invisiNode" presStyleLbl="node1" presStyleIdx="1" presStyleCnt="5"/>
      <dgm:spPr/>
    </dgm:pt>
    <dgm:pt modelId="{441A9ED3-11CC-4826-9C06-742A2259CBA1}" type="pres">
      <dgm:prSet presAssocID="{31CFE737-D7EF-4C6C-8BEA-CD1A1D1EFE24}"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A64C0FA0-BB99-4C29-8B37-AB4075DE1751}" type="pres">
      <dgm:prSet presAssocID="{A5E903CB-229D-45AA-A6BE-024EAC493680}" presName="sibTrans" presStyleLbl="sibTrans2D1" presStyleIdx="0" presStyleCnt="0"/>
      <dgm:spPr/>
    </dgm:pt>
    <dgm:pt modelId="{755D9B02-62B2-4677-868E-84394FE6A68A}" type="pres">
      <dgm:prSet presAssocID="{A476E312-8EE4-43B0-9230-97D23BBF79C2}" presName="compNode" presStyleCnt="0"/>
      <dgm:spPr/>
    </dgm:pt>
    <dgm:pt modelId="{13AF843B-BFFB-4DEC-905B-C450E44BAEB0}" type="pres">
      <dgm:prSet presAssocID="{A476E312-8EE4-43B0-9230-97D23BBF79C2}" presName="bkgdShape" presStyleLbl="node1" presStyleIdx="2" presStyleCnt="5"/>
      <dgm:spPr/>
    </dgm:pt>
    <dgm:pt modelId="{27B58181-908E-41CA-A756-1136FFE1B332}" type="pres">
      <dgm:prSet presAssocID="{A476E312-8EE4-43B0-9230-97D23BBF79C2}" presName="nodeTx" presStyleLbl="node1" presStyleIdx="2" presStyleCnt="5">
        <dgm:presLayoutVars>
          <dgm:bulletEnabled val="1"/>
        </dgm:presLayoutVars>
      </dgm:prSet>
      <dgm:spPr/>
    </dgm:pt>
    <dgm:pt modelId="{4BE5370C-A9DA-4411-A277-08CB9A89A4FC}" type="pres">
      <dgm:prSet presAssocID="{A476E312-8EE4-43B0-9230-97D23BBF79C2}" presName="invisiNode" presStyleLbl="node1" presStyleIdx="2" presStyleCnt="5"/>
      <dgm:spPr/>
    </dgm:pt>
    <dgm:pt modelId="{1D4F8DEE-612A-4D6D-AF89-BE38970DD39D}" type="pres">
      <dgm:prSet presAssocID="{A476E312-8EE4-43B0-9230-97D23BBF79C2}"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4686F09-DD87-453C-AC12-3420615A2A25}" type="pres">
      <dgm:prSet presAssocID="{1DFFB4E4-8DF5-46A8-B9EF-7D465DD85A55}" presName="sibTrans" presStyleLbl="sibTrans2D1" presStyleIdx="0" presStyleCnt="0"/>
      <dgm:spPr/>
    </dgm:pt>
    <dgm:pt modelId="{B616231A-68A8-4200-AB95-957C9F51F928}" type="pres">
      <dgm:prSet presAssocID="{A1AA30DB-E169-409B-B10D-C8AC1C07B796}" presName="compNode" presStyleCnt="0"/>
      <dgm:spPr/>
    </dgm:pt>
    <dgm:pt modelId="{39D30868-BAC4-4A04-A16A-C55BC92E7CED}" type="pres">
      <dgm:prSet presAssocID="{A1AA30DB-E169-409B-B10D-C8AC1C07B796}" presName="bkgdShape" presStyleLbl="node1" presStyleIdx="3" presStyleCnt="5"/>
      <dgm:spPr/>
    </dgm:pt>
    <dgm:pt modelId="{0FD184B0-8035-4353-9498-1F4BF1A81D89}" type="pres">
      <dgm:prSet presAssocID="{A1AA30DB-E169-409B-B10D-C8AC1C07B796}" presName="nodeTx" presStyleLbl="node1" presStyleIdx="3" presStyleCnt="5">
        <dgm:presLayoutVars>
          <dgm:bulletEnabled val="1"/>
        </dgm:presLayoutVars>
      </dgm:prSet>
      <dgm:spPr/>
    </dgm:pt>
    <dgm:pt modelId="{A96FA0ED-13BF-4F34-8950-9147A04203A5}" type="pres">
      <dgm:prSet presAssocID="{A1AA30DB-E169-409B-B10D-C8AC1C07B796}" presName="invisiNode" presStyleLbl="node1" presStyleIdx="3" presStyleCnt="5"/>
      <dgm:spPr/>
    </dgm:pt>
    <dgm:pt modelId="{961CEDBB-03D5-4C41-B0F4-2007F29862EC}" type="pres">
      <dgm:prSet presAssocID="{A1AA30DB-E169-409B-B10D-C8AC1C07B796}"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pt>
    <dgm:pt modelId="{E4C49093-4FAB-475C-A510-48A0542D350B}" type="pres">
      <dgm:prSet presAssocID="{85DF7F42-119A-448A-B761-0C217B6A8A68}" presName="sibTrans" presStyleLbl="sibTrans2D1" presStyleIdx="0" presStyleCnt="0"/>
      <dgm:spPr/>
    </dgm:pt>
    <dgm:pt modelId="{25A2C75C-013C-49FC-BFF1-2F6F168AE626}" type="pres">
      <dgm:prSet presAssocID="{C47A5213-9484-4287-8521-DC9345100451}" presName="compNode" presStyleCnt="0"/>
      <dgm:spPr/>
    </dgm:pt>
    <dgm:pt modelId="{DCB1D140-978F-4E3F-A58E-2BC92D362DA3}" type="pres">
      <dgm:prSet presAssocID="{C47A5213-9484-4287-8521-DC9345100451}" presName="bkgdShape" presStyleLbl="node1" presStyleIdx="4" presStyleCnt="5"/>
      <dgm:spPr/>
    </dgm:pt>
    <dgm:pt modelId="{BFAE845C-46DD-4054-914D-E77E6D70E839}" type="pres">
      <dgm:prSet presAssocID="{C47A5213-9484-4287-8521-DC9345100451}" presName="nodeTx" presStyleLbl="node1" presStyleIdx="4" presStyleCnt="5">
        <dgm:presLayoutVars>
          <dgm:bulletEnabled val="1"/>
        </dgm:presLayoutVars>
      </dgm:prSet>
      <dgm:spPr/>
    </dgm:pt>
    <dgm:pt modelId="{32DFEA5B-928C-486F-825A-A7154778C139}" type="pres">
      <dgm:prSet presAssocID="{C47A5213-9484-4287-8521-DC9345100451}" presName="invisiNode" presStyleLbl="node1" presStyleIdx="4" presStyleCnt="5"/>
      <dgm:spPr/>
    </dgm:pt>
    <dgm:pt modelId="{08E927F9-4FC8-4AA2-9006-BAB8DF98343B}" type="pres">
      <dgm:prSet presAssocID="{C47A5213-9484-4287-8521-DC9345100451}"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Lst>
  <dgm:cxnLst>
    <dgm:cxn modelId="{21B90104-F189-4CB0-A1AA-0572D832B498}" type="presOf" srcId="{5AEC7422-06B9-41A3-9F55-57BA652F3378}" destId="{7AA73583-DCD7-4E29-BC56-7144B2535A23}" srcOrd="0" destOrd="0" presId="urn:microsoft.com/office/officeart/2005/8/layout/hList7"/>
    <dgm:cxn modelId="{0D408221-806C-4FB1-BECF-6FCF8DB65B4B}" type="presOf" srcId="{A476E312-8EE4-43B0-9230-97D23BBF79C2}" destId="{13AF843B-BFFB-4DEC-905B-C450E44BAEB0}" srcOrd="0" destOrd="0" presId="urn:microsoft.com/office/officeart/2005/8/layout/hList7"/>
    <dgm:cxn modelId="{57D64926-7AC3-4FED-B1B3-78003F12CB29}" type="presOf" srcId="{C47A5213-9484-4287-8521-DC9345100451}" destId="{DCB1D140-978F-4E3F-A58E-2BC92D362DA3}" srcOrd="0" destOrd="0" presId="urn:microsoft.com/office/officeart/2005/8/layout/hList7"/>
    <dgm:cxn modelId="{4DA4B629-72A3-48C2-A337-527B2B246984}" type="presOf" srcId="{8C1847DE-F125-4507-AFC6-BA8195416715}" destId="{5678A77C-0359-452D-97A6-CE7CCF6C4058}" srcOrd="0" destOrd="0" presId="urn:microsoft.com/office/officeart/2005/8/layout/hList7"/>
    <dgm:cxn modelId="{F00A672F-3B4B-4120-81B6-102E472D7406}" type="presOf" srcId="{85DF7F42-119A-448A-B761-0C217B6A8A68}" destId="{E4C49093-4FAB-475C-A510-48A0542D350B}" srcOrd="0" destOrd="0" presId="urn:microsoft.com/office/officeart/2005/8/layout/hList7"/>
    <dgm:cxn modelId="{55BEFA34-F7B5-404F-BAE2-AFE4D49C760D}" type="presOf" srcId="{1DFFB4E4-8DF5-46A8-B9EF-7D465DD85A55}" destId="{24686F09-DD87-453C-AC12-3420615A2A25}" srcOrd="0" destOrd="0" presId="urn:microsoft.com/office/officeart/2005/8/layout/hList7"/>
    <dgm:cxn modelId="{6A82D43C-E481-4553-B280-5A95114B50E8}" srcId="{8C1847DE-F125-4507-AFC6-BA8195416715}" destId="{A1AA30DB-E169-409B-B10D-C8AC1C07B796}" srcOrd="3" destOrd="0" parTransId="{B6D49601-0B41-4FB7-8B57-D2D1F4FD3943}" sibTransId="{85DF7F42-119A-448A-B761-0C217B6A8A68}"/>
    <dgm:cxn modelId="{36097B40-5B14-4C63-9D6E-504EC3547256}" type="presOf" srcId="{A5E903CB-229D-45AA-A6BE-024EAC493680}" destId="{A64C0FA0-BB99-4C29-8B37-AB4075DE1751}" srcOrd="0" destOrd="0" presId="urn:microsoft.com/office/officeart/2005/8/layout/hList7"/>
    <dgm:cxn modelId="{7EE9D654-410F-4656-ACA4-CD72F5EC01CF}" type="presOf" srcId="{A476E312-8EE4-43B0-9230-97D23BBF79C2}" destId="{27B58181-908E-41CA-A756-1136FFE1B332}" srcOrd="1" destOrd="0" presId="urn:microsoft.com/office/officeart/2005/8/layout/hList7"/>
    <dgm:cxn modelId="{F3FB7B7E-C87D-44BF-A40F-56D223F9B7D8}" type="presOf" srcId="{31CFE737-D7EF-4C6C-8BEA-CD1A1D1EFE24}" destId="{6C2D9FE4-766A-400B-9D44-AE43B0272118}" srcOrd="1" destOrd="0" presId="urn:microsoft.com/office/officeart/2005/8/layout/hList7"/>
    <dgm:cxn modelId="{203B1181-1797-47B1-A7D6-598277385A3F}" type="presOf" srcId="{A1AA30DB-E169-409B-B10D-C8AC1C07B796}" destId="{0FD184B0-8035-4353-9498-1F4BF1A81D89}" srcOrd="1" destOrd="0" presId="urn:microsoft.com/office/officeart/2005/8/layout/hList7"/>
    <dgm:cxn modelId="{ED21EB97-EDA1-44BB-9B0E-6283B15A5104}" type="presOf" srcId="{C47A5213-9484-4287-8521-DC9345100451}" destId="{BFAE845C-46DD-4054-914D-E77E6D70E839}" srcOrd="1" destOrd="0" presId="urn:microsoft.com/office/officeart/2005/8/layout/hList7"/>
    <dgm:cxn modelId="{A9FC789C-5D6D-4FA2-A10D-B949B2DF71F2}" type="presOf" srcId="{39DFADBB-DD55-4785-8BAA-AFB6A5196C79}" destId="{D8A3DC77-C470-44CC-8BED-DEBE10DD4CA2}" srcOrd="0" destOrd="0" presId="urn:microsoft.com/office/officeart/2005/8/layout/hList7"/>
    <dgm:cxn modelId="{442D76A2-31AD-4BBA-BC0E-EC11FBD90CFB}" srcId="{8C1847DE-F125-4507-AFC6-BA8195416715}" destId="{31CFE737-D7EF-4C6C-8BEA-CD1A1D1EFE24}" srcOrd="1" destOrd="0" parTransId="{497C3C19-36D3-4C3A-A8F8-9712D929AE39}" sibTransId="{A5E903CB-229D-45AA-A6BE-024EAC493680}"/>
    <dgm:cxn modelId="{0EEF56A3-4C42-4EAF-9681-E3FA9297C3F9}" type="presOf" srcId="{31CFE737-D7EF-4C6C-8BEA-CD1A1D1EFE24}" destId="{251003F2-1348-4489-821A-1746E28C07A4}" srcOrd="0" destOrd="0" presId="urn:microsoft.com/office/officeart/2005/8/layout/hList7"/>
    <dgm:cxn modelId="{DD8585B8-4BCC-4EB5-BC15-533D65D9A57F}" srcId="{8C1847DE-F125-4507-AFC6-BA8195416715}" destId="{5AEC7422-06B9-41A3-9F55-57BA652F3378}" srcOrd="0" destOrd="0" parTransId="{4988ED70-8C95-4034-9932-8BE97D89C658}" sibTransId="{39DFADBB-DD55-4785-8BAA-AFB6A5196C79}"/>
    <dgm:cxn modelId="{BC1A3AC6-E8B1-44D3-ACAE-A47BCCA99571}" type="presOf" srcId="{5AEC7422-06B9-41A3-9F55-57BA652F3378}" destId="{A7C9A480-C368-400C-88DB-B9239341D4D5}" srcOrd="1" destOrd="0" presId="urn:microsoft.com/office/officeart/2005/8/layout/hList7"/>
    <dgm:cxn modelId="{C63161EE-105F-4B79-8ED8-9E6EF2721264}" srcId="{8C1847DE-F125-4507-AFC6-BA8195416715}" destId="{A476E312-8EE4-43B0-9230-97D23BBF79C2}" srcOrd="2" destOrd="0" parTransId="{46A4892C-0D06-414D-BCED-DEA8F9D2FCD8}" sibTransId="{1DFFB4E4-8DF5-46A8-B9EF-7D465DD85A55}"/>
    <dgm:cxn modelId="{E72BDCF4-0D1C-4E1A-A5C4-81BD6804A12B}" type="presOf" srcId="{A1AA30DB-E169-409B-B10D-C8AC1C07B796}" destId="{39D30868-BAC4-4A04-A16A-C55BC92E7CED}" srcOrd="0" destOrd="0" presId="urn:microsoft.com/office/officeart/2005/8/layout/hList7"/>
    <dgm:cxn modelId="{B1D06DF7-6031-472A-AA5F-709F2864AD41}" srcId="{8C1847DE-F125-4507-AFC6-BA8195416715}" destId="{C47A5213-9484-4287-8521-DC9345100451}" srcOrd="4" destOrd="0" parTransId="{E8049038-310E-4618-B5D2-EAA8BBE8E874}" sibTransId="{16BAD7EE-C457-41E8-AABE-2C32D42B252B}"/>
    <dgm:cxn modelId="{BE5C48A1-0F84-426D-937D-35F14D16AFAD}" type="presParOf" srcId="{5678A77C-0359-452D-97A6-CE7CCF6C4058}" destId="{FB54C2F5-CFDB-4F85-BAB4-FD3C06F3A587}" srcOrd="0" destOrd="0" presId="urn:microsoft.com/office/officeart/2005/8/layout/hList7"/>
    <dgm:cxn modelId="{33D8005E-5453-4950-804C-3A008F830F23}" type="presParOf" srcId="{5678A77C-0359-452D-97A6-CE7CCF6C4058}" destId="{B03E55FE-824F-4106-9E7D-19E711DDA752}" srcOrd="1" destOrd="0" presId="urn:microsoft.com/office/officeart/2005/8/layout/hList7"/>
    <dgm:cxn modelId="{A49F808D-D228-4AB1-8F36-6F71F85686E8}" type="presParOf" srcId="{B03E55FE-824F-4106-9E7D-19E711DDA752}" destId="{4D820BA9-03D1-42D9-AC1F-63BE7BEAB4E4}" srcOrd="0" destOrd="0" presId="urn:microsoft.com/office/officeart/2005/8/layout/hList7"/>
    <dgm:cxn modelId="{DD67D464-1176-4E1A-AD2B-3805A690DC64}" type="presParOf" srcId="{4D820BA9-03D1-42D9-AC1F-63BE7BEAB4E4}" destId="{7AA73583-DCD7-4E29-BC56-7144B2535A23}" srcOrd="0" destOrd="0" presId="urn:microsoft.com/office/officeart/2005/8/layout/hList7"/>
    <dgm:cxn modelId="{E47B0AB2-884F-4A07-9079-611B0DAF2F39}" type="presParOf" srcId="{4D820BA9-03D1-42D9-AC1F-63BE7BEAB4E4}" destId="{A7C9A480-C368-400C-88DB-B9239341D4D5}" srcOrd="1" destOrd="0" presId="urn:microsoft.com/office/officeart/2005/8/layout/hList7"/>
    <dgm:cxn modelId="{F4C18EA0-A986-44D4-B982-7519521CEDFB}" type="presParOf" srcId="{4D820BA9-03D1-42D9-AC1F-63BE7BEAB4E4}" destId="{30D80D12-6C1B-4349-8937-A1DC1E797017}" srcOrd="2" destOrd="0" presId="urn:microsoft.com/office/officeart/2005/8/layout/hList7"/>
    <dgm:cxn modelId="{221B37E4-4FD4-4310-9153-5B4DBC81694D}" type="presParOf" srcId="{4D820BA9-03D1-42D9-AC1F-63BE7BEAB4E4}" destId="{74F5A6F8-E01E-404C-BE63-078669E21017}" srcOrd="3" destOrd="0" presId="urn:microsoft.com/office/officeart/2005/8/layout/hList7"/>
    <dgm:cxn modelId="{8D010DAA-037C-44A2-87A7-3FF6487E9287}" type="presParOf" srcId="{B03E55FE-824F-4106-9E7D-19E711DDA752}" destId="{D8A3DC77-C470-44CC-8BED-DEBE10DD4CA2}" srcOrd="1" destOrd="0" presId="urn:microsoft.com/office/officeart/2005/8/layout/hList7"/>
    <dgm:cxn modelId="{AB99DFA3-0A72-4E71-B250-5741B8703E8E}" type="presParOf" srcId="{B03E55FE-824F-4106-9E7D-19E711DDA752}" destId="{95F49110-B4B8-4D16-A2A0-4B3452775861}" srcOrd="2" destOrd="0" presId="urn:microsoft.com/office/officeart/2005/8/layout/hList7"/>
    <dgm:cxn modelId="{E4298750-6741-40FF-B804-746E119A1BBB}" type="presParOf" srcId="{95F49110-B4B8-4D16-A2A0-4B3452775861}" destId="{251003F2-1348-4489-821A-1746E28C07A4}" srcOrd="0" destOrd="0" presId="urn:microsoft.com/office/officeart/2005/8/layout/hList7"/>
    <dgm:cxn modelId="{D19FE1F5-7031-421B-92C0-B44F4464C65C}" type="presParOf" srcId="{95F49110-B4B8-4D16-A2A0-4B3452775861}" destId="{6C2D9FE4-766A-400B-9D44-AE43B0272118}" srcOrd="1" destOrd="0" presId="urn:microsoft.com/office/officeart/2005/8/layout/hList7"/>
    <dgm:cxn modelId="{22BB8C4D-FFE1-48E8-8504-7380562BB07F}" type="presParOf" srcId="{95F49110-B4B8-4D16-A2A0-4B3452775861}" destId="{DEC73E43-7D67-4288-9C04-49EE82739D22}" srcOrd="2" destOrd="0" presId="urn:microsoft.com/office/officeart/2005/8/layout/hList7"/>
    <dgm:cxn modelId="{59F838E2-8E57-4357-85B5-2239BB376128}" type="presParOf" srcId="{95F49110-B4B8-4D16-A2A0-4B3452775861}" destId="{441A9ED3-11CC-4826-9C06-742A2259CBA1}" srcOrd="3" destOrd="0" presId="urn:microsoft.com/office/officeart/2005/8/layout/hList7"/>
    <dgm:cxn modelId="{4C46C0A1-B45A-44C2-A1DB-B8F66A82C4A7}" type="presParOf" srcId="{B03E55FE-824F-4106-9E7D-19E711DDA752}" destId="{A64C0FA0-BB99-4C29-8B37-AB4075DE1751}" srcOrd="3" destOrd="0" presId="urn:microsoft.com/office/officeart/2005/8/layout/hList7"/>
    <dgm:cxn modelId="{926878C4-848F-4145-865D-A6315729FDE1}" type="presParOf" srcId="{B03E55FE-824F-4106-9E7D-19E711DDA752}" destId="{755D9B02-62B2-4677-868E-84394FE6A68A}" srcOrd="4" destOrd="0" presId="urn:microsoft.com/office/officeart/2005/8/layout/hList7"/>
    <dgm:cxn modelId="{0A7A9C34-6AD7-4697-8BC4-94EF0C45FDEC}" type="presParOf" srcId="{755D9B02-62B2-4677-868E-84394FE6A68A}" destId="{13AF843B-BFFB-4DEC-905B-C450E44BAEB0}" srcOrd="0" destOrd="0" presId="urn:microsoft.com/office/officeart/2005/8/layout/hList7"/>
    <dgm:cxn modelId="{25765B66-7486-4DB2-9108-4531E4E2D804}" type="presParOf" srcId="{755D9B02-62B2-4677-868E-84394FE6A68A}" destId="{27B58181-908E-41CA-A756-1136FFE1B332}" srcOrd="1" destOrd="0" presId="urn:microsoft.com/office/officeart/2005/8/layout/hList7"/>
    <dgm:cxn modelId="{769609E8-B61E-4904-8555-00E2320D2EE4}" type="presParOf" srcId="{755D9B02-62B2-4677-868E-84394FE6A68A}" destId="{4BE5370C-A9DA-4411-A277-08CB9A89A4FC}" srcOrd="2" destOrd="0" presId="urn:microsoft.com/office/officeart/2005/8/layout/hList7"/>
    <dgm:cxn modelId="{0243CAEF-AA57-429A-83B8-9451DC154BCC}" type="presParOf" srcId="{755D9B02-62B2-4677-868E-84394FE6A68A}" destId="{1D4F8DEE-612A-4D6D-AF89-BE38970DD39D}" srcOrd="3" destOrd="0" presId="urn:microsoft.com/office/officeart/2005/8/layout/hList7"/>
    <dgm:cxn modelId="{464BDD1E-8F1A-443F-B85A-1906137C7504}" type="presParOf" srcId="{B03E55FE-824F-4106-9E7D-19E711DDA752}" destId="{24686F09-DD87-453C-AC12-3420615A2A25}" srcOrd="5" destOrd="0" presId="urn:microsoft.com/office/officeart/2005/8/layout/hList7"/>
    <dgm:cxn modelId="{39EB2128-A3A6-4D20-A124-AFD0AD7132F1}" type="presParOf" srcId="{B03E55FE-824F-4106-9E7D-19E711DDA752}" destId="{B616231A-68A8-4200-AB95-957C9F51F928}" srcOrd="6" destOrd="0" presId="urn:microsoft.com/office/officeart/2005/8/layout/hList7"/>
    <dgm:cxn modelId="{E2143AC1-DDD8-4BA2-9770-A842418E7727}" type="presParOf" srcId="{B616231A-68A8-4200-AB95-957C9F51F928}" destId="{39D30868-BAC4-4A04-A16A-C55BC92E7CED}" srcOrd="0" destOrd="0" presId="urn:microsoft.com/office/officeart/2005/8/layout/hList7"/>
    <dgm:cxn modelId="{494B19CD-4CE1-4239-812E-DAF0E2D7BFDB}" type="presParOf" srcId="{B616231A-68A8-4200-AB95-957C9F51F928}" destId="{0FD184B0-8035-4353-9498-1F4BF1A81D89}" srcOrd="1" destOrd="0" presId="urn:microsoft.com/office/officeart/2005/8/layout/hList7"/>
    <dgm:cxn modelId="{74AD286F-68EF-48AA-A5FD-040AEA12F258}" type="presParOf" srcId="{B616231A-68A8-4200-AB95-957C9F51F928}" destId="{A96FA0ED-13BF-4F34-8950-9147A04203A5}" srcOrd="2" destOrd="0" presId="urn:microsoft.com/office/officeart/2005/8/layout/hList7"/>
    <dgm:cxn modelId="{494C7B80-3F39-4F8B-B3EF-B8CF6E5B12CA}" type="presParOf" srcId="{B616231A-68A8-4200-AB95-957C9F51F928}" destId="{961CEDBB-03D5-4C41-B0F4-2007F29862EC}" srcOrd="3" destOrd="0" presId="urn:microsoft.com/office/officeart/2005/8/layout/hList7"/>
    <dgm:cxn modelId="{DFB737E5-CE26-436D-8DFF-14588700F5D8}" type="presParOf" srcId="{B03E55FE-824F-4106-9E7D-19E711DDA752}" destId="{E4C49093-4FAB-475C-A510-48A0542D350B}" srcOrd="7" destOrd="0" presId="urn:microsoft.com/office/officeart/2005/8/layout/hList7"/>
    <dgm:cxn modelId="{C5A12B8F-3362-4A0E-9C97-B329797BE743}" type="presParOf" srcId="{B03E55FE-824F-4106-9E7D-19E711DDA752}" destId="{25A2C75C-013C-49FC-BFF1-2F6F168AE626}" srcOrd="8" destOrd="0" presId="urn:microsoft.com/office/officeart/2005/8/layout/hList7"/>
    <dgm:cxn modelId="{8DFF1AE3-AA83-465F-A0EE-7578644C41A2}" type="presParOf" srcId="{25A2C75C-013C-49FC-BFF1-2F6F168AE626}" destId="{DCB1D140-978F-4E3F-A58E-2BC92D362DA3}" srcOrd="0" destOrd="0" presId="urn:microsoft.com/office/officeart/2005/8/layout/hList7"/>
    <dgm:cxn modelId="{19FAA04C-0871-4592-A492-86ABDC8E6371}" type="presParOf" srcId="{25A2C75C-013C-49FC-BFF1-2F6F168AE626}" destId="{BFAE845C-46DD-4054-914D-E77E6D70E839}" srcOrd="1" destOrd="0" presId="urn:microsoft.com/office/officeart/2005/8/layout/hList7"/>
    <dgm:cxn modelId="{C25EBEEB-A404-4ADB-896A-7D4E0ADBF5E8}" type="presParOf" srcId="{25A2C75C-013C-49FC-BFF1-2F6F168AE626}" destId="{32DFEA5B-928C-486F-825A-A7154778C139}" srcOrd="2" destOrd="0" presId="urn:microsoft.com/office/officeart/2005/8/layout/hList7"/>
    <dgm:cxn modelId="{4843542D-9CE9-4548-BC43-289A0FAF4C84}" type="presParOf" srcId="{25A2C75C-013C-49FC-BFF1-2F6F168AE626}" destId="{08E927F9-4FC8-4AA2-9006-BAB8DF98343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3A128-C202-DC43-9E47-8F256AD406AF}">
      <dsp:nvSpPr>
        <dsp:cNvPr id="0" name=""/>
        <dsp:cNvSpPr/>
      </dsp:nvSpPr>
      <dsp:spPr>
        <a:xfrm>
          <a:off x="0" y="0"/>
          <a:ext cx="8895522" cy="11476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Use of gas stoves in tightly sealed homes can contribute to concentrations of NO</a:t>
          </a:r>
          <a:r>
            <a:rPr lang="en-US" sz="2400" kern="1200" baseline="-25000"/>
            <a:t>2</a:t>
          </a:r>
          <a:r>
            <a:rPr lang="en-US" sz="2400" kern="1200"/>
            <a:t> &amp; PM</a:t>
          </a:r>
          <a:r>
            <a:rPr lang="en-US" sz="2400" kern="1200" baseline="-25000"/>
            <a:t>2.5</a:t>
          </a:r>
          <a:r>
            <a:rPr lang="en-US" sz="2400" kern="1200"/>
            <a:t> that exceed ambient air quality thresholds.</a:t>
          </a:r>
        </a:p>
      </dsp:txBody>
      <dsp:txXfrm>
        <a:off x="1893869" y="0"/>
        <a:ext cx="7001652" cy="1147651"/>
      </dsp:txXfrm>
    </dsp:sp>
    <dsp:sp modelId="{D9B76534-29DE-2747-9627-31A80CB03D88}">
      <dsp:nvSpPr>
        <dsp:cNvPr id="0" name=""/>
        <dsp:cNvSpPr/>
      </dsp:nvSpPr>
      <dsp:spPr>
        <a:xfrm>
          <a:off x="114765" y="114765"/>
          <a:ext cx="1779104" cy="91812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06514F1-4B25-42EF-89E1-329335144D3F}">
      <dsp:nvSpPr>
        <dsp:cNvPr id="0" name=""/>
        <dsp:cNvSpPr/>
      </dsp:nvSpPr>
      <dsp:spPr>
        <a:xfrm>
          <a:off x="0" y="1262416"/>
          <a:ext cx="8895522" cy="11476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Smaller homes – including MF homes – are associated with higher pollutant concentrations.</a:t>
          </a:r>
        </a:p>
      </dsp:txBody>
      <dsp:txXfrm>
        <a:off x="1893869" y="1262416"/>
        <a:ext cx="7001652" cy="1147651"/>
      </dsp:txXfrm>
    </dsp:sp>
    <dsp:sp modelId="{4D11C765-D4D5-4B4E-A6E4-966B526C4EAE}">
      <dsp:nvSpPr>
        <dsp:cNvPr id="0" name=""/>
        <dsp:cNvSpPr/>
      </dsp:nvSpPr>
      <dsp:spPr>
        <a:xfrm>
          <a:off x="114765" y="1377181"/>
          <a:ext cx="1779104" cy="91812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8E72146-F36B-E342-B0CE-1BDF8A37BA21}">
      <dsp:nvSpPr>
        <dsp:cNvPr id="0" name=""/>
        <dsp:cNvSpPr/>
      </dsp:nvSpPr>
      <dsp:spPr>
        <a:xfrm>
          <a:off x="0" y="2524832"/>
          <a:ext cx="8895522" cy="11476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These pollutants have been associated with negative human health impacts.</a:t>
          </a:r>
        </a:p>
      </dsp:txBody>
      <dsp:txXfrm>
        <a:off x="1893869" y="2524832"/>
        <a:ext cx="7001652" cy="1147651"/>
      </dsp:txXfrm>
    </dsp:sp>
    <dsp:sp modelId="{892F12A2-7B4E-1E46-A76B-FC561E6A559A}">
      <dsp:nvSpPr>
        <dsp:cNvPr id="0" name=""/>
        <dsp:cNvSpPr/>
      </dsp:nvSpPr>
      <dsp:spPr>
        <a:xfrm>
          <a:off x="114765" y="2639598"/>
          <a:ext cx="1779104" cy="91812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FCF83C5-9D98-C54B-BDAA-ADA10B2DAB2F}">
      <dsp:nvSpPr>
        <dsp:cNvPr id="0" name=""/>
        <dsp:cNvSpPr/>
      </dsp:nvSpPr>
      <dsp:spPr>
        <a:xfrm>
          <a:off x="0" y="3787249"/>
          <a:ext cx="8895522" cy="11476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Understanding exposure to pollutants is important to estimate health impacts.</a:t>
          </a:r>
        </a:p>
      </dsp:txBody>
      <dsp:txXfrm>
        <a:off x="1893869" y="3787249"/>
        <a:ext cx="7001652" cy="1147651"/>
      </dsp:txXfrm>
    </dsp:sp>
    <dsp:sp modelId="{39E11C52-99C8-374D-9CD4-9133C39284E9}">
      <dsp:nvSpPr>
        <dsp:cNvPr id="0" name=""/>
        <dsp:cNvSpPr/>
      </dsp:nvSpPr>
      <dsp:spPr>
        <a:xfrm>
          <a:off x="114765" y="3902014"/>
          <a:ext cx="1779104" cy="91812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981B8-EAFE-4448-A764-3369E5DB139E}">
      <dsp:nvSpPr>
        <dsp:cNvPr id="0" name=""/>
        <dsp:cNvSpPr/>
      </dsp:nvSpPr>
      <dsp:spPr>
        <a:xfrm>
          <a:off x="2260" y="0"/>
          <a:ext cx="2369484" cy="46178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Contribute to an empirical basis for exposure assessment from a meaningful sample of multifamily units</a:t>
          </a:r>
          <a:endParaRPr lang="en-US" sz="1800" kern="1200"/>
        </a:p>
      </dsp:txBody>
      <dsp:txXfrm>
        <a:off x="2260" y="1847150"/>
        <a:ext cx="2369484" cy="1847150"/>
      </dsp:txXfrm>
    </dsp:sp>
    <dsp:sp modelId="{90A81473-7531-4D5D-9E0F-EF884D2628E2}">
      <dsp:nvSpPr>
        <dsp:cNvPr id="0" name=""/>
        <dsp:cNvSpPr/>
      </dsp:nvSpPr>
      <dsp:spPr>
        <a:xfrm>
          <a:off x="418126" y="277072"/>
          <a:ext cx="1537753" cy="1537753"/>
        </a:xfrm>
        <a:prstGeom prst="ellipse">
          <a:avLst/>
        </a:prstGeom>
        <a:blipFill>
          <a:blip xmlns:r="http://schemas.openxmlformats.org/officeDocument/2006/relationships" r:embed="rId1" cstate="print">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BA0A35-535F-47ED-8B28-9CD68D895392}">
      <dsp:nvSpPr>
        <dsp:cNvPr id="0" name=""/>
        <dsp:cNvSpPr/>
      </dsp:nvSpPr>
      <dsp:spPr>
        <a:xfrm>
          <a:off x="2442829" y="0"/>
          <a:ext cx="2369484" cy="46178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Quantify the actual human pollutant exposure from residential gas cooking</a:t>
          </a:r>
          <a:endParaRPr lang="en-US" sz="1800" kern="1200"/>
        </a:p>
      </dsp:txBody>
      <dsp:txXfrm>
        <a:off x="2442829" y="1847150"/>
        <a:ext cx="2369484" cy="1847150"/>
      </dsp:txXfrm>
    </dsp:sp>
    <dsp:sp modelId="{1962A51F-1CF5-4D07-B59B-5FC88CD7A71C}">
      <dsp:nvSpPr>
        <dsp:cNvPr id="0" name=""/>
        <dsp:cNvSpPr/>
      </dsp:nvSpPr>
      <dsp:spPr>
        <a:xfrm>
          <a:off x="2858695" y="277072"/>
          <a:ext cx="1537753" cy="1537753"/>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BB462-CBFF-458D-8288-985E9CC2E1AA}">
      <dsp:nvSpPr>
        <dsp:cNvPr id="0" name=""/>
        <dsp:cNvSpPr/>
      </dsp:nvSpPr>
      <dsp:spPr>
        <a:xfrm>
          <a:off x="4883398" y="0"/>
          <a:ext cx="2369484" cy="46178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Contribute to understanding the differences in residents’ exposures to cooking with gas vs electric stoves </a:t>
          </a:r>
          <a:endParaRPr lang="en-US" sz="1800" kern="1200"/>
        </a:p>
      </dsp:txBody>
      <dsp:txXfrm>
        <a:off x="4883398" y="1847150"/>
        <a:ext cx="2369484" cy="1847150"/>
      </dsp:txXfrm>
    </dsp:sp>
    <dsp:sp modelId="{624C5A80-DC76-446E-851E-F26472A7D52C}">
      <dsp:nvSpPr>
        <dsp:cNvPr id="0" name=""/>
        <dsp:cNvSpPr/>
      </dsp:nvSpPr>
      <dsp:spPr>
        <a:xfrm>
          <a:off x="5299263" y="277072"/>
          <a:ext cx="1537753" cy="1537753"/>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6BEC11-D6D5-4AFD-B3D2-51975D6AC0A3}">
      <dsp:nvSpPr>
        <dsp:cNvPr id="0" name=""/>
        <dsp:cNvSpPr/>
      </dsp:nvSpPr>
      <dsp:spPr>
        <a:xfrm>
          <a:off x="7323967" y="0"/>
          <a:ext cx="2369484" cy="46178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Inform the benefits of dwelling unit ventilation and other controls</a:t>
          </a:r>
          <a:r>
            <a:rPr lang="en-US" sz="1800" kern="1200"/>
            <a:t> </a:t>
          </a:r>
        </a:p>
      </dsp:txBody>
      <dsp:txXfrm>
        <a:off x="7323967" y="1847150"/>
        <a:ext cx="2369484" cy="1847150"/>
      </dsp:txXfrm>
    </dsp:sp>
    <dsp:sp modelId="{87A3EE83-D33D-4A74-8A6E-FE7A5C6F6F01}">
      <dsp:nvSpPr>
        <dsp:cNvPr id="0" name=""/>
        <dsp:cNvSpPr/>
      </dsp:nvSpPr>
      <dsp:spPr>
        <a:xfrm>
          <a:off x="7739832" y="277072"/>
          <a:ext cx="1537753" cy="1537753"/>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73B527-C395-473B-9B1F-AB941C4C9C99}">
      <dsp:nvSpPr>
        <dsp:cNvPr id="0" name=""/>
        <dsp:cNvSpPr/>
      </dsp:nvSpPr>
      <dsp:spPr>
        <a:xfrm flipH="1">
          <a:off x="155862" y="3578346"/>
          <a:ext cx="3528327" cy="692681"/>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73583-DCD7-4E29-BC56-7144B2535A23}">
      <dsp:nvSpPr>
        <dsp:cNvPr id="0" name=""/>
        <dsp:cNvSpPr/>
      </dsp:nvSpPr>
      <dsp:spPr>
        <a:xfrm>
          <a:off x="0" y="0"/>
          <a:ext cx="2213532" cy="43518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Quantify actual human pollutant exposure to other pollutants of interest such as benzene and acrolein</a:t>
          </a:r>
        </a:p>
      </dsp:txBody>
      <dsp:txXfrm>
        <a:off x="0" y="1740740"/>
        <a:ext cx="2213532" cy="1740740"/>
      </dsp:txXfrm>
    </dsp:sp>
    <dsp:sp modelId="{74F5A6F8-E01E-404C-BE63-078669E21017}">
      <dsp:nvSpPr>
        <dsp:cNvPr id="0" name=""/>
        <dsp:cNvSpPr/>
      </dsp:nvSpPr>
      <dsp:spPr>
        <a:xfrm>
          <a:off x="382182" y="261111"/>
          <a:ext cx="1449166" cy="1449166"/>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003F2-1348-4489-821A-1746E28C07A4}">
      <dsp:nvSpPr>
        <dsp:cNvPr id="0" name=""/>
        <dsp:cNvSpPr/>
      </dsp:nvSpPr>
      <dsp:spPr>
        <a:xfrm>
          <a:off x="2279937" y="0"/>
          <a:ext cx="2213532" cy="43518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Anticipate how research can contribute to a future lab study that sheds further light on exposure characterization of health-damaging pollutants </a:t>
          </a:r>
        </a:p>
      </dsp:txBody>
      <dsp:txXfrm>
        <a:off x="2279937" y="1740740"/>
        <a:ext cx="2213532" cy="1740740"/>
      </dsp:txXfrm>
    </dsp:sp>
    <dsp:sp modelId="{441A9ED3-11CC-4826-9C06-742A2259CBA1}">
      <dsp:nvSpPr>
        <dsp:cNvPr id="0" name=""/>
        <dsp:cNvSpPr/>
      </dsp:nvSpPr>
      <dsp:spPr>
        <a:xfrm>
          <a:off x="2662120" y="261111"/>
          <a:ext cx="1449166" cy="1449166"/>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F843B-BFFB-4DEC-905B-C450E44BAEB0}">
      <dsp:nvSpPr>
        <dsp:cNvPr id="0" name=""/>
        <dsp:cNvSpPr/>
      </dsp:nvSpPr>
      <dsp:spPr>
        <a:xfrm>
          <a:off x="4559875" y="0"/>
          <a:ext cx="2213532" cy="43518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mj-lt"/>
            <a:buNone/>
          </a:pPr>
          <a:endParaRPr lang="en-US" sz="1800" b="1" kern="1200"/>
        </a:p>
        <a:p>
          <a:pPr marL="0" lvl="0" indent="0" algn="ctr" defTabSz="800100">
            <a:lnSpc>
              <a:spcPct val="90000"/>
            </a:lnSpc>
            <a:spcBef>
              <a:spcPct val="0"/>
            </a:spcBef>
            <a:spcAft>
              <a:spcPct val="35000"/>
            </a:spcAft>
            <a:buFont typeface="+mj-lt"/>
            <a:buNone/>
          </a:pPr>
          <a:endParaRPr lang="en-US" sz="1800" b="1" kern="1200"/>
        </a:p>
        <a:p>
          <a:pPr marL="0" lvl="0" indent="0" algn="ctr" defTabSz="800100">
            <a:lnSpc>
              <a:spcPct val="90000"/>
            </a:lnSpc>
            <a:spcBef>
              <a:spcPct val="0"/>
            </a:spcBef>
            <a:spcAft>
              <a:spcPct val="35000"/>
            </a:spcAft>
            <a:buFont typeface="+mj-lt"/>
            <a:buNone/>
          </a:pPr>
          <a:r>
            <a:rPr lang="en-US" sz="1800" b="1" kern="1200"/>
            <a:t>Quantify the exposures across various seasons, including during relevant extreme weather events (e.g., heatwaves, wildfires)</a:t>
          </a:r>
        </a:p>
      </dsp:txBody>
      <dsp:txXfrm>
        <a:off x="4559875" y="1740740"/>
        <a:ext cx="2213532" cy="1740740"/>
      </dsp:txXfrm>
    </dsp:sp>
    <dsp:sp modelId="{1D4F8DEE-612A-4D6D-AF89-BE38970DD39D}">
      <dsp:nvSpPr>
        <dsp:cNvPr id="0" name=""/>
        <dsp:cNvSpPr/>
      </dsp:nvSpPr>
      <dsp:spPr>
        <a:xfrm>
          <a:off x="4942058" y="261111"/>
          <a:ext cx="1449166" cy="1449166"/>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30868-BAC4-4A04-A16A-C55BC92E7CED}">
      <dsp:nvSpPr>
        <dsp:cNvPr id="0" name=""/>
        <dsp:cNvSpPr/>
      </dsp:nvSpPr>
      <dsp:spPr>
        <a:xfrm>
          <a:off x="6839813" y="0"/>
          <a:ext cx="2213532" cy="43518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Evaluate affordable methods for reducing kitchen-generated pollutant exposure in existing homes</a:t>
          </a:r>
        </a:p>
      </dsp:txBody>
      <dsp:txXfrm>
        <a:off x="6839813" y="1740740"/>
        <a:ext cx="2213532" cy="1740740"/>
      </dsp:txXfrm>
    </dsp:sp>
    <dsp:sp modelId="{961CEDBB-03D5-4C41-B0F4-2007F29862EC}">
      <dsp:nvSpPr>
        <dsp:cNvPr id="0" name=""/>
        <dsp:cNvSpPr/>
      </dsp:nvSpPr>
      <dsp:spPr>
        <a:xfrm>
          <a:off x="7221996" y="261111"/>
          <a:ext cx="1449166" cy="1449166"/>
        </a:xfrm>
        <a:prstGeom prst="ellipse">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B1D140-978F-4E3F-A58E-2BC92D362DA3}">
      <dsp:nvSpPr>
        <dsp:cNvPr id="0" name=""/>
        <dsp:cNvSpPr/>
      </dsp:nvSpPr>
      <dsp:spPr>
        <a:xfrm>
          <a:off x="9119751" y="0"/>
          <a:ext cx="2213532" cy="43518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Evaluate and determine the most appropriate and accurate tools and methods for measuring source pollutants </a:t>
          </a:r>
        </a:p>
      </dsp:txBody>
      <dsp:txXfrm>
        <a:off x="9119751" y="1740740"/>
        <a:ext cx="2213532" cy="1740740"/>
      </dsp:txXfrm>
    </dsp:sp>
    <dsp:sp modelId="{08E927F9-4FC8-4AA2-9006-BAB8DF98343B}">
      <dsp:nvSpPr>
        <dsp:cNvPr id="0" name=""/>
        <dsp:cNvSpPr/>
      </dsp:nvSpPr>
      <dsp:spPr>
        <a:xfrm>
          <a:off x="9501934" y="261111"/>
          <a:ext cx="1449166" cy="1449166"/>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4C2F5-CFDB-4F85-BAB4-FD3C06F3A587}">
      <dsp:nvSpPr>
        <dsp:cNvPr id="0" name=""/>
        <dsp:cNvSpPr/>
      </dsp:nvSpPr>
      <dsp:spPr>
        <a:xfrm>
          <a:off x="453331" y="3481481"/>
          <a:ext cx="10426621" cy="652777"/>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11/22/23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26</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27</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57492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33</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34</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200"/>
              </a:spcBef>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79703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17355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405256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11/22/23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11/22/23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11/22/23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11/22/23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11/22/23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11/22/23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11/22/23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11/22/23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11/22/23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11/22/23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11/22/23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11/22/23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11/22/23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11/22/23</a:t>
            </a:fld>
            <a:endParaRPr lang="en-US"/>
          </a:p>
        </p:txBody>
      </p:sp>
      <p:pic>
        <p:nvPicPr>
          <p:cNvPr id="8" name="Picture 7" descr="California Energy Commission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11/22/23</a:t>
            </a:fld>
            <a:endParaRPr lang="en-US"/>
          </a:p>
        </p:txBody>
      </p:sp>
      <p:pic>
        <p:nvPicPr>
          <p:cNvPr id="6" name="Picture 5" descr="California Energy Commission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11/22/23</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11/22/23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11/22/23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11/22/23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11/22/23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energy.ca.gov/programs-and-topics/programs/gas-research-and-development-program"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www.sos.ca.gov&#16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y.ca.gov/solicitations/2023-11/gfo-23-501-quantifying-exposures-indoor-air-pollutants-multifamily-homes-cook"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oehha.ca.gov/calenviroscreen/report/calenviroscreen-30"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www.hcd.ca.gov/grants-funding/income-limits/index.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g/fCLiJcjAfH"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funding/view/40511"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hyperlink" Target="https://www.energy.ca.gov/programs-and-topics/programs/gas-research-and-development-program"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822" y="4526266"/>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GFO-23-501 Pre-Application Workshop</a:t>
            </a:r>
            <a:endParaRPr lang="en-US"/>
          </a:p>
        </p:txBody>
      </p:sp>
      <p:sp>
        <p:nvSpPr>
          <p:cNvPr id="5" name="Text Placeholder 4"/>
          <p:cNvSpPr>
            <a:spLocks noGrp="1"/>
          </p:cNvSpPr>
          <p:nvPr>
            <p:ph type="body" idx="1"/>
          </p:nvPr>
        </p:nvSpPr>
        <p:spPr>
          <a:xfrm>
            <a:off x="374406" y="5275393"/>
            <a:ext cx="11817594" cy="2083776"/>
          </a:xfrm>
        </p:spPr>
        <p:txBody>
          <a:bodyPr/>
          <a:lstStyle/>
          <a:p>
            <a:r>
              <a:rPr lang="en-US" sz="2000" i="1"/>
              <a:t>Quantifying Exposures to Indoor Air Pollutants in Multifamily Homes that Cook with Gas or Alternatives</a:t>
            </a:r>
          </a:p>
          <a:p>
            <a:r>
              <a:rPr lang="en-US" sz="1800"/>
              <a:t>Energy Research and Development Division, California Energy Commission</a:t>
            </a:r>
          </a:p>
          <a:p>
            <a:r>
              <a:rPr lang="en-US" sz="1800"/>
              <a:t>Presenter: Maninder Thind, PhD, Research Manager</a:t>
            </a:r>
          </a:p>
          <a:p>
            <a:r>
              <a:rPr lang="en-US" sz="1800"/>
              <a:t>Date: November 20, 2023</a:t>
            </a: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9D8E-9905-4BC8-BD66-ECF4EE9DAD58}"/>
              </a:ext>
            </a:extLst>
          </p:cNvPr>
          <p:cNvSpPr>
            <a:spLocks noGrp="1"/>
          </p:cNvSpPr>
          <p:nvPr>
            <p:ph type="title"/>
          </p:nvPr>
        </p:nvSpPr>
        <p:spPr>
          <a:xfrm>
            <a:off x="1538654" y="152713"/>
            <a:ext cx="10779369" cy="1038840"/>
          </a:xfrm>
        </p:spPr>
        <p:txBody>
          <a:bodyPr>
            <a:normAutofit fontScale="90000"/>
          </a:bodyPr>
          <a:lstStyle/>
          <a:p>
            <a:r>
              <a:rPr lang="en-US">
                <a:latin typeface="+mn-lt"/>
              </a:rPr>
              <a:t>CEC’s Gas Research and Development Program</a:t>
            </a:r>
          </a:p>
        </p:txBody>
      </p:sp>
      <p:sp>
        <p:nvSpPr>
          <p:cNvPr id="6" name="TextBox 5" descr="Electric Program Investment Charge: Proposed 2018-2020 Triennial Investment Plan" title="CEC Staff Report ">
            <a:extLst>
              <a:ext uri="{FF2B5EF4-FFF2-40B4-BE49-F238E27FC236}">
                <a16:creationId xmlns:a16="http://schemas.microsoft.com/office/drawing/2014/main" id="{273981C1-47DA-4ED0-8941-9EAADA7B4F6E}"/>
              </a:ext>
            </a:extLst>
          </p:cNvPr>
          <p:cNvSpPr txBox="1"/>
          <p:nvPr/>
        </p:nvSpPr>
        <p:spPr>
          <a:xfrm>
            <a:off x="373164" y="1304158"/>
            <a:ext cx="7429715" cy="3775393"/>
          </a:xfrm>
          <a:prstGeom prst="rect">
            <a:avLst/>
          </a:prstGeom>
          <a:solidFill>
            <a:schemeClr val="accent5">
              <a:lumMod val="40000"/>
              <a:lumOff val="60000"/>
            </a:schemeClr>
          </a:solidFill>
        </p:spPr>
        <p:txBody>
          <a:bodyPr wrap="square" lIns="91440" tIns="45720" rIns="91440" bIns="45720" rtlCol="0" anchor="t">
            <a:spAutoFit/>
          </a:bodyPr>
          <a:lstStyle/>
          <a:p>
            <a:pPr>
              <a:spcBef>
                <a:spcPts val="400"/>
              </a:spcBef>
            </a:pPr>
            <a:r>
              <a:rPr lang="en-US" dirty="0"/>
              <a:t>CEC’s Gas Research and Development Program supports public interest R&amp;D </a:t>
            </a:r>
          </a:p>
          <a:p>
            <a:pPr>
              <a:spcBef>
                <a:spcPts val="400"/>
              </a:spcBef>
            </a:pPr>
            <a:endParaRPr lang="en-US" dirty="0"/>
          </a:p>
          <a:p>
            <a:pPr>
              <a:spcBef>
                <a:spcPts val="400"/>
              </a:spcBef>
            </a:pPr>
            <a:r>
              <a:rPr lang="en-US" dirty="0"/>
              <a:t>FY 2021-2022 Natural Gas R&amp;D Funding Plan includes a research initiative to support efforts to minimize air pollutant impacts to California residents</a:t>
            </a:r>
            <a:endParaRPr lang="en-US" dirty="0">
              <a:cs typeface="Arial"/>
            </a:endParaRPr>
          </a:p>
          <a:p>
            <a:pPr>
              <a:spcBef>
                <a:spcPts val="400"/>
              </a:spcBef>
            </a:pPr>
            <a:endParaRPr lang="en-US" dirty="0">
              <a:solidFill>
                <a:schemeClr val="tx2"/>
              </a:solidFill>
            </a:endParaRPr>
          </a:p>
          <a:p>
            <a:pPr>
              <a:spcBef>
                <a:spcPts val="400"/>
              </a:spcBef>
            </a:pPr>
            <a:r>
              <a:rPr lang="en-US" dirty="0"/>
              <a:t>Specifically, this research responds to the initiative:</a:t>
            </a:r>
          </a:p>
          <a:p>
            <a:pPr marL="285750" indent="-285750">
              <a:spcBef>
                <a:spcPts val="400"/>
              </a:spcBef>
              <a:buFont typeface="Arial" panose="020B0604020202020204" pitchFamily="34" charset="0"/>
              <a:buChar char="•"/>
            </a:pPr>
            <a:r>
              <a:rPr lang="en-US" dirty="0"/>
              <a:t>Quantify Exposures to Indoor Air Pollutants in Multifamily Homes that Cook with Gas or Alternatives.</a:t>
            </a:r>
          </a:p>
          <a:p>
            <a:pPr>
              <a:spcBef>
                <a:spcPts val="400"/>
              </a:spcBef>
            </a:pPr>
            <a:endParaRPr lang="en-US" dirty="0"/>
          </a:p>
          <a:p>
            <a:pPr>
              <a:spcBef>
                <a:spcPts val="400"/>
              </a:spcBef>
            </a:pPr>
            <a:endParaRPr lang="en-US" dirty="0">
              <a:solidFill>
                <a:srgbClr val="FF0000"/>
              </a:solidFill>
            </a:endParaRPr>
          </a:p>
        </p:txBody>
      </p:sp>
      <p:sp>
        <p:nvSpPr>
          <p:cNvPr id="7" name="TextBox 6">
            <a:extLst>
              <a:ext uri="{FF2B5EF4-FFF2-40B4-BE49-F238E27FC236}">
                <a16:creationId xmlns:a16="http://schemas.microsoft.com/office/drawing/2014/main" id="{7A72ACE8-6E71-41B1-BE4D-008E6FD1C4DF}"/>
              </a:ext>
            </a:extLst>
          </p:cNvPr>
          <p:cNvSpPr txBox="1"/>
          <p:nvPr/>
        </p:nvSpPr>
        <p:spPr>
          <a:xfrm>
            <a:off x="373163" y="5380946"/>
            <a:ext cx="7429716" cy="523220"/>
          </a:xfrm>
          <a:prstGeom prst="rect">
            <a:avLst/>
          </a:prstGeom>
          <a:noFill/>
          <a:ln>
            <a:solidFill>
              <a:schemeClr val="accent5">
                <a:lumMod val="50000"/>
              </a:schemeClr>
            </a:solidFill>
          </a:ln>
        </p:spPr>
        <p:txBody>
          <a:bodyPr wrap="square" lIns="91440" tIns="45720" rIns="91440" bIns="45720" anchor="t">
            <a:spAutoFit/>
          </a:bodyPr>
          <a:lstStyle/>
          <a:p>
            <a:pPr eaLnBrk="0" hangingPunct="0">
              <a:tabLst>
                <a:tab pos="0" algn="l"/>
              </a:tabLst>
              <a:defRPr/>
            </a:pPr>
            <a:r>
              <a:rPr lang="en-US" sz="1400"/>
              <a:t>Gas Research and Development Program: </a:t>
            </a:r>
            <a:r>
              <a:rPr lang="en-US" sz="1400">
                <a:hlinkClick r:id="rId2"/>
              </a:rPr>
              <a:t>https://www.energy.ca.gov/programs-and-topics/programs/gas-research-and-development-program</a:t>
            </a:r>
            <a:r>
              <a:rPr lang="en-US" sz="1400"/>
              <a:t> </a:t>
            </a:r>
          </a:p>
        </p:txBody>
      </p:sp>
      <p:pic>
        <p:nvPicPr>
          <p:cNvPr id="4" name="Picture 3" descr="Snapshot of 2021-2022 Natural Gas R&amp;D Funding Plan.">
            <a:extLst>
              <a:ext uri="{FF2B5EF4-FFF2-40B4-BE49-F238E27FC236}">
                <a16:creationId xmlns:a16="http://schemas.microsoft.com/office/drawing/2014/main" id="{8A592675-3945-CE66-AAF2-CF3AAB24B488}"/>
              </a:ext>
            </a:extLst>
          </p:cNvPr>
          <p:cNvPicPr>
            <a:picLocks noChangeAspect="1"/>
          </p:cNvPicPr>
          <p:nvPr/>
        </p:nvPicPr>
        <p:blipFill>
          <a:blip r:embed="rId3"/>
          <a:stretch>
            <a:fillRect/>
          </a:stretch>
        </p:blipFill>
        <p:spPr>
          <a:xfrm>
            <a:off x="8065986" y="1304158"/>
            <a:ext cx="3752850" cy="5022850"/>
          </a:xfrm>
          <a:prstGeom prst="rect">
            <a:avLst/>
          </a:prstGeom>
          <a:ln>
            <a:solidFill>
              <a:schemeClr val="tx1"/>
            </a:solidFill>
          </a:ln>
        </p:spPr>
      </p:pic>
      <p:sp>
        <p:nvSpPr>
          <p:cNvPr id="5" name="Slide Number Placeholder 4">
            <a:extLst>
              <a:ext uri="{FF2B5EF4-FFF2-40B4-BE49-F238E27FC236}">
                <a16:creationId xmlns:a16="http://schemas.microsoft.com/office/drawing/2014/main" id="{C5312A1D-1B90-4D82-BB3D-1F46AB7D3F5C}"/>
              </a:ext>
            </a:extLst>
          </p:cNvPr>
          <p:cNvSpPr>
            <a:spLocks noGrp="1"/>
          </p:cNvSpPr>
          <p:nvPr>
            <p:ph type="sldNum" sz="quarter" idx="12"/>
          </p:nvPr>
        </p:nvSpPr>
        <p:spPr>
          <a:xfrm>
            <a:off x="9856166" y="6492875"/>
            <a:ext cx="1761067"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271579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
        <p:nvSpPr>
          <p:cNvPr id="6" name="Content Placeholder 5">
            <a:extLst>
              <a:ext uri="{FF2B5EF4-FFF2-40B4-BE49-F238E27FC236}">
                <a16:creationId xmlns:a16="http://schemas.microsoft.com/office/drawing/2014/main" id="{8A6542AD-0700-8354-2078-EEB1DB8C1BF0}"/>
              </a:ext>
            </a:extLst>
          </p:cNvPr>
          <p:cNvSpPr>
            <a:spLocks noGrp="1"/>
          </p:cNvSpPr>
          <p:nvPr>
            <p:ph idx="1"/>
          </p:nvPr>
        </p:nvSpPr>
        <p:spPr>
          <a:xfrm>
            <a:off x="609600" y="1356919"/>
            <a:ext cx="10520516" cy="4525963"/>
          </a:xfrm>
        </p:spPr>
        <p:txBody>
          <a:bodyPr vert="horz" lIns="91440" tIns="45720" rIns="91440" bIns="45720" rtlCol="0" anchor="t">
            <a:noAutofit/>
          </a:bodyPr>
          <a:lstStyle/>
          <a:p>
            <a:pPr>
              <a:lnSpc>
                <a:spcPct val="100000"/>
              </a:lnSpc>
              <a:spcBef>
                <a:spcPts val="1200"/>
              </a:spcBef>
            </a:pPr>
            <a:r>
              <a:rPr lang="en-US" sz="2000" b="1">
                <a:solidFill>
                  <a:srgbClr val="0B5395"/>
                </a:solidFill>
                <a:cs typeface="Arial"/>
              </a:rPr>
              <a:t>AB 3232, Zero-emissions buildings and sources of heat energy</a:t>
            </a:r>
            <a:r>
              <a:rPr lang="en-US" sz="2000">
                <a:solidFill>
                  <a:srgbClr val="0B5395"/>
                </a:solidFill>
                <a:cs typeface="Arial"/>
              </a:rPr>
              <a:t>: requires a feasibility assessment to assess the potential for California to reduce GHG’s from buildings by 40 percent below 1990 levels by 2030. </a:t>
            </a:r>
          </a:p>
          <a:p>
            <a:pPr>
              <a:lnSpc>
                <a:spcPct val="100000"/>
              </a:lnSpc>
              <a:spcBef>
                <a:spcPts val="1200"/>
              </a:spcBef>
            </a:pPr>
            <a:r>
              <a:rPr lang="en-US" sz="2000" b="1">
                <a:solidFill>
                  <a:srgbClr val="0B5395"/>
                </a:solidFill>
                <a:cs typeface="Arial"/>
              </a:rPr>
              <a:t>California Energy Code</a:t>
            </a:r>
            <a:r>
              <a:rPr lang="en-US" sz="2000">
                <a:solidFill>
                  <a:srgbClr val="0B5395"/>
                </a:solidFill>
                <a:cs typeface="Arial"/>
              </a:rPr>
              <a:t>: ensures that new and existing buildings achieve energy efficiency and preserve outdoor and indoor environmental quality through use of the most energy efficient technologies and construction.</a:t>
            </a:r>
          </a:p>
          <a:p>
            <a:pPr>
              <a:lnSpc>
                <a:spcPct val="100000"/>
              </a:lnSpc>
              <a:spcBef>
                <a:spcPts val="1200"/>
              </a:spcBef>
            </a:pPr>
            <a:r>
              <a:rPr lang="en-US" sz="2000" b="1">
                <a:solidFill>
                  <a:srgbClr val="0B5395"/>
                </a:solidFill>
                <a:cs typeface="Arial"/>
              </a:rPr>
              <a:t>AB 758, Building Efficiency</a:t>
            </a:r>
            <a:r>
              <a:rPr lang="en-US" sz="2000">
                <a:solidFill>
                  <a:srgbClr val="0B5395"/>
                </a:solidFill>
                <a:cs typeface="Arial"/>
              </a:rPr>
              <a:t>: develop a comprehensive program to achieve greater energy and water savings in existing residential and nonresidential buildings. </a:t>
            </a:r>
          </a:p>
          <a:p>
            <a:pPr>
              <a:lnSpc>
                <a:spcPct val="100000"/>
              </a:lnSpc>
              <a:spcBef>
                <a:spcPts val="1200"/>
              </a:spcBef>
            </a:pPr>
            <a:r>
              <a:rPr lang="en-US" sz="2000" b="1">
                <a:solidFill>
                  <a:srgbClr val="0B5395"/>
                </a:solidFill>
                <a:cs typeface="Arial"/>
              </a:rPr>
              <a:t>SB 1477, Low-emissions Buildings and Sources of Heat Energy</a:t>
            </a:r>
            <a:r>
              <a:rPr lang="en-US" sz="2000">
                <a:solidFill>
                  <a:srgbClr val="0B5395"/>
                </a:solidFill>
                <a:cs typeface="Arial"/>
              </a:rPr>
              <a:t>: requires the CPUC to develop two programs (Building Initiative for Low-Emissions Development and Technology and Equipment for Clean Heating) aimed at reducing greenhouse gas emissions associated with buildings.</a:t>
            </a:r>
          </a:p>
        </p:txBody>
      </p:sp>
    </p:spTree>
    <p:extLst>
      <p:ext uri="{BB962C8B-B14F-4D97-AF65-F5344CB8AC3E}">
        <p14:creationId xmlns:p14="http://schemas.microsoft.com/office/powerpoint/2010/main" val="45299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19729" y="1473933"/>
            <a:ext cx="6019024" cy="4351338"/>
          </a:xfrm>
        </p:spPr>
        <p:txBody>
          <a:bodyPr vert="horz" lIns="91440" tIns="45720" rIns="91440" bIns="45720" rtlCol="0" anchor="t">
            <a:normAutofit/>
          </a:bodyPr>
          <a:lstStyle/>
          <a:p>
            <a:r>
              <a:rPr lang="en-US" sz="3200">
                <a:solidFill>
                  <a:schemeClr val="accent1">
                    <a:lumMod val="75000"/>
                  </a:schemeClr>
                </a:solidFill>
                <a:latin typeface="Arial"/>
                <a:cs typeface="Arial"/>
              </a:rPr>
              <a:t>Field study to quantify and characterize residents’ exposure to indoor air pollutants generated from kitchen stoves in multifamily homes. </a:t>
            </a:r>
          </a:p>
          <a:p>
            <a:r>
              <a:rPr lang="en-US" sz="3200">
                <a:solidFill>
                  <a:schemeClr val="accent1">
                    <a:lumMod val="75000"/>
                  </a:schemeClr>
                </a:solidFill>
                <a:latin typeface="Arial"/>
                <a:cs typeface="Arial"/>
              </a:rPr>
              <a:t>Help guide future intervention policies such as building ventilation and electrification.</a:t>
            </a:r>
          </a:p>
          <a:p>
            <a:endParaRPr lang="en-US" sz="3200">
              <a:solidFill>
                <a:schemeClr val="accent1">
                  <a:lumMod val="75000"/>
                </a:schemeClr>
              </a:solidFill>
              <a:latin typeface="Arial"/>
              <a:cs typeface="Arial"/>
            </a:endParaRPr>
          </a:p>
        </p:txBody>
      </p:sp>
      <p:pic>
        <p:nvPicPr>
          <p:cNvPr id="3" name="Picture 2" descr="Picture showing cooking with a gas stove. ">
            <a:extLst>
              <a:ext uri="{FF2B5EF4-FFF2-40B4-BE49-F238E27FC236}">
                <a16:creationId xmlns:a16="http://schemas.microsoft.com/office/drawing/2014/main" id="{936DBA04-5222-B9E4-C866-4E9F770218F0}"/>
              </a:ext>
            </a:extLst>
          </p:cNvPr>
          <p:cNvPicPr>
            <a:picLocks noChangeAspect="1"/>
          </p:cNvPicPr>
          <p:nvPr/>
        </p:nvPicPr>
        <p:blipFill>
          <a:blip r:embed="rId2"/>
          <a:stretch>
            <a:fillRect/>
          </a:stretch>
        </p:blipFill>
        <p:spPr>
          <a:xfrm>
            <a:off x="7155712" y="1473933"/>
            <a:ext cx="4677463" cy="3123290"/>
          </a:xfrm>
          <a:prstGeom prst="rect">
            <a:avLst/>
          </a:prstGeom>
        </p:spPr>
      </p:pic>
      <p:sp>
        <p:nvSpPr>
          <p:cNvPr id="5" name="TextBox 4">
            <a:extLst>
              <a:ext uri="{FF2B5EF4-FFF2-40B4-BE49-F238E27FC236}">
                <a16:creationId xmlns:a16="http://schemas.microsoft.com/office/drawing/2014/main" id="{8F962736-EA2A-CAC6-4E02-7BD92B99C578}"/>
              </a:ext>
            </a:extLst>
          </p:cNvPr>
          <p:cNvSpPr txBox="1"/>
          <p:nvPr/>
        </p:nvSpPr>
        <p:spPr>
          <a:xfrm>
            <a:off x="7336465" y="4626471"/>
            <a:ext cx="4787375" cy="584775"/>
          </a:xfrm>
          <a:prstGeom prst="rect">
            <a:avLst/>
          </a:prstGeom>
          <a:noFill/>
        </p:spPr>
        <p:txBody>
          <a:bodyPr wrap="square">
            <a:spAutoFit/>
          </a:bodyPr>
          <a:lstStyle/>
          <a:p>
            <a:r>
              <a:rPr lang="en-US" sz="1600" i="1">
                <a:solidFill>
                  <a:srgbClr val="0B5395"/>
                </a:solidFill>
              </a:rPr>
              <a:t>Cooking process can be source of many health-damaging pollutants including NO</a:t>
            </a:r>
            <a:r>
              <a:rPr lang="en-US" sz="1600" i="1" baseline="-25000">
                <a:solidFill>
                  <a:srgbClr val="0B5395"/>
                </a:solidFill>
              </a:rPr>
              <a:t>2</a:t>
            </a:r>
            <a:r>
              <a:rPr lang="en-US" sz="1600" i="1">
                <a:solidFill>
                  <a:srgbClr val="0B5395"/>
                </a:solidFill>
              </a:rPr>
              <a:t> and PM</a:t>
            </a:r>
            <a:r>
              <a:rPr lang="en-US" sz="1600" i="1" baseline="-25000">
                <a:solidFill>
                  <a:srgbClr val="0B5395"/>
                </a:solidFill>
              </a:rPr>
              <a:t>2.5</a:t>
            </a:r>
            <a:r>
              <a:rPr lang="en-US" sz="1600" i="1">
                <a:solidFill>
                  <a:srgbClr val="0B5395"/>
                </a:solidFill>
              </a:rPr>
              <a:t> ​</a:t>
            </a: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3214406800"/>
              </p:ext>
            </p:extLst>
          </p:nvPr>
        </p:nvGraphicFramePr>
        <p:xfrm>
          <a:off x="1119188" y="1526687"/>
          <a:ext cx="9953623" cy="2138686"/>
        </p:xfrm>
        <a:graphic>
          <a:graphicData uri="http://schemas.openxmlformats.org/drawingml/2006/table">
            <a:tbl>
              <a:tblPr firstRow="1" bandRow="1">
                <a:tableStyleId>{5C22544A-7EE6-4342-B048-85BDC9FD1C3A}</a:tableStyleId>
              </a:tblPr>
              <a:tblGrid>
                <a:gridCol w="4700322">
                  <a:extLst>
                    <a:ext uri="{9D8B030D-6E8A-4147-A177-3AD203B41FA5}">
                      <a16:colId xmlns:a16="http://schemas.microsoft.com/office/drawing/2014/main" val="20000"/>
                    </a:ext>
                  </a:extLst>
                </a:gridCol>
                <a:gridCol w="1935427">
                  <a:extLst>
                    <a:ext uri="{9D8B030D-6E8A-4147-A177-3AD203B41FA5}">
                      <a16:colId xmlns:a16="http://schemas.microsoft.com/office/drawing/2014/main" val="20001"/>
                    </a:ext>
                  </a:extLst>
                </a:gridCol>
                <a:gridCol w="1658936">
                  <a:extLst>
                    <a:ext uri="{9D8B030D-6E8A-4147-A177-3AD203B41FA5}">
                      <a16:colId xmlns:a16="http://schemas.microsoft.com/office/drawing/2014/main" val="20002"/>
                    </a:ext>
                  </a:extLst>
                </a:gridCol>
                <a:gridCol w="1658938">
                  <a:extLst>
                    <a:ext uri="{9D8B030D-6E8A-4147-A177-3AD203B41FA5}">
                      <a16:colId xmlns:a16="http://schemas.microsoft.com/office/drawing/2014/main" val="20003"/>
                    </a:ext>
                  </a:extLst>
                </a:gridCol>
              </a:tblGrid>
              <a:tr h="1132846">
                <a:tc>
                  <a:txBody>
                    <a:bodyPr/>
                    <a:lstStyle/>
                    <a:p>
                      <a:r>
                        <a:rPr lang="en-US" sz="2000"/>
                        <a:t>Project</a:t>
                      </a:r>
                    </a:p>
                  </a:txBody>
                  <a:tcPr anchor="b"/>
                </a:tc>
                <a:tc>
                  <a:txBody>
                    <a:bodyPr/>
                    <a:lstStyle/>
                    <a:p>
                      <a:r>
                        <a:rPr lang="en-US" sz="2000"/>
                        <a:t>Available</a:t>
                      </a:r>
                      <a:r>
                        <a:rPr lang="en-US" sz="2000" baseline="0"/>
                        <a:t> Funding</a:t>
                      </a:r>
                      <a:endParaRPr lang="en-US" sz="2000"/>
                    </a:p>
                  </a:txBody>
                  <a:tcPr anchor="b"/>
                </a:tc>
                <a:tc>
                  <a:txBody>
                    <a:bodyPr/>
                    <a:lstStyle/>
                    <a:p>
                      <a:r>
                        <a:rPr lang="en-US" sz="2000"/>
                        <a:t>Minimum Award Amount</a:t>
                      </a:r>
                    </a:p>
                  </a:txBody>
                  <a:tcPr anchor="b"/>
                </a:tc>
                <a:tc>
                  <a:txBody>
                    <a:bodyPr/>
                    <a:lstStyle/>
                    <a:p>
                      <a:r>
                        <a:rPr lang="en-US" sz="2000"/>
                        <a:t>Maximum Award Amount</a:t>
                      </a:r>
                    </a:p>
                  </a:txBody>
                  <a:tcPr anchor="b"/>
                </a:tc>
                <a:extLst>
                  <a:ext uri="{0D108BD9-81ED-4DB2-BD59-A6C34878D82A}">
                    <a16:rowId xmlns:a16="http://schemas.microsoft.com/office/drawing/2014/main" val="10000"/>
                  </a:ext>
                </a:extLst>
              </a:tr>
              <a:tr h="549545">
                <a:tc>
                  <a:txBody>
                    <a:bodyPr/>
                    <a:lstStyle/>
                    <a:p>
                      <a:r>
                        <a:rPr lang="en-US" sz="2000" b="1"/>
                        <a:t>Quantifying Exposures to Indoor Air Pollutants in Multifamily Homes that Cook with Gas or Alternatives</a:t>
                      </a:r>
                      <a:endParaRPr lang="en-US" sz="2000"/>
                    </a:p>
                  </a:txBody>
                  <a:tcPr/>
                </a:tc>
                <a:tc>
                  <a:txBody>
                    <a:bodyPr/>
                    <a:lstStyle/>
                    <a:p>
                      <a:r>
                        <a:rPr lang="en-US" sz="2000"/>
                        <a:t>$2,000,000</a:t>
                      </a:r>
                    </a:p>
                  </a:txBody>
                  <a:tcPr/>
                </a:tc>
                <a:tc>
                  <a:txBody>
                    <a:bodyPr/>
                    <a:lstStyle/>
                    <a:p>
                      <a:r>
                        <a:rPr lang="en-US" sz="2000"/>
                        <a:t>$1,900,000</a:t>
                      </a:r>
                    </a:p>
                  </a:txBody>
                  <a:tcPr/>
                </a:tc>
                <a:tc>
                  <a:txBody>
                    <a:bodyPr/>
                    <a:lstStyle/>
                    <a:p>
                      <a:r>
                        <a:rPr lang="en-US" sz="2000"/>
                        <a:t>$2,000,000</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600959" cy="4782658"/>
          </a:xfrm>
        </p:spPr>
        <p:txBody>
          <a:bodyPr>
            <a:normAutofit lnSpcReduction="10000"/>
          </a:bodyPr>
          <a:lstStyle/>
          <a:p>
            <a:r>
              <a:rPr lang="en-US" sz="3200">
                <a:solidFill>
                  <a:schemeClr val="accent1">
                    <a:lumMod val="75000"/>
                  </a:schemeClr>
                </a:solidFill>
                <a:latin typeface="Arial"/>
                <a:cs typeface="Arial"/>
              </a:rPr>
              <a:t>Match funds of at least 5% requested CEC funds are required.</a:t>
            </a:r>
          </a:p>
          <a:p>
            <a:r>
              <a:rPr lang="en-US" sz="3200">
                <a:solidFill>
                  <a:schemeClr val="accent1">
                    <a:lumMod val="75000"/>
                  </a:schemeClr>
                </a:solidFill>
                <a:latin typeface="Arial"/>
                <a:cs typeface="Arial"/>
              </a:rPr>
              <a:t>Applications that include match funding will receive additional points during the scoring phase.</a:t>
            </a:r>
          </a:p>
          <a:p>
            <a:r>
              <a:rPr lang="en-US" sz="3200">
                <a:solidFill>
                  <a:schemeClr val="accent1">
                    <a:lumMod val="75000"/>
                  </a:schemeClr>
                </a:solidFill>
                <a:latin typeface="Arial"/>
                <a:cs typeface="Arial"/>
              </a:rPr>
              <a:t>Match funding contributors must submit match funding commitment letters that meet the requirements. Failure to do so will disqualify the match funding commitment from consideration.</a:t>
            </a:r>
          </a:p>
          <a:p>
            <a:r>
              <a:rPr lang="en-US" sz="3200">
                <a:solidFill>
                  <a:schemeClr val="accent1">
                    <a:lumMod val="75000"/>
                  </a:schemeClr>
                </a:solidFill>
                <a:latin typeface="Arial"/>
                <a:cs typeface="Arial"/>
              </a:rPr>
              <a:t>Refer to the Solicitation Manual for more details on match funding.</a:t>
            </a: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360878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2" y="187099"/>
            <a:ext cx="10713520" cy="1038840"/>
          </a:xfrm>
        </p:spPr>
        <p:txBody>
          <a:bodyPr>
            <a:normAutofit/>
          </a:bodyPr>
          <a:lstStyle/>
          <a:p>
            <a:pPr algn="l"/>
            <a:r>
              <a:rPr lang="en-US" sz="3200" b="1">
                <a:solidFill>
                  <a:srgbClr val="254061"/>
                </a:solidFill>
                <a:latin typeface="Arial"/>
                <a:cs typeface="Arial"/>
              </a:rPr>
              <a:t>Quantifying Exposures to Indoor Air Pollutants in Multifamily Homes that Cook with Gas or Alternatives</a:t>
            </a: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graphicFrame>
        <p:nvGraphicFramePr>
          <p:cNvPr id="5" name="Diagram 4" descr="These pollutants have been associated with negative human health impacts&#10;">
            <a:extLst>
              <a:ext uri="{FF2B5EF4-FFF2-40B4-BE49-F238E27FC236}">
                <a16:creationId xmlns:a16="http://schemas.microsoft.com/office/drawing/2014/main" id="{49123B62-958F-8BFA-8126-1611E662DF59}"/>
              </a:ext>
            </a:extLst>
          </p:cNvPr>
          <p:cNvGraphicFramePr/>
          <p:nvPr>
            <p:extLst>
              <p:ext uri="{D42A27DB-BD31-4B8C-83A1-F6EECF244321}">
                <p14:modId xmlns:p14="http://schemas.microsoft.com/office/powerpoint/2010/main" val="1627608778"/>
              </p:ext>
            </p:extLst>
          </p:nvPr>
        </p:nvGraphicFramePr>
        <p:xfrm>
          <a:off x="2807189" y="1525440"/>
          <a:ext cx="8895522" cy="4937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2039D1D-BA99-347C-F033-BF1A28C10D12}"/>
              </a:ext>
            </a:extLst>
          </p:cNvPr>
          <p:cNvSpPr txBox="1"/>
          <p:nvPr/>
        </p:nvSpPr>
        <p:spPr>
          <a:xfrm>
            <a:off x="218030" y="1426906"/>
            <a:ext cx="6097772" cy="584775"/>
          </a:xfrm>
          <a:prstGeom prst="rect">
            <a:avLst/>
          </a:prstGeom>
          <a:noFill/>
        </p:spPr>
        <p:txBody>
          <a:bodyPr wrap="square">
            <a:spAutoFit/>
          </a:bodyPr>
          <a:lstStyle/>
          <a:p>
            <a:r>
              <a:rPr lang="en-US" sz="3200" b="1">
                <a:solidFill>
                  <a:srgbClr val="0B5395"/>
                </a:solidFill>
              </a:rPr>
              <a:t>Background</a:t>
            </a:r>
          </a:p>
        </p:txBody>
      </p:sp>
    </p:spTree>
    <p:extLst>
      <p:ext uri="{BB962C8B-B14F-4D97-AF65-F5344CB8AC3E}">
        <p14:creationId xmlns:p14="http://schemas.microsoft.com/office/powerpoint/2010/main" val="151983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1" y="237067"/>
            <a:ext cx="10644091" cy="1038840"/>
          </a:xfrm>
        </p:spPr>
        <p:txBody>
          <a:bodyPr>
            <a:noAutofit/>
          </a:bodyPr>
          <a:lstStyle/>
          <a:p>
            <a:pPr algn="l"/>
            <a:r>
              <a:rPr lang="en-US" sz="3200" b="1">
                <a:solidFill>
                  <a:srgbClr val="254061"/>
                </a:solidFill>
                <a:latin typeface="Arial"/>
                <a:cs typeface="Arial"/>
              </a:rPr>
              <a:t>Quantifying Exposures to Indoor Air Pollutants in Multifamily Homes that Cook with Gas or Alternatives</a:t>
            </a:r>
            <a:br>
              <a:rPr lang="en-US" sz="3200" b="1">
                <a:solidFill>
                  <a:srgbClr val="254061"/>
                </a:solidFill>
                <a:latin typeface="Arial"/>
                <a:cs typeface="Arial"/>
              </a:rPr>
            </a:br>
            <a:endParaRPr lang="en-US" sz="3200" b="1">
              <a:solidFill>
                <a:srgbClr val="254061"/>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64727" y="1263952"/>
            <a:ext cx="10644091" cy="4682017"/>
          </a:xfrm>
        </p:spPr>
        <p:txBody>
          <a:bodyPr vert="horz" lIns="91440" tIns="45720" rIns="91440" bIns="45720" rtlCol="0" anchor="t">
            <a:normAutofit/>
          </a:bodyPr>
          <a:lstStyle/>
          <a:p>
            <a:pPr marL="0" indent="0">
              <a:buNone/>
            </a:pPr>
            <a:r>
              <a:rPr lang="en-US" sz="3200">
                <a:solidFill>
                  <a:schemeClr val="accent1">
                    <a:lumMod val="75000"/>
                  </a:schemeClr>
                </a:solidFill>
                <a:latin typeface="Arial"/>
                <a:cs typeface="Arial"/>
              </a:rPr>
              <a:t>Successful applicants must:</a:t>
            </a:r>
          </a:p>
          <a:p>
            <a:r>
              <a:rPr lang="en-US">
                <a:solidFill>
                  <a:schemeClr val="accent1">
                    <a:lumMod val="75000"/>
                  </a:schemeClr>
                </a:solidFill>
                <a:latin typeface="Arial"/>
                <a:cs typeface="Arial"/>
              </a:rPr>
              <a:t>design and implement a field study of multifamily homes in California to determine human exposures to pollutants from residential cooking.</a:t>
            </a:r>
          </a:p>
        </p:txBody>
      </p:sp>
      <p:pic>
        <p:nvPicPr>
          <p:cNvPr id="1026" name="Picture 2" descr="Where's Low-Income Housing With No Waiting List Near Me?">
            <a:extLst>
              <a:ext uri="{FF2B5EF4-FFF2-40B4-BE49-F238E27FC236}">
                <a16:creationId xmlns:a16="http://schemas.microsoft.com/office/drawing/2014/main" id="{66715216-A3CE-51AE-F81E-42B5B5BA2A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592" y="3337262"/>
            <a:ext cx="5557284" cy="31259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241A0C5-46EB-05FF-BC22-5771A44BEDE0}"/>
              </a:ext>
            </a:extLst>
          </p:cNvPr>
          <p:cNvSpPr txBox="1"/>
          <p:nvPr/>
        </p:nvSpPr>
        <p:spPr>
          <a:xfrm>
            <a:off x="2105246" y="6452601"/>
            <a:ext cx="3487479" cy="369332"/>
          </a:xfrm>
          <a:prstGeom prst="rect">
            <a:avLst/>
          </a:prstGeom>
          <a:noFill/>
        </p:spPr>
        <p:txBody>
          <a:bodyPr wrap="square" rtlCol="0">
            <a:spAutoFit/>
          </a:bodyPr>
          <a:lstStyle/>
          <a:p>
            <a:r>
              <a:rPr lang="en-US" i="1">
                <a:solidFill>
                  <a:srgbClr val="0B5395"/>
                </a:solidFill>
              </a:rPr>
              <a:t>Focus on multi-family homes</a:t>
            </a:r>
          </a:p>
        </p:txBody>
      </p:sp>
      <p:pic>
        <p:nvPicPr>
          <p:cNvPr id="13" name="Picture 12" descr="Father cooking breakfast for kids">
            <a:extLst>
              <a:ext uri="{FF2B5EF4-FFF2-40B4-BE49-F238E27FC236}">
                <a16:creationId xmlns:a16="http://schemas.microsoft.com/office/drawing/2014/main" id="{F8D80D43-7984-8B6D-0E92-9AB19412C2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1783" y="3337262"/>
            <a:ext cx="4375490" cy="3125972"/>
          </a:xfrm>
          <a:prstGeom prst="rect">
            <a:avLst/>
          </a:prstGeom>
        </p:spPr>
      </p:pic>
      <p:sp>
        <p:nvSpPr>
          <p:cNvPr id="14" name="TextBox 13">
            <a:extLst>
              <a:ext uri="{FF2B5EF4-FFF2-40B4-BE49-F238E27FC236}">
                <a16:creationId xmlns:a16="http://schemas.microsoft.com/office/drawing/2014/main" id="{8E705352-F261-28C5-ABC7-3D9CB6FE425E}"/>
              </a:ext>
            </a:extLst>
          </p:cNvPr>
          <p:cNvSpPr txBox="1"/>
          <p:nvPr/>
        </p:nvSpPr>
        <p:spPr>
          <a:xfrm>
            <a:off x="7051783" y="6452601"/>
            <a:ext cx="4375490" cy="369332"/>
          </a:xfrm>
          <a:prstGeom prst="rect">
            <a:avLst/>
          </a:prstGeom>
          <a:noFill/>
        </p:spPr>
        <p:txBody>
          <a:bodyPr wrap="square" rtlCol="0">
            <a:spAutoFit/>
          </a:bodyPr>
          <a:lstStyle/>
          <a:p>
            <a:r>
              <a:rPr lang="en-US" i="1">
                <a:solidFill>
                  <a:srgbClr val="0B5395"/>
                </a:solidFill>
              </a:rPr>
              <a:t>Pollutant concentrations and exposure</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10240512"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219083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30995" y="128912"/>
            <a:ext cx="10605365" cy="1038840"/>
          </a:xfrm>
        </p:spPr>
        <p:txBody>
          <a:bodyPr>
            <a:noAutofit/>
          </a:bodyPr>
          <a:lstStyle/>
          <a:p>
            <a:pPr algn="l"/>
            <a:r>
              <a:rPr lang="en-US" sz="3200" b="1">
                <a:solidFill>
                  <a:srgbClr val="254061"/>
                </a:solidFill>
                <a:latin typeface="Arial"/>
                <a:cs typeface="Arial"/>
              </a:rPr>
              <a:t>Quantifying Exposures to Indoor Air Pollutants in Multifamily Homes that Cook with Gas or Alternatives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3351" y="1426156"/>
            <a:ext cx="9953978" cy="4351338"/>
          </a:xfrm>
        </p:spPr>
        <p:txBody>
          <a:bodyPr>
            <a:normAutofit/>
          </a:bodyPr>
          <a:lstStyle/>
          <a:p>
            <a:pPr marL="0" indent="0">
              <a:buNone/>
            </a:pPr>
            <a:r>
              <a:rPr lang="en-US" sz="3200" b="1">
                <a:solidFill>
                  <a:schemeClr val="accent1">
                    <a:lumMod val="75000"/>
                  </a:schemeClr>
                </a:solidFill>
                <a:latin typeface="Arial"/>
                <a:cs typeface="Arial"/>
              </a:rPr>
              <a:t>Research must, at a minimum:</a:t>
            </a: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graphicFrame>
        <p:nvGraphicFramePr>
          <p:cNvPr id="3" name="Diagram 2">
            <a:extLst>
              <a:ext uri="{FF2B5EF4-FFF2-40B4-BE49-F238E27FC236}">
                <a16:creationId xmlns:a16="http://schemas.microsoft.com/office/drawing/2014/main" id="{53ADD315-B776-F6B1-9C9F-79E73B1D6B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0138777"/>
              </p:ext>
            </p:extLst>
          </p:nvPr>
        </p:nvGraphicFramePr>
        <p:xfrm>
          <a:off x="1330995" y="2111211"/>
          <a:ext cx="9695712" cy="4617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03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2" y="237067"/>
            <a:ext cx="10713520" cy="1038840"/>
          </a:xfrm>
        </p:spPr>
        <p:txBody>
          <a:bodyPr>
            <a:noAutofit/>
          </a:bodyPr>
          <a:lstStyle/>
          <a:p>
            <a:pPr algn="l"/>
            <a:r>
              <a:rPr lang="en-US" sz="3200" b="1">
                <a:solidFill>
                  <a:srgbClr val="254061"/>
                </a:solidFill>
                <a:latin typeface="Arial"/>
                <a:cs typeface="Arial"/>
              </a:rPr>
              <a:t>Quantifying Exposures to Indoor Air Pollutants in Multifamily Homes that Cook with Gas or Alternatives</a:t>
            </a:r>
          </a:p>
        </p:txBody>
      </p:sp>
      <p:sp>
        <p:nvSpPr>
          <p:cNvPr id="6" name="Content Placeholder 5">
            <a:extLst>
              <a:ext uri="{FF2B5EF4-FFF2-40B4-BE49-F238E27FC236}">
                <a16:creationId xmlns:a16="http://schemas.microsoft.com/office/drawing/2014/main" id="{2815003A-EDEF-4D35-B40D-31EDDFA4CE32}"/>
              </a:ext>
            </a:extLst>
          </p:cNvPr>
          <p:cNvSpPr>
            <a:spLocks noGrp="1"/>
          </p:cNvSpPr>
          <p:nvPr/>
        </p:nvSpPr>
        <p:spPr>
          <a:xfrm>
            <a:off x="860219" y="1454380"/>
            <a:ext cx="10713520" cy="4983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b="1">
                <a:solidFill>
                  <a:schemeClr val="accent1">
                    <a:lumMod val="75000"/>
                  </a:schemeClr>
                </a:solidFill>
                <a:latin typeface="Arial"/>
                <a:cs typeface="Arial"/>
              </a:rPr>
              <a:t>Desirable considerations to strengthen the proposal:</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88446854-F447-47F1-A8CF-D764B2A4A65D}"/>
              </a:ext>
            </a:extLst>
          </p:cNvPr>
          <p:cNvSpPr>
            <a:spLocks noGrp="1"/>
          </p:cNvSpPr>
          <p:nvPr>
            <p:ph type="sldNum" sz="quarter" idx="12"/>
          </p:nvPr>
        </p:nvSpPr>
        <p:spPr>
          <a:xfrm>
            <a:off x="9584959"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graphicFrame>
        <p:nvGraphicFramePr>
          <p:cNvPr id="3" name="Diagram 2">
            <a:extLst>
              <a:ext uri="{FF2B5EF4-FFF2-40B4-BE49-F238E27FC236}">
                <a16:creationId xmlns:a16="http://schemas.microsoft.com/office/drawing/2014/main" id="{7A440D7A-7474-8F57-E4B7-A1A5234EC8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7010848"/>
              </p:ext>
            </p:extLst>
          </p:nvPr>
        </p:nvGraphicFramePr>
        <p:xfrm>
          <a:off x="509954" y="2264942"/>
          <a:ext cx="11333284" cy="435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43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a:solidFill>
                  <a:schemeClr val="accent1">
                    <a:lumMod val="75000"/>
                  </a:schemeClr>
                </a:solidFill>
                <a:latin typeface="Arial"/>
                <a:cs typeface="Arial"/>
              </a:rPr>
              <a:t>This is an open solicitation </a:t>
            </a:r>
            <a:r>
              <a:rPr lang="en-US" sz="3200">
                <a:solidFill>
                  <a:srgbClr val="0B5395"/>
                </a:solidFill>
                <a:latin typeface="Arial"/>
                <a:cs typeface="Arial"/>
              </a:rPr>
              <a:t>for public and private entities.</a:t>
            </a:r>
          </a:p>
          <a:p>
            <a:r>
              <a:rPr lang="en-US" sz="3200">
                <a:solidFill>
                  <a:srgbClr val="0B5395"/>
                </a:solidFill>
                <a:latin typeface="Arial"/>
                <a:cs typeface="Arial"/>
              </a:rPr>
              <a:t>Applicants must accept the PIER terms and </a:t>
            </a:r>
            <a:r>
              <a:rPr lang="en-US" sz="3200">
                <a:solidFill>
                  <a:schemeClr val="accent1">
                    <a:lumMod val="75000"/>
                  </a:schemeClr>
                </a:solidFill>
                <a:latin typeface="Arial"/>
                <a:cs typeface="Arial"/>
              </a:rPr>
              <a:t>conditions.</a:t>
            </a:r>
          </a:p>
          <a:p>
            <a:pPr lvl="1">
              <a:buFont typeface="Courier New"/>
              <a:buChar char="o"/>
            </a:pPr>
            <a:r>
              <a:rPr lang="en-US" sz="3200">
                <a:solidFill>
                  <a:schemeClr val="accent1">
                    <a:lumMod val="75000"/>
                  </a:schemeClr>
                </a:solidFill>
                <a:latin typeface="Arial"/>
                <a:cs typeface="Arial"/>
              </a:rPr>
              <a:t>Standard, UC, and DOE T&amp;Cs available online: </a:t>
            </a:r>
            <a:r>
              <a:rPr lang="en-US" sz="320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4F81BD"/>
              </a:solidFill>
              <a:latin typeface="Arial"/>
              <a:cs typeface="Arial"/>
            </a:endParaRPr>
          </a:p>
          <a:p>
            <a:r>
              <a:rPr lang="en-US" sz="320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a:t>
            </a:r>
          </a:p>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Participants will be muted during the presentation. </a:t>
            </a:r>
          </a:p>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Please chat your question in the Q&amp;A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on solicitation documents including this presentation will be posted at the Grant Funding Opportunity’s webpage: </a:t>
            </a: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hlinkClick r:id="rId3"/>
              </a:rPr>
              <a:t>https://www.energy.ca.gov/solicitations/2023-11/gfo-23-501-quantifying-exposures-indoor-air-pollutants-multifamily-homes-cook</a:t>
            </a:r>
            <a:endParaRPr kumimoji="0" lang="en-US"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90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1982116648"/>
              </p:ext>
            </p:extLst>
          </p:nvPr>
        </p:nvGraphicFramePr>
        <p:xfrm>
          <a:off x="1119188" y="1403594"/>
          <a:ext cx="9953624" cy="4124941"/>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including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a:t>1. Application Form</a:t>
                      </a:r>
                      <a:r>
                        <a:rPr lang="en-US" sz="1800" baseline="0"/>
                        <a:t> (.pdf)</a:t>
                      </a:r>
                      <a:endParaRPr lang="en-US" sz="1800"/>
                    </a:p>
                  </a:txBody>
                  <a:tcPr>
                    <a:lnT w="12700" cap="flat" cmpd="sng" algn="ctr">
                      <a:solidFill>
                        <a:schemeClr val="tx1"/>
                      </a:solidFill>
                      <a:prstDash val="solid"/>
                      <a:round/>
                      <a:headEnd type="none" w="med" len="med"/>
                      <a:tailEnd type="none" w="med" len="med"/>
                    </a:lnT>
                  </a:tcPr>
                </a:tc>
                <a:tc>
                  <a:txBody>
                    <a:bodyPr/>
                    <a:lstStyle/>
                    <a:p>
                      <a:r>
                        <a:rPr lang="en-US" sz="1800"/>
                        <a:t>8. CEQA Compliance Form (.docx)</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r>
                        <a:rPr lang="en-US" sz="1800"/>
                        <a:t>2. Executive Summary (.</a:t>
                      </a:r>
                      <a:r>
                        <a:rPr lang="en-US" sz="1800" err="1"/>
                        <a:t>docx</a:t>
                      </a:r>
                      <a:r>
                        <a:rPr lang="en-US" sz="180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9. References and Work Product Form (.docx, .pdf)</a:t>
                      </a:r>
                    </a:p>
                  </a:txBody>
                  <a:tcPr/>
                </a:tc>
                <a:extLst>
                  <a:ext uri="{0D108BD9-81ED-4DB2-BD59-A6C34878D82A}">
                    <a16:rowId xmlns:a16="http://schemas.microsoft.com/office/drawing/2014/main" val="10002"/>
                  </a:ext>
                </a:extLst>
              </a:tr>
              <a:tr h="492653">
                <a:tc>
                  <a:txBody>
                    <a:bodyPr/>
                    <a:lstStyle/>
                    <a:p>
                      <a:r>
                        <a:rPr lang="en-US" sz="1800"/>
                        <a:t>3. Project Narrative (.docx)</a:t>
                      </a:r>
                    </a:p>
                  </a:txBody>
                  <a:tcPr/>
                </a:tc>
                <a:tc>
                  <a:txBody>
                    <a:bodyPr/>
                    <a:lstStyle/>
                    <a:p>
                      <a:r>
                        <a:rPr lang="en-US" sz="1800"/>
                        <a:t>10. Commitment and Support Letters (.pdf) </a:t>
                      </a:r>
                    </a:p>
                  </a:txBody>
                  <a:tcPr/>
                </a:tc>
                <a:extLst>
                  <a:ext uri="{0D108BD9-81ED-4DB2-BD59-A6C34878D82A}">
                    <a16:rowId xmlns:a16="http://schemas.microsoft.com/office/drawing/2014/main" val="10003"/>
                  </a:ext>
                </a:extLst>
              </a:tr>
              <a:tr h="492653">
                <a:tc>
                  <a:txBody>
                    <a:bodyPr/>
                    <a:lstStyle/>
                    <a:p>
                      <a:r>
                        <a:rPr lang="en-US" sz="1800"/>
                        <a:t>4.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11. Project Performance Metrics</a:t>
                      </a:r>
                    </a:p>
                  </a:txBody>
                  <a:tcPr/>
                </a:tc>
                <a:extLst>
                  <a:ext uri="{0D108BD9-81ED-4DB2-BD59-A6C34878D82A}">
                    <a16:rowId xmlns:a16="http://schemas.microsoft.com/office/drawing/2014/main" val="10004"/>
                  </a:ext>
                </a:extLst>
              </a:tr>
              <a:tr h="528943">
                <a:tc>
                  <a:txBody>
                    <a:bodyPr/>
                    <a:lstStyle/>
                    <a:p>
                      <a:r>
                        <a:rPr lang="en-US" sz="1800"/>
                        <a:t>5. Scope of Work (.docx)</a:t>
                      </a:r>
                    </a:p>
                  </a:txBody>
                  <a:tcPr/>
                </a:tc>
                <a:tc>
                  <a:txBody>
                    <a:bodyPr/>
                    <a:lstStyle/>
                    <a:p>
                      <a:r>
                        <a:rPr lang="en-US" sz="1800"/>
                        <a:t>12. </a:t>
                      </a:r>
                      <a:r>
                        <a:rPr lang="fr-FR" sz="1800"/>
                        <a:t>Applicant Declaration  (.docx)</a:t>
                      </a:r>
                      <a:endParaRPr lang="en-US" sz="1800"/>
                    </a:p>
                  </a:txBody>
                  <a:tcPr/>
                </a:tc>
                <a:extLst>
                  <a:ext uri="{0D108BD9-81ED-4DB2-BD59-A6C34878D82A}">
                    <a16:rowId xmlns:a16="http://schemas.microsoft.com/office/drawing/2014/main" val="10005"/>
                  </a:ext>
                </a:extLst>
              </a:tr>
              <a:tr h="492653">
                <a:tc>
                  <a:txBody>
                    <a:bodyPr/>
                    <a:lstStyle/>
                    <a:p>
                      <a:r>
                        <a:rPr lang="en-US" sz="1800"/>
                        <a:t>6. Project Schedule (.xlsx)</a:t>
                      </a:r>
                    </a:p>
                  </a:txBody>
                  <a:tcPr/>
                </a:tc>
                <a:tc>
                  <a:txBody>
                    <a:bodyPr/>
                    <a:lstStyle/>
                    <a:p>
                      <a:r>
                        <a:rPr lang="en-US" sz="1800"/>
                        <a:t>13. California Based Entity</a:t>
                      </a:r>
                      <a:r>
                        <a:rPr lang="en-US" sz="1800" baseline="0"/>
                        <a:t> Form (.docx)</a:t>
                      </a:r>
                      <a:endParaRPr lang="en-US" sz="1800"/>
                    </a:p>
                  </a:txBody>
                  <a:tcPr/>
                </a:tc>
                <a:extLst>
                  <a:ext uri="{0D108BD9-81ED-4DB2-BD59-A6C34878D82A}">
                    <a16:rowId xmlns:a16="http://schemas.microsoft.com/office/drawing/2014/main" val="10006"/>
                  </a:ext>
                </a:extLst>
              </a:tr>
              <a:tr h="492653">
                <a:tc>
                  <a:txBody>
                    <a:bodyPr/>
                    <a:lstStyle/>
                    <a:p>
                      <a:r>
                        <a:rPr lang="en-US" sz="1800"/>
                        <a:t>7. Budget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a:solidFill>
                  <a:schemeClr val="accent1">
                    <a:lumMod val="75000"/>
                  </a:schemeClr>
                </a:solidFill>
                <a:latin typeface="Arial"/>
                <a:cs typeface="Arial"/>
              </a:rPr>
              <a:t>This is your opportunity to explain the entirety of the project. The narrative should explain:</a:t>
            </a:r>
          </a:p>
          <a:p>
            <a:pPr lvl="1">
              <a:buFont typeface="Courier New" panose="02070309020205020404" pitchFamily="49" charset="0"/>
              <a:buChar char="o"/>
            </a:pPr>
            <a:r>
              <a:rPr lang="en-US" sz="2800">
                <a:solidFill>
                  <a:schemeClr val="accent1">
                    <a:lumMod val="75000"/>
                  </a:schemeClr>
                </a:solidFill>
                <a:latin typeface="Arial"/>
                <a:cs typeface="Arial"/>
              </a:rPr>
              <a:t>Why is your project necessary and important to California?</a:t>
            </a:r>
          </a:p>
          <a:p>
            <a:pPr lvl="1">
              <a:buFont typeface="Courier New" panose="02070309020205020404" pitchFamily="49" charset="0"/>
              <a:buChar char="o"/>
            </a:pPr>
            <a:r>
              <a:rPr lang="en-US" sz="2800">
                <a:solidFill>
                  <a:schemeClr val="accent1">
                    <a:lumMod val="75000"/>
                  </a:schemeClr>
                </a:solidFill>
                <a:latin typeface="Arial"/>
                <a:cs typeface="Arial"/>
              </a:rPr>
              <a:t>What is your project approach and how will each major task be implemented?</a:t>
            </a:r>
          </a:p>
          <a:p>
            <a:pPr lvl="1">
              <a:buFont typeface="Courier New" panose="02070309020205020404" pitchFamily="49" charset="0"/>
              <a:buChar char="o"/>
            </a:pPr>
            <a:r>
              <a:rPr lang="en-US" sz="2800">
                <a:solidFill>
                  <a:schemeClr val="accent1">
                    <a:lumMod val="75000"/>
                  </a:schemeClr>
                </a:solidFill>
                <a:latin typeface="Arial"/>
                <a:cs typeface="Arial"/>
              </a:rPr>
              <a:t>How will the project be completed in </a:t>
            </a:r>
            <a:r>
              <a:rPr lang="en-US" sz="2800">
                <a:solidFill>
                  <a:srgbClr val="0B5395"/>
                </a:solidFill>
                <a:latin typeface="Arial"/>
                <a:cs typeface="Arial"/>
              </a:rPr>
              <a:t>the term proposed</a:t>
            </a:r>
          </a:p>
          <a:p>
            <a:pPr lvl="1">
              <a:buFont typeface="Courier New" panose="02070309020205020404" pitchFamily="49" charset="0"/>
              <a:buChar char="o"/>
            </a:pPr>
            <a:r>
              <a:rPr lang="en-US" sz="2800">
                <a:solidFill>
                  <a:srgbClr val="0B5395"/>
                </a:solidFill>
                <a:latin typeface="Arial"/>
                <a:cs typeface="Arial"/>
              </a:rPr>
              <a:t>How will the project outcomes benefit natural gas ratepayers?</a:t>
            </a:r>
          </a:p>
          <a:p>
            <a:pPr lvl="1">
              <a:buFont typeface="Courier New" panose="02070309020205020404" pitchFamily="49" charset="0"/>
              <a:buChar char="o"/>
            </a:pPr>
            <a:r>
              <a:rPr lang="en-US" sz="2800">
                <a:solidFill>
                  <a:srgbClr val="0B5395"/>
                </a:solidFill>
                <a:latin typeface="Arial"/>
                <a:cs typeface="Arial"/>
              </a:rPr>
              <a:t>Address the requirements for your group as described </a:t>
            </a:r>
            <a:r>
              <a:rPr lang="en-US" sz="2800">
                <a:solidFill>
                  <a:schemeClr val="accent1">
                    <a:lumMod val="75000"/>
                  </a:schemeClr>
                </a:solidFill>
                <a:latin typeface="Arial"/>
                <a:cs typeface="Arial"/>
              </a:rPr>
              <a:t>in Section I.C.</a:t>
            </a:r>
          </a:p>
          <a:p>
            <a:pPr marL="457200" lvl="1" indent="0">
              <a:buNone/>
            </a:pPr>
            <a:endParaRPr lang="en-US" sz="2800">
              <a:solidFill>
                <a:schemeClr val="accent1">
                  <a:lumMod val="75000"/>
                </a:schemeClr>
              </a:solidFill>
              <a:latin typeface="Arial"/>
              <a:cs typeface="Arial"/>
            </a:endParaRPr>
          </a:p>
          <a:p>
            <a:pPr marL="457200" lvl="1" indent="0">
              <a:buNone/>
            </a:pPr>
            <a:r>
              <a:rPr lang="en-US" sz="280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5)</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a:solidFill>
                  <a:schemeClr val="accent1">
                    <a:lumMod val="75000"/>
                  </a:schemeClr>
                </a:solidFill>
                <a:latin typeface="Arial"/>
                <a:cs typeface="Arial"/>
              </a:rPr>
              <a:t>Tell us exactly what you are proposing to do in your project.</a:t>
            </a:r>
          </a:p>
          <a:p>
            <a:r>
              <a:rPr lang="en-US" sz="3000">
                <a:solidFill>
                  <a:schemeClr val="accent1">
                    <a:lumMod val="75000"/>
                  </a:schemeClr>
                </a:solidFill>
                <a:latin typeface="Arial"/>
                <a:cs typeface="Arial"/>
              </a:rPr>
              <a:t>Identify what will be deliver to the Energy Commission.</a:t>
            </a:r>
          </a:p>
          <a:p>
            <a:r>
              <a:rPr lang="en-US" sz="3000">
                <a:solidFill>
                  <a:schemeClr val="accent1">
                    <a:lumMod val="75000"/>
                  </a:schemeClr>
                </a:solidFill>
                <a:latin typeface="Arial"/>
                <a:cs typeface="Arial"/>
              </a:rPr>
              <a:t>Be sure to include in the technical tasks:</a:t>
            </a:r>
          </a:p>
          <a:p>
            <a:pPr lvl="1">
              <a:buFont typeface="Courier New" panose="02070309020205020404" pitchFamily="49" charset="0"/>
              <a:buChar char="o"/>
            </a:pPr>
            <a:r>
              <a:rPr lang="en-US" sz="2800">
                <a:solidFill>
                  <a:schemeClr val="accent1">
                    <a:lumMod val="75000"/>
                  </a:schemeClr>
                </a:solidFill>
                <a:latin typeface="Arial"/>
                <a:cs typeface="Arial"/>
              </a:rPr>
              <a:t>At least one product deliverable per task.</a:t>
            </a:r>
          </a:p>
          <a:p>
            <a:pPr lvl="1">
              <a:buFont typeface="Courier New" panose="02070309020205020404" pitchFamily="49" charset="0"/>
              <a:buChar char="o"/>
            </a:pPr>
            <a:r>
              <a:rPr lang="en-US" sz="2800">
                <a:solidFill>
                  <a:schemeClr val="accent1">
                    <a:lumMod val="75000"/>
                  </a:schemeClr>
                </a:solidFill>
                <a:latin typeface="Arial"/>
                <a:cs typeface="Arial"/>
              </a:rPr>
              <a:t>Address requirements in Section I.C. under Project Focus.</a:t>
            </a:r>
          </a:p>
          <a:p>
            <a:r>
              <a:rPr lang="en-US" sz="3000">
                <a:solidFill>
                  <a:schemeClr val="accent1">
                    <a:lumMod val="75000"/>
                  </a:schemeClr>
                </a:solidFill>
                <a:latin typeface="Arial"/>
                <a:cs typeface="Arial"/>
              </a:rPr>
              <a:t>Be sure to include in the Project Schedule (Attachment 6):</a:t>
            </a:r>
          </a:p>
          <a:p>
            <a:pPr lvl="1">
              <a:buFont typeface="Courier New" panose="02070309020205020404" pitchFamily="49" charset="0"/>
              <a:buChar char="o"/>
            </a:pPr>
            <a:r>
              <a:rPr lang="en-US" sz="2800">
                <a:solidFill>
                  <a:schemeClr val="accent1">
                    <a:lumMod val="75000"/>
                  </a:schemeClr>
                </a:solidFill>
                <a:latin typeface="Arial"/>
                <a:cs typeface="Arial"/>
              </a:rPr>
              <a:t>Product deliverables that correspond with the Scope of Work.</a:t>
            </a:r>
          </a:p>
          <a:p>
            <a:pPr lvl="1">
              <a:buFont typeface="Courier New" panose="02070309020205020404" pitchFamily="49" charset="0"/>
              <a:buChar char="o"/>
            </a:pPr>
            <a:r>
              <a:rPr lang="en-US" sz="2800">
                <a:solidFill>
                  <a:schemeClr val="accent1">
                    <a:lumMod val="75000"/>
                  </a:schemeClr>
                </a:solidFill>
                <a:latin typeface="Arial"/>
                <a:cs typeface="Arial"/>
              </a:rPr>
              <a:t>Realistic dates on when product deliverables can be completed.</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92500" lnSpcReduction="10000"/>
          </a:bodyPr>
          <a:lstStyle/>
          <a:p>
            <a:pPr>
              <a:lnSpc>
                <a:spcPct val="120000"/>
              </a:lnSpc>
            </a:pPr>
            <a:r>
              <a:rPr lang="en-US" sz="3000">
                <a:solidFill>
                  <a:schemeClr val="accent1">
                    <a:lumMod val="75000"/>
                  </a:schemeClr>
                </a:solidFill>
                <a:latin typeface="Arial"/>
                <a:cs typeface="Arial"/>
              </a:rPr>
              <a:t>Identify how the Energy Commission funds and match funds will be spent to complete the project</a:t>
            </a:r>
          </a:p>
          <a:p>
            <a:pPr>
              <a:lnSpc>
                <a:spcPct val="120000"/>
              </a:lnSpc>
            </a:pPr>
            <a:r>
              <a:rPr lang="en-US" sz="3000">
                <a:solidFill>
                  <a:schemeClr val="accent1">
                    <a:lumMod val="75000"/>
                  </a:schemeClr>
                </a:solidFill>
                <a:latin typeface="Arial"/>
                <a:cs typeface="Arial"/>
              </a:rPr>
              <a:t>Subcontractors receiving $100,000 or more Energy Commission funds must complete a separate budget form.</a:t>
            </a:r>
          </a:p>
          <a:p>
            <a:pPr>
              <a:lnSpc>
                <a:spcPct val="120000"/>
              </a:lnSpc>
            </a:pPr>
            <a:r>
              <a:rPr lang="en-US" sz="3000">
                <a:solidFill>
                  <a:schemeClr val="accent1">
                    <a:lumMod val="75000"/>
                  </a:schemeClr>
                </a:solidFill>
                <a:latin typeface="Arial"/>
                <a:cs typeface="Arial"/>
              </a:rPr>
              <a:t>Ensure that all rates provided are </a:t>
            </a:r>
            <a:r>
              <a:rPr lang="en-US" sz="3000" b="1">
                <a:solidFill>
                  <a:schemeClr val="accent1">
                    <a:lumMod val="75000"/>
                  </a:schemeClr>
                </a:solidFill>
                <a:latin typeface="Arial"/>
                <a:cs typeface="Arial"/>
              </a:rPr>
              <a:t>maximum</a:t>
            </a:r>
            <a:r>
              <a:rPr lang="en-US" sz="3000">
                <a:solidFill>
                  <a:schemeClr val="accent1">
                    <a:lumMod val="75000"/>
                  </a:schemeClr>
                </a:solidFill>
                <a:latin typeface="Arial"/>
                <a:cs typeface="Arial"/>
              </a:rPr>
              <a:t> rates for the entire project term. </a:t>
            </a:r>
          </a:p>
          <a:p>
            <a:pPr>
              <a:lnSpc>
                <a:spcPct val="120000"/>
              </a:lnSpc>
            </a:pPr>
            <a:r>
              <a:rPr lang="en-US" sz="300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If an applicant plans to travel to conferences, including registration fees, they </a:t>
            </a:r>
            <a:r>
              <a:rPr lang="en-US" sz="2600" b="1">
                <a:solidFill>
                  <a:schemeClr val="accent1">
                    <a:lumMod val="75000"/>
                  </a:schemeClr>
                </a:solidFill>
                <a:latin typeface="Arial"/>
                <a:cs typeface="Arial"/>
              </a:rPr>
              <a:t>must</a:t>
            </a:r>
            <a:r>
              <a:rPr lang="en-US" sz="2600">
                <a:solidFill>
                  <a:schemeClr val="accent1">
                    <a:lumMod val="75000"/>
                  </a:schemeClr>
                </a:solidFill>
                <a:latin typeface="Arial"/>
                <a:cs typeface="Arial"/>
              </a:rPr>
              <a:t> use match funds.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a:solidFill>
                  <a:schemeClr val="accent1">
                    <a:lumMod val="75000"/>
                  </a:schemeClr>
                </a:solidFill>
                <a:latin typeface="Arial"/>
                <a:cs typeface="Arial"/>
              </a:rPr>
              <a:t>Prime</a:t>
            </a:r>
            <a:r>
              <a:rPr lang="en-US">
                <a:solidFill>
                  <a:schemeClr val="accent1">
                    <a:lumMod val="75000"/>
                  </a:schemeClr>
                </a:solidFill>
                <a:latin typeface="Arial"/>
                <a:cs typeface="Arial"/>
              </a:rPr>
              <a:t>. </a:t>
            </a:r>
          </a:p>
          <a:p>
            <a:pPr lvl="1">
              <a:buFont typeface="Courier New" panose="02070309020205020404" pitchFamily="49" charset="0"/>
              <a:buChar char="o"/>
            </a:pPr>
            <a:r>
              <a:rPr lang="en-US">
                <a:solidFill>
                  <a:schemeClr val="accent1">
                    <a:lumMod val="75000"/>
                  </a:schemeClr>
                </a:solidFill>
                <a:latin typeface="Arial"/>
                <a:cs typeface="Arial"/>
              </a:rPr>
              <a:t>Support letters describe a project stakeholder’s interest or involvement in the project.</a:t>
            </a:r>
          </a:p>
          <a:p>
            <a:r>
              <a:rPr lang="en-US" sz="2800">
                <a:solidFill>
                  <a:schemeClr val="accent1">
                    <a:lumMod val="75000"/>
                  </a:schemeClr>
                </a:solidFill>
                <a:latin typeface="Arial"/>
                <a:cs typeface="Arial"/>
              </a:rPr>
              <a:t>All applicants must submit </a:t>
            </a:r>
            <a:r>
              <a:rPr lang="en-US" sz="2800" b="1">
                <a:solidFill>
                  <a:schemeClr val="accent1">
                    <a:lumMod val="75000"/>
                  </a:schemeClr>
                </a:solidFill>
                <a:latin typeface="Arial"/>
                <a:cs typeface="Arial"/>
              </a:rPr>
              <a:t>at least one </a:t>
            </a:r>
            <a:r>
              <a:rPr lang="en-US" sz="2800">
                <a:solidFill>
                  <a:schemeClr val="accent1">
                    <a:lumMod val="75000"/>
                  </a:schemeClr>
                </a:solidFill>
                <a:latin typeface="Arial"/>
                <a:cs typeface="Arial"/>
              </a:rPr>
              <a:t>support letter.</a:t>
            </a:r>
          </a:p>
          <a:p>
            <a:r>
              <a:rPr lang="en-US" sz="2800">
                <a:solidFill>
                  <a:schemeClr val="accent1">
                    <a:lumMod val="75000"/>
                  </a:schemeClr>
                </a:solidFill>
                <a:latin typeface="Arial"/>
                <a:cs typeface="Arial"/>
              </a:rPr>
              <a:t>Match funding must be supported by a match fund commitment letter. </a:t>
            </a:r>
          </a:p>
          <a:p>
            <a:r>
              <a:rPr lang="en-US" sz="2800">
                <a:solidFill>
                  <a:schemeClr val="accent1">
                    <a:lumMod val="75000"/>
                  </a:schemeClr>
                </a:solidFill>
                <a:latin typeface="Arial"/>
                <a:cs typeface="Arial"/>
              </a:rPr>
              <a:t>Any project partners that will make contributions to the project (other than match and sites) must submit a commitment letter.</a:t>
            </a:r>
          </a:p>
          <a:p>
            <a:r>
              <a:rPr lang="en-US" sz="2800">
                <a:solidFill>
                  <a:schemeClr val="accent1">
                    <a:lumMod val="75000"/>
                  </a:schemeClr>
                </a:solidFill>
                <a:latin typeface="Arial"/>
                <a:cs typeface="Arial"/>
              </a:rPr>
              <a:t>Limit to two pages per letter, excluding the cover page.</a:t>
            </a:r>
          </a:p>
          <a:p>
            <a:endParaRPr lang="en-US">
              <a:solidFill>
                <a:schemeClr val="accent1">
                  <a:lumMod val="75000"/>
                </a:schemeClr>
              </a:solidFill>
              <a:latin typeface="Arial"/>
              <a:cs typeface="Arial"/>
            </a:endParaRP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a:buFont typeface="Wingdings" panose="05000000000000000000" pitchFamily="2" charset="2"/>
              <a:buChar char="q"/>
            </a:pPr>
            <a:r>
              <a:rPr lang="en-US" sz="2600">
                <a:solidFill>
                  <a:schemeClr val="tx1"/>
                </a:solidFill>
              </a:rPr>
              <a:t>Energy Commission staff screens applications per criteria in Section IV.E.</a:t>
            </a:r>
          </a:p>
          <a:p>
            <a:pPr>
              <a:buFont typeface="Wingdings" panose="05000000000000000000" pitchFamily="2" charset="2"/>
              <a:buChar char="q"/>
            </a:pPr>
            <a:r>
              <a:rPr lang="en-US" sz="2600">
                <a:solidFill>
                  <a:schemeClr val="tx1"/>
                </a:solidFill>
              </a:rPr>
              <a:t>Criteria are evaluated on a pass/fail basis.</a:t>
            </a:r>
          </a:p>
          <a:p>
            <a:pPr>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endParaRPr lang="en-US" b="1">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a:p>
            <a:pPr marL="800100" lvl="1" indent="-228600">
              <a:buFont typeface="Arial" panose="020B0604020202020204" pitchFamily="34" charset="0"/>
              <a:buChar char="•"/>
            </a:pPr>
            <a:r>
              <a:rPr lang="en-US" sz="2400" b="1"/>
              <a:t>Disadvantaged Communities </a:t>
            </a:r>
          </a:p>
          <a:p>
            <a:pPr marL="800100" lvl="1" indent="-228600">
              <a:buFont typeface="Arial" panose="020B0604020202020204" pitchFamily="34" charset="0"/>
              <a:buChar char="•"/>
            </a:pPr>
            <a:r>
              <a:rPr lang="en-US" sz="2400" b="1"/>
              <a:t>California Based Entities</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4133638124"/>
              </p:ext>
            </p:extLst>
          </p:nvPr>
        </p:nvGraphicFramePr>
        <p:xfrm>
          <a:off x="6294548" y="1833361"/>
          <a:ext cx="5352329" cy="3653038"/>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1048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8. California Based Entities Funding</a:t>
                      </a:r>
                      <a:endParaRPr kumimoji="0" lang="en-US" sz="2000" b="0" i="1"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algn="ctr"/>
                      <a:r>
                        <a:rPr lang="en-US" sz="2000"/>
                        <a:t>5</a:t>
                      </a:r>
                    </a:p>
                  </a:txBody>
                  <a:tcPr/>
                </a:tc>
                <a:extLst>
                  <a:ext uri="{0D108BD9-81ED-4DB2-BD59-A6C34878D82A}">
                    <a16:rowId xmlns:a16="http://schemas.microsoft.com/office/drawing/2014/main" val="10001"/>
                  </a:ext>
                </a:extLst>
              </a:tr>
              <a:tr h="412952">
                <a:tc>
                  <a:txBody>
                    <a:bodyPr/>
                    <a:lstStyle/>
                    <a:p>
                      <a:r>
                        <a:rPr lang="en-US" sz="2000"/>
                        <a:t>9.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1048263">
                <a:tc>
                  <a:txBody>
                    <a:bodyPr/>
                    <a:lstStyle/>
                    <a:p>
                      <a:r>
                        <a:rPr lang="en-US" sz="2000"/>
                        <a:t>10. Disadvantaged &amp; Low-income Communities </a:t>
                      </a:r>
                    </a:p>
                    <a:p>
                      <a:endParaRPr lang="en-US" sz="2000" i="1"/>
                    </a:p>
                  </a:txBody>
                  <a:tcPr>
                    <a:lnB w="12700" cap="flat" cmpd="sng" algn="ctr">
                      <a:solidFill>
                        <a:schemeClr val="tx1"/>
                      </a:solidFill>
                      <a:prstDash val="solid"/>
                      <a:round/>
                      <a:headEnd type="none" w="med" len="med"/>
                      <a:tailEnd type="none" w="med" len="med"/>
                    </a:lnB>
                  </a:tcPr>
                </a:tc>
                <a:tc>
                  <a:txBody>
                    <a:bodyPr/>
                    <a:lstStyle/>
                    <a:p>
                      <a:pPr algn="ctr"/>
                      <a:r>
                        <a:rPr lang="en-US" sz="20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a:t>20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r>
              <a:rPr lang="en-US">
                <a:solidFill>
                  <a:schemeClr val="accent1">
                    <a:lumMod val="75000"/>
                  </a:schemeClr>
                </a:solidFill>
                <a:latin typeface="Arial"/>
                <a:cs typeface="Arial"/>
              </a:rPr>
              <a:t>Applicants may receive up to 10 additional preference points based on the criteria below:</a:t>
            </a:r>
          </a:p>
          <a:p>
            <a:pPr lvl="1">
              <a:buFont typeface="Courier New" panose="02070309020205020404" pitchFamily="49" charset="0"/>
              <a:buChar char="o"/>
            </a:pPr>
            <a:r>
              <a:rPr lang="en-US">
                <a:solidFill>
                  <a:srgbClr val="4F81BD">
                    <a:lumMod val="75000"/>
                  </a:srgbClr>
                </a:solidFill>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a:solidFill>
                  <a:srgbClr val="4F81BD">
                    <a:lumMod val="75000"/>
                  </a:srgbClr>
                </a:solidFill>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a:solidFill>
                  <a:schemeClr val="accent1">
                    <a:lumMod val="75000"/>
                  </a:schemeClr>
                </a:solidFill>
                <a:latin typeface="Arial"/>
                <a:cs typeface="Arial"/>
              </a:rPr>
              <a:t>Refer to the Solicitation Manual for more details on the match funding scoring criteria.</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Disadvantaged Communities</a:t>
            </a:r>
            <a:endParaRPr lang="en-US" b="1">
              <a:solidFill>
                <a:schemeClr val="bg2">
                  <a:lumMod val="5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p:txBody>
          <a:bodyPr vert="horz" lIns="91440" tIns="45720" rIns="91440" bIns="45720" rtlCol="0" anchor="t">
            <a:normAutofit/>
          </a:bodyPr>
          <a:lstStyle/>
          <a:p>
            <a:pPr lvl="0"/>
            <a:r>
              <a:rPr lang="en-US" sz="2500">
                <a:solidFill>
                  <a:srgbClr val="4F81BD">
                    <a:lumMod val="75000"/>
                  </a:srgbClr>
                </a:solidFill>
                <a:latin typeface="Arial"/>
                <a:cs typeface="Arial"/>
              </a:rPr>
              <a:t>Projects with </a:t>
            </a:r>
            <a:r>
              <a:rPr lang="en-US" sz="2500" b="1">
                <a:solidFill>
                  <a:srgbClr val="4F81BD">
                    <a:lumMod val="75000"/>
                  </a:srgbClr>
                </a:solidFill>
                <a:latin typeface="Arial"/>
                <a:cs typeface="Arial"/>
              </a:rPr>
              <a:t>all test or demonstration </a:t>
            </a:r>
            <a:r>
              <a:rPr lang="en-US" sz="2500">
                <a:solidFill>
                  <a:srgbClr val="4F81BD">
                    <a:lumMod val="75000"/>
                  </a:srgbClr>
                </a:solidFill>
                <a:latin typeface="Arial"/>
                <a:cs typeface="Arial"/>
              </a:rPr>
              <a:t>sites located in disadvantaged and/or low-income communities and justifies how the project will benefit these communities may receive additional points.</a:t>
            </a:r>
          </a:p>
          <a:p>
            <a:pPr lvl="1">
              <a:buFont typeface="Courier New" panose="02070309020205020404" pitchFamily="49" charset="0"/>
              <a:buChar char="o"/>
            </a:pPr>
            <a:r>
              <a:rPr lang="en-US" sz="2100">
                <a:solidFill>
                  <a:srgbClr val="4F81BD"/>
                </a:solidFill>
                <a:latin typeface="Arial"/>
                <a:cs typeface="Arial"/>
              </a:rPr>
              <a:t>A disadvantaged community is identified by census tract and represents the 25% highest scoring tracts in </a:t>
            </a:r>
            <a:r>
              <a:rPr lang="en-US" sz="2100" err="1">
                <a:solidFill>
                  <a:srgbClr val="4F81BD"/>
                </a:solidFill>
                <a:latin typeface="Arial"/>
                <a:cs typeface="Arial"/>
              </a:rPr>
              <a:t>CalEnviroScreen</a:t>
            </a:r>
            <a:r>
              <a:rPr lang="en-US" sz="2100">
                <a:solidFill>
                  <a:srgbClr val="4F81BD"/>
                </a:solidFill>
                <a:latin typeface="Arial"/>
                <a:cs typeface="Arial"/>
              </a:rPr>
              <a:t> 4.0 or later versions: </a:t>
            </a:r>
            <a:r>
              <a:rPr lang="en-US" sz="2100">
                <a:solidFill>
                  <a:srgbClr val="4F81BD"/>
                </a:solidFill>
                <a:latin typeface="Arial"/>
                <a:cs typeface="Arial"/>
                <a:hlinkClick r:id="rId3">
                  <a:extLst>
                    <a:ext uri="{A12FA001-AC4F-418D-AE19-62706E023703}">
                      <ahyp:hlinkClr xmlns:ahyp="http://schemas.microsoft.com/office/drawing/2018/hyperlinkcolor" val="tx"/>
                    </a:ext>
                  </a:extLst>
                </a:hlinkClick>
              </a:rPr>
              <a:t>https://oehha.ca.gov/calenviroscreen/report/calenviroscreen-40 </a:t>
            </a:r>
            <a:endParaRPr lang="en-US" sz="2100">
              <a:solidFill>
                <a:srgbClr val="4F81BD">
                  <a:lumMod val="75000"/>
                </a:srgbClr>
              </a:solidFill>
              <a:latin typeface="Arial"/>
              <a:cs typeface="Arial"/>
            </a:endParaRPr>
          </a:p>
          <a:p>
            <a:pPr lvl="1">
              <a:buFont typeface="Courier New" panose="02070309020205020404" pitchFamily="49" charset="0"/>
              <a:buChar char="o"/>
            </a:pPr>
            <a:r>
              <a:rPr lang="en-US" sz="2100">
                <a:solidFill>
                  <a:srgbClr val="4F81BD">
                    <a:lumMod val="75000"/>
                  </a:srgbClr>
                </a:solidFill>
                <a:latin typeface="Arial"/>
                <a:cs typeface="Arial"/>
              </a:rPr>
              <a:t>Low-income communities are defined as communities within census tracts with median household incomes at or below 80 percent of the statewide median income, or at or below the threshold designated as low-income by the California Department of Housing and Community Development. </a:t>
            </a:r>
            <a:r>
              <a:rPr lang="en-US" sz="2100">
                <a:solidFill>
                  <a:srgbClr val="4F81BD">
                    <a:lumMod val="75000"/>
                  </a:srgbClr>
                </a:solidFill>
                <a:latin typeface="Arial"/>
                <a:cs typeface="Arial"/>
                <a:hlinkClick r:id="rId4"/>
              </a:rPr>
              <a:t>http://www.hcd.ca.gov/grants-funding/income-limits/index.shtml</a:t>
            </a:r>
            <a:endParaRPr lang="en-US" sz="2100">
              <a:solidFill>
                <a:srgbClr val="4F81BD">
                  <a:lumMod val="75000"/>
                </a:srgbClr>
              </a:solidFill>
              <a:latin typeface="Arial"/>
              <a:cs typeface="Arial"/>
            </a:endParaRPr>
          </a:p>
        </p:txBody>
      </p:sp>
      <p:sp>
        <p:nvSpPr>
          <p:cNvPr id="2" name="Slide Number Placeholder 1">
            <a:extLst>
              <a:ext uri="{FF2B5EF4-FFF2-40B4-BE49-F238E27FC236}">
                <a16:creationId xmlns:a16="http://schemas.microsoft.com/office/drawing/2014/main" id="{304E9F08-4C63-48BA-B99A-F7243F0A25E0}"/>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298881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1563527517"/>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solidFill>
                            <a:schemeClr val="tx1"/>
                          </a:solidFill>
                        </a:rPr>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solidFill>
                            <a:schemeClr val="tx1"/>
                          </a:solidFill>
                        </a:rPr>
                        <a:t>Solicitation Background</a:t>
                      </a:r>
                    </a:p>
                    <a:p>
                      <a:pPr marL="285750" indent="-285750">
                        <a:buFont typeface="Arial" panose="020B0604020202020204" pitchFamily="34" charset="0"/>
                        <a:buChar char="•"/>
                      </a:pPr>
                      <a:r>
                        <a:rPr lang="en-US" sz="2400">
                          <a:solidFill>
                            <a:schemeClr val="tx1"/>
                          </a:solidFill>
                        </a:rPr>
                        <a:t>Gas Research and Development Program</a:t>
                      </a:r>
                    </a:p>
                    <a:p>
                      <a:pPr marL="285750" indent="-285750">
                        <a:buFont typeface="Arial" panose="020B0604020202020204" pitchFamily="34" charset="0"/>
                        <a:buChar char="•"/>
                      </a:pPr>
                      <a:r>
                        <a:rPr lang="en-US" sz="2400" baseline="0">
                          <a:solidFill>
                            <a:schemeClr val="tx1"/>
                          </a:solidFill>
                        </a:rPr>
                        <a:t>Purpose of Solicitation</a:t>
                      </a:r>
                    </a:p>
                    <a:p>
                      <a:pPr marL="285750" indent="-285750">
                        <a:buFont typeface="Arial" panose="020B0604020202020204" pitchFamily="34" charset="0"/>
                        <a:buChar char="•"/>
                      </a:pPr>
                      <a:r>
                        <a:rPr lang="en-US" sz="2400" baseline="0">
                          <a:solidFill>
                            <a:schemeClr val="tx1"/>
                          </a:solidFill>
                        </a:rPr>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Group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30204"/>
            <a:ext cx="11283351" cy="4933030"/>
          </a:xfrm>
        </p:spPr>
        <p:txBody>
          <a:bodyPr vert="horz" lIns="91440" tIns="45720" rIns="91440" bIns="45720" rtlCol="0" anchor="t">
            <a:normAutofit/>
          </a:bodyPr>
          <a:lstStyle/>
          <a:p>
            <a:r>
              <a:rPr lang="en-US">
                <a:solidFill>
                  <a:schemeClr val="accent1">
                    <a:lumMod val="75000"/>
                  </a:schemeClr>
                </a:solidFill>
                <a:latin typeface="Arial"/>
                <a:cs typeface="Arial"/>
              </a:rPr>
              <a:t>Method of Delivery is the Energy Commission Grant Solicitation System, available at: </a:t>
            </a:r>
            <a:r>
              <a:rPr lang="en-US">
                <a:solidFill>
                  <a:schemeClr val="accent1">
                    <a:lumMod val="75000"/>
                  </a:schemeClr>
                </a:solidFill>
                <a:latin typeface="Arial"/>
                <a:cs typeface="Arial"/>
                <a:hlinkClick r:id="rId3"/>
              </a:rPr>
              <a:t>https://gss.energy.ca.gov/</a:t>
            </a:r>
            <a:r>
              <a:rPr lang="en-US">
                <a:solidFill>
                  <a:schemeClr val="accent1">
                    <a:lumMod val="75000"/>
                  </a:schemeClr>
                </a:solidFill>
                <a:latin typeface="Arial"/>
                <a:cs typeface="Arial"/>
              </a:rPr>
              <a:t> </a:t>
            </a:r>
          </a:p>
          <a:p>
            <a:r>
              <a:rPr lang="en-US">
                <a:solidFill>
                  <a:schemeClr val="accent1">
                    <a:lumMod val="75000"/>
                  </a:schemeClr>
                </a:solidFill>
                <a:latin typeface="Arial"/>
                <a:cs typeface="Arial"/>
              </a:rPr>
              <a:t>Electronic files must be in Microsoft Office Word (.doc, .docx) and Excel (.</a:t>
            </a:r>
            <a:r>
              <a:rPr lang="en-US" err="1">
                <a:solidFill>
                  <a:schemeClr val="accent1">
                    <a:lumMod val="75000"/>
                  </a:schemeClr>
                </a:solidFill>
                <a:latin typeface="Arial"/>
                <a:cs typeface="Arial"/>
              </a:rPr>
              <a:t>xls</a:t>
            </a:r>
            <a:r>
              <a:rPr lang="en-US">
                <a:solidFill>
                  <a:schemeClr val="accent1">
                    <a:lumMod val="75000"/>
                  </a:schemeClr>
                </a:solidFill>
                <a:latin typeface="Arial"/>
                <a:cs typeface="Arial"/>
              </a:rPr>
              <a:t>, .xlsx) formats, unless originally provided in solicitation in another format. </a:t>
            </a:r>
          </a:p>
          <a:p>
            <a:r>
              <a:rPr lang="en-US">
                <a:solidFill>
                  <a:schemeClr val="accent1">
                    <a:lumMod val="75000"/>
                  </a:schemeClr>
                </a:solidFill>
                <a:latin typeface="Arial"/>
                <a:cs typeface="Arial"/>
              </a:rPr>
              <a:t>Application documents should meet formatting requirements, and page recommendations.</a:t>
            </a:r>
          </a:p>
          <a:p>
            <a:r>
              <a:rPr lang="en-US">
                <a:solidFill>
                  <a:schemeClr val="accent1">
                    <a:lumMod val="75000"/>
                  </a:schemeClr>
                </a:solidFill>
                <a:latin typeface="Arial"/>
                <a:cs typeface="Arial"/>
              </a:rPr>
              <a:t>Attachments requiring signatures (Application Form and Support/Commitment Letters) may be scanned and submitted in PDF format. </a:t>
            </a:r>
          </a:p>
          <a:p>
            <a:r>
              <a:rPr lang="en-US">
                <a:solidFill>
                  <a:schemeClr val="accent1">
                    <a:lumMod val="75000"/>
                  </a:schemeClr>
                </a:solidFill>
                <a:latin typeface="Arial"/>
                <a:cs typeface="Arial"/>
              </a:rPr>
              <a:t>First-time users must register as a new user to access system. </a:t>
            </a:r>
          </a:p>
          <a:p>
            <a:r>
              <a:rPr lang="en-US">
                <a:solidFill>
                  <a:schemeClr val="accent1">
                    <a:lumMod val="75000"/>
                  </a:schemeClr>
                </a:solidFill>
                <a:latin typeface="Arial"/>
                <a:cs typeface="Arial"/>
              </a:rPr>
              <a:t>Grant Solicitation System (GSS) How to Apply presentation: </a:t>
            </a:r>
            <a:r>
              <a:rPr lang="en-US" sz="2300">
                <a:solidFill>
                  <a:schemeClr val="accent1">
                    <a:lumMod val="75000"/>
                  </a:schemeClr>
                </a:solidFill>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spcAft>
                <a:spcPts val="600"/>
              </a:spcAft>
            </a:pPr>
            <a:r>
              <a:rPr lang="en-US" sz="3500">
                <a:solidFill>
                  <a:srgbClr val="FF0000"/>
                </a:solidFill>
              </a:rPr>
              <a:t>The GSS system will shut off at the deadline </a:t>
            </a:r>
          </a:p>
          <a:p>
            <a:pPr fontAlgn="base">
              <a:spcAft>
                <a:spcPts val="600"/>
              </a:spcAft>
            </a:pPr>
            <a:r>
              <a:rPr lang="en-US" sz="3500"/>
              <a:t>Applications in the process of being submitted prior to the deadline will NOT be accepted after the deadline </a:t>
            </a:r>
          </a:p>
          <a:p>
            <a:pPr fontAlgn="base">
              <a:spcAft>
                <a:spcPts val="600"/>
              </a:spcAft>
            </a:pPr>
            <a:r>
              <a:rPr lang="en-US" sz="3500"/>
              <a:t>Applications will NOT be accepted after the deadline </a:t>
            </a:r>
            <a:endParaRPr lang="en-US" sz="3500" b="0" i="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a:t>Register as a New User </a:t>
            </a:r>
          </a:p>
          <a:p>
            <a:r>
              <a:rPr lang="en-US" sz="3000"/>
              <a:t>Log In </a:t>
            </a:r>
          </a:p>
          <a:p>
            <a:r>
              <a:rPr lang="en-US" sz="3000"/>
              <a:t>3 Step Application Process: </a:t>
            </a:r>
          </a:p>
          <a:p>
            <a:pPr marL="971550" indent="-457200">
              <a:buAutoNum type="arabicPeriod"/>
            </a:pPr>
            <a:r>
              <a:rPr lang="en-US" sz="3000"/>
              <a:t>Select Solicitation </a:t>
            </a:r>
          </a:p>
          <a:p>
            <a:pPr marL="971550" indent="-457200">
              <a:buAutoNum type="arabicPeriod"/>
            </a:pPr>
            <a:r>
              <a:rPr lang="en-US" sz="3000"/>
              <a:t>Upload Files </a:t>
            </a:r>
          </a:p>
          <a:p>
            <a:pPr marL="514350" indent="0">
              <a:buNone/>
            </a:pPr>
            <a:r>
              <a:rPr lang="en-US" sz="3000"/>
              <a:t>	• Select documents for upload </a:t>
            </a:r>
          </a:p>
          <a:p>
            <a:pPr lvl="2"/>
            <a:r>
              <a:rPr lang="en-US" sz="3000"/>
              <a:t>Tag files with document type </a:t>
            </a:r>
          </a:p>
          <a:p>
            <a:pPr lvl="2"/>
            <a:r>
              <a:rPr lang="en-US" sz="3000"/>
              <a:t>Designate confidential documents (if applicable) </a:t>
            </a:r>
          </a:p>
          <a:p>
            <a:pPr marL="971550" lvl="2" indent="-457200">
              <a:lnSpc>
                <a:spcPct val="100000"/>
              </a:lnSpc>
              <a:spcBef>
                <a:spcPts val="1000"/>
              </a:spcBef>
              <a:buFont typeface="+mj-lt"/>
              <a:buAutoNum type="arabicPeriod" startAt="3"/>
            </a:pPr>
            <a:r>
              <a:rPr lang="en-US" sz="3000"/>
              <a:t>Review and Submit </a:t>
            </a:r>
          </a:p>
          <a:p>
            <a:pPr marL="914400" lvl="2" indent="0">
              <a:buNone/>
            </a:pPr>
            <a:endParaRPr lang="en-US"/>
          </a:p>
          <a:p>
            <a:pPr marL="914400" lvl="2" indent="0">
              <a:buNone/>
            </a:pPr>
            <a:r>
              <a:rPr lang="en-US" sz="320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3824498319"/>
              </p:ext>
            </p:extLst>
          </p:nvPr>
        </p:nvGraphicFramePr>
        <p:xfrm>
          <a:off x="1119188" y="1237563"/>
          <a:ext cx="9953624" cy="4788367"/>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chemeClr val="tx1"/>
                          </a:solidFill>
                        </a:rPr>
                        <a:t>November 6, 2023</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November 20 </a:t>
                      </a:r>
                      <a:r>
                        <a:rPr lang="en-US" sz="2000" baseline="0">
                          <a:solidFill>
                            <a:schemeClr val="tx1"/>
                          </a:solidFill>
                        </a:rPr>
                        <a:t>at </a:t>
                      </a:r>
                      <a:r>
                        <a:rPr lang="en-US" sz="2000">
                          <a:solidFill>
                            <a:schemeClr val="tx1"/>
                          </a:solidFill>
                        </a:rPr>
                        <a:t>10 am</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trike="sngStrike" baseline="0">
                          <a:solidFill>
                            <a:schemeClr val="tx1"/>
                          </a:solidFill>
                        </a:rPr>
                        <a:t>November 27</a:t>
                      </a:r>
                      <a:r>
                        <a:rPr lang="en-US" sz="2000" b="1" strike="noStrike" baseline="0">
                          <a:solidFill>
                            <a:schemeClr val="tx1"/>
                          </a:solidFill>
                        </a:rPr>
                        <a:t> December 1 </a:t>
                      </a:r>
                      <a:r>
                        <a:rPr lang="en-US" sz="2000" b="1" baseline="0">
                          <a:solidFill>
                            <a:schemeClr val="tx1"/>
                          </a:solidFill>
                        </a:rPr>
                        <a:t>at 5:00 pm</a:t>
                      </a:r>
                      <a:endParaRPr lang="en-US" sz="2000" b="1">
                        <a:solidFill>
                          <a:schemeClr val="tx1"/>
                        </a:solidFill>
                      </a:endParaRPr>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Week of December 22, 2023</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January 31, 2024 at </a:t>
                      </a:r>
                      <a:r>
                        <a:rPr lang="en-US" sz="2000" b="1" u="sng">
                          <a:solidFill>
                            <a:schemeClr val="tx1"/>
                          </a:solidFill>
                        </a:rPr>
                        <a:t>11:59</a:t>
                      </a:r>
                      <a:r>
                        <a:rPr lang="en-US" sz="2000" b="1" u="sng" baseline="0">
                          <a:solidFill>
                            <a:schemeClr val="tx1"/>
                          </a:solidFill>
                        </a:rPr>
                        <a:t> pm</a:t>
                      </a:r>
                      <a:endParaRPr lang="en-US" sz="2000" b="1" u="sng">
                        <a:solidFill>
                          <a:schemeClr val="tx1"/>
                        </a:solidFill>
                      </a:endParaRP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a:solidFill>
                            <a:schemeClr val="tx1"/>
                          </a:solidFill>
                        </a:rPr>
                        <a:t>March 18, 2024</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chemeClr val="tx1"/>
                          </a:solidFill>
                        </a:rPr>
                        <a:t>May 8, 2024</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chemeClr val="tx1"/>
                          </a:solidFill>
                        </a:rPr>
                        <a:t>May 27, 2024</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March 31, 2028</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34</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a:solidFill>
                  <a:schemeClr val="accent1">
                    <a:lumMod val="75000"/>
                  </a:schemeClr>
                </a:solidFill>
                <a:latin typeface="Arial"/>
                <a:cs typeface="Arial"/>
              </a:rPr>
              <a:t>Keep questions under 2 minutes to allow time for others.</a:t>
            </a:r>
          </a:p>
          <a:p>
            <a:pPr>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GFO webpage.</a:t>
            </a:r>
          </a:p>
          <a:p>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35</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fontScale="92500" lnSpcReduction="10000"/>
          </a:bodyPr>
          <a:lstStyle/>
          <a:p>
            <a:pPr marL="0" indent="0" algn="ctr">
              <a:buNone/>
            </a:pPr>
            <a:r>
              <a:rPr lang="en-US">
                <a:solidFill>
                  <a:schemeClr val="accent1">
                    <a:lumMod val="75000"/>
                  </a:schemeClr>
                </a:solidFill>
                <a:latin typeface="Arial"/>
                <a:cs typeface="Arial"/>
              </a:rPr>
              <a:t>Please send all </a:t>
            </a:r>
            <a:r>
              <a:rPr lang="en-US">
                <a:solidFill>
                  <a:srgbClr val="0B5395"/>
                </a:solidFill>
                <a:latin typeface="Arial"/>
                <a:cs typeface="Arial"/>
              </a:rPr>
              <a:t>questions related to GFO-23-501 to:</a:t>
            </a:r>
            <a:br>
              <a:rPr lang="en-US">
                <a:solidFill>
                  <a:srgbClr val="0B5395"/>
                </a:solidFill>
                <a:latin typeface="Arial"/>
                <a:cs typeface="Arial"/>
              </a:rPr>
            </a:br>
            <a:endParaRPr lang="en-US">
              <a:solidFill>
                <a:srgbClr val="0B5395"/>
              </a:solidFill>
              <a:latin typeface="Arial"/>
              <a:cs typeface="Arial"/>
            </a:endParaRPr>
          </a:p>
          <a:p>
            <a:pPr marL="0" indent="0" algn="ctr">
              <a:buNone/>
            </a:pPr>
            <a:r>
              <a:rPr lang="en-US" b="1">
                <a:solidFill>
                  <a:srgbClr val="0B5395"/>
                </a:solidFill>
                <a:latin typeface="Arial"/>
                <a:cs typeface="Arial"/>
              </a:rPr>
              <a:t>Pierre Washington</a:t>
            </a:r>
          </a:p>
          <a:p>
            <a:pPr marL="0" indent="0" algn="ctr">
              <a:buNone/>
            </a:pPr>
            <a:r>
              <a:rPr lang="en-US">
                <a:solidFill>
                  <a:srgbClr val="0B5395"/>
                </a:solidFill>
                <a:latin typeface="Arial"/>
                <a:cs typeface="Arial"/>
              </a:rPr>
              <a:t>Commission Agreement Officer</a:t>
            </a:r>
          </a:p>
          <a:p>
            <a:pPr marL="0" indent="0" algn="ctr">
              <a:buNone/>
            </a:pPr>
            <a:r>
              <a:rPr lang="en-US">
                <a:solidFill>
                  <a:srgbClr val="0B5395"/>
                </a:solidFill>
                <a:latin typeface="Arial"/>
                <a:cs typeface="Arial"/>
              </a:rPr>
              <a:t>1516 Ninth Street, MS-18</a:t>
            </a:r>
          </a:p>
          <a:p>
            <a:pPr marL="0" indent="0" algn="ctr">
              <a:buNone/>
            </a:pPr>
            <a:r>
              <a:rPr lang="en-US">
                <a:solidFill>
                  <a:srgbClr val="0B5395"/>
                </a:solidFill>
                <a:latin typeface="Arial"/>
                <a:cs typeface="Arial"/>
              </a:rPr>
              <a:t>Sacramento, CA 95814</a:t>
            </a:r>
          </a:p>
          <a:p>
            <a:pPr marL="0" indent="0" algn="ctr">
              <a:buNone/>
            </a:pPr>
            <a:r>
              <a:rPr lang="en-US">
                <a:solidFill>
                  <a:srgbClr val="0B5395"/>
                </a:solidFill>
                <a:latin typeface="Arial"/>
                <a:cs typeface="Arial"/>
              </a:rPr>
              <a:t>(916) 654-8974</a:t>
            </a:r>
          </a:p>
          <a:p>
            <a:pPr marL="0" indent="0" algn="ctr">
              <a:buNone/>
            </a:pPr>
            <a:r>
              <a:rPr lang="en-US" u="sng">
                <a:solidFill>
                  <a:schemeClr val="tx2">
                    <a:lumMod val="60000"/>
                    <a:lumOff val="40000"/>
                  </a:schemeClr>
                </a:solidFill>
                <a:latin typeface="Arial"/>
                <a:cs typeface="Arial"/>
              </a:rPr>
              <a:t>pierre.washington@energy.ca.gov </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Deadline to submit questions:</a:t>
            </a:r>
          </a:p>
          <a:p>
            <a:pPr marL="0" indent="0" algn="ctr">
              <a:buNone/>
            </a:pPr>
            <a:r>
              <a:rPr lang="en-US" b="1">
                <a:solidFill>
                  <a:srgbClr val="FF0000"/>
                </a:solidFill>
                <a:latin typeface="Arial"/>
                <a:cs typeface="Arial"/>
              </a:rPr>
              <a:t>Friday, December 1,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36</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a:solidFill>
                  <a:schemeClr val="accent1">
                    <a:lumMod val="75000"/>
                  </a:schemeClr>
                </a:solidFill>
                <a:latin typeface="Arial"/>
                <a:cs typeface="Arial"/>
              </a:rPr>
              <a:t>Participation Survey</a:t>
            </a:r>
            <a:endParaRPr lang="en-US" sz="2400">
              <a:solidFill>
                <a:schemeClr val="accent1">
                  <a:lumMod val="75000"/>
                </a:schemeClr>
              </a:solidFill>
              <a:latin typeface="Arial"/>
              <a:cs typeface="Arial"/>
            </a:endParaRPr>
          </a:p>
          <a:p>
            <a:pPr marL="0" indent="0">
              <a:buNone/>
            </a:pPr>
            <a:r>
              <a:rPr lang="en-US">
                <a:solidFill>
                  <a:schemeClr val="accent1">
                    <a:lumMod val="75000"/>
                  </a:schemeClr>
                </a:solidFill>
                <a:latin typeface="Arial"/>
                <a:cs typeface="Arial"/>
              </a:rPr>
              <a:t>Survey responses will be summarized anonymously to track attendance of underrepresented groups in our workshops for public reporting purposes. </a:t>
            </a:r>
            <a:endParaRPr lang="en-US">
              <a:solidFill>
                <a:schemeClr val="accent1">
                  <a:lumMod val="75000"/>
                </a:schemeClr>
              </a:solidFill>
              <a:ea typeface="+mn-lt"/>
              <a:cs typeface="+mn-lt"/>
            </a:endParaRPr>
          </a:p>
          <a:p>
            <a:pPr marL="0" indent="0">
              <a:buNone/>
            </a:pPr>
            <a:endParaRPr lang="en-US">
              <a:solidFill>
                <a:schemeClr val="accent1">
                  <a:lumMod val="75000"/>
                </a:schemeClr>
              </a:solidFill>
              <a:latin typeface="Arial"/>
              <a:cs typeface="Arial"/>
            </a:endParaRPr>
          </a:p>
          <a:p>
            <a:r>
              <a:rPr lang="en-US">
                <a:solidFill>
                  <a:schemeClr val="accent1">
                    <a:lumMod val="75000"/>
                  </a:schemeClr>
                </a:solidFill>
                <a:latin typeface="Arial"/>
                <a:cs typeface="Arial"/>
              </a:rPr>
              <a:t>Online participants</a:t>
            </a:r>
            <a:r>
              <a:rPr lang="en-US" sz="2400">
                <a:solidFill>
                  <a:schemeClr val="accent1">
                    <a:lumMod val="75000"/>
                  </a:schemeClr>
                </a:solidFill>
                <a:latin typeface="Arial"/>
                <a:cs typeface="Arial"/>
              </a:rPr>
              <a:t>, please use this link:</a:t>
            </a:r>
            <a:br>
              <a:rPr lang="en-US" sz="2400">
                <a:latin typeface="Arial" panose="020B0604020202020204" pitchFamily="34" charset="0"/>
                <a:cs typeface="Arial" panose="020B0604020202020204" pitchFamily="34" charset="0"/>
              </a:rPr>
            </a:br>
            <a:r>
              <a:rPr lang="en-US">
                <a:solidFill>
                  <a:schemeClr val="bg2">
                    <a:lumMod val="50000"/>
                  </a:schemeClr>
                </a:solidFill>
                <a:latin typeface="Arial"/>
                <a:cs typeface="Arial"/>
                <a:hlinkClick r:id="rId3"/>
              </a:rPr>
              <a:t>https://forms.office.com/g/fCLiJcjAfH</a:t>
            </a:r>
            <a:r>
              <a:rPr lang="en-US">
                <a:solidFill>
                  <a:schemeClr val="bg2">
                    <a:lumMod val="50000"/>
                  </a:schemeClr>
                </a:solidFill>
                <a:latin typeface="Arial"/>
                <a:cs typeface="Arial"/>
              </a:rPr>
              <a:t> </a:t>
            </a: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a:solidFill>
                  <a:schemeClr val="accent1">
                    <a:lumMod val="75000"/>
                  </a:schemeClr>
                </a:solidFill>
                <a:latin typeface="Arial" panose="020B0604020202020204" pitchFamily="34" charset="0"/>
                <a:cs typeface="Arial" panose="020B0604020202020204" pitchFamily="34" charset="0"/>
              </a:rPr>
              <a:t>Thank you!</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cstate="print">
            <a:extLst>
              <a:ext uri="{28A0092B-C50C-407E-A947-70E740481C1C}">
                <a14:useLocalDpi xmlns:a14="http://schemas.microsoft.com/office/drawing/2010/main"/>
              </a:ext>
            </a:extLst>
          </a:blip>
          <a:srcRect l="-2" t="-432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6" cstate="print">
            <a:extLst>
              <a:ext uri="{28A0092B-C50C-407E-A947-70E740481C1C}">
                <a14:useLocalDpi xmlns:a14="http://schemas.microsoft.com/office/drawing/2010/main"/>
              </a:ext>
            </a:extLst>
          </a:blip>
          <a:srcRect r="-5540" b="-3012"/>
          <a:stretch/>
        </p:blipFill>
        <p:spPr>
          <a:xfrm>
            <a:off x="9171329" y="44583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3" name="TextBox 2">
            <a:extLst>
              <a:ext uri="{FF2B5EF4-FFF2-40B4-BE49-F238E27FC236}">
                <a16:creationId xmlns:a16="http://schemas.microsoft.com/office/drawing/2014/main" id="{84C8A6EC-457C-4C86-9229-057AD25A3C9D}"/>
              </a:ext>
            </a:extLst>
          </p:cNvPr>
          <p:cNvSpPr txBox="1"/>
          <p:nvPr/>
        </p:nvSpPr>
        <p:spPr>
          <a:xfrm>
            <a:off x="1885225" y="5843594"/>
            <a:ext cx="8101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C000"/>
                </a:solidFill>
                <a:cs typeface="Arial"/>
                <a:hlinkClick r:id="rId3"/>
              </a:rPr>
              <a:t>https://www.empowerinnovation.net/en/custom/funding/view/40511</a:t>
            </a:r>
            <a:r>
              <a:rPr lang="en-US" b="1">
                <a:solidFill>
                  <a:srgbClr val="FFC000"/>
                </a:solidFill>
                <a:cs typeface="Arial"/>
              </a:rPr>
              <a:t> </a:t>
            </a: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pic>
        <p:nvPicPr>
          <p:cNvPr id="6" name="Online Media 5" title="Empower Innovation - Introduction">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Research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25037" y="1343070"/>
            <a:ext cx="9953978" cy="4351338"/>
          </a:xfrm>
        </p:spPr>
        <p:txBody>
          <a:bodyPr vert="horz" lIns="91440" tIns="45720" rIns="91440" bIns="45720" rtlCol="0" anchor="t">
            <a:normAutofit fontScale="92500" lnSpcReduction="10000"/>
          </a:bodyPr>
          <a:lstStyle/>
          <a:p>
            <a:pPr marL="228600" marR="0" lvl="0" indent="-228600" algn="l"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B5395"/>
                </a:solidFill>
                <a:effectLst/>
                <a:uLnTx/>
                <a:uFillTx/>
                <a:latin typeface="Arial" panose="020B0604020202020204" pitchFamily="34" charset="0"/>
                <a:ea typeface="+mn-ea"/>
                <a:cs typeface="+mn-cs"/>
              </a:rPr>
              <a:t>This solicitation will award projects funded by the</a:t>
            </a:r>
            <a:r>
              <a:rPr lang="en-US" sz="2200">
                <a:solidFill>
                  <a:srgbClr val="0B5395"/>
                </a:solidFill>
                <a:latin typeface="Arial" panose="020B0604020202020204" pitchFamily="34" charset="0"/>
              </a:rPr>
              <a:t> Gas Research and Development Program</a:t>
            </a:r>
            <a:r>
              <a:rPr kumimoji="0" lang="en-US" sz="2200" b="1" i="0" u="none" strike="noStrike" kern="1200" cap="none" spc="0" normalizeH="0" baseline="0" noProof="0">
                <a:ln>
                  <a:noFill/>
                </a:ln>
                <a:solidFill>
                  <a:srgbClr val="0B5395"/>
                </a:solidFill>
                <a:effectLst/>
                <a:uLnTx/>
                <a:uFillTx/>
                <a:latin typeface="Arial" panose="020B0604020202020204" pitchFamily="34" charset="0"/>
                <a:ea typeface="+mn-ea"/>
                <a:cs typeface="+mn-cs"/>
              </a:rPr>
              <a:t>;</a:t>
            </a:r>
            <a:r>
              <a:rPr kumimoji="0" lang="en-US" sz="2200" b="0" i="0" u="none" strike="noStrike" kern="1200" cap="none" spc="0" normalizeH="0" baseline="0" noProof="0">
                <a:ln>
                  <a:noFill/>
                </a:ln>
                <a:solidFill>
                  <a:srgbClr val="0B5395"/>
                </a:solidFill>
                <a:effectLst/>
                <a:uLnTx/>
                <a:uFillTx/>
                <a:latin typeface="Arial" panose="020B0604020202020204" pitchFamily="34" charset="0"/>
                <a:ea typeface="+mn-ea"/>
                <a:cs typeface="+mn-cs"/>
              </a:rPr>
              <a:t> a gas ratepayer surcharge established by the California Public Utilities Commission (CPUC) in December 2004. </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B5395"/>
                </a:solidFill>
                <a:effectLst/>
                <a:uLnTx/>
                <a:uFillTx/>
                <a:latin typeface="Arial" panose="020B0604020202020204" pitchFamily="34" charset="0"/>
                <a:ea typeface="+mn-ea"/>
                <a:cs typeface="+mn-cs"/>
              </a:rPr>
              <a:t>The purpose of the program is to benefit California gas ratepayers by funding public interest research and development activities, which the CPUC has defined as “developing science or technology, the benefits of which accrues to California citizens and are not adequately addressed by competitive or regulated entities.”</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B5395"/>
                </a:solidFill>
                <a:effectLst/>
                <a:uLnTx/>
                <a:uFillTx/>
                <a:latin typeface="Arial" panose="020B0604020202020204" pitchFamily="34" charset="0"/>
                <a:ea typeface="+mn-ea"/>
                <a:cs typeface="+mn-cs"/>
              </a:rPr>
              <a:t>See CPUC Decision 04-08-010, August 19, 2004, </a:t>
            </a:r>
            <a:r>
              <a:rPr kumimoji="0" lang="en-US" sz="2200" b="0" i="0" u="none" strike="noStrike" kern="1200" cap="none" spc="0" normalizeH="0" baseline="0" noProof="0">
                <a:ln>
                  <a:noFill/>
                </a:ln>
                <a:solidFill>
                  <a:srgbClr val="448AD7"/>
                </a:solidFill>
                <a:effectLst/>
                <a:uLnTx/>
                <a:uFillTx/>
                <a:latin typeface="Arial" panose="020B0604020202020204" pitchFamily="34" charset="0"/>
                <a:ea typeface="+mn-ea"/>
                <a:cs typeface="+mn-cs"/>
              </a:rPr>
              <a:t>http://docs.cpuc.ca.gov/PublishedDocs/WORD_PDF/FINAL_DECISION/39314.PDF.</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lang="en-US" sz="2200">
                <a:solidFill>
                  <a:srgbClr val="000000"/>
                </a:solidFill>
                <a:latin typeface="Arial" panose="020B0604020202020204" pitchFamily="34" charset="0"/>
              </a:rPr>
              <a:t>Program: </a:t>
            </a:r>
            <a:r>
              <a:rPr lang="en-US" sz="2200">
                <a:solidFill>
                  <a:srgbClr val="000000"/>
                </a:solidFill>
                <a:latin typeface="Arial" panose="020B0604020202020204" pitchFamily="34" charset="0"/>
                <a:hlinkClick r:id="rId2"/>
              </a:rPr>
              <a:t>https://www.energy.ca.gov/programs-and-topics/programs/gas-research-and-development-program</a:t>
            </a:r>
            <a:r>
              <a:rPr lang="en-US" sz="2200">
                <a:solidFill>
                  <a:srgbClr val="000000"/>
                </a:solidFill>
                <a:latin typeface="Arial" panose="020B0604020202020204" pitchFamily="34" charset="0"/>
              </a:rPr>
              <a:t> </a:t>
            </a:r>
            <a:endParaRPr kumimoji="0" lang="en-US" sz="3000" b="0" i="0" u="none" strike="noStrike" kern="1200" cap="none" spc="0" normalizeH="0" baseline="0" noProof="0">
              <a:ln>
                <a:noFill/>
              </a:ln>
              <a:solidFill>
                <a:srgbClr val="0F6FC6">
                  <a:lumMod val="75000"/>
                </a:srgbClr>
              </a:solidFill>
              <a:effectLst/>
              <a:uLnTx/>
              <a:uFillTx/>
              <a:latin typeface="Arial"/>
              <a:ea typeface="+mn-ea"/>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0E14B354F4845B9218E49F7E0D878" ma:contentTypeVersion="14" ma:contentTypeDescription="Create a new document." ma:contentTypeScope="" ma:versionID="16f164efc345062098e71a85c39b50d6">
  <xsd:schema xmlns:xsd="http://www.w3.org/2001/XMLSchema" xmlns:xs="http://www.w3.org/2001/XMLSchema" xmlns:p="http://schemas.microsoft.com/office/2006/metadata/properties" xmlns:ns2="92ecc987-d12b-42b1-abee-10b37485ad0a" xmlns:ns3="5067c814-4b34-462c-a21d-c185ff6548d2" targetNamespace="http://schemas.microsoft.com/office/2006/metadata/properties" ma:root="true" ma:fieldsID="fcec3687ac7965fe5b997d0041001a0b" ns2:_="" ns3:_="">
    <xsd:import namespace="92ecc987-d12b-42b1-abee-10b37485ad0a"/>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c987-d12b-42b1-abee-10b37485a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O'Hagan, Joe@Energy</DisplayName>
        <AccountId>20</AccountId>
        <AccountType/>
      </UserInfo>
      <UserInfo>
        <DisplayName>Ortiz, Reta@Energy</DisplayName>
        <AccountId>94</AccountId>
        <AccountType/>
      </UserInfo>
    </SharedWithUsers>
    <TaxCatchAll xmlns="5067c814-4b34-462c-a21d-c185ff6548d2" xsi:nil="true"/>
    <lcf76f155ced4ddcb4097134ff3c332f xmlns="92ecc987-d12b-42b1-abee-10b37485ad0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0954B-853F-4556-BF08-D2878668D8A7}">
  <ds:schemaRefs>
    <ds:schemaRef ds:uri="5067c814-4b34-462c-a21d-c185ff6548d2"/>
    <ds:schemaRef ds:uri="92ecc987-d12b-42b1-abee-10b37485ad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B261E2-85F0-4A95-A26C-97E5FB0D7D07}">
  <ds:schemaRefs>
    <ds:schemaRef ds:uri="5067c814-4b34-462c-a21d-c185ff6548d2"/>
    <ds:schemaRef ds:uri="92ecc987-d12b-42b1-abee-10b37485ad0a"/>
    <ds:schemaRef ds:uri="b4180f15-fbd5-4f1c-a958-ef9266d90d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DE318C-FF6A-4473-88F3-5621AC7F1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2915</Words>
  <Application>Microsoft Macintosh PowerPoint</Application>
  <PresentationFormat>Widescreen</PresentationFormat>
  <Paragraphs>361</Paragraphs>
  <Slides>37</Slides>
  <Notes>24</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37</vt:i4>
      </vt:variant>
    </vt:vector>
  </HeadingPairs>
  <TitlesOfParts>
    <vt:vector size="48" baseType="lpstr">
      <vt:lpstr>Arial</vt:lpstr>
      <vt:lpstr>Arial Black</vt:lpstr>
      <vt:lpstr>Calibri</vt:lpstr>
      <vt:lpstr>Courier New</vt:lpstr>
      <vt:lpstr>Wingdings</vt:lpstr>
      <vt:lpstr>1_Office Theme</vt:lpstr>
      <vt:lpstr>Title</vt:lpstr>
      <vt:lpstr>Content</vt:lpstr>
      <vt:lpstr>1_Content</vt:lpstr>
      <vt:lpstr>Content: blank background</vt:lpstr>
      <vt:lpstr>Title/Section</vt:lpstr>
      <vt:lpstr>GFO-23-501 Pre-Application Workshop</vt:lpstr>
      <vt:lpstr>Housekeeping</vt:lpstr>
      <vt:lpstr>Agenda</vt:lpstr>
      <vt:lpstr>Commitment to Diversity</vt:lpstr>
      <vt:lpstr>We Want to Hear From You!</vt:lpstr>
      <vt:lpstr>Connect With Us</vt:lpstr>
      <vt:lpstr>Find a Partner on EmpowerInnovation.net</vt:lpstr>
      <vt:lpstr>EmpowerInnovation.net</vt:lpstr>
      <vt:lpstr>Research Program Background</vt:lpstr>
      <vt:lpstr>CEC’s Gas Research and Development Program</vt:lpstr>
      <vt:lpstr>Policy Drivers</vt:lpstr>
      <vt:lpstr>Purpose of Solicitation</vt:lpstr>
      <vt:lpstr>Available Funding</vt:lpstr>
      <vt:lpstr>Match Funding </vt:lpstr>
      <vt:lpstr>Quantifying Exposures to Indoor Air Pollutants in Multifamily Homes that Cook with Gas or Alternatives</vt:lpstr>
      <vt:lpstr>Quantifying Exposures to Indoor Air Pollutants in Multifamily Homes that Cook with Gas or Alternatives </vt:lpstr>
      <vt:lpstr>Quantifying Exposures to Indoor Air Pollutants in Multifamily Homes that Cook with Gas or Alternatives</vt:lpstr>
      <vt:lpstr>Quantifying Exposures to Indoor Air Pollutants in Multifamily Homes that Cook with Gas or Alternatives</vt:lpstr>
      <vt:lpstr>Eligible Applicants</vt:lpstr>
      <vt:lpstr>Application Requirements</vt:lpstr>
      <vt:lpstr>Project Narrative (Attachment 3)</vt:lpstr>
      <vt:lpstr>Scope of Work (Attachment 5)</vt:lpstr>
      <vt:lpstr>Budget (Attachment 7)</vt:lpstr>
      <vt:lpstr>Commitment and Support Letter Forms (Attachment 10)</vt:lpstr>
      <vt:lpstr>How will my Application be Evaluated?  Application Screening</vt:lpstr>
      <vt:lpstr>How will my Application be Evaluated?  Application Scoring</vt:lpstr>
      <vt:lpstr>How will my Application be Evaluated?  Application Scoring – Preference Points</vt:lpstr>
      <vt:lpstr>Match Funding Points</vt:lpstr>
      <vt:lpstr>Disadvantaged Communities</vt:lpstr>
      <vt:lpstr>GFO Submission Requirements</vt:lpstr>
      <vt:lpstr>GSS WARNING</vt:lpstr>
      <vt:lpstr>GSS Structure</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Kidd, Kevin@Energy</cp:lastModifiedBy>
  <cp:revision>2</cp:revision>
  <cp:lastPrinted>2019-11-12T18:48:53Z</cp:lastPrinted>
  <dcterms:created xsi:type="dcterms:W3CDTF">2017-05-04T20:00:37Z</dcterms:created>
  <dcterms:modified xsi:type="dcterms:W3CDTF">2023-11-22T22:19:51Z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1032200</vt:r8>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ContentTypeId">
    <vt:lpwstr>0x01010061E0E14B354F4845B9218E49F7E0D878</vt:lpwstr>
  </property>
</Properties>
</file>