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 id="2147483697" r:id="rId2"/>
    <p:sldMasterId id="2147483699" r:id="rId3"/>
    <p:sldMasterId id="2147483704" r:id="rId4"/>
    <p:sldMasterId id="2147483709" r:id="rId5"/>
    <p:sldMasterId id="2147483713" r:id="rId6"/>
  </p:sldMasterIdLst>
  <p:notesMasterIdLst>
    <p:notesMasterId r:id="rId62"/>
  </p:notesMasterIdLst>
  <p:sldIdLst>
    <p:sldId id="305" r:id="rId7"/>
    <p:sldId id="306" r:id="rId8"/>
    <p:sldId id="307" r:id="rId9"/>
    <p:sldId id="261" r:id="rId10"/>
    <p:sldId id="262" r:id="rId11"/>
    <p:sldId id="301" r:id="rId12"/>
    <p:sldId id="302" r:id="rId13"/>
    <p:sldId id="268" r:id="rId14"/>
    <p:sldId id="266" r:id="rId15"/>
    <p:sldId id="354" r:id="rId16"/>
    <p:sldId id="370" r:id="rId17"/>
    <p:sldId id="371" r:id="rId18"/>
    <p:sldId id="349" r:id="rId19"/>
    <p:sldId id="271" r:id="rId20"/>
    <p:sldId id="269" r:id="rId21"/>
    <p:sldId id="358" r:id="rId22"/>
    <p:sldId id="276" r:id="rId23"/>
    <p:sldId id="552" r:id="rId24"/>
    <p:sldId id="366" r:id="rId25"/>
    <p:sldId id="275" r:id="rId26"/>
    <p:sldId id="277" r:id="rId27"/>
    <p:sldId id="284" r:id="rId28"/>
    <p:sldId id="355" r:id="rId29"/>
    <p:sldId id="356" r:id="rId30"/>
    <p:sldId id="285" r:id="rId31"/>
    <p:sldId id="363" r:id="rId32"/>
    <p:sldId id="364" r:id="rId33"/>
    <p:sldId id="365" r:id="rId34"/>
    <p:sldId id="357" r:id="rId35"/>
    <p:sldId id="362" r:id="rId36"/>
    <p:sldId id="286" r:id="rId37"/>
    <p:sldId id="287" r:id="rId38"/>
    <p:sldId id="288" r:id="rId39"/>
    <p:sldId id="289" r:id="rId40"/>
    <p:sldId id="346" r:id="rId41"/>
    <p:sldId id="548" r:id="rId42"/>
    <p:sldId id="542" r:id="rId43"/>
    <p:sldId id="549" r:id="rId44"/>
    <p:sldId id="550" r:id="rId45"/>
    <p:sldId id="290" r:id="rId46"/>
    <p:sldId id="551" r:id="rId47"/>
    <p:sldId id="303" r:id="rId48"/>
    <p:sldId id="308" r:id="rId49"/>
    <p:sldId id="304" r:id="rId50"/>
    <p:sldId id="335" r:id="rId51"/>
    <p:sldId id="336" r:id="rId52"/>
    <p:sldId id="374" r:id="rId53"/>
    <p:sldId id="292" r:id="rId54"/>
    <p:sldId id="293" r:id="rId55"/>
    <p:sldId id="297" r:id="rId56"/>
    <p:sldId id="359" r:id="rId57"/>
    <p:sldId id="300" r:id="rId58"/>
    <p:sldId id="360" r:id="rId59"/>
    <p:sldId id="299" r:id="rId60"/>
    <p:sldId id="338"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66"/>
            <p14:sldId id="354"/>
            <p14:sldId id="370"/>
            <p14:sldId id="371"/>
            <p14:sldId id="349"/>
            <p14:sldId id="271"/>
            <p14:sldId id="269"/>
            <p14:sldId id="358"/>
            <p14:sldId id="276"/>
            <p14:sldId id="552"/>
            <p14:sldId id="366"/>
            <p14:sldId id="275"/>
            <p14:sldId id="277"/>
            <p14:sldId id="284"/>
            <p14:sldId id="355"/>
            <p14:sldId id="356"/>
            <p14:sldId id="285"/>
            <p14:sldId id="363"/>
            <p14:sldId id="364"/>
            <p14:sldId id="365"/>
            <p14:sldId id="357"/>
            <p14:sldId id="362"/>
            <p14:sldId id="286"/>
            <p14:sldId id="287"/>
            <p14:sldId id="288"/>
            <p14:sldId id="289"/>
            <p14:sldId id="346"/>
            <p14:sldId id="548"/>
            <p14:sldId id="542"/>
            <p14:sldId id="549"/>
            <p14:sldId id="550"/>
            <p14:sldId id="290"/>
            <p14:sldId id="551"/>
            <p14:sldId id="303"/>
            <p14:sldId id="308"/>
            <p14:sldId id="304"/>
            <p14:sldId id="335"/>
            <p14:sldId id="336"/>
            <p14:sldId id="374"/>
            <p14:sldId id="292"/>
            <p14:sldId id="293"/>
            <p14:sldId id="297"/>
            <p14:sldId id="359"/>
            <p14:sldId id="300"/>
            <p14:sldId id="36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0000"/>
    <a:srgbClr val="CC0000"/>
    <a:srgbClr val="FAFFBD"/>
    <a:srgbClr val="FFE4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83F9E-C52A-4D8E-8A68-87D374C3CDE4}" v="8" dt="2023-12-07T17:30:29.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9" autoAdjust="0"/>
    <p:restoredTop sz="92982" autoAdjust="0"/>
  </p:normalViewPr>
  <p:slideViewPr>
    <p:cSldViewPr snapToGrid="0" snapToObjects="1">
      <p:cViewPr varScale="1">
        <p:scale>
          <a:sx n="56" d="100"/>
          <a:sy n="56" d="100"/>
        </p:scale>
        <p:origin x="56" y="10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7" d="100"/>
          <a:sy n="47" d="100"/>
        </p:scale>
        <p:origin x="180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25545-1E4B-4D68-899C-9DBA9A23021D}" type="doc">
      <dgm:prSet loTypeId="urn:microsoft.com/office/officeart/2005/8/layout/hProcess9" loCatId="process" qsTypeId="urn:microsoft.com/office/officeart/2005/8/quickstyle/simple1" qsCatId="simple" csTypeId="urn:microsoft.com/office/officeart/2005/8/colors/accent1_2" csCatId="accent1" phldr="1"/>
      <dgm:spPr/>
    </dgm:pt>
    <dgm:pt modelId="{B368FEF6-B606-44C4-9665-05FF80CD388F}">
      <dgm:prSet phldrT="[Text]"/>
      <dgm:spPr/>
      <dgm:t>
        <a:bodyPr/>
        <a:lstStyle/>
        <a:p>
          <a:r>
            <a:rPr lang="en-US" dirty="0">
              <a:solidFill>
                <a:schemeClr val="bg1"/>
              </a:solidFill>
              <a:latin typeface="Arial"/>
              <a:cs typeface="Arial"/>
            </a:rPr>
            <a:t>Applied Research and Development</a:t>
          </a:r>
          <a:endParaRPr lang="en-US" dirty="0">
            <a:solidFill>
              <a:schemeClr val="bg1"/>
            </a:solidFill>
          </a:endParaRPr>
        </a:p>
      </dgm:t>
    </dgm:pt>
    <dgm:pt modelId="{0686DFA4-7E01-437C-A1A9-2F763284F75D}" type="parTrans" cxnId="{6A2FF75B-A607-4F39-ABDA-D65CD3694DAC}">
      <dgm:prSet/>
      <dgm:spPr/>
      <dgm:t>
        <a:bodyPr/>
        <a:lstStyle/>
        <a:p>
          <a:endParaRPr lang="en-US"/>
        </a:p>
      </dgm:t>
    </dgm:pt>
    <dgm:pt modelId="{04B043C6-E480-4C78-B972-F212DF8DE04C}" type="sibTrans" cxnId="{6A2FF75B-A607-4F39-ABDA-D65CD3694DAC}">
      <dgm:prSet/>
      <dgm:spPr/>
      <dgm:t>
        <a:bodyPr/>
        <a:lstStyle/>
        <a:p>
          <a:endParaRPr lang="en-US"/>
        </a:p>
      </dgm:t>
    </dgm:pt>
    <dgm:pt modelId="{253D321F-EBDE-40A6-B598-A94E5587318F}">
      <dgm:prSet/>
      <dgm:spPr/>
      <dgm:t>
        <a:bodyPr/>
        <a:lstStyle/>
        <a:p>
          <a:r>
            <a:rPr lang="en-US" dirty="0">
              <a:solidFill>
                <a:schemeClr val="bg1"/>
              </a:solidFill>
              <a:latin typeface="Arial"/>
              <a:cs typeface="Arial"/>
            </a:rPr>
            <a:t>Technology Demonstration and Deployment</a:t>
          </a:r>
        </a:p>
      </dgm:t>
    </dgm:pt>
    <dgm:pt modelId="{CAFD5581-E39F-42B2-A988-05B588E52013}" type="parTrans" cxnId="{B481E99E-C6C1-4B26-9340-C615815EFEF0}">
      <dgm:prSet/>
      <dgm:spPr/>
      <dgm:t>
        <a:bodyPr/>
        <a:lstStyle/>
        <a:p>
          <a:endParaRPr lang="en-US"/>
        </a:p>
      </dgm:t>
    </dgm:pt>
    <dgm:pt modelId="{82BBF071-5DEC-43EB-BFAA-9033D3FCFE2C}" type="sibTrans" cxnId="{B481E99E-C6C1-4B26-9340-C615815EFEF0}">
      <dgm:prSet/>
      <dgm:spPr/>
      <dgm:t>
        <a:bodyPr/>
        <a:lstStyle/>
        <a:p>
          <a:endParaRPr lang="en-US"/>
        </a:p>
      </dgm:t>
    </dgm:pt>
    <dgm:pt modelId="{21EA98CE-6057-47A6-8A17-26535D190FB9}">
      <dgm:prSet/>
      <dgm:spPr/>
      <dgm:t>
        <a:bodyPr/>
        <a:lstStyle/>
        <a:p>
          <a:r>
            <a:rPr lang="en-US" dirty="0">
              <a:solidFill>
                <a:schemeClr val="bg1"/>
              </a:solidFill>
              <a:latin typeface="Arial"/>
              <a:cs typeface="Arial"/>
            </a:rPr>
            <a:t>Market Facilitation</a:t>
          </a:r>
        </a:p>
      </dgm:t>
    </dgm:pt>
    <dgm:pt modelId="{284BDA53-00F5-42A1-81DF-72334EB50EE4}" type="parTrans" cxnId="{F85B70DB-A5FD-4453-B4D0-10D595A3A822}">
      <dgm:prSet/>
      <dgm:spPr/>
      <dgm:t>
        <a:bodyPr/>
        <a:lstStyle/>
        <a:p>
          <a:endParaRPr lang="en-US"/>
        </a:p>
      </dgm:t>
    </dgm:pt>
    <dgm:pt modelId="{B2856865-17B9-44A2-AF0A-641BCEBB8619}" type="sibTrans" cxnId="{F85B70DB-A5FD-4453-B4D0-10D595A3A822}">
      <dgm:prSet/>
      <dgm:spPr/>
      <dgm:t>
        <a:bodyPr/>
        <a:lstStyle/>
        <a:p>
          <a:endParaRPr lang="en-US"/>
        </a:p>
      </dgm:t>
    </dgm:pt>
    <dgm:pt modelId="{407345E9-0A74-455A-A1FD-E1DFEAD0F38E}" type="pres">
      <dgm:prSet presAssocID="{7D325545-1E4B-4D68-899C-9DBA9A23021D}" presName="CompostProcess" presStyleCnt="0">
        <dgm:presLayoutVars>
          <dgm:dir/>
          <dgm:resizeHandles val="exact"/>
        </dgm:presLayoutVars>
      </dgm:prSet>
      <dgm:spPr/>
    </dgm:pt>
    <dgm:pt modelId="{846ED62F-193A-4219-8C25-FC6E562E5BDD}" type="pres">
      <dgm:prSet presAssocID="{7D325545-1E4B-4D68-899C-9DBA9A23021D}" presName="arrow" presStyleLbl="bgShp" presStyleIdx="0" presStyleCnt="1"/>
      <dgm:spPr/>
    </dgm:pt>
    <dgm:pt modelId="{F1FE5177-7D7A-4650-9220-E61ECCECBB33}" type="pres">
      <dgm:prSet presAssocID="{7D325545-1E4B-4D68-899C-9DBA9A23021D}" presName="linearProcess" presStyleCnt="0"/>
      <dgm:spPr/>
    </dgm:pt>
    <dgm:pt modelId="{4E1620EE-23E7-4736-BFE2-6F0ACE2E78E6}" type="pres">
      <dgm:prSet presAssocID="{B368FEF6-B606-44C4-9665-05FF80CD388F}" presName="textNode" presStyleLbl="node1" presStyleIdx="0" presStyleCnt="3">
        <dgm:presLayoutVars>
          <dgm:bulletEnabled val="1"/>
        </dgm:presLayoutVars>
      </dgm:prSet>
      <dgm:spPr/>
    </dgm:pt>
    <dgm:pt modelId="{9DE3923B-77B6-4E17-92B9-8ACF57D67462}" type="pres">
      <dgm:prSet presAssocID="{04B043C6-E480-4C78-B972-F212DF8DE04C}" presName="sibTrans" presStyleCnt="0"/>
      <dgm:spPr/>
    </dgm:pt>
    <dgm:pt modelId="{A31D9771-7D54-4CB0-9228-7B1064F8EC48}" type="pres">
      <dgm:prSet presAssocID="{253D321F-EBDE-40A6-B598-A94E5587318F}" presName="textNode" presStyleLbl="node1" presStyleIdx="1" presStyleCnt="3">
        <dgm:presLayoutVars>
          <dgm:bulletEnabled val="1"/>
        </dgm:presLayoutVars>
      </dgm:prSet>
      <dgm:spPr/>
    </dgm:pt>
    <dgm:pt modelId="{87942F8A-C7C5-4072-B7EB-F9CBFFAB8A7A}" type="pres">
      <dgm:prSet presAssocID="{82BBF071-5DEC-43EB-BFAA-9033D3FCFE2C}" presName="sibTrans" presStyleCnt="0"/>
      <dgm:spPr/>
    </dgm:pt>
    <dgm:pt modelId="{CBD5F2DC-899C-4F22-B39F-D2EBE21022B2}" type="pres">
      <dgm:prSet presAssocID="{21EA98CE-6057-47A6-8A17-26535D190FB9}" presName="textNode" presStyleLbl="node1" presStyleIdx="2" presStyleCnt="3">
        <dgm:presLayoutVars>
          <dgm:bulletEnabled val="1"/>
        </dgm:presLayoutVars>
      </dgm:prSet>
      <dgm:spPr/>
    </dgm:pt>
  </dgm:ptLst>
  <dgm:cxnLst>
    <dgm:cxn modelId="{6A2FF75B-A607-4F39-ABDA-D65CD3694DAC}" srcId="{7D325545-1E4B-4D68-899C-9DBA9A23021D}" destId="{B368FEF6-B606-44C4-9665-05FF80CD388F}" srcOrd="0" destOrd="0" parTransId="{0686DFA4-7E01-437C-A1A9-2F763284F75D}" sibTransId="{04B043C6-E480-4C78-B972-F212DF8DE04C}"/>
    <dgm:cxn modelId="{16AC8978-98FB-4D27-897E-3645A862441B}" type="presOf" srcId="{253D321F-EBDE-40A6-B598-A94E5587318F}" destId="{A31D9771-7D54-4CB0-9228-7B1064F8EC48}" srcOrd="0" destOrd="0" presId="urn:microsoft.com/office/officeart/2005/8/layout/hProcess9"/>
    <dgm:cxn modelId="{8F2F6B84-F060-4680-84DC-FE8F1D12C11A}" type="presOf" srcId="{B368FEF6-B606-44C4-9665-05FF80CD388F}" destId="{4E1620EE-23E7-4736-BFE2-6F0ACE2E78E6}" srcOrd="0" destOrd="0" presId="urn:microsoft.com/office/officeart/2005/8/layout/hProcess9"/>
    <dgm:cxn modelId="{5F7D039B-3626-41F6-A1AD-FBF931CDAEFF}" type="presOf" srcId="{21EA98CE-6057-47A6-8A17-26535D190FB9}" destId="{CBD5F2DC-899C-4F22-B39F-D2EBE21022B2}" srcOrd="0" destOrd="0" presId="urn:microsoft.com/office/officeart/2005/8/layout/hProcess9"/>
    <dgm:cxn modelId="{B481E99E-C6C1-4B26-9340-C615815EFEF0}" srcId="{7D325545-1E4B-4D68-899C-9DBA9A23021D}" destId="{253D321F-EBDE-40A6-B598-A94E5587318F}" srcOrd="1" destOrd="0" parTransId="{CAFD5581-E39F-42B2-A988-05B588E52013}" sibTransId="{82BBF071-5DEC-43EB-BFAA-9033D3FCFE2C}"/>
    <dgm:cxn modelId="{F85B70DB-A5FD-4453-B4D0-10D595A3A822}" srcId="{7D325545-1E4B-4D68-899C-9DBA9A23021D}" destId="{21EA98CE-6057-47A6-8A17-26535D190FB9}" srcOrd="2" destOrd="0" parTransId="{284BDA53-00F5-42A1-81DF-72334EB50EE4}" sibTransId="{B2856865-17B9-44A2-AF0A-641BCEBB8619}"/>
    <dgm:cxn modelId="{3B3723FA-C2AE-4AE5-85B6-2EFEFE21A7AD}" type="presOf" srcId="{7D325545-1E4B-4D68-899C-9DBA9A23021D}" destId="{407345E9-0A74-455A-A1FD-E1DFEAD0F38E}" srcOrd="0" destOrd="0" presId="urn:microsoft.com/office/officeart/2005/8/layout/hProcess9"/>
    <dgm:cxn modelId="{EB0B8BE9-D983-410F-A717-5F9701C697DE}" type="presParOf" srcId="{407345E9-0A74-455A-A1FD-E1DFEAD0F38E}" destId="{846ED62F-193A-4219-8C25-FC6E562E5BDD}" srcOrd="0" destOrd="0" presId="urn:microsoft.com/office/officeart/2005/8/layout/hProcess9"/>
    <dgm:cxn modelId="{DC201BE8-B968-4DCD-8A75-AEC0DED0B344}" type="presParOf" srcId="{407345E9-0A74-455A-A1FD-E1DFEAD0F38E}" destId="{F1FE5177-7D7A-4650-9220-E61ECCECBB33}" srcOrd="1" destOrd="0" presId="urn:microsoft.com/office/officeart/2005/8/layout/hProcess9"/>
    <dgm:cxn modelId="{4E5B5E41-3CCE-4333-A71B-E52D3C8C328B}" type="presParOf" srcId="{F1FE5177-7D7A-4650-9220-E61ECCECBB33}" destId="{4E1620EE-23E7-4736-BFE2-6F0ACE2E78E6}" srcOrd="0" destOrd="0" presId="urn:microsoft.com/office/officeart/2005/8/layout/hProcess9"/>
    <dgm:cxn modelId="{70D28217-76D7-4574-B9F8-CFD28197629B}" type="presParOf" srcId="{F1FE5177-7D7A-4650-9220-E61ECCECBB33}" destId="{9DE3923B-77B6-4E17-92B9-8ACF57D67462}" srcOrd="1" destOrd="0" presId="urn:microsoft.com/office/officeart/2005/8/layout/hProcess9"/>
    <dgm:cxn modelId="{F901D3D2-E112-468C-B442-348676B8A05A}" type="presParOf" srcId="{F1FE5177-7D7A-4650-9220-E61ECCECBB33}" destId="{A31D9771-7D54-4CB0-9228-7B1064F8EC48}" srcOrd="2" destOrd="0" presId="urn:microsoft.com/office/officeart/2005/8/layout/hProcess9"/>
    <dgm:cxn modelId="{3E252D59-A3E8-4DAE-BC85-2455F7389A1A}" type="presParOf" srcId="{F1FE5177-7D7A-4650-9220-E61ECCECBB33}" destId="{87942F8A-C7C5-4072-B7EB-F9CBFFAB8A7A}" srcOrd="3" destOrd="0" presId="urn:microsoft.com/office/officeart/2005/8/layout/hProcess9"/>
    <dgm:cxn modelId="{10565EF9-69E0-4EB7-9FD7-BA25D21A8A46}" type="presParOf" srcId="{F1FE5177-7D7A-4650-9220-E61ECCECBB33}" destId="{CBD5F2DC-899C-4F22-B39F-D2EBE21022B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83326-E449-492E-9F3A-C4AB2295C52C}"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E704AD0F-9C78-4C7B-9CF4-FE88C09C25CE}">
      <dgm:prSet phldrT="[Text]" custT="1"/>
      <dgm:spPr>
        <a:solidFill>
          <a:schemeClr val="bg2">
            <a:lumMod val="50000"/>
          </a:schemeClr>
        </a:solidFill>
      </dgm:spPr>
      <dgm:t>
        <a:bodyPr/>
        <a:lstStyle/>
        <a:p>
          <a:r>
            <a:rPr lang="en-US" sz="1800" dirty="0">
              <a:effectLst>
                <a:outerShdw blurRad="38100" dist="38100" dir="2700000" algn="tl">
                  <a:srgbClr val="000000">
                    <a:alpha val="43137"/>
                  </a:srgbClr>
                </a:outerShdw>
              </a:effectLst>
            </a:rPr>
            <a:t>Basic Principles</a:t>
          </a:r>
        </a:p>
      </dgm:t>
    </dgm:pt>
    <dgm:pt modelId="{C2564AC7-70E0-48E0-9956-46F813D47222}" type="parTrans" cxnId="{C57C0659-42B8-4760-A447-7125296A3195}">
      <dgm:prSet/>
      <dgm:spPr/>
      <dgm:t>
        <a:bodyPr/>
        <a:lstStyle/>
        <a:p>
          <a:endParaRPr lang="en-US"/>
        </a:p>
      </dgm:t>
    </dgm:pt>
    <dgm:pt modelId="{E2BBC2C9-DA31-4FB0-B6C9-18E906E8113E}" type="sibTrans" cxnId="{C57C0659-42B8-4760-A447-7125296A3195}">
      <dgm:prSet/>
      <dgm:spPr/>
      <dgm:t>
        <a:bodyPr/>
        <a:lstStyle/>
        <a:p>
          <a:endParaRPr lang="en-US"/>
        </a:p>
      </dgm:t>
    </dgm:pt>
    <dgm:pt modelId="{E0288FE1-16AF-4D86-8C1A-35BF6919C087}">
      <dgm:prSet phldrT="[Text]" custT="1"/>
      <dgm:spPr>
        <a:solidFill>
          <a:schemeClr val="bg2">
            <a:lumMod val="50000"/>
          </a:schemeClr>
        </a:solidFill>
      </dgm:spPr>
      <dgm:t>
        <a:bodyPr/>
        <a:lstStyle/>
        <a:p>
          <a:r>
            <a:rPr lang="en-US" sz="1800" dirty="0">
              <a:effectLst>
                <a:outerShdw blurRad="38100" dist="38100" dir="2700000" algn="tl">
                  <a:srgbClr val="000000">
                    <a:alpha val="43137"/>
                  </a:srgbClr>
                </a:outerShdw>
              </a:effectLst>
            </a:rPr>
            <a:t>Preliminary Concept</a:t>
          </a:r>
        </a:p>
      </dgm:t>
    </dgm:pt>
    <dgm:pt modelId="{696309A4-A112-4099-9E8F-8FC1A1986C09}" type="parTrans" cxnId="{C95F349B-35F6-418F-BFED-73F053764ABF}">
      <dgm:prSet/>
      <dgm:spPr/>
      <dgm:t>
        <a:bodyPr/>
        <a:lstStyle/>
        <a:p>
          <a:endParaRPr lang="en-US"/>
        </a:p>
      </dgm:t>
    </dgm:pt>
    <dgm:pt modelId="{35A2B477-0F30-45FF-B7CC-0B10078CEF0C}" type="sibTrans" cxnId="{C95F349B-35F6-418F-BFED-73F053764ABF}">
      <dgm:prSet/>
      <dgm:spPr/>
      <dgm:t>
        <a:bodyPr/>
        <a:lstStyle/>
        <a:p>
          <a:endParaRPr lang="en-US"/>
        </a:p>
      </dgm:t>
    </dgm:pt>
    <dgm:pt modelId="{B0FDA8E8-C5A4-477D-86BA-70BDC3A17E3C}">
      <dgm:prSet phldrT="[Text]" custT="1"/>
      <dgm:spPr>
        <a:solidFill>
          <a:schemeClr val="bg2">
            <a:lumMod val="50000"/>
          </a:schemeClr>
        </a:solidFill>
      </dgm:spPr>
      <dgm:t>
        <a:bodyPr/>
        <a:lstStyle/>
        <a:p>
          <a:r>
            <a:rPr lang="en-US" sz="1800" dirty="0">
              <a:effectLst>
                <a:outerShdw blurRad="38100" dist="38100" dir="2700000" algn="tl">
                  <a:srgbClr val="000000">
                    <a:alpha val="43137"/>
                  </a:srgbClr>
                </a:outerShdw>
              </a:effectLst>
            </a:rPr>
            <a:t>Experimental Proof-of-Concept</a:t>
          </a:r>
        </a:p>
      </dgm:t>
    </dgm:pt>
    <dgm:pt modelId="{344B746B-087B-46F2-84C7-7DFE12BED335}" type="parTrans" cxnId="{64C0B128-CF96-4453-B8D2-666763EDDA6B}">
      <dgm:prSet/>
      <dgm:spPr/>
      <dgm:t>
        <a:bodyPr/>
        <a:lstStyle/>
        <a:p>
          <a:endParaRPr lang="en-US"/>
        </a:p>
      </dgm:t>
    </dgm:pt>
    <dgm:pt modelId="{537BA673-D018-4B0B-BE2D-58FD36A789D2}" type="sibTrans" cxnId="{64C0B128-CF96-4453-B8D2-666763EDDA6B}">
      <dgm:prSet/>
      <dgm:spPr/>
      <dgm:t>
        <a:bodyPr/>
        <a:lstStyle/>
        <a:p>
          <a:endParaRPr lang="en-US"/>
        </a:p>
      </dgm:t>
    </dgm:pt>
    <dgm:pt modelId="{67C0EE66-B6BE-43E9-A3F5-7A6B8468D3F8}">
      <dgm:prSet custT="1"/>
      <dgm:spPr>
        <a:solidFill>
          <a:schemeClr val="bg2">
            <a:lumMod val="50000"/>
          </a:schemeClr>
        </a:solidFill>
      </dgm:spPr>
      <dgm:t>
        <a:bodyPr/>
        <a:lstStyle/>
        <a:p>
          <a:r>
            <a:rPr lang="en-US" sz="1800" dirty="0">
              <a:effectLst>
                <a:outerShdw blurRad="38100" dist="38100" dir="2700000" algn="tl">
                  <a:srgbClr val="000000">
                    <a:alpha val="43137"/>
                  </a:srgbClr>
                </a:outerShdw>
              </a:effectLst>
            </a:rPr>
            <a:t>Validation in Lab Environment</a:t>
          </a:r>
        </a:p>
      </dgm:t>
    </dgm:pt>
    <dgm:pt modelId="{C10C101A-CF66-4434-ACEF-C19BB8639836}" type="parTrans" cxnId="{D68A1555-CF78-45D6-887F-379AC08D9BFE}">
      <dgm:prSet/>
      <dgm:spPr/>
      <dgm:t>
        <a:bodyPr/>
        <a:lstStyle/>
        <a:p>
          <a:endParaRPr lang="en-US"/>
        </a:p>
      </dgm:t>
    </dgm:pt>
    <dgm:pt modelId="{9A4016A9-345A-4724-8AD5-F0EB3B378236}" type="sibTrans" cxnId="{D68A1555-CF78-45D6-887F-379AC08D9BFE}">
      <dgm:prSet/>
      <dgm:spPr/>
      <dgm:t>
        <a:bodyPr/>
        <a:lstStyle/>
        <a:p>
          <a:endParaRPr lang="en-US"/>
        </a:p>
      </dgm:t>
    </dgm:pt>
    <dgm:pt modelId="{1E97C27F-BD75-44E4-90FC-514733F95794}">
      <dgm:prSet custT="1"/>
      <dgm:spPr>
        <a:solidFill>
          <a:schemeClr val="bg2">
            <a:lumMod val="50000"/>
          </a:schemeClr>
        </a:solidFill>
      </dgm:spPr>
      <dgm:t>
        <a:bodyPr/>
        <a:lstStyle/>
        <a:p>
          <a:r>
            <a:rPr lang="en-US" sz="1800" dirty="0">
              <a:effectLst>
                <a:outerShdw blurRad="38100" dist="38100" dir="2700000" algn="tl">
                  <a:srgbClr val="000000">
                    <a:alpha val="43137"/>
                  </a:srgbClr>
                </a:outerShdw>
              </a:effectLst>
            </a:rPr>
            <a:t>Bench Test in Relevant Environment</a:t>
          </a:r>
        </a:p>
      </dgm:t>
    </dgm:pt>
    <dgm:pt modelId="{FEB78037-D7BD-475E-BD80-20E90C4CABFF}" type="parTrans" cxnId="{D65BE58B-D0F5-4019-87C4-64EC4E4CC280}">
      <dgm:prSet/>
      <dgm:spPr/>
      <dgm:t>
        <a:bodyPr/>
        <a:lstStyle/>
        <a:p>
          <a:endParaRPr lang="en-US"/>
        </a:p>
      </dgm:t>
    </dgm:pt>
    <dgm:pt modelId="{9FFF2161-0E85-402D-A78F-45F3FF2E60B3}" type="sibTrans" cxnId="{D65BE58B-D0F5-4019-87C4-64EC4E4CC280}">
      <dgm:prSet/>
      <dgm:spPr/>
      <dgm:t>
        <a:bodyPr/>
        <a:lstStyle/>
        <a:p>
          <a:endParaRPr lang="en-US"/>
        </a:p>
      </dgm:t>
    </dgm:pt>
    <dgm:pt modelId="{1B1DC663-9077-45E3-9BFB-CE301ACBDD61}">
      <dgm:prSet custT="1"/>
      <dgm:spPr>
        <a:solidFill>
          <a:schemeClr val="bg2">
            <a:lumMod val="25000"/>
          </a:schemeClr>
        </a:solidFill>
        <a:ln w="38100">
          <a:solidFill>
            <a:schemeClr val="tx2"/>
          </a:solidFill>
        </a:ln>
      </dgm:spPr>
      <dgm:t>
        <a:bodyPr/>
        <a:lstStyle/>
        <a:p>
          <a:r>
            <a:rPr lang="en-US" sz="1800" b="1" i="1" dirty="0">
              <a:effectLst>
                <a:outerShdw blurRad="38100" dist="38100" dir="2700000" algn="tl">
                  <a:srgbClr val="000000">
                    <a:alpha val="43137"/>
                  </a:srgbClr>
                </a:outerShdw>
              </a:effectLst>
            </a:rPr>
            <a:t>Prototype Pilot Demonstration </a:t>
          </a:r>
        </a:p>
      </dgm:t>
    </dgm:pt>
    <dgm:pt modelId="{6D65FDF4-4435-4DA2-A1A1-85682BEFFFEF}" type="parTrans" cxnId="{4D66E778-CD2B-4F55-9F9E-68FFE63DAED5}">
      <dgm:prSet/>
      <dgm:spPr/>
      <dgm:t>
        <a:bodyPr/>
        <a:lstStyle/>
        <a:p>
          <a:endParaRPr lang="en-US"/>
        </a:p>
      </dgm:t>
    </dgm:pt>
    <dgm:pt modelId="{7B7CDF93-4A6A-491E-B984-CAE23E547A51}" type="sibTrans" cxnId="{4D66E778-CD2B-4F55-9F9E-68FFE63DAED5}">
      <dgm:prSet/>
      <dgm:spPr/>
      <dgm:t>
        <a:bodyPr/>
        <a:lstStyle/>
        <a:p>
          <a:endParaRPr lang="en-US"/>
        </a:p>
      </dgm:t>
    </dgm:pt>
    <dgm:pt modelId="{C091E850-501B-4B72-9E35-BE2F24910B66}">
      <dgm:prSet custT="1"/>
      <dgm:spPr>
        <a:solidFill>
          <a:schemeClr val="bg2">
            <a:lumMod val="25000"/>
          </a:schemeClr>
        </a:solidFill>
        <a:ln w="38100">
          <a:solidFill>
            <a:schemeClr val="tx2"/>
          </a:solidFill>
        </a:ln>
      </dgm:spPr>
      <dgm:t>
        <a:bodyPr/>
        <a:lstStyle/>
        <a:p>
          <a:r>
            <a:rPr lang="en-US" sz="1800" b="1" i="1" dirty="0">
              <a:effectLst>
                <a:outerShdw blurRad="38100" dist="38100" dir="2700000" algn="tl">
                  <a:srgbClr val="000000">
                    <a:alpha val="43137"/>
                  </a:srgbClr>
                </a:outerShdw>
              </a:effectLst>
            </a:rPr>
            <a:t>Field Test in Operational Environment</a:t>
          </a:r>
        </a:p>
      </dgm:t>
    </dgm:pt>
    <dgm:pt modelId="{4F318E24-54F4-44CF-86EB-265943E7AA96}" type="parTrans" cxnId="{45D76D38-F947-4A0A-B336-8593EF8D883A}">
      <dgm:prSet/>
      <dgm:spPr/>
      <dgm:t>
        <a:bodyPr/>
        <a:lstStyle/>
        <a:p>
          <a:endParaRPr lang="en-US"/>
        </a:p>
      </dgm:t>
    </dgm:pt>
    <dgm:pt modelId="{1AA34839-A65E-4DA7-9813-BAD9CFF83012}" type="sibTrans" cxnId="{45D76D38-F947-4A0A-B336-8593EF8D883A}">
      <dgm:prSet/>
      <dgm:spPr/>
      <dgm:t>
        <a:bodyPr/>
        <a:lstStyle/>
        <a:p>
          <a:endParaRPr lang="en-US"/>
        </a:p>
      </dgm:t>
    </dgm:pt>
    <dgm:pt modelId="{813F0B93-E59E-4827-BE67-0DF48AFAFED8}">
      <dgm:prSet custT="1"/>
      <dgm:spPr>
        <a:solidFill>
          <a:schemeClr val="bg2">
            <a:lumMod val="25000"/>
          </a:schemeClr>
        </a:solidFill>
        <a:ln w="38100">
          <a:solidFill>
            <a:schemeClr val="tx2"/>
          </a:solidFill>
        </a:ln>
      </dgm:spPr>
      <dgm:t>
        <a:bodyPr/>
        <a:lstStyle/>
        <a:p>
          <a:r>
            <a:rPr lang="en-US" sz="1800" b="1" i="1" dirty="0">
              <a:effectLst>
                <a:outerShdw blurRad="38100" dist="38100" dir="2700000" algn="tl">
                  <a:srgbClr val="000000">
                    <a:alpha val="43137"/>
                  </a:srgbClr>
                </a:outerShdw>
              </a:effectLst>
            </a:rPr>
            <a:t>Deployment and Scale-up</a:t>
          </a:r>
        </a:p>
      </dgm:t>
    </dgm:pt>
    <dgm:pt modelId="{BA9424D2-F75F-4D3D-8F7C-245C79CD564A}" type="parTrans" cxnId="{79C31990-FDE3-43D8-A34A-D94E6EE1A6D7}">
      <dgm:prSet/>
      <dgm:spPr/>
      <dgm:t>
        <a:bodyPr/>
        <a:lstStyle/>
        <a:p>
          <a:endParaRPr lang="en-US"/>
        </a:p>
      </dgm:t>
    </dgm:pt>
    <dgm:pt modelId="{BAA0CE06-215F-4C83-B6C7-AB6B7C35F64B}" type="sibTrans" cxnId="{79C31990-FDE3-43D8-A34A-D94E6EE1A6D7}">
      <dgm:prSet/>
      <dgm:spPr/>
      <dgm:t>
        <a:bodyPr/>
        <a:lstStyle/>
        <a:p>
          <a:endParaRPr lang="en-US"/>
        </a:p>
      </dgm:t>
    </dgm:pt>
    <dgm:pt modelId="{8340F34A-9869-4BC3-978F-65AE572DF80E}">
      <dgm:prSet custT="1"/>
      <dgm:spPr>
        <a:solidFill>
          <a:schemeClr val="bg2">
            <a:lumMod val="50000"/>
          </a:schemeClr>
        </a:solidFill>
      </dgm:spPr>
      <dgm:t>
        <a:bodyPr/>
        <a:lstStyle/>
        <a:p>
          <a:r>
            <a:rPr lang="en-US" sz="1800" dirty="0">
              <a:effectLst>
                <a:outerShdw blurRad="38100" dist="38100" dir="2700000" algn="tl">
                  <a:srgbClr val="000000">
                    <a:alpha val="43137"/>
                  </a:srgbClr>
                </a:outerShdw>
              </a:effectLst>
            </a:rPr>
            <a:t>Proven in Real-World Conditions</a:t>
          </a:r>
        </a:p>
      </dgm:t>
    </dgm:pt>
    <dgm:pt modelId="{0997268C-E27A-496E-9B6F-A0589AA134CF}" type="parTrans" cxnId="{9C9320D8-FE17-4ABE-A2E7-41E69B1EE21D}">
      <dgm:prSet/>
      <dgm:spPr/>
      <dgm:t>
        <a:bodyPr/>
        <a:lstStyle/>
        <a:p>
          <a:endParaRPr lang="en-US"/>
        </a:p>
      </dgm:t>
    </dgm:pt>
    <dgm:pt modelId="{1371C12E-F5D2-47EA-8492-38B2FA8A9ED8}" type="sibTrans" cxnId="{9C9320D8-FE17-4ABE-A2E7-41E69B1EE21D}">
      <dgm:prSet/>
      <dgm:spPr/>
      <dgm:t>
        <a:bodyPr/>
        <a:lstStyle/>
        <a:p>
          <a:endParaRPr lang="en-US"/>
        </a:p>
      </dgm:t>
    </dgm:pt>
    <dgm:pt modelId="{6E0060EA-09AA-406B-B30B-7141907E34E5}" type="pres">
      <dgm:prSet presAssocID="{E0E83326-E449-492E-9F3A-C4AB2295C52C}" presName="Name0" presStyleCnt="0">
        <dgm:presLayoutVars>
          <dgm:dir/>
          <dgm:resizeHandles/>
        </dgm:presLayoutVars>
      </dgm:prSet>
      <dgm:spPr/>
    </dgm:pt>
    <dgm:pt modelId="{D23CE89A-2AFF-4503-9AD2-70AE325E3E59}" type="pres">
      <dgm:prSet presAssocID="{E704AD0F-9C78-4C7B-9CF4-FE88C09C25CE}" presName="compNode" presStyleCnt="0"/>
      <dgm:spPr/>
    </dgm:pt>
    <dgm:pt modelId="{60642351-BB81-427D-B851-2CEC9CA3220E}" type="pres">
      <dgm:prSet presAssocID="{E704AD0F-9C78-4C7B-9CF4-FE88C09C25CE}" presName="dummyConnPt" presStyleCnt="0"/>
      <dgm:spPr/>
    </dgm:pt>
    <dgm:pt modelId="{FC9A85CE-3A25-43F5-ABB0-3EFB1A41DE64}" type="pres">
      <dgm:prSet presAssocID="{E704AD0F-9C78-4C7B-9CF4-FE88C09C25CE}" presName="node" presStyleLbl="node1" presStyleIdx="0" presStyleCnt="9">
        <dgm:presLayoutVars>
          <dgm:bulletEnabled val="1"/>
        </dgm:presLayoutVars>
      </dgm:prSet>
      <dgm:spPr/>
    </dgm:pt>
    <dgm:pt modelId="{71AD822F-D553-4ACF-9D0F-783023B79A9C}" type="pres">
      <dgm:prSet presAssocID="{E2BBC2C9-DA31-4FB0-B6C9-18E906E8113E}" presName="sibTrans" presStyleLbl="bgSibTrans2D1" presStyleIdx="0" presStyleCnt="8"/>
      <dgm:spPr/>
    </dgm:pt>
    <dgm:pt modelId="{DAD30121-77F3-46B1-8B95-3236BC35D321}" type="pres">
      <dgm:prSet presAssocID="{E0288FE1-16AF-4D86-8C1A-35BF6919C087}" presName="compNode" presStyleCnt="0"/>
      <dgm:spPr/>
    </dgm:pt>
    <dgm:pt modelId="{6F718F9F-C07D-4BBF-B3B5-C8C119EE9116}" type="pres">
      <dgm:prSet presAssocID="{E0288FE1-16AF-4D86-8C1A-35BF6919C087}" presName="dummyConnPt" presStyleCnt="0"/>
      <dgm:spPr/>
    </dgm:pt>
    <dgm:pt modelId="{E8430498-86EC-4F48-B60E-B5ACC17488EE}" type="pres">
      <dgm:prSet presAssocID="{E0288FE1-16AF-4D86-8C1A-35BF6919C087}" presName="node" presStyleLbl="node1" presStyleIdx="1" presStyleCnt="9">
        <dgm:presLayoutVars>
          <dgm:bulletEnabled val="1"/>
        </dgm:presLayoutVars>
      </dgm:prSet>
      <dgm:spPr/>
    </dgm:pt>
    <dgm:pt modelId="{13AE502B-F45F-45A5-81A7-DB2DAECDA1C6}" type="pres">
      <dgm:prSet presAssocID="{35A2B477-0F30-45FF-B7CC-0B10078CEF0C}" presName="sibTrans" presStyleLbl="bgSibTrans2D1" presStyleIdx="1" presStyleCnt="8"/>
      <dgm:spPr/>
    </dgm:pt>
    <dgm:pt modelId="{2E40420C-4C5C-44CB-A756-761467FDF87A}" type="pres">
      <dgm:prSet presAssocID="{B0FDA8E8-C5A4-477D-86BA-70BDC3A17E3C}" presName="compNode" presStyleCnt="0"/>
      <dgm:spPr/>
    </dgm:pt>
    <dgm:pt modelId="{56EC506E-CE7D-4E5A-8384-F0963EDAAA0D}" type="pres">
      <dgm:prSet presAssocID="{B0FDA8E8-C5A4-477D-86BA-70BDC3A17E3C}" presName="dummyConnPt" presStyleCnt="0"/>
      <dgm:spPr/>
    </dgm:pt>
    <dgm:pt modelId="{F735D9A7-2E89-448A-8BB3-54119FA627D9}" type="pres">
      <dgm:prSet presAssocID="{B0FDA8E8-C5A4-477D-86BA-70BDC3A17E3C}" presName="node" presStyleLbl="node1" presStyleIdx="2" presStyleCnt="9">
        <dgm:presLayoutVars>
          <dgm:bulletEnabled val="1"/>
        </dgm:presLayoutVars>
      </dgm:prSet>
      <dgm:spPr/>
    </dgm:pt>
    <dgm:pt modelId="{449EB9F8-F77C-4CF5-9D6B-38B900342F3E}" type="pres">
      <dgm:prSet presAssocID="{537BA673-D018-4B0B-BE2D-58FD36A789D2}" presName="sibTrans" presStyleLbl="bgSibTrans2D1" presStyleIdx="2" presStyleCnt="8"/>
      <dgm:spPr/>
    </dgm:pt>
    <dgm:pt modelId="{229A1620-C45F-4EF7-B167-9464A806A742}" type="pres">
      <dgm:prSet presAssocID="{67C0EE66-B6BE-43E9-A3F5-7A6B8468D3F8}" presName="compNode" presStyleCnt="0"/>
      <dgm:spPr/>
    </dgm:pt>
    <dgm:pt modelId="{2251408A-8C25-4577-97F3-6A785E83099E}" type="pres">
      <dgm:prSet presAssocID="{67C0EE66-B6BE-43E9-A3F5-7A6B8468D3F8}" presName="dummyConnPt" presStyleCnt="0"/>
      <dgm:spPr/>
    </dgm:pt>
    <dgm:pt modelId="{45D24C84-9568-44A4-8ABC-A8851F33B00E}" type="pres">
      <dgm:prSet presAssocID="{67C0EE66-B6BE-43E9-A3F5-7A6B8468D3F8}" presName="node" presStyleLbl="node1" presStyleIdx="3" presStyleCnt="9">
        <dgm:presLayoutVars>
          <dgm:bulletEnabled val="1"/>
        </dgm:presLayoutVars>
      </dgm:prSet>
      <dgm:spPr/>
    </dgm:pt>
    <dgm:pt modelId="{7E4D55BE-CC19-4243-BCE8-8BAC3DC1A607}" type="pres">
      <dgm:prSet presAssocID="{9A4016A9-345A-4724-8AD5-F0EB3B378236}" presName="sibTrans" presStyleLbl="bgSibTrans2D1" presStyleIdx="3" presStyleCnt="8"/>
      <dgm:spPr/>
    </dgm:pt>
    <dgm:pt modelId="{7A43B431-8BA8-451B-81DB-FA8EB6A6F34D}" type="pres">
      <dgm:prSet presAssocID="{1E97C27F-BD75-44E4-90FC-514733F95794}" presName="compNode" presStyleCnt="0"/>
      <dgm:spPr/>
    </dgm:pt>
    <dgm:pt modelId="{D5BBDBE0-4BF6-4C5F-B8F2-320DE1CD1030}" type="pres">
      <dgm:prSet presAssocID="{1E97C27F-BD75-44E4-90FC-514733F95794}" presName="dummyConnPt" presStyleCnt="0"/>
      <dgm:spPr/>
    </dgm:pt>
    <dgm:pt modelId="{E7ACA62E-2BCB-4944-A65E-774D38F8FE28}" type="pres">
      <dgm:prSet presAssocID="{1E97C27F-BD75-44E4-90FC-514733F95794}" presName="node" presStyleLbl="node1" presStyleIdx="4" presStyleCnt="9">
        <dgm:presLayoutVars>
          <dgm:bulletEnabled val="1"/>
        </dgm:presLayoutVars>
      </dgm:prSet>
      <dgm:spPr/>
    </dgm:pt>
    <dgm:pt modelId="{C8D99C1E-DFB1-4303-A5FD-6565561C0F4A}" type="pres">
      <dgm:prSet presAssocID="{9FFF2161-0E85-402D-A78F-45F3FF2E60B3}" presName="sibTrans" presStyleLbl="bgSibTrans2D1" presStyleIdx="4" presStyleCnt="8"/>
      <dgm:spPr/>
    </dgm:pt>
    <dgm:pt modelId="{8F7180A1-CF0C-4781-B1A9-03A1002B0451}" type="pres">
      <dgm:prSet presAssocID="{1B1DC663-9077-45E3-9BFB-CE301ACBDD61}" presName="compNode" presStyleCnt="0"/>
      <dgm:spPr/>
    </dgm:pt>
    <dgm:pt modelId="{D9AB9225-E8D2-430A-8F41-DB84D83A889C}" type="pres">
      <dgm:prSet presAssocID="{1B1DC663-9077-45E3-9BFB-CE301ACBDD61}" presName="dummyConnPt" presStyleCnt="0"/>
      <dgm:spPr/>
    </dgm:pt>
    <dgm:pt modelId="{035DB25E-8AB2-475C-82B7-D92F45CB46D0}" type="pres">
      <dgm:prSet presAssocID="{1B1DC663-9077-45E3-9BFB-CE301ACBDD61}" presName="node" presStyleLbl="node1" presStyleIdx="5" presStyleCnt="9">
        <dgm:presLayoutVars>
          <dgm:bulletEnabled val="1"/>
        </dgm:presLayoutVars>
      </dgm:prSet>
      <dgm:spPr/>
    </dgm:pt>
    <dgm:pt modelId="{C023EBD2-3AD9-4CA4-BE11-ADE605E7375E}" type="pres">
      <dgm:prSet presAssocID="{7B7CDF93-4A6A-491E-B984-CAE23E547A51}" presName="sibTrans" presStyleLbl="bgSibTrans2D1" presStyleIdx="5" presStyleCnt="8"/>
      <dgm:spPr/>
    </dgm:pt>
    <dgm:pt modelId="{4BC8C1CF-091F-4C1E-A76A-8E4A65F18717}" type="pres">
      <dgm:prSet presAssocID="{C091E850-501B-4B72-9E35-BE2F24910B66}" presName="compNode" presStyleCnt="0"/>
      <dgm:spPr/>
    </dgm:pt>
    <dgm:pt modelId="{6D13271C-C7D1-460F-9D96-545D1C3D1A88}" type="pres">
      <dgm:prSet presAssocID="{C091E850-501B-4B72-9E35-BE2F24910B66}" presName="dummyConnPt" presStyleCnt="0"/>
      <dgm:spPr/>
    </dgm:pt>
    <dgm:pt modelId="{BCC320CA-0526-49B7-9FDC-84E157ED1A99}" type="pres">
      <dgm:prSet presAssocID="{C091E850-501B-4B72-9E35-BE2F24910B66}" presName="node" presStyleLbl="node1" presStyleIdx="6" presStyleCnt="9">
        <dgm:presLayoutVars>
          <dgm:bulletEnabled val="1"/>
        </dgm:presLayoutVars>
      </dgm:prSet>
      <dgm:spPr/>
    </dgm:pt>
    <dgm:pt modelId="{70BF89CC-81D3-464E-A9CC-52383CA252A3}" type="pres">
      <dgm:prSet presAssocID="{1AA34839-A65E-4DA7-9813-BAD9CFF83012}" presName="sibTrans" presStyleLbl="bgSibTrans2D1" presStyleIdx="6" presStyleCnt="8"/>
      <dgm:spPr/>
    </dgm:pt>
    <dgm:pt modelId="{6071D0E1-2010-41A4-A006-4B48C8DC8C93}" type="pres">
      <dgm:prSet presAssocID="{813F0B93-E59E-4827-BE67-0DF48AFAFED8}" presName="compNode" presStyleCnt="0"/>
      <dgm:spPr/>
    </dgm:pt>
    <dgm:pt modelId="{780F41B3-17BE-4AD8-947B-01835F9605EB}" type="pres">
      <dgm:prSet presAssocID="{813F0B93-E59E-4827-BE67-0DF48AFAFED8}" presName="dummyConnPt" presStyleCnt="0"/>
      <dgm:spPr/>
    </dgm:pt>
    <dgm:pt modelId="{D1ADBFED-1D3F-44E2-B6EC-E6450510C8CB}" type="pres">
      <dgm:prSet presAssocID="{813F0B93-E59E-4827-BE67-0DF48AFAFED8}" presName="node" presStyleLbl="node1" presStyleIdx="7" presStyleCnt="9">
        <dgm:presLayoutVars>
          <dgm:bulletEnabled val="1"/>
        </dgm:presLayoutVars>
      </dgm:prSet>
      <dgm:spPr/>
    </dgm:pt>
    <dgm:pt modelId="{657931C6-E2A1-49C0-92F0-31259D7C8256}" type="pres">
      <dgm:prSet presAssocID="{BAA0CE06-215F-4C83-B6C7-AB6B7C35F64B}" presName="sibTrans" presStyleLbl="bgSibTrans2D1" presStyleIdx="7" presStyleCnt="8"/>
      <dgm:spPr/>
    </dgm:pt>
    <dgm:pt modelId="{909800D2-4085-42A5-9C35-608C06FA0EB4}" type="pres">
      <dgm:prSet presAssocID="{8340F34A-9869-4BC3-978F-65AE572DF80E}" presName="compNode" presStyleCnt="0"/>
      <dgm:spPr/>
    </dgm:pt>
    <dgm:pt modelId="{52EF52EF-09D9-49B6-A5DC-2FB1111B3D23}" type="pres">
      <dgm:prSet presAssocID="{8340F34A-9869-4BC3-978F-65AE572DF80E}" presName="dummyConnPt" presStyleCnt="0"/>
      <dgm:spPr/>
    </dgm:pt>
    <dgm:pt modelId="{178A8148-2EBC-44AB-AB1B-687216E4B805}" type="pres">
      <dgm:prSet presAssocID="{8340F34A-9869-4BC3-978F-65AE572DF80E}" presName="node" presStyleLbl="node1" presStyleIdx="8" presStyleCnt="9">
        <dgm:presLayoutVars>
          <dgm:bulletEnabled val="1"/>
        </dgm:presLayoutVars>
      </dgm:prSet>
      <dgm:spPr/>
    </dgm:pt>
  </dgm:ptLst>
  <dgm:cxnLst>
    <dgm:cxn modelId="{438BC608-B462-4D2F-A7FC-D4924C037373}" type="presOf" srcId="{E704AD0F-9C78-4C7B-9CF4-FE88C09C25CE}" destId="{FC9A85CE-3A25-43F5-ABB0-3EFB1A41DE64}" srcOrd="0" destOrd="0" presId="urn:microsoft.com/office/officeart/2005/8/layout/bProcess4"/>
    <dgm:cxn modelId="{8DB00310-D483-4446-A555-6143AE016FF1}" type="presOf" srcId="{35A2B477-0F30-45FF-B7CC-0B10078CEF0C}" destId="{13AE502B-F45F-45A5-81A7-DB2DAECDA1C6}" srcOrd="0" destOrd="0" presId="urn:microsoft.com/office/officeart/2005/8/layout/bProcess4"/>
    <dgm:cxn modelId="{25332625-A7A6-422A-8269-6ADBCCAF5D9D}" type="presOf" srcId="{B0FDA8E8-C5A4-477D-86BA-70BDC3A17E3C}" destId="{F735D9A7-2E89-448A-8BB3-54119FA627D9}" srcOrd="0" destOrd="0" presId="urn:microsoft.com/office/officeart/2005/8/layout/bProcess4"/>
    <dgm:cxn modelId="{64C0B128-CF96-4453-B8D2-666763EDDA6B}" srcId="{E0E83326-E449-492E-9F3A-C4AB2295C52C}" destId="{B0FDA8E8-C5A4-477D-86BA-70BDC3A17E3C}" srcOrd="2" destOrd="0" parTransId="{344B746B-087B-46F2-84C7-7DFE12BED335}" sibTransId="{537BA673-D018-4B0B-BE2D-58FD36A789D2}"/>
    <dgm:cxn modelId="{45D76D38-F947-4A0A-B336-8593EF8D883A}" srcId="{E0E83326-E449-492E-9F3A-C4AB2295C52C}" destId="{C091E850-501B-4B72-9E35-BE2F24910B66}" srcOrd="6" destOrd="0" parTransId="{4F318E24-54F4-44CF-86EB-265943E7AA96}" sibTransId="{1AA34839-A65E-4DA7-9813-BAD9CFF83012}"/>
    <dgm:cxn modelId="{E49AB840-9B20-46D9-90C9-623D909ADF23}" type="presOf" srcId="{C091E850-501B-4B72-9E35-BE2F24910B66}" destId="{BCC320CA-0526-49B7-9FDC-84E157ED1A99}" srcOrd="0" destOrd="0" presId="urn:microsoft.com/office/officeart/2005/8/layout/bProcess4"/>
    <dgm:cxn modelId="{A6BD9862-BEE8-48F5-92A1-D448004F5DF8}" type="presOf" srcId="{E0E83326-E449-492E-9F3A-C4AB2295C52C}" destId="{6E0060EA-09AA-406B-B30B-7141907E34E5}" srcOrd="0" destOrd="0" presId="urn:microsoft.com/office/officeart/2005/8/layout/bProcess4"/>
    <dgm:cxn modelId="{D68A1555-CF78-45D6-887F-379AC08D9BFE}" srcId="{E0E83326-E449-492E-9F3A-C4AB2295C52C}" destId="{67C0EE66-B6BE-43E9-A3F5-7A6B8468D3F8}" srcOrd="3" destOrd="0" parTransId="{C10C101A-CF66-4434-ACEF-C19BB8639836}" sibTransId="{9A4016A9-345A-4724-8AD5-F0EB3B378236}"/>
    <dgm:cxn modelId="{4D66E778-CD2B-4F55-9F9E-68FFE63DAED5}" srcId="{E0E83326-E449-492E-9F3A-C4AB2295C52C}" destId="{1B1DC663-9077-45E3-9BFB-CE301ACBDD61}" srcOrd="5" destOrd="0" parTransId="{6D65FDF4-4435-4DA2-A1A1-85682BEFFFEF}" sibTransId="{7B7CDF93-4A6A-491E-B984-CAE23E547A51}"/>
    <dgm:cxn modelId="{C57C0659-42B8-4760-A447-7125296A3195}" srcId="{E0E83326-E449-492E-9F3A-C4AB2295C52C}" destId="{E704AD0F-9C78-4C7B-9CF4-FE88C09C25CE}" srcOrd="0" destOrd="0" parTransId="{C2564AC7-70E0-48E0-9956-46F813D47222}" sibTransId="{E2BBC2C9-DA31-4FB0-B6C9-18E906E8113E}"/>
    <dgm:cxn modelId="{870A1F79-C6C5-4451-9103-1D299AE98D85}" type="presOf" srcId="{1B1DC663-9077-45E3-9BFB-CE301ACBDD61}" destId="{035DB25E-8AB2-475C-82B7-D92F45CB46D0}" srcOrd="0" destOrd="0" presId="urn:microsoft.com/office/officeart/2005/8/layout/bProcess4"/>
    <dgm:cxn modelId="{943FBC7A-D020-422E-83B1-6B55AC882411}" type="presOf" srcId="{9FFF2161-0E85-402D-A78F-45F3FF2E60B3}" destId="{C8D99C1E-DFB1-4303-A5FD-6565561C0F4A}" srcOrd="0" destOrd="0" presId="urn:microsoft.com/office/officeart/2005/8/layout/bProcess4"/>
    <dgm:cxn modelId="{E7316487-653D-416A-972B-76F61BBF461D}" type="presOf" srcId="{8340F34A-9869-4BC3-978F-65AE572DF80E}" destId="{178A8148-2EBC-44AB-AB1B-687216E4B805}" srcOrd="0" destOrd="0" presId="urn:microsoft.com/office/officeart/2005/8/layout/bProcess4"/>
    <dgm:cxn modelId="{D65BE58B-D0F5-4019-87C4-64EC4E4CC280}" srcId="{E0E83326-E449-492E-9F3A-C4AB2295C52C}" destId="{1E97C27F-BD75-44E4-90FC-514733F95794}" srcOrd="4" destOrd="0" parTransId="{FEB78037-D7BD-475E-BD80-20E90C4CABFF}" sibTransId="{9FFF2161-0E85-402D-A78F-45F3FF2E60B3}"/>
    <dgm:cxn modelId="{79C31990-FDE3-43D8-A34A-D94E6EE1A6D7}" srcId="{E0E83326-E449-492E-9F3A-C4AB2295C52C}" destId="{813F0B93-E59E-4827-BE67-0DF48AFAFED8}" srcOrd="7" destOrd="0" parTransId="{BA9424D2-F75F-4D3D-8F7C-245C79CD564A}" sibTransId="{BAA0CE06-215F-4C83-B6C7-AB6B7C35F64B}"/>
    <dgm:cxn modelId="{C95F349B-35F6-418F-BFED-73F053764ABF}" srcId="{E0E83326-E449-492E-9F3A-C4AB2295C52C}" destId="{E0288FE1-16AF-4D86-8C1A-35BF6919C087}" srcOrd="1" destOrd="0" parTransId="{696309A4-A112-4099-9E8F-8FC1A1986C09}" sibTransId="{35A2B477-0F30-45FF-B7CC-0B10078CEF0C}"/>
    <dgm:cxn modelId="{8DDEAEA3-F60B-4768-91C0-F5F6CC40F944}" type="presOf" srcId="{E2BBC2C9-DA31-4FB0-B6C9-18E906E8113E}" destId="{71AD822F-D553-4ACF-9D0F-783023B79A9C}" srcOrd="0" destOrd="0" presId="urn:microsoft.com/office/officeart/2005/8/layout/bProcess4"/>
    <dgm:cxn modelId="{CA76EFAE-C4B4-44BA-AAA7-657992DB92BA}" type="presOf" srcId="{1AA34839-A65E-4DA7-9813-BAD9CFF83012}" destId="{70BF89CC-81D3-464E-A9CC-52383CA252A3}" srcOrd="0" destOrd="0" presId="urn:microsoft.com/office/officeart/2005/8/layout/bProcess4"/>
    <dgm:cxn modelId="{ADA6EFCD-F8D4-4349-B6C6-13C57603CBE9}" type="presOf" srcId="{1E97C27F-BD75-44E4-90FC-514733F95794}" destId="{E7ACA62E-2BCB-4944-A65E-774D38F8FE28}" srcOrd="0" destOrd="0" presId="urn:microsoft.com/office/officeart/2005/8/layout/bProcess4"/>
    <dgm:cxn modelId="{5E9625CE-7B42-425A-BE44-0D408613C525}" type="presOf" srcId="{67C0EE66-B6BE-43E9-A3F5-7A6B8468D3F8}" destId="{45D24C84-9568-44A4-8ABC-A8851F33B00E}" srcOrd="0" destOrd="0" presId="urn:microsoft.com/office/officeart/2005/8/layout/bProcess4"/>
    <dgm:cxn modelId="{31D526D6-880A-407F-91FD-7A24FB970E49}" type="presOf" srcId="{537BA673-D018-4B0B-BE2D-58FD36A789D2}" destId="{449EB9F8-F77C-4CF5-9D6B-38B900342F3E}" srcOrd="0" destOrd="0" presId="urn:microsoft.com/office/officeart/2005/8/layout/bProcess4"/>
    <dgm:cxn modelId="{9C9320D8-FE17-4ABE-A2E7-41E69B1EE21D}" srcId="{E0E83326-E449-492E-9F3A-C4AB2295C52C}" destId="{8340F34A-9869-4BC3-978F-65AE572DF80E}" srcOrd="8" destOrd="0" parTransId="{0997268C-E27A-496E-9B6F-A0589AA134CF}" sibTransId="{1371C12E-F5D2-47EA-8492-38B2FA8A9ED8}"/>
    <dgm:cxn modelId="{B4133AE9-005A-4894-8275-2350668BFD8B}" type="presOf" srcId="{BAA0CE06-215F-4C83-B6C7-AB6B7C35F64B}" destId="{657931C6-E2A1-49C0-92F0-31259D7C8256}" srcOrd="0" destOrd="0" presId="urn:microsoft.com/office/officeart/2005/8/layout/bProcess4"/>
    <dgm:cxn modelId="{122758EF-011B-4F53-9422-D6EDED5D74C2}" type="presOf" srcId="{813F0B93-E59E-4827-BE67-0DF48AFAFED8}" destId="{D1ADBFED-1D3F-44E2-B6EC-E6450510C8CB}" srcOrd="0" destOrd="0" presId="urn:microsoft.com/office/officeart/2005/8/layout/bProcess4"/>
    <dgm:cxn modelId="{9874CCF6-FF6C-49A8-8E0D-E514B3D24BC4}" type="presOf" srcId="{7B7CDF93-4A6A-491E-B984-CAE23E547A51}" destId="{C023EBD2-3AD9-4CA4-BE11-ADE605E7375E}" srcOrd="0" destOrd="0" presId="urn:microsoft.com/office/officeart/2005/8/layout/bProcess4"/>
    <dgm:cxn modelId="{21EDE3F8-9533-4723-B468-AC72DD36159A}" type="presOf" srcId="{E0288FE1-16AF-4D86-8C1A-35BF6919C087}" destId="{E8430498-86EC-4F48-B60E-B5ACC17488EE}" srcOrd="0" destOrd="0" presId="urn:microsoft.com/office/officeart/2005/8/layout/bProcess4"/>
    <dgm:cxn modelId="{A8C6DBFB-ECB2-41D1-A823-83E574A05D50}" type="presOf" srcId="{9A4016A9-345A-4724-8AD5-F0EB3B378236}" destId="{7E4D55BE-CC19-4243-BCE8-8BAC3DC1A607}" srcOrd="0" destOrd="0" presId="urn:microsoft.com/office/officeart/2005/8/layout/bProcess4"/>
    <dgm:cxn modelId="{EFC2E564-8E85-4138-92AC-42077549B025}" type="presParOf" srcId="{6E0060EA-09AA-406B-B30B-7141907E34E5}" destId="{D23CE89A-2AFF-4503-9AD2-70AE325E3E59}" srcOrd="0" destOrd="0" presId="urn:microsoft.com/office/officeart/2005/8/layout/bProcess4"/>
    <dgm:cxn modelId="{DF23E62E-D305-4974-BAC1-DF20211EC95D}" type="presParOf" srcId="{D23CE89A-2AFF-4503-9AD2-70AE325E3E59}" destId="{60642351-BB81-427D-B851-2CEC9CA3220E}" srcOrd="0" destOrd="0" presId="urn:microsoft.com/office/officeart/2005/8/layout/bProcess4"/>
    <dgm:cxn modelId="{3ECA8D06-9C8E-4584-BEE4-758641478A3D}" type="presParOf" srcId="{D23CE89A-2AFF-4503-9AD2-70AE325E3E59}" destId="{FC9A85CE-3A25-43F5-ABB0-3EFB1A41DE64}" srcOrd="1" destOrd="0" presId="urn:microsoft.com/office/officeart/2005/8/layout/bProcess4"/>
    <dgm:cxn modelId="{B46581DE-C7B9-4FA6-B2C3-E22822E1AEC5}" type="presParOf" srcId="{6E0060EA-09AA-406B-B30B-7141907E34E5}" destId="{71AD822F-D553-4ACF-9D0F-783023B79A9C}" srcOrd="1" destOrd="0" presId="urn:microsoft.com/office/officeart/2005/8/layout/bProcess4"/>
    <dgm:cxn modelId="{10A6EC28-4967-4CBD-B323-4DB959B361F5}" type="presParOf" srcId="{6E0060EA-09AA-406B-B30B-7141907E34E5}" destId="{DAD30121-77F3-46B1-8B95-3236BC35D321}" srcOrd="2" destOrd="0" presId="urn:microsoft.com/office/officeart/2005/8/layout/bProcess4"/>
    <dgm:cxn modelId="{4D652F98-2DFD-464F-8A4C-98F874D1D384}" type="presParOf" srcId="{DAD30121-77F3-46B1-8B95-3236BC35D321}" destId="{6F718F9F-C07D-4BBF-B3B5-C8C119EE9116}" srcOrd="0" destOrd="0" presId="urn:microsoft.com/office/officeart/2005/8/layout/bProcess4"/>
    <dgm:cxn modelId="{4347517B-97BA-45B3-B33F-690168658610}" type="presParOf" srcId="{DAD30121-77F3-46B1-8B95-3236BC35D321}" destId="{E8430498-86EC-4F48-B60E-B5ACC17488EE}" srcOrd="1" destOrd="0" presId="urn:microsoft.com/office/officeart/2005/8/layout/bProcess4"/>
    <dgm:cxn modelId="{581CDE26-BE50-4687-8470-A98258F89B71}" type="presParOf" srcId="{6E0060EA-09AA-406B-B30B-7141907E34E5}" destId="{13AE502B-F45F-45A5-81A7-DB2DAECDA1C6}" srcOrd="3" destOrd="0" presId="urn:microsoft.com/office/officeart/2005/8/layout/bProcess4"/>
    <dgm:cxn modelId="{E55402D3-1708-4124-89E6-3150EE82209A}" type="presParOf" srcId="{6E0060EA-09AA-406B-B30B-7141907E34E5}" destId="{2E40420C-4C5C-44CB-A756-761467FDF87A}" srcOrd="4" destOrd="0" presId="urn:microsoft.com/office/officeart/2005/8/layout/bProcess4"/>
    <dgm:cxn modelId="{49184C1F-DC39-409C-B3A3-6FA5F4492D81}" type="presParOf" srcId="{2E40420C-4C5C-44CB-A756-761467FDF87A}" destId="{56EC506E-CE7D-4E5A-8384-F0963EDAAA0D}" srcOrd="0" destOrd="0" presId="urn:microsoft.com/office/officeart/2005/8/layout/bProcess4"/>
    <dgm:cxn modelId="{AB37E03C-25AF-40AE-9712-ECFDF279D760}" type="presParOf" srcId="{2E40420C-4C5C-44CB-A756-761467FDF87A}" destId="{F735D9A7-2E89-448A-8BB3-54119FA627D9}" srcOrd="1" destOrd="0" presId="urn:microsoft.com/office/officeart/2005/8/layout/bProcess4"/>
    <dgm:cxn modelId="{0A7EF011-A751-4745-A51A-921C29290A7B}" type="presParOf" srcId="{6E0060EA-09AA-406B-B30B-7141907E34E5}" destId="{449EB9F8-F77C-4CF5-9D6B-38B900342F3E}" srcOrd="5" destOrd="0" presId="urn:microsoft.com/office/officeart/2005/8/layout/bProcess4"/>
    <dgm:cxn modelId="{3B9CC0E8-25FF-4B6F-A8AA-F87AD493427C}" type="presParOf" srcId="{6E0060EA-09AA-406B-B30B-7141907E34E5}" destId="{229A1620-C45F-4EF7-B167-9464A806A742}" srcOrd="6" destOrd="0" presId="urn:microsoft.com/office/officeart/2005/8/layout/bProcess4"/>
    <dgm:cxn modelId="{4F9467B7-D53B-4036-9E55-0F0990715139}" type="presParOf" srcId="{229A1620-C45F-4EF7-B167-9464A806A742}" destId="{2251408A-8C25-4577-97F3-6A785E83099E}" srcOrd="0" destOrd="0" presId="urn:microsoft.com/office/officeart/2005/8/layout/bProcess4"/>
    <dgm:cxn modelId="{D26CCD34-1EBB-4BC0-AA92-CC7CE61F37D8}" type="presParOf" srcId="{229A1620-C45F-4EF7-B167-9464A806A742}" destId="{45D24C84-9568-44A4-8ABC-A8851F33B00E}" srcOrd="1" destOrd="0" presId="urn:microsoft.com/office/officeart/2005/8/layout/bProcess4"/>
    <dgm:cxn modelId="{1B26E79A-8C6B-4294-B06D-395AE037D044}" type="presParOf" srcId="{6E0060EA-09AA-406B-B30B-7141907E34E5}" destId="{7E4D55BE-CC19-4243-BCE8-8BAC3DC1A607}" srcOrd="7" destOrd="0" presId="urn:microsoft.com/office/officeart/2005/8/layout/bProcess4"/>
    <dgm:cxn modelId="{B60DA329-A007-4EE1-A849-515836BC0B30}" type="presParOf" srcId="{6E0060EA-09AA-406B-B30B-7141907E34E5}" destId="{7A43B431-8BA8-451B-81DB-FA8EB6A6F34D}" srcOrd="8" destOrd="0" presId="urn:microsoft.com/office/officeart/2005/8/layout/bProcess4"/>
    <dgm:cxn modelId="{18B00987-DA2F-447A-8723-0A1C273919F4}" type="presParOf" srcId="{7A43B431-8BA8-451B-81DB-FA8EB6A6F34D}" destId="{D5BBDBE0-4BF6-4C5F-B8F2-320DE1CD1030}" srcOrd="0" destOrd="0" presId="urn:microsoft.com/office/officeart/2005/8/layout/bProcess4"/>
    <dgm:cxn modelId="{ECBA5A52-1863-43B8-83B0-BC5AABE07DE4}" type="presParOf" srcId="{7A43B431-8BA8-451B-81DB-FA8EB6A6F34D}" destId="{E7ACA62E-2BCB-4944-A65E-774D38F8FE28}" srcOrd="1" destOrd="0" presId="urn:microsoft.com/office/officeart/2005/8/layout/bProcess4"/>
    <dgm:cxn modelId="{C726C7C2-DC2D-4968-A5D7-8E2F0E3B6509}" type="presParOf" srcId="{6E0060EA-09AA-406B-B30B-7141907E34E5}" destId="{C8D99C1E-DFB1-4303-A5FD-6565561C0F4A}" srcOrd="9" destOrd="0" presId="urn:microsoft.com/office/officeart/2005/8/layout/bProcess4"/>
    <dgm:cxn modelId="{C9347A24-E5DF-43FC-BEF1-7D6E5E33571F}" type="presParOf" srcId="{6E0060EA-09AA-406B-B30B-7141907E34E5}" destId="{8F7180A1-CF0C-4781-B1A9-03A1002B0451}" srcOrd="10" destOrd="0" presId="urn:microsoft.com/office/officeart/2005/8/layout/bProcess4"/>
    <dgm:cxn modelId="{A7775EE2-3819-45E3-A37E-B8A1010C0EEF}" type="presParOf" srcId="{8F7180A1-CF0C-4781-B1A9-03A1002B0451}" destId="{D9AB9225-E8D2-430A-8F41-DB84D83A889C}" srcOrd="0" destOrd="0" presId="urn:microsoft.com/office/officeart/2005/8/layout/bProcess4"/>
    <dgm:cxn modelId="{E3C0B1CA-E47F-4422-8142-6490D3C4CB16}" type="presParOf" srcId="{8F7180A1-CF0C-4781-B1A9-03A1002B0451}" destId="{035DB25E-8AB2-475C-82B7-D92F45CB46D0}" srcOrd="1" destOrd="0" presId="urn:microsoft.com/office/officeart/2005/8/layout/bProcess4"/>
    <dgm:cxn modelId="{7FA24218-463E-49E2-A5AF-FE73A3024BBB}" type="presParOf" srcId="{6E0060EA-09AA-406B-B30B-7141907E34E5}" destId="{C023EBD2-3AD9-4CA4-BE11-ADE605E7375E}" srcOrd="11" destOrd="0" presId="urn:microsoft.com/office/officeart/2005/8/layout/bProcess4"/>
    <dgm:cxn modelId="{6182C132-9370-4A20-97B8-6613727E8C00}" type="presParOf" srcId="{6E0060EA-09AA-406B-B30B-7141907E34E5}" destId="{4BC8C1CF-091F-4C1E-A76A-8E4A65F18717}" srcOrd="12" destOrd="0" presId="urn:microsoft.com/office/officeart/2005/8/layout/bProcess4"/>
    <dgm:cxn modelId="{25E6DAB8-083F-4460-BA40-8E087684BFCE}" type="presParOf" srcId="{4BC8C1CF-091F-4C1E-A76A-8E4A65F18717}" destId="{6D13271C-C7D1-460F-9D96-545D1C3D1A88}" srcOrd="0" destOrd="0" presId="urn:microsoft.com/office/officeart/2005/8/layout/bProcess4"/>
    <dgm:cxn modelId="{71FB5200-AD94-4460-B0BE-6E28995A49CB}" type="presParOf" srcId="{4BC8C1CF-091F-4C1E-A76A-8E4A65F18717}" destId="{BCC320CA-0526-49B7-9FDC-84E157ED1A99}" srcOrd="1" destOrd="0" presId="urn:microsoft.com/office/officeart/2005/8/layout/bProcess4"/>
    <dgm:cxn modelId="{8830A62F-5435-487E-896B-12F90F4F573A}" type="presParOf" srcId="{6E0060EA-09AA-406B-B30B-7141907E34E5}" destId="{70BF89CC-81D3-464E-A9CC-52383CA252A3}" srcOrd="13" destOrd="0" presId="urn:microsoft.com/office/officeart/2005/8/layout/bProcess4"/>
    <dgm:cxn modelId="{C401662C-3A29-47E9-AE81-EC305F4D6877}" type="presParOf" srcId="{6E0060EA-09AA-406B-B30B-7141907E34E5}" destId="{6071D0E1-2010-41A4-A006-4B48C8DC8C93}" srcOrd="14" destOrd="0" presId="urn:microsoft.com/office/officeart/2005/8/layout/bProcess4"/>
    <dgm:cxn modelId="{8AE723B4-2CEF-49B9-BC39-C8A687663357}" type="presParOf" srcId="{6071D0E1-2010-41A4-A006-4B48C8DC8C93}" destId="{780F41B3-17BE-4AD8-947B-01835F9605EB}" srcOrd="0" destOrd="0" presId="urn:microsoft.com/office/officeart/2005/8/layout/bProcess4"/>
    <dgm:cxn modelId="{A1226D0D-86A2-4DCE-9EBC-BD1792D35D37}" type="presParOf" srcId="{6071D0E1-2010-41A4-A006-4B48C8DC8C93}" destId="{D1ADBFED-1D3F-44E2-B6EC-E6450510C8CB}" srcOrd="1" destOrd="0" presId="urn:microsoft.com/office/officeart/2005/8/layout/bProcess4"/>
    <dgm:cxn modelId="{7217D38E-4CF3-49D6-9716-D7AFE8A992DA}" type="presParOf" srcId="{6E0060EA-09AA-406B-B30B-7141907E34E5}" destId="{657931C6-E2A1-49C0-92F0-31259D7C8256}" srcOrd="15" destOrd="0" presId="urn:microsoft.com/office/officeart/2005/8/layout/bProcess4"/>
    <dgm:cxn modelId="{888A9074-5582-470B-A57E-28AF9428CC31}" type="presParOf" srcId="{6E0060EA-09AA-406B-B30B-7141907E34E5}" destId="{909800D2-4085-42A5-9C35-608C06FA0EB4}" srcOrd="16" destOrd="0" presId="urn:microsoft.com/office/officeart/2005/8/layout/bProcess4"/>
    <dgm:cxn modelId="{C4388609-A931-484A-A233-3600A4B493D8}" type="presParOf" srcId="{909800D2-4085-42A5-9C35-608C06FA0EB4}" destId="{52EF52EF-09D9-49B6-A5DC-2FB1111B3D23}" srcOrd="0" destOrd="0" presId="urn:microsoft.com/office/officeart/2005/8/layout/bProcess4"/>
    <dgm:cxn modelId="{C45A3334-AFC8-4424-8508-79D7D9D1BE21}" type="presParOf" srcId="{909800D2-4085-42A5-9C35-608C06FA0EB4}" destId="{178A8148-2EBC-44AB-AB1B-687216E4B80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CAA7D-9DF9-FE43-94DC-0371AD912FE2}" type="doc">
      <dgm:prSet loTypeId="urn:microsoft.com/office/officeart/2005/8/layout/hList7" loCatId="" qsTypeId="urn:microsoft.com/office/officeart/2005/8/quickstyle/simple1" qsCatId="simple" csTypeId="urn:microsoft.com/office/officeart/2005/8/colors/colorful1" csCatId="colorful" phldr="1"/>
      <dgm:spPr/>
      <dgm:t>
        <a:bodyPr/>
        <a:lstStyle/>
        <a:p>
          <a:endParaRPr lang="en-US"/>
        </a:p>
      </dgm:t>
    </dgm:pt>
    <dgm:pt modelId="{28946033-0BFA-B343-8F3D-E4772BD81D79}">
      <dgm:prSet phldrT="[Text]"/>
      <dgm:spPr/>
      <dgm:t>
        <a:bodyPr/>
        <a:lstStyle/>
        <a:p>
          <a:r>
            <a:rPr lang="en-US" dirty="0">
              <a:solidFill>
                <a:schemeClr val="tx2">
                  <a:lumMod val="75000"/>
                </a:schemeClr>
              </a:solidFill>
            </a:rPr>
            <a:t>Has an office in the region and meets the demographic profile of the communities they serve</a:t>
          </a:r>
        </a:p>
      </dgm:t>
    </dgm:pt>
    <dgm:pt modelId="{042CC603-A7A1-4B4D-8642-355BFAA1443D}" type="parTrans" cxnId="{B2547027-F2AE-0548-9B77-582678BF3C17}">
      <dgm:prSet/>
      <dgm:spPr/>
      <dgm:t>
        <a:bodyPr/>
        <a:lstStyle/>
        <a:p>
          <a:endParaRPr lang="en-US"/>
        </a:p>
      </dgm:t>
    </dgm:pt>
    <dgm:pt modelId="{7A2A90EA-DBED-D741-AB9E-AE75F8CF6414}" type="sibTrans" cxnId="{B2547027-F2AE-0548-9B77-582678BF3C17}">
      <dgm:prSet/>
      <dgm:spPr/>
      <dgm:t>
        <a:bodyPr/>
        <a:lstStyle/>
        <a:p>
          <a:endParaRPr lang="en-US"/>
        </a:p>
      </dgm:t>
    </dgm:pt>
    <dgm:pt modelId="{5D9B2852-1C63-A94D-ACFE-BD611D53A4A6}">
      <dgm:prSet phldrT="[Text]"/>
      <dgm:spPr/>
      <dgm:t>
        <a:bodyPr/>
        <a:lstStyle/>
        <a:p>
          <a:pPr>
            <a:buFont typeface="Wingdings" panose="05000000000000000000" pitchFamily="2" charset="2"/>
            <a:buChar char="q"/>
          </a:pPr>
          <a:r>
            <a:rPr lang="en-US" dirty="0">
              <a:solidFill>
                <a:schemeClr val="tx2">
                  <a:lumMod val="75000"/>
                </a:schemeClr>
              </a:solidFill>
            </a:rPr>
            <a:t>Has deployed projects and/or outreach efforts within the region</a:t>
          </a:r>
        </a:p>
      </dgm:t>
    </dgm:pt>
    <dgm:pt modelId="{AD34C7DD-4B8D-4842-B492-DD8FB70D8D2E}" type="parTrans" cxnId="{2D2FCDB2-5A63-9149-A488-E678EEC1F692}">
      <dgm:prSet/>
      <dgm:spPr/>
      <dgm:t>
        <a:bodyPr/>
        <a:lstStyle/>
        <a:p>
          <a:endParaRPr lang="en-US"/>
        </a:p>
      </dgm:t>
    </dgm:pt>
    <dgm:pt modelId="{9AC723B4-8072-8D4B-AFD3-2C16C43AA41C}" type="sibTrans" cxnId="{2D2FCDB2-5A63-9149-A488-E678EEC1F692}">
      <dgm:prSet/>
      <dgm:spPr/>
      <dgm:t>
        <a:bodyPr/>
        <a:lstStyle/>
        <a:p>
          <a:endParaRPr lang="en-US"/>
        </a:p>
      </dgm:t>
    </dgm:pt>
    <dgm:pt modelId="{D8F93F25-2DF8-454B-8B36-A0B7EFCAE24C}">
      <dgm:prSet phldrT="[Text]"/>
      <dgm:spPr/>
      <dgm:t>
        <a:bodyPr/>
        <a:lstStyle/>
        <a:p>
          <a:pPr>
            <a:buFont typeface="Wingdings" panose="05000000000000000000" pitchFamily="2" charset="2"/>
            <a:buChar char="q"/>
          </a:pPr>
          <a:r>
            <a:rPr lang="en-US" dirty="0">
              <a:solidFill>
                <a:schemeClr val="tx2">
                  <a:lumMod val="75000"/>
                </a:schemeClr>
              </a:solidFill>
            </a:rPr>
            <a:t>Employs staff specialized in and dedicated to – diversity, equity,  inclusion, or is a 501(c)(3) non-profit</a:t>
          </a:r>
        </a:p>
      </dgm:t>
    </dgm:pt>
    <dgm:pt modelId="{33C5D79D-6DCF-DA40-93B0-257D91C6EA7F}" type="parTrans" cxnId="{A7C4C7D7-F3A1-BA4D-BDAC-C247208D98AE}">
      <dgm:prSet/>
      <dgm:spPr/>
      <dgm:t>
        <a:bodyPr/>
        <a:lstStyle/>
        <a:p>
          <a:endParaRPr lang="en-US"/>
        </a:p>
      </dgm:t>
    </dgm:pt>
    <dgm:pt modelId="{9E8AB78C-6048-6E4B-8BC5-82687E5807E9}" type="sibTrans" cxnId="{A7C4C7D7-F3A1-BA4D-BDAC-C247208D98AE}">
      <dgm:prSet/>
      <dgm:spPr/>
      <dgm:t>
        <a:bodyPr/>
        <a:lstStyle/>
        <a:p>
          <a:endParaRPr lang="en-US"/>
        </a:p>
      </dgm:t>
    </dgm:pt>
    <dgm:pt modelId="{E911E46F-4D9E-3447-8304-EF90F3AC590D}">
      <dgm:prSet phldrT="[Text]"/>
      <dgm:spPr/>
      <dgm:t>
        <a:bodyPr/>
        <a:lstStyle/>
        <a:p>
          <a:pPr>
            <a:buFont typeface="Wingdings" panose="05000000000000000000" pitchFamily="2" charset="2"/>
            <a:buChar char="q"/>
          </a:pPr>
          <a:r>
            <a:rPr lang="en-US">
              <a:solidFill>
                <a:schemeClr val="tx2">
                  <a:lumMod val="75000"/>
                </a:schemeClr>
              </a:solidFill>
            </a:rPr>
            <a:t>Have official mission and vision statements that expressly identifies serving DAC or LI communities</a:t>
          </a:r>
        </a:p>
      </dgm:t>
    </dgm:pt>
    <dgm:pt modelId="{E26DB4F4-307A-D84E-B592-D31D8B1A66A6}" type="parTrans" cxnId="{7A09D07E-F9E2-0C45-B886-CC420E86283B}">
      <dgm:prSet/>
      <dgm:spPr/>
      <dgm:t>
        <a:bodyPr/>
        <a:lstStyle/>
        <a:p>
          <a:endParaRPr lang="en-US"/>
        </a:p>
      </dgm:t>
    </dgm:pt>
    <dgm:pt modelId="{C8020A1D-7C2C-FF47-8477-F47005034E85}" type="sibTrans" cxnId="{7A09D07E-F9E2-0C45-B886-CC420E86283B}">
      <dgm:prSet/>
      <dgm:spPr/>
      <dgm:t>
        <a:bodyPr/>
        <a:lstStyle/>
        <a:p>
          <a:endParaRPr lang="en-US"/>
        </a:p>
      </dgm:t>
    </dgm:pt>
    <dgm:pt modelId="{6787C20E-242A-3F43-846E-6C91E6A7C766}" type="pres">
      <dgm:prSet presAssocID="{718CAA7D-9DF9-FE43-94DC-0371AD912FE2}" presName="Name0" presStyleCnt="0">
        <dgm:presLayoutVars>
          <dgm:dir/>
          <dgm:resizeHandles val="exact"/>
        </dgm:presLayoutVars>
      </dgm:prSet>
      <dgm:spPr/>
    </dgm:pt>
    <dgm:pt modelId="{10167147-5B08-7C4F-934F-91362121B71F}" type="pres">
      <dgm:prSet presAssocID="{718CAA7D-9DF9-FE43-94DC-0371AD912FE2}" presName="fgShape" presStyleLbl="fgShp" presStyleIdx="0" presStyleCnt="1"/>
      <dgm:spPr/>
    </dgm:pt>
    <dgm:pt modelId="{9C83C070-AE43-1945-A205-C8DDEBA81D4E}" type="pres">
      <dgm:prSet presAssocID="{718CAA7D-9DF9-FE43-94DC-0371AD912FE2}" presName="linComp" presStyleCnt="0"/>
      <dgm:spPr/>
    </dgm:pt>
    <dgm:pt modelId="{6CDB3C40-F4BE-8344-B45E-835D63107AE3}" type="pres">
      <dgm:prSet presAssocID="{28946033-0BFA-B343-8F3D-E4772BD81D79}" presName="compNode" presStyleCnt="0"/>
      <dgm:spPr/>
    </dgm:pt>
    <dgm:pt modelId="{99BD7B00-A46C-F34E-B1DE-35C55FE360E7}" type="pres">
      <dgm:prSet presAssocID="{28946033-0BFA-B343-8F3D-E4772BD81D79}" presName="bkgdShape" presStyleLbl="node1" presStyleIdx="0" presStyleCnt="4"/>
      <dgm:spPr/>
    </dgm:pt>
    <dgm:pt modelId="{8A4E2842-0AB4-6B44-B77C-029E142B4DEA}" type="pres">
      <dgm:prSet presAssocID="{28946033-0BFA-B343-8F3D-E4772BD81D79}" presName="nodeTx" presStyleLbl="node1" presStyleIdx="0" presStyleCnt="4">
        <dgm:presLayoutVars>
          <dgm:bulletEnabled val="1"/>
        </dgm:presLayoutVars>
      </dgm:prSet>
      <dgm:spPr/>
    </dgm:pt>
    <dgm:pt modelId="{C6475EBA-891B-7C45-B1DA-9373DC3BA98B}" type="pres">
      <dgm:prSet presAssocID="{28946033-0BFA-B343-8F3D-E4772BD81D79}" presName="invisiNode" presStyleLbl="node1" presStyleIdx="0" presStyleCnt="4"/>
      <dgm:spPr/>
    </dgm:pt>
    <dgm:pt modelId="{CC954523-7A6E-9A44-B9A8-1D357FFABBF2}" type="pres">
      <dgm:prSet presAssocID="{28946033-0BFA-B343-8F3D-E4772BD81D79}" presName="imagNode" presStyleLbl="fgImgPlace1" presStyleIdx="0" presStyleCnt="4"/>
      <dgm:spPr/>
    </dgm:pt>
    <dgm:pt modelId="{482C7C02-64E2-5B4B-8EC4-4CEBB0132606}" type="pres">
      <dgm:prSet presAssocID="{7A2A90EA-DBED-D741-AB9E-AE75F8CF6414}" presName="sibTrans" presStyleLbl="sibTrans2D1" presStyleIdx="0" presStyleCnt="0"/>
      <dgm:spPr/>
    </dgm:pt>
    <dgm:pt modelId="{01E03915-D9CD-804C-B7DA-A58DA530A1E2}" type="pres">
      <dgm:prSet presAssocID="{5D9B2852-1C63-A94D-ACFE-BD611D53A4A6}" presName="compNode" presStyleCnt="0"/>
      <dgm:spPr/>
    </dgm:pt>
    <dgm:pt modelId="{D6815868-2176-DC4B-8794-71D68D231D6F}" type="pres">
      <dgm:prSet presAssocID="{5D9B2852-1C63-A94D-ACFE-BD611D53A4A6}" presName="bkgdShape" presStyleLbl="node1" presStyleIdx="1" presStyleCnt="4"/>
      <dgm:spPr/>
    </dgm:pt>
    <dgm:pt modelId="{43E6625B-B3F8-8741-8EF8-8DBA9D0951C8}" type="pres">
      <dgm:prSet presAssocID="{5D9B2852-1C63-A94D-ACFE-BD611D53A4A6}" presName="nodeTx" presStyleLbl="node1" presStyleIdx="1" presStyleCnt="4">
        <dgm:presLayoutVars>
          <dgm:bulletEnabled val="1"/>
        </dgm:presLayoutVars>
      </dgm:prSet>
      <dgm:spPr/>
    </dgm:pt>
    <dgm:pt modelId="{9C35E42B-0F5C-C445-926D-6202F2B8018C}" type="pres">
      <dgm:prSet presAssocID="{5D9B2852-1C63-A94D-ACFE-BD611D53A4A6}" presName="invisiNode" presStyleLbl="node1" presStyleIdx="1" presStyleCnt="4"/>
      <dgm:spPr/>
    </dgm:pt>
    <dgm:pt modelId="{AD19F697-33EE-984C-84B1-B8726EC23FEF}" type="pres">
      <dgm:prSet presAssocID="{5D9B2852-1C63-A94D-ACFE-BD611D53A4A6}" presName="imagNode" presStyleLbl="fgImgPlace1" presStyleIdx="1" presStyleCnt="4"/>
      <dgm:spPr/>
    </dgm:pt>
    <dgm:pt modelId="{CFABE841-3550-CE48-91AE-55EDC8C92849}" type="pres">
      <dgm:prSet presAssocID="{9AC723B4-8072-8D4B-AFD3-2C16C43AA41C}" presName="sibTrans" presStyleLbl="sibTrans2D1" presStyleIdx="0" presStyleCnt="0"/>
      <dgm:spPr/>
    </dgm:pt>
    <dgm:pt modelId="{EA2343CB-08EC-524F-B86E-FAC53840D131}" type="pres">
      <dgm:prSet presAssocID="{E911E46F-4D9E-3447-8304-EF90F3AC590D}" presName="compNode" presStyleCnt="0"/>
      <dgm:spPr/>
    </dgm:pt>
    <dgm:pt modelId="{96E26501-1F34-7F4D-9706-E8A0D945EE7F}" type="pres">
      <dgm:prSet presAssocID="{E911E46F-4D9E-3447-8304-EF90F3AC590D}" presName="bkgdShape" presStyleLbl="node1" presStyleIdx="2" presStyleCnt="4"/>
      <dgm:spPr/>
    </dgm:pt>
    <dgm:pt modelId="{313FEA01-8D80-C043-948A-7DFB09329515}" type="pres">
      <dgm:prSet presAssocID="{E911E46F-4D9E-3447-8304-EF90F3AC590D}" presName="nodeTx" presStyleLbl="node1" presStyleIdx="2" presStyleCnt="4">
        <dgm:presLayoutVars>
          <dgm:bulletEnabled val="1"/>
        </dgm:presLayoutVars>
      </dgm:prSet>
      <dgm:spPr/>
    </dgm:pt>
    <dgm:pt modelId="{E2CBA0FF-CFF5-6643-A069-A70ABB20DACC}" type="pres">
      <dgm:prSet presAssocID="{E911E46F-4D9E-3447-8304-EF90F3AC590D}" presName="invisiNode" presStyleLbl="node1" presStyleIdx="2" presStyleCnt="4"/>
      <dgm:spPr/>
    </dgm:pt>
    <dgm:pt modelId="{5CA8C709-8040-8945-B9A2-AF26B9D1CC15}" type="pres">
      <dgm:prSet presAssocID="{E911E46F-4D9E-3447-8304-EF90F3AC590D}" presName="imagNode" presStyleLbl="fgImgPlace1" presStyleIdx="2" presStyleCnt="4"/>
      <dgm:spPr/>
    </dgm:pt>
    <dgm:pt modelId="{78ABE6CF-AAC7-304A-8DE2-B7F653EDC13A}" type="pres">
      <dgm:prSet presAssocID="{C8020A1D-7C2C-FF47-8477-F47005034E85}" presName="sibTrans" presStyleLbl="sibTrans2D1" presStyleIdx="0" presStyleCnt="0"/>
      <dgm:spPr/>
    </dgm:pt>
    <dgm:pt modelId="{9729EF05-1470-E54B-83EC-2723A5236D82}" type="pres">
      <dgm:prSet presAssocID="{D8F93F25-2DF8-454B-8B36-A0B7EFCAE24C}" presName="compNode" presStyleCnt="0"/>
      <dgm:spPr/>
    </dgm:pt>
    <dgm:pt modelId="{E7FD5503-F9A0-2B43-963D-329240DDCBDD}" type="pres">
      <dgm:prSet presAssocID="{D8F93F25-2DF8-454B-8B36-A0B7EFCAE24C}" presName="bkgdShape" presStyleLbl="node1" presStyleIdx="3" presStyleCnt="4"/>
      <dgm:spPr/>
    </dgm:pt>
    <dgm:pt modelId="{23ACBA0A-8A17-284D-9F7B-7646E2FE04C9}" type="pres">
      <dgm:prSet presAssocID="{D8F93F25-2DF8-454B-8B36-A0B7EFCAE24C}" presName="nodeTx" presStyleLbl="node1" presStyleIdx="3" presStyleCnt="4">
        <dgm:presLayoutVars>
          <dgm:bulletEnabled val="1"/>
        </dgm:presLayoutVars>
      </dgm:prSet>
      <dgm:spPr/>
    </dgm:pt>
    <dgm:pt modelId="{542E67CE-42D7-3244-BFB6-C373D16FDA45}" type="pres">
      <dgm:prSet presAssocID="{D8F93F25-2DF8-454B-8B36-A0B7EFCAE24C}" presName="invisiNode" presStyleLbl="node1" presStyleIdx="3" presStyleCnt="4"/>
      <dgm:spPr/>
    </dgm:pt>
    <dgm:pt modelId="{A685DA00-D31B-8441-9E5F-4FD2FB3287F6}" type="pres">
      <dgm:prSet presAssocID="{D8F93F25-2DF8-454B-8B36-A0B7EFCAE24C}" presName="imagNode" presStyleLbl="fgImgPlace1" presStyleIdx="3" presStyleCnt="4"/>
      <dgm:spPr/>
    </dgm:pt>
  </dgm:ptLst>
  <dgm:cxnLst>
    <dgm:cxn modelId="{50D86806-D049-4149-8686-1280C70B3C95}" type="presOf" srcId="{9AC723B4-8072-8D4B-AFD3-2C16C43AA41C}" destId="{CFABE841-3550-CE48-91AE-55EDC8C92849}" srcOrd="0" destOrd="0" presId="urn:microsoft.com/office/officeart/2005/8/layout/hList7"/>
    <dgm:cxn modelId="{8D4A9306-A3FD-E641-8EBB-BF54E13C72CA}" type="presOf" srcId="{D8F93F25-2DF8-454B-8B36-A0B7EFCAE24C}" destId="{E7FD5503-F9A0-2B43-963D-329240DDCBDD}" srcOrd="0" destOrd="0" presId="urn:microsoft.com/office/officeart/2005/8/layout/hList7"/>
    <dgm:cxn modelId="{D9721C08-784F-F44A-BCEE-B3D226F47C6D}" type="presOf" srcId="{E911E46F-4D9E-3447-8304-EF90F3AC590D}" destId="{96E26501-1F34-7F4D-9706-E8A0D945EE7F}" srcOrd="0" destOrd="0" presId="urn:microsoft.com/office/officeart/2005/8/layout/hList7"/>
    <dgm:cxn modelId="{1F646309-07E0-7C47-A942-2D43829C387F}" type="presOf" srcId="{D8F93F25-2DF8-454B-8B36-A0B7EFCAE24C}" destId="{23ACBA0A-8A17-284D-9F7B-7646E2FE04C9}" srcOrd="1" destOrd="0" presId="urn:microsoft.com/office/officeart/2005/8/layout/hList7"/>
    <dgm:cxn modelId="{A3AFC410-5FBE-8746-B615-FF1A2FAF0F48}" type="presOf" srcId="{5D9B2852-1C63-A94D-ACFE-BD611D53A4A6}" destId="{D6815868-2176-DC4B-8794-71D68D231D6F}" srcOrd="0" destOrd="0" presId="urn:microsoft.com/office/officeart/2005/8/layout/hList7"/>
    <dgm:cxn modelId="{B2547027-F2AE-0548-9B77-582678BF3C17}" srcId="{718CAA7D-9DF9-FE43-94DC-0371AD912FE2}" destId="{28946033-0BFA-B343-8F3D-E4772BD81D79}" srcOrd="0" destOrd="0" parTransId="{042CC603-A7A1-4B4D-8642-355BFAA1443D}" sibTransId="{7A2A90EA-DBED-D741-AB9E-AE75F8CF6414}"/>
    <dgm:cxn modelId="{D709725C-12E8-1C48-B6A3-94C15CD2477A}" type="presOf" srcId="{718CAA7D-9DF9-FE43-94DC-0371AD912FE2}" destId="{6787C20E-242A-3F43-846E-6C91E6A7C766}" srcOrd="0" destOrd="0" presId="urn:microsoft.com/office/officeart/2005/8/layout/hList7"/>
    <dgm:cxn modelId="{D4547450-03F2-304D-9394-B85B4853A60B}" type="presOf" srcId="{28946033-0BFA-B343-8F3D-E4772BD81D79}" destId="{99BD7B00-A46C-F34E-B1DE-35C55FE360E7}" srcOrd="0" destOrd="0" presId="urn:microsoft.com/office/officeart/2005/8/layout/hList7"/>
    <dgm:cxn modelId="{7A09D07E-F9E2-0C45-B886-CC420E86283B}" srcId="{718CAA7D-9DF9-FE43-94DC-0371AD912FE2}" destId="{E911E46F-4D9E-3447-8304-EF90F3AC590D}" srcOrd="2" destOrd="0" parTransId="{E26DB4F4-307A-D84E-B592-D31D8B1A66A6}" sibTransId="{C8020A1D-7C2C-FF47-8477-F47005034E85}"/>
    <dgm:cxn modelId="{472CEA93-7F3E-5E4C-AC24-0CB39F65557B}" type="presOf" srcId="{5D9B2852-1C63-A94D-ACFE-BD611D53A4A6}" destId="{43E6625B-B3F8-8741-8EF8-8DBA9D0951C8}" srcOrd="1" destOrd="0" presId="urn:microsoft.com/office/officeart/2005/8/layout/hList7"/>
    <dgm:cxn modelId="{2A6EFB9D-626A-5342-9B9B-8FD8ACD469F1}" type="presOf" srcId="{7A2A90EA-DBED-D741-AB9E-AE75F8CF6414}" destId="{482C7C02-64E2-5B4B-8EC4-4CEBB0132606}" srcOrd="0" destOrd="0" presId="urn:microsoft.com/office/officeart/2005/8/layout/hList7"/>
    <dgm:cxn modelId="{592F749F-5749-DD4C-8792-ADDE503D6A18}" type="presOf" srcId="{C8020A1D-7C2C-FF47-8477-F47005034E85}" destId="{78ABE6CF-AAC7-304A-8DE2-B7F653EDC13A}" srcOrd="0" destOrd="0" presId="urn:microsoft.com/office/officeart/2005/8/layout/hList7"/>
    <dgm:cxn modelId="{2D2FCDB2-5A63-9149-A488-E678EEC1F692}" srcId="{718CAA7D-9DF9-FE43-94DC-0371AD912FE2}" destId="{5D9B2852-1C63-A94D-ACFE-BD611D53A4A6}" srcOrd="1" destOrd="0" parTransId="{AD34C7DD-4B8D-4842-B492-DD8FB70D8D2E}" sibTransId="{9AC723B4-8072-8D4B-AFD3-2C16C43AA41C}"/>
    <dgm:cxn modelId="{23D076C8-D74B-2B43-A608-59618F0546A9}" type="presOf" srcId="{28946033-0BFA-B343-8F3D-E4772BD81D79}" destId="{8A4E2842-0AB4-6B44-B77C-029E142B4DEA}" srcOrd="1" destOrd="0" presId="urn:microsoft.com/office/officeart/2005/8/layout/hList7"/>
    <dgm:cxn modelId="{A7C4C7D7-F3A1-BA4D-BDAC-C247208D98AE}" srcId="{718CAA7D-9DF9-FE43-94DC-0371AD912FE2}" destId="{D8F93F25-2DF8-454B-8B36-A0B7EFCAE24C}" srcOrd="3" destOrd="0" parTransId="{33C5D79D-6DCF-DA40-93B0-257D91C6EA7F}" sibTransId="{9E8AB78C-6048-6E4B-8BC5-82687E5807E9}"/>
    <dgm:cxn modelId="{1CA727FA-C1B1-6E44-B95A-822570B3E5BC}" type="presOf" srcId="{E911E46F-4D9E-3447-8304-EF90F3AC590D}" destId="{313FEA01-8D80-C043-948A-7DFB09329515}" srcOrd="1" destOrd="0" presId="urn:microsoft.com/office/officeart/2005/8/layout/hList7"/>
    <dgm:cxn modelId="{2007A6FB-B1AD-1444-AF95-EB28E4CA2F8C}" type="presParOf" srcId="{6787C20E-242A-3F43-846E-6C91E6A7C766}" destId="{10167147-5B08-7C4F-934F-91362121B71F}" srcOrd="0" destOrd="0" presId="urn:microsoft.com/office/officeart/2005/8/layout/hList7"/>
    <dgm:cxn modelId="{D73AD290-5A71-234A-BE85-7AD2D9686D6E}" type="presParOf" srcId="{6787C20E-242A-3F43-846E-6C91E6A7C766}" destId="{9C83C070-AE43-1945-A205-C8DDEBA81D4E}" srcOrd="1" destOrd="0" presId="urn:microsoft.com/office/officeart/2005/8/layout/hList7"/>
    <dgm:cxn modelId="{AC8A92C5-6A8E-AF41-84DA-E98319B31298}" type="presParOf" srcId="{9C83C070-AE43-1945-A205-C8DDEBA81D4E}" destId="{6CDB3C40-F4BE-8344-B45E-835D63107AE3}" srcOrd="0" destOrd="0" presId="urn:microsoft.com/office/officeart/2005/8/layout/hList7"/>
    <dgm:cxn modelId="{B9F3C3DD-ECAA-6949-9AE3-77AFAE911D75}" type="presParOf" srcId="{6CDB3C40-F4BE-8344-B45E-835D63107AE3}" destId="{99BD7B00-A46C-F34E-B1DE-35C55FE360E7}" srcOrd="0" destOrd="0" presId="urn:microsoft.com/office/officeart/2005/8/layout/hList7"/>
    <dgm:cxn modelId="{65303877-6E44-AA4F-AE3C-0D444D58579E}" type="presParOf" srcId="{6CDB3C40-F4BE-8344-B45E-835D63107AE3}" destId="{8A4E2842-0AB4-6B44-B77C-029E142B4DEA}" srcOrd="1" destOrd="0" presId="urn:microsoft.com/office/officeart/2005/8/layout/hList7"/>
    <dgm:cxn modelId="{6C4CDEE8-D821-C34D-85C5-578380417AA9}" type="presParOf" srcId="{6CDB3C40-F4BE-8344-B45E-835D63107AE3}" destId="{C6475EBA-891B-7C45-B1DA-9373DC3BA98B}" srcOrd="2" destOrd="0" presId="urn:microsoft.com/office/officeart/2005/8/layout/hList7"/>
    <dgm:cxn modelId="{41709333-1E64-B642-B349-A9DF82DC2C05}" type="presParOf" srcId="{6CDB3C40-F4BE-8344-B45E-835D63107AE3}" destId="{CC954523-7A6E-9A44-B9A8-1D357FFABBF2}" srcOrd="3" destOrd="0" presId="urn:microsoft.com/office/officeart/2005/8/layout/hList7"/>
    <dgm:cxn modelId="{2AA0F9BC-D85D-FB4C-AC47-81066C9366DA}" type="presParOf" srcId="{9C83C070-AE43-1945-A205-C8DDEBA81D4E}" destId="{482C7C02-64E2-5B4B-8EC4-4CEBB0132606}" srcOrd="1" destOrd="0" presId="urn:microsoft.com/office/officeart/2005/8/layout/hList7"/>
    <dgm:cxn modelId="{FA88CFAC-0A16-8349-A34D-F7E5B3D4E390}" type="presParOf" srcId="{9C83C070-AE43-1945-A205-C8DDEBA81D4E}" destId="{01E03915-D9CD-804C-B7DA-A58DA530A1E2}" srcOrd="2" destOrd="0" presId="urn:microsoft.com/office/officeart/2005/8/layout/hList7"/>
    <dgm:cxn modelId="{FC7B9F92-C81F-B640-88A4-9760D7981202}" type="presParOf" srcId="{01E03915-D9CD-804C-B7DA-A58DA530A1E2}" destId="{D6815868-2176-DC4B-8794-71D68D231D6F}" srcOrd="0" destOrd="0" presId="urn:microsoft.com/office/officeart/2005/8/layout/hList7"/>
    <dgm:cxn modelId="{DE081FCA-4E02-0445-A27E-FCB2179A81F7}" type="presParOf" srcId="{01E03915-D9CD-804C-B7DA-A58DA530A1E2}" destId="{43E6625B-B3F8-8741-8EF8-8DBA9D0951C8}" srcOrd="1" destOrd="0" presId="urn:microsoft.com/office/officeart/2005/8/layout/hList7"/>
    <dgm:cxn modelId="{F3BA80DA-FFEB-7440-A014-7E1E04E3BB47}" type="presParOf" srcId="{01E03915-D9CD-804C-B7DA-A58DA530A1E2}" destId="{9C35E42B-0F5C-C445-926D-6202F2B8018C}" srcOrd="2" destOrd="0" presId="urn:microsoft.com/office/officeart/2005/8/layout/hList7"/>
    <dgm:cxn modelId="{57741B0D-63CF-DF4F-82E5-0B0D7934349C}" type="presParOf" srcId="{01E03915-D9CD-804C-B7DA-A58DA530A1E2}" destId="{AD19F697-33EE-984C-84B1-B8726EC23FEF}" srcOrd="3" destOrd="0" presId="urn:microsoft.com/office/officeart/2005/8/layout/hList7"/>
    <dgm:cxn modelId="{0A988476-8C74-234E-857B-E31F01D8730D}" type="presParOf" srcId="{9C83C070-AE43-1945-A205-C8DDEBA81D4E}" destId="{CFABE841-3550-CE48-91AE-55EDC8C92849}" srcOrd="3" destOrd="0" presId="urn:microsoft.com/office/officeart/2005/8/layout/hList7"/>
    <dgm:cxn modelId="{3A777A3D-C190-F64C-BEFC-158370B2E796}" type="presParOf" srcId="{9C83C070-AE43-1945-A205-C8DDEBA81D4E}" destId="{EA2343CB-08EC-524F-B86E-FAC53840D131}" srcOrd="4" destOrd="0" presId="urn:microsoft.com/office/officeart/2005/8/layout/hList7"/>
    <dgm:cxn modelId="{1BA7CF19-7E35-664C-81AE-7DCE84925217}" type="presParOf" srcId="{EA2343CB-08EC-524F-B86E-FAC53840D131}" destId="{96E26501-1F34-7F4D-9706-E8A0D945EE7F}" srcOrd="0" destOrd="0" presId="urn:microsoft.com/office/officeart/2005/8/layout/hList7"/>
    <dgm:cxn modelId="{7AFC723F-8EE8-3640-9B7F-DCBA00FC9FD7}" type="presParOf" srcId="{EA2343CB-08EC-524F-B86E-FAC53840D131}" destId="{313FEA01-8D80-C043-948A-7DFB09329515}" srcOrd="1" destOrd="0" presId="urn:microsoft.com/office/officeart/2005/8/layout/hList7"/>
    <dgm:cxn modelId="{0CAC3CED-9F9B-F24E-997E-D8EF7DB8C1CF}" type="presParOf" srcId="{EA2343CB-08EC-524F-B86E-FAC53840D131}" destId="{E2CBA0FF-CFF5-6643-A069-A70ABB20DACC}" srcOrd="2" destOrd="0" presId="urn:microsoft.com/office/officeart/2005/8/layout/hList7"/>
    <dgm:cxn modelId="{0F301DE8-509B-9D46-BEE5-D8094BB852A6}" type="presParOf" srcId="{EA2343CB-08EC-524F-B86E-FAC53840D131}" destId="{5CA8C709-8040-8945-B9A2-AF26B9D1CC15}" srcOrd="3" destOrd="0" presId="urn:microsoft.com/office/officeart/2005/8/layout/hList7"/>
    <dgm:cxn modelId="{5D0332D6-5B0B-3749-B584-C62960572F31}" type="presParOf" srcId="{9C83C070-AE43-1945-A205-C8DDEBA81D4E}" destId="{78ABE6CF-AAC7-304A-8DE2-B7F653EDC13A}" srcOrd="5" destOrd="0" presId="urn:microsoft.com/office/officeart/2005/8/layout/hList7"/>
    <dgm:cxn modelId="{8969E01D-8EA3-9E4B-A0FD-49080434A03A}" type="presParOf" srcId="{9C83C070-AE43-1945-A205-C8DDEBA81D4E}" destId="{9729EF05-1470-E54B-83EC-2723A5236D82}" srcOrd="6" destOrd="0" presId="urn:microsoft.com/office/officeart/2005/8/layout/hList7"/>
    <dgm:cxn modelId="{6D04C7D4-553B-084B-B521-F7282CF728D9}" type="presParOf" srcId="{9729EF05-1470-E54B-83EC-2723A5236D82}" destId="{E7FD5503-F9A0-2B43-963D-329240DDCBDD}" srcOrd="0" destOrd="0" presId="urn:microsoft.com/office/officeart/2005/8/layout/hList7"/>
    <dgm:cxn modelId="{AB4485AF-209F-9B4F-AA5C-783BDE568362}" type="presParOf" srcId="{9729EF05-1470-E54B-83EC-2723A5236D82}" destId="{23ACBA0A-8A17-284D-9F7B-7646E2FE04C9}" srcOrd="1" destOrd="0" presId="urn:microsoft.com/office/officeart/2005/8/layout/hList7"/>
    <dgm:cxn modelId="{F3016E1F-3FCD-5045-B23C-B1BD0E7CF67F}" type="presParOf" srcId="{9729EF05-1470-E54B-83EC-2723A5236D82}" destId="{542E67CE-42D7-3244-BFB6-C373D16FDA45}" srcOrd="2" destOrd="0" presId="urn:microsoft.com/office/officeart/2005/8/layout/hList7"/>
    <dgm:cxn modelId="{5267B295-7FCF-0249-B4FC-46CF691826F9}" type="presParOf" srcId="{9729EF05-1470-E54B-83EC-2723A5236D82}" destId="{A685DA00-D31B-8441-9E5F-4FD2FB3287F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ED62F-193A-4219-8C25-FC6E562E5BDD}">
      <dsp:nvSpPr>
        <dsp:cNvPr id="0" name=""/>
        <dsp:cNvSpPr/>
      </dsp:nvSpPr>
      <dsp:spPr>
        <a:xfrm>
          <a:off x="386079" y="0"/>
          <a:ext cx="4375573" cy="19953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620EE-23E7-4736-BFE2-6F0ACE2E78E6}">
      <dsp:nvSpPr>
        <dsp:cNvPr id="0" name=""/>
        <dsp:cNvSpPr/>
      </dsp:nvSpPr>
      <dsp:spPr>
        <a:xfrm>
          <a:off x="5529" y="598593"/>
          <a:ext cx="1656926" cy="7981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a:cs typeface="Arial"/>
            </a:rPr>
            <a:t>Applied Research and Development</a:t>
          </a:r>
          <a:endParaRPr lang="en-US" sz="1500" kern="1200" dirty="0">
            <a:solidFill>
              <a:schemeClr val="bg1"/>
            </a:solidFill>
          </a:endParaRPr>
        </a:p>
      </dsp:txBody>
      <dsp:txXfrm>
        <a:off x="44490" y="637554"/>
        <a:ext cx="1579004" cy="720202"/>
      </dsp:txXfrm>
    </dsp:sp>
    <dsp:sp modelId="{A31D9771-7D54-4CB0-9228-7B1064F8EC48}">
      <dsp:nvSpPr>
        <dsp:cNvPr id="0" name=""/>
        <dsp:cNvSpPr/>
      </dsp:nvSpPr>
      <dsp:spPr>
        <a:xfrm>
          <a:off x="1745403" y="598593"/>
          <a:ext cx="1656926" cy="7981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a:cs typeface="Arial"/>
            </a:rPr>
            <a:t>Technology Demonstration and Deployment</a:t>
          </a:r>
        </a:p>
      </dsp:txBody>
      <dsp:txXfrm>
        <a:off x="1784364" y="637554"/>
        <a:ext cx="1579004" cy="720202"/>
      </dsp:txXfrm>
    </dsp:sp>
    <dsp:sp modelId="{CBD5F2DC-899C-4F22-B39F-D2EBE21022B2}">
      <dsp:nvSpPr>
        <dsp:cNvPr id="0" name=""/>
        <dsp:cNvSpPr/>
      </dsp:nvSpPr>
      <dsp:spPr>
        <a:xfrm>
          <a:off x="3485276" y="598593"/>
          <a:ext cx="1656926" cy="7981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a:cs typeface="Arial"/>
            </a:rPr>
            <a:t>Market Facilitation</a:t>
          </a:r>
        </a:p>
      </dsp:txBody>
      <dsp:txXfrm>
        <a:off x="3524237" y="637554"/>
        <a:ext cx="1579004" cy="720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D822F-D553-4ACF-9D0F-783023B79A9C}">
      <dsp:nvSpPr>
        <dsp:cNvPr id="0" name=""/>
        <dsp:cNvSpPr/>
      </dsp:nvSpPr>
      <dsp:spPr>
        <a:xfrm rot="5400000">
          <a:off x="853058" y="1104463"/>
          <a:ext cx="1727902" cy="20825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9A85CE-3A25-43F5-ABB0-3EFB1A41DE64}">
      <dsp:nvSpPr>
        <dsp:cNvPr id="0" name=""/>
        <dsp:cNvSpPr/>
      </dsp:nvSpPr>
      <dsp:spPr>
        <a:xfrm>
          <a:off x="1250414" y="1518"/>
          <a:ext cx="2313994" cy="1388396"/>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Basic Principles</a:t>
          </a:r>
        </a:p>
      </dsp:txBody>
      <dsp:txXfrm>
        <a:off x="1291079" y="42183"/>
        <a:ext cx="2232664" cy="1307066"/>
      </dsp:txXfrm>
    </dsp:sp>
    <dsp:sp modelId="{13AE502B-F45F-45A5-81A7-DB2DAECDA1C6}">
      <dsp:nvSpPr>
        <dsp:cNvPr id="0" name=""/>
        <dsp:cNvSpPr/>
      </dsp:nvSpPr>
      <dsp:spPr>
        <a:xfrm rot="5400000">
          <a:off x="853058" y="2839958"/>
          <a:ext cx="1727902" cy="208259"/>
        </a:xfrm>
        <a:prstGeom prst="rect">
          <a:avLst/>
        </a:prstGeom>
        <a:solidFill>
          <a:schemeClr val="accent2">
            <a:hueOff val="-119732"/>
            <a:satOff val="-1380"/>
            <a:lumOff val="3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430498-86EC-4F48-B60E-B5ACC17488EE}">
      <dsp:nvSpPr>
        <dsp:cNvPr id="0" name=""/>
        <dsp:cNvSpPr/>
      </dsp:nvSpPr>
      <dsp:spPr>
        <a:xfrm>
          <a:off x="1250414" y="1737014"/>
          <a:ext cx="2313994" cy="1388396"/>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Preliminary Concept</a:t>
          </a:r>
        </a:p>
      </dsp:txBody>
      <dsp:txXfrm>
        <a:off x="1291079" y="1777679"/>
        <a:ext cx="2232664" cy="1307066"/>
      </dsp:txXfrm>
    </dsp:sp>
    <dsp:sp modelId="{449EB9F8-F77C-4CF5-9D6B-38B900342F3E}">
      <dsp:nvSpPr>
        <dsp:cNvPr id="0" name=""/>
        <dsp:cNvSpPr/>
      </dsp:nvSpPr>
      <dsp:spPr>
        <a:xfrm>
          <a:off x="1720806" y="3707706"/>
          <a:ext cx="3070018" cy="208259"/>
        </a:xfrm>
        <a:prstGeom prst="rect">
          <a:avLst/>
        </a:prstGeom>
        <a:solidFill>
          <a:schemeClr val="accent2">
            <a:hueOff val="-239464"/>
            <a:satOff val="-2759"/>
            <a:lumOff val="6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35D9A7-2E89-448A-8BB3-54119FA627D9}">
      <dsp:nvSpPr>
        <dsp:cNvPr id="0" name=""/>
        <dsp:cNvSpPr/>
      </dsp:nvSpPr>
      <dsp:spPr>
        <a:xfrm>
          <a:off x="1250414" y="3472510"/>
          <a:ext cx="2313994" cy="1388396"/>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Experimental Proof-of-Concept</a:t>
          </a:r>
        </a:p>
      </dsp:txBody>
      <dsp:txXfrm>
        <a:off x="1291079" y="3513175"/>
        <a:ext cx="2232664" cy="1307066"/>
      </dsp:txXfrm>
    </dsp:sp>
    <dsp:sp modelId="{7E4D55BE-CC19-4243-BCE8-8BAC3DC1A607}">
      <dsp:nvSpPr>
        <dsp:cNvPr id="0" name=""/>
        <dsp:cNvSpPr/>
      </dsp:nvSpPr>
      <dsp:spPr>
        <a:xfrm rot="16200000">
          <a:off x="3930671" y="2839958"/>
          <a:ext cx="1727902" cy="208259"/>
        </a:xfrm>
        <a:prstGeom prst="rect">
          <a:avLst/>
        </a:prstGeom>
        <a:solidFill>
          <a:schemeClr val="accent2">
            <a:hueOff val="-359196"/>
            <a:satOff val="-4139"/>
            <a:lumOff val="9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D24C84-9568-44A4-8ABC-A8851F33B00E}">
      <dsp:nvSpPr>
        <dsp:cNvPr id="0" name=""/>
        <dsp:cNvSpPr/>
      </dsp:nvSpPr>
      <dsp:spPr>
        <a:xfrm>
          <a:off x="4328026" y="3472510"/>
          <a:ext cx="2313994" cy="1388396"/>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Validation in Lab Environment</a:t>
          </a:r>
        </a:p>
      </dsp:txBody>
      <dsp:txXfrm>
        <a:off x="4368691" y="3513175"/>
        <a:ext cx="2232664" cy="1307066"/>
      </dsp:txXfrm>
    </dsp:sp>
    <dsp:sp modelId="{C8D99C1E-DFB1-4303-A5FD-6565561C0F4A}">
      <dsp:nvSpPr>
        <dsp:cNvPr id="0" name=""/>
        <dsp:cNvSpPr/>
      </dsp:nvSpPr>
      <dsp:spPr>
        <a:xfrm rot="16200000">
          <a:off x="3930671" y="1104463"/>
          <a:ext cx="1727902" cy="208259"/>
        </a:xfrm>
        <a:prstGeom prst="rect">
          <a:avLst/>
        </a:prstGeom>
        <a:solidFill>
          <a:schemeClr val="accent2">
            <a:hueOff val="-478928"/>
            <a:satOff val="-5519"/>
            <a:lumOff val="12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ACA62E-2BCB-4944-A65E-774D38F8FE28}">
      <dsp:nvSpPr>
        <dsp:cNvPr id="0" name=""/>
        <dsp:cNvSpPr/>
      </dsp:nvSpPr>
      <dsp:spPr>
        <a:xfrm>
          <a:off x="4328026" y="1737014"/>
          <a:ext cx="2313994" cy="1388396"/>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Bench Test in Relevant Environment</a:t>
          </a:r>
        </a:p>
      </dsp:txBody>
      <dsp:txXfrm>
        <a:off x="4368691" y="1777679"/>
        <a:ext cx="2232664" cy="1307066"/>
      </dsp:txXfrm>
    </dsp:sp>
    <dsp:sp modelId="{C023EBD2-3AD9-4CA4-BE11-ADE605E7375E}">
      <dsp:nvSpPr>
        <dsp:cNvPr id="0" name=""/>
        <dsp:cNvSpPr/>
      </dsp:nvSpPr>
      <dsp:spPr>
        <a:xfrm>
          <a:off x="4798419" y="236715"/>
          <a:ext cx="3070018" cy="208259"/>
        </a:xfrm>
        <a:prstGeom prst="rect">
          <a:avLst/>
        </a:prstGeom>
        <a:solidFill>
          <a:schemeClr val="accent2">
            <a:hueOff val="-598659"/>
            <a:satOff val="-6899"/>
            <a:lumOff val="15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DB25E-8AB2-475C-82B7-D92F45CB46D0}">
      <dsp:nvSpPr>
        <dsp:cNvPr id="0" name=""/>
        <dsp:cNvSpPr/>
      </dsp:nvSpPr>
      <dsp:spPr>
        <a:xfrm>
          <a:off x="4328026" y="1518"/>
          <a:ext cx="2313994" cy="1388396"/>
        </a:xfrm>
        <a:prstGeom prst="roundRect">
          <a:avLst>
            <a:gd name="adj" fmla="val 10000"/>
          </a:avLst>
        </a:prstGeom>
        <a:solidFill>
          <a:schemeClr val="bg2">
            <a:lumMod val="2500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effectLst>
                <a:outerShdw blurRad="38100" dist="38100" dir="2700000" algn="tl">
                  <a:srgbClr val="000000">
                    <a:alpha val="43137"/>
                  </a:srgbClr>
                </a:outerShdw>
              </a:effectLst>
            </a:rPr>
            <a:t>Prototype Pilot Demonstration </a:t>
          </a:r>
        </a:p>
      </dsp:txBody>
      <dsp:txXfrm>
        <a:off x="4368691" y="42183"/>
        <a:ext cx="2232664" cy="1307066"/>
      </dsp:txXfrm>
    </dsp:sp>
    <dsp:sp modelId="{70BF89CC-81D3-464E-A9CC-52383CA252A3}">
      <dsp:nvSpPr>
        <dsp:cNvPr id="0" name=""/>
        <dsp:cNvSpPr/>
      </dsp:nvSpPr>
      <dsp:spPr>
        <a:xfrm rot="5400000">
          <a:off x="7008284" y="1104463"/>
          <a:ext cx="1727902" cy="208259"/>
        </a:xfrm>
        <a:prstGeom prst="rect">
          <a:avLst/>
        </a:prstGeom>
        <a:solidFill>
          <a:schemeClr val="accent2">
            <a:hueOff val="-718391"/>
            <a:satOff val="-8278"/>
            <a:lumOff val="18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C320CA-0526-49B7-9FDC-84E157ED1A99}">
      <dsp:nvSpPr>
        <dsp:cNvPr id="0" name=""/>
        <dsp:cNvSpPr/>
      </dsp:nvSpPr>
      <dsp:spPr>
        <a:xfrm>
          <a:off x="7405639" y="1518"/>
          <a:ext cx="2313994" cy="1388396"/>
        </a:xfrm>
        <a:prstGeom prst="roundRect">
          <a:avLst>
            <a:gd name="adj" fmla="val 10000"/>
          </a:avLst>
        </a:prstGeom>
        <a:solidFill>
          <a:schemeClr val="bg2">
            <a:lumMod val="2500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effectLst>
                <a:outerShdw blurRad="38100" dist="38100" dir="2700000" algn="tl">
                  <a:srgbClr val="000000">
                    <a:alpha val="43137"/>
                  </a:srgbClr>
                </a:outerShdw>
              </a:effectLst>
            </a:rPr>
            <a:t>Field Test in Operational Environment</a:t>
          </a:r>
        </a:p>
      </dsp:txBody>
      <dsp:txXfrm>
        <a:off x="7446304" y="42183"/>
        <a:ext cx="2232664" cy="1307066"/>
      </dsp:txXfrm>
    </dsp:sp>
    <dsp:sp modelId="{657931C6-E2A1-49C0-92F0-31259D7C8256}">
      <dsp:nvSpPr>
        <dsp:cNvPr id="0" name=""/>
        <dsp:cNvSpPr/>
      </dsp:nvSpPr>
      <dsp:spPr>
        <a:xfrm rot="5400000">
          <a:off x="7008284" y="2839958"/>
          <a:ext cx="1727902" cy="208259"/>
        </a:xfrm>
        <a:prstGeom prst="rect">
          <a:avLst/>
        </a:prstGeom>
        <a:solidFill>
          <a:schemeClr val="accent2">
            <a:hueOff val="-838123"/>
            <a:satOff val="-9658"/>
            <a:lumOff val="21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ADBFED-1D3F-44E2-B6EC-E6450510C8CB}">
      <dsp:nvSpPr>
        <dsp:cNvPr id="0" name=""/>
        <dsp:cNvSpPr/>
      </dsp:nvSpPr>
      <dsp:spPr>
        <a:xfrm>
          <a:off x="7405639" y="1737014"/>
          <a:ext cx="2313994" cy="1388396"/>
        </a:xfrm>
        <a:prstGeom prst="roundRect">
          <a:avLst>
            <a:gd name="adj" fmla="val 10000"/>
          </a:avLst>
        </a:prstGeom>
        <a:solidFill>
          <a:schemeClr val="bg2">
            <a:lumMod val="2500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effectLst>
                <a:outerShdw blurRad="38100" dist="38100" dir="2700000" algn="tl">
                  <a:srgbClr val="000000">
                    <a:alpha val="43137"/>
                  </a:srgbClr>
                </a:outerShdw>
              </a:effectLst>
            </a:rPr>
            <a:t>Deployment and Scale-up</a:t>
          </a:r>
        </a:p>
      </dsp:txBody>
      <dsp:txXfrm>
        <a:off x="7446304" y="1777679"/>
        <a:ext cx="2232664" cy="1307066"/>
      </dsp:txXfrm>
    </dsp:sp>
    <dsp:sp modelId="{178A8148-2EBC-44AB-AB1B-687216E4B805}">
      <dsp:nvSpPr>
        <dsp:cNvPr id="0" name=""/>
        <dsp:cNvSpPr/>
      </dsp:nvSpPr>
      <dsp:spPr>
        <a:xfrm>
          <a:off x="7405639" y="3472510"/>
          <a:ext cx="2313994" cy="1388396"/>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Proven in Real-World Conditions</a:t>
          </a:r>
        </a:p>
      </dsp:txBody>
      <dsp:txXfrm>
        <a:off x="7446304" y="3513175"/>
        <a:ext cx="2232664" cy="1307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D7B00-A46C-F34E-B1DE-35C55FE360E7}">
      <dsp:nvSpPr>
        <dsp:cNvPr id="0" name=""/>
        <dsp:cNvSpPr/>
      </dsp:nvSpPr>
      <dsp:spPr>
        <a:xfrm>
          <a:off x="2632" y="0"/>
          <a:ext cx="2759736" cy="52789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Has an office in the region and meets the demographic profile of the communities they serve</a:t>
          </a:r>
        </a:p>
      </dsp:txBody>
      <dsp:txXfrm>
        <a:off x="2632" y="2111576"/>
        <a:ext cx="2759736" cy="2111576"/>
      </dsp:txXfrm>
    </dsp:sp>
    <dsp:sp modelId="{CC954523-7A6E-9A44-B9A8-1D357FFABBF2}">
      <dsp:nvSpPr>
        <dsp:cNvPr id="0" name=""/>
        <dsp:cNvSpPr/>
      </dsp:nvSpPr>
      <dsp:spPr>
        <a:xfrm>
          <a:off x="503557" y="316736"/>
          <a:ext cx="1757887" cy="175788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15868-2176-DC4B-8794-71D68D231D6F}">
      <dsp:nvSpPr>
        <dsp:cNvPr id="0" name=""/>
        <dsp:cNvSpPr/>
      </dsp:nvSpPr>
      <dsp:spPr>
        <a:xfrm>
          <a:off x="2845161" y="0"/>
          <a:ext cx="2759736" cy="52789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n-US" sz="2200" kern="1200" dirty="0">
              <a:solidFill>
                <a:schemeClr val="tx2">
                  <a:lumMod val="75000"/>
                </a:schemeClr>
              </a:solidFill>
            </a:rPr>
            <a:t>Has deployed projects and/or outreach efforts within the region</a:t>
          </a:r>
        </a:p>
      </dsp:txBody>
      <dsp:txXfrm>
        <a:off x="2845161" y="2111576"/>
        <a:ext cx="2759736" cy="2111576"/>
      </dsp:txXfrm>
    </dsp:sp>
    <dsp:sp modelId="{AD19F697-33EE-984C-84B1-B8726EC23FEF}">
      <dsp:nvSpPr>
        <dsp:cNvPr id="0" name=""/>
        <dsp:cNvSpPr/>
      </dsp:nvSpPr>
      <dsp:spPr>
        <a:xfrm>
          <a:off x="3346086" y="316736"/>
          <a:ext cx="1757887" cy="1757887"/>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26501-1F34-7F4D-9706-E8A0D945EE7F}">
      <dsp:nvSpPr>
        <dsp:cNvPr id="0" name=""/>
        <dsp:cNvSpPr/>
      </dsp:nvSpPr>
      <dsp:spPr>
        <a:xfrm>
          <a:off x="5687691" y="0"/>
          <a:ext cx="2759736" cy="52789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n-US" sz="2200" kern="1200">
              <a:solidFill>
                <a:schemeClr val="tx2">
                  <a:lumMod val="75000"/>
                </a:schemeClr>
              </a:solidFill>
            </a:rPr>
            <a:t>Have official mission and vision statements that expressly identifies serving DAC or LI communities</a:t>
          </a:r>
        </a:p>
      </dsp:txBody>
      <dsp:txXfrm>
        <a:off x="5687691" y="2111576"/>
        <a:ext cx="2759736" cy="2111576"/>
      </dsp:txXfrm>
    </dsp:sp>
    <dsp:sp modelId="{5CA8C709-8040-8945-B9A2-AF26B9D1CC15}">
      <dsp:nvSpPr>
        <dsp:cNvPr id="0" name=""/>
        <dsp:cNvSpPr/>
      </dsp:nvSpPr>
      <dsp:spPr>
        <a:xfrm>
          <a:off x="6188615" y="316736"/>
          <a:ext cx="1757887" cy="1757887"/>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D5503-F9A0-2B43-963D-329240DDCBDD}">
      <dsp:nvSpPr>
        <dsp:cNvPr id="0" name=""/>
        <dsp:cNvSpPr/>
      </dsp:nvSpPr>
      <dsp:spPr>
        <a:xfrm>
          <a:off x="8530220" y="0"/>
          <a:ext cx="2759736" cy="52789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n-US" sz="2200" kern="1200" dirty="0">
              <a:solidFill>
                <a:schemeClr val="tx2">
                  <a:lumMod val="75000"/>
                </a:schemeClr>
              </a:solidFill>
            </a:rPr>
            <a:t>Employs staff specialized in and dedicated to – diversity, equity,  inclusion, or is a 501(c)(3) non-profit</a:t>
          </a:r>
        </a:p>
      </dsp:txBody>
      <dsp:txXfrm>
        <a:off x="8530220" y="2111576"/>
        <a:ext cx="2759736" cy="2111576"/>
      </dsp:txXfrm>
    </dsp:sp>
    <dsp:sp modelId="{A685DA00-D31B-8441-9E5F-4FD2FB3287F6}">
      <dsp:nvSpPr>
        <dsp:cNvPr id="0" name=""/>
        <dsp:cNvSpPr/>
      </dsp:nvSpPr>
      <dsp:spPr>
        <a:xfrm>
          <a:off x="9031144" y="316736"/>
          <a:ext cx="1757887" cy="1757887"/>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167147-5B08-7C4F-934F-91362121B71F}">
      <dsp:nvSpPr>
        <dsp:cNvPr id="0" name=""/>
        <dsp:cNvSpPr/>
      </dsp:nvSpPr>
      <dsp:spPr>
        <a:xfrm>
          <a:off x="451703" y="4223153"/>
          <a:ext cx="10389182" cy="791841"/>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12/7/2023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a:p>
        </p:txBody>
      </p:sp>
    </p:spTree>
    <p:extLst>
      <p:ext uri="{BB962C8B-B14F-4D97-AF65-F5344CB8AC3E}">
        <p14:creationId xmlns:p14="http://schemas.microsoft.com/office/powerpoint/2010/main" val="149708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332168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1079809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106216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153090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105193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1326387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281147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30</a:t>
            </a:fld>
            <a:endParaRPr lang="en-US" dirty="0"/>
          </a:p>
        </p:txBody>
      </p:sp>
    </p:spTree>
    <p:extLst>
      <p:ext uri="{BB962C8B-B14F-4D97-AF65-F5344CB8AC3E}">
        <p14:creationId xmlns:p14="http://schemas.microsoft.com/office/powerpoint/2010/main" val="252545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44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255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27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40</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41</a:t>
            </a:fld>
            <a:endParaRPr lang="en-US"/>
          </a:p>
        </p:txBody>
      </p:sp>
    </p:spTree>
    <p:extLst>
      <p:ext uri="{BB962C8B-B14F-4D97-AF65-F5344CB8AC3E}">
        <p14:creationId xmlns:p14="http://schemas.microsoft.com/office/powerpoint/2010/main" val="1904309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42</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99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44</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2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653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7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48</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49</a:t>
            </a:fld>
            <a:endParaRPr lang="en-US"/>
          </a:p>
        </p:txBody>
      </p:sp>
    </p:spTree>
    <p:extLst>
      <p:ext uri="{BB962C8B-B14F-4D97-AF65-F5344CB8AC3E}">
        <p14:creationId xmlns:p14="http://schemas.microsoft.com/office/powerpoint/2010/main" val="574925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50</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51</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52</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53</a:t>
            </a:fld>
            <a:endParaRPr lang="en-US"/>
          </a:p>
        </p:txBody>
      </p:sp>
    </p:spTree>
    <p:extLst>
      <p:ext uri="{BB962C8B-B14F-4D97-AF65-F5344CB8AC3E}">
        <p14:creationId xmlns:p14="http://schemas.microsoft.com/office/powerpoint/2010/main" val="156012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54</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55</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340631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135082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52340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12/7/2023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8B17DA-1118-4913-ABED-62143E6DA972}"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12/7/2023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12/7/2023</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12/7/2023</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12/7/2023</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12/7/2023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12/7/2023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www.cpsc.gov/s3fs-public/PresentationSAE_SETC.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3-11/gfo-23-302-power-electronics-zero-emission-residential-resilience-pezerr"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ecams.energy.ca.gov/"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hyperlink" Target="https://www.energy.ca.gov/media/7893"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nergy.ca.gov/media/7956"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hyperlink" Target="mailto:ECAMS.SalesforceSupport@Energy.ca.gov" TargetMode="External"/><Relationship Id="rId4" Type="http://schemas.openxmlformats.org/officeDocument/2006/relationships/hyperlink" Target="https://www.energy.ca.gov/funding-opportunities/funding-resource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s://oehha.ca.gov/calenviroscreen/sb535"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hyperlink" Target="https://www.arb.ca.gov/cc/capandtrade/auctionproceeds/communityinvestments.htm"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5.svg"/><Relationship Id="rId5" Type="http://schemas.openxmlformats.org/officeDocument/2006/relationships/diagramQuickStyle" Target="../diagrams/quickStyle3.xm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svg"/><Relationship Id="rId1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hyperlink" Target="https://www.cpuc.ca.gov/industries-and-topics/wildfires/fire-threat-maps-and-fire-safety-rulemak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g/a2ja6KxLn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mailto:Brad.Worster@energy.ca.gov"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funding/view/40667"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a:lstStyle/>
          <a:p>
            <a:r>
              <a:rPr lang="en-US" dirty="0"/>
              <a:t>Power Electronics for Zero-Emission Residential Resiliency (PEZERR)</a:t>
            </a:r>
          </a:p>
          <a:p>
            <a:r>
              <a:rPr lang="en-US" sz="1800" dirty="0"/>
              <a:t>Energy Research and Development Division, California Energy Commission</a:t>
            </a:r>
          </a:p>
          <a:p>
            <a:r>
              <a:rPr lang="en-US" sz="1800" dirty="0"/>
              <a:t>Presenter: Tanner </a:t>
            </a:r>
            <a:r>
              <a:rPr lang="en-US" sz="1800" i="1" dirty="0"/>
              <a:t>(</a:t>
            </a:r>
            <a:r>
              <a:rPr lang="en-US" sz="1800" i="1" dirty="0" err="1"/>
              <a:t>Tahn-ehr</a:t>
            </a:r>
            <a:r>
              <a:rPr lang="en-US" sz="1800" i="1" dirty="0"/>
              <a:t>) </a:t>
            </a:r>
            <a:r>
              <a:rPr lang="en-US" sz="1800" dirty="0"/>
              <a:t>Kural, Electric Generation System Specialist</a:t>
            </a:r>
          </a:p>
          <a:p>
            <a:r>
              <a:rPr lang="en-US" sz="1800" dirty="0"/>
              <a:t>Date: December 6, 2023</a:t>
            </a: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dirty="0">
                <a:ln>
                  <a:noFill/>
                </a:ln>
                <a:solidFill>
                  <a:srgbClr val="4F81BD">
                    <a:lumMod val="50000"/>
                  </a:srgbClr>
                </a:solidFill>
                <a:effectLst/>
                <a:uLnTx/>
                <a:uFillTx/>
                <a:latin typeface="Arial"/>
                <a:ea typeface="+mj-ea"/>
                <a:cs typeface="Arial"/>
              </a:rPr>
              <a:t>GFO-23-302 Pre-Application Workshop</a:t>
            </a:r>
            <a:endParaRPr lang="en-US" dirty="0"/>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303-BE8F-CA43-37E4-DE6FD78B4A1F}"/>
              </a:ext>
            </a:extLst>
          </p:cNvPr>
          <p:cNvSpPr>
            <a:spLocks noGrp="1"/>
          </p:cNvSpPr>
          <p:nvPr>
            <p:ph type="title"/>
          </p:nvPr>
        </p:nvSpPr>
        <p:spPr/>
        <p:txBody>
          <a:bodyPr/>
          <a:lstStyle/>
          <a:p>
            <a:r>
              <a:rPr lang="en-US" b="1" dirty="0">
                <a:latin typeface="+mn-lt"/>
              </a:rPr>
              <a:t>Key Policy Drivers</a:t>
            </a:r>
          </a:p>
        </p:txBody>
      </p:sp>
      <p:sp>
        <p:nvSpPr>
          <p:cNvPr id="3" name="Content Placeholder 2">
            <a:extLst>
              <a:ext uri="{FF2B5EF4-FFF2-40B4-BE49-F238E27FC236}">
                <a16:creationId xmlns:a16="http://schemas.microsoft.com/office/drawing/2014/main" id="{EE042B00-3B5B-EF21-A23E-70079081AD61}"/>
              </a:ext>
            </a:extLst>
          </p:cNvPr>
          <p:cNvSpPr>
            <a:spLocks noGrp="1"/>
          </p:cNvSpPr>
          <p:nvPr>
            <p:ph sz="half" idx="1"/>
          </p:nvPr>
        </p:nvSpPr>
        <p:spPr>
          <a:xfrm>
            <a:off x="944462" y="1530261"/>
            <a:ext cx="10774680" cy="4351338"/>
          </a:xfrm>
        </p:spPr>
        <p:txBody>
          <a:bodyPr>
            <a:noAutofit/>
          </a:bodyPr>
          <a:lstStyle/>
          <a:p>
            <a:r>
              <a:rPr lang="en-US" sz="2000" b="1" dirty="0"/>
              <a:t>SB 100:</a:t>
            </a:r>
            <a:r>
              <a:rPr lang="en-US" sz="2000" dirty="0"/>
              <a:t> 100 Percent Clean Electricity by 2045</a:t>
            </a:r>
          </a:p>
          <a:p>
            <a:r>
              <a:rPr lang="en-US" sz="2000" b="1" dirty="0"/>
              <a:t>AB 3232: </a:t>
            </a:r>
            <a:r>
              <a:rPr lang="en-US" sz="2000" dirty="0"/>
              <a:t>40 Percent Reduction in Greenhouse Gas Emissions From Buildings by 2030 </a:t>
            </a:r>
          </a:p>
          <a:p>
            <a:pPr marL="0" indent="0">
              <a:lnSpc>
                <a:spcPct val="120000"/>
              </a:lnSpc>
              <a:buNone/>
            </a:pPr>
            <a:r>
              <a:rPr lang="en-US" sz="2000" u="sng" dirty="0"/>
              <a:t>Research results could inform:</a:t>
            </a:r>
          </a:p>
          <a:p>
            <a:pPr>
              <a:lnSpc>
                <a:spcPct val="120000"/>
              </a:lnSpc>
              <a:buFont typeface="Arial" panose="020B0604020202020204" pitchFamily="34" charset="0"/>
              <a:buChar char="•"/>
            </a:pPr>
            <a:r>
              <a:rPr lang="en-US" sz="2000" b="1" dirty="0"/>
              <a:t>CEC’s Distributed Electricity Backup Assets (DEBA) and the Demand Side Grid Support (DSGS) Programs created through AB 205.</a:t>
            </a:r>
          </a:p>
          <a:p>
            <a:pPr lvl="1">
              <a:lnSpc>
                <a:spcPct val="120000"/>
              </a:lnSpc>
              <a:buFont typeface="Arial" panose="020B0604020202020204" pitchFamily="34" charset="0"/>
              <a:buChar char="•"/>
            </a:pPr>
            <a:r>
              <a:rPr lang="en-US" sz="1800" dirty="0"/>
              <a:t>Intended to incentivize DERs as grid reliability support during extreme events</a:t>
            </a:r>
            <a:endParaRPr lang="en-US" sz="1800" b="1" dirty="0"/>
          </a:p>
          <a:p>
            <a:pPr>
              <a:lnSpc>
                <a:spcPct val="120000"/>
              </a:lnSpc>
              <a:buFont typeface="Arial" panose="020B0604020202020204" pitchFamily="34" charset="0"/>
              <a:buChar char="•"/>
            </a:pPr>
            <a:r>
              <a:rPr lang="en-US" sz="2000" b="1" dirty="0"/>
              <a:t>CPUC’s Rule 21 interconnection proceeding (R.17-07-007). </a:t>
            </a:r>
          </a:p>
          <a:p>
            <a:pPr lvl="1">
              <a:lnSpc>
                <a:spcPct val="120000"/>
              </a:lnSpc>
              <a:buFont typeface="Arial" panose="020B0604020202020204" pitchFamily="34" charset="0"/>
              <a:buChar char="•"/>
            </a:pPr>
            <a:r>
              <a:rPr lang="en-US" sz="1800" dirty="0"/>
              <a:t>Preventing unintentional backflow onto the grid and managing safe reconnection to the utility grid</a:t>
            </a:r>
          </a:p>
          <a:p>
            <a:pPr>
              <a:lnSpc>
                <a:spcPct val="120000"/>
              </a:lnSpc>
              <a:buFont typeface="Arial" panose="020B0604020202020204" pitchFamily="34" charset="0"/>
              <a:buChar char="•"/>
            </a:pPr>
            <a:r>
              <a:rPr lang="en-US" sz="2000" b="1" dirty="0"/>
              <a:t>CPUC’s Vehicle-Grid Integration (VGI) activities under the Transportation Electrification proceeding (R. 18-12-006).</a:t>
            </a:r>
          </a:p>
          <a:p>
            <a:pPr>
              <a:lnSpc>
                <a:spcPct val="120000"/>
              </a:lnSpc>
              <a:buFont typeface="Arial" panose="020B0604020202020204" pitchFamily="34" charset="0"/>
              <a:buChar char="•"/>
            </a:pPr>
            <a:r>
              <a:rPr lang="en-US" sz="2000" b="1" dirty="0"/>
              <a:t>CPUC’s Microgrid proceeding (R.19-09-009). </a:t>
            </a:r>
          </a:p>
          <a:p>
            <a:pPr lvl="1">
              <a:lnSpc>
                <a:spcPct val="120000"/>
              </a:lnSpc>
              <a:buFont typeface="Arial" panose="020B0604020202020204" pitchFamily="34" charset="0"/>
              <a:buChar char="•"/>
            </a:pPr>
            <a:r>
              <a:rPr lang="en-US" sz="1800" dirty="0"/>
              <a:t>CPUC Microgrid Track 2 Decision</a:t>
            </a:r>
          </a:p>
        </p:txBody>
      </p:sp>
      <p:sp>
        <p:nvSpPr>
          <p:cNvPr id="5" name="Slide Number Placeholder 4">
            <a:extLst>
              <a:ext uri="{FF2B5EF4-FFF2-40B4-BE49-F238E27FC236}">
                <a16:creationId xmlns:a16="http://schemas.microsoft.com/office/drawing/2014/main" id="{18829EA8-DD9C-6FF6-FFBE-0CE22807FAA0}"/>
              </a:ext>
            </a:extLst>
          </p:cNvPr>
          <p:cNvSpPr>
            <a:spLocks noGrp="1"/>
          </p:cNvSpPr>
          <p:nvPr>
            <p:ph type="sldNum" sz="quarter" idx="12"/>
          </p:nvPr>
        </p:nvSpPr>
        <p:spPr/>
        <p:txBody>
          <a:bodyPr/>
          <a:lstStyle/>
          <a:p>
            <a:fld id="{005C4985-ACD0-2B4C-8981-36243250F268}" type="slidenum">
              <a:rPr lang="en-US" smtClean="0"/>
              <a:pPr/>
              <a:t>10</a:t>
            </a:fld>
            <a:endParaRPr lang="en-US" dirty="0"/>
          </a:p>
        </p:txBody>
      </p:sp>
    </p:spTree>
    <p:extLst>
      <p:ext uri="{BB962C8B-B14F-4D97-AF65-F5344CB8AC3E}">
        <p14:creationId xmlns:p14="http://schemas.microsoft.com/office/powerpoint/2010/main" val="421407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D0569B-880E-6344-CCA7-6D4F7351A0D1}"/>
              </a:ext>
            </a:extLst>
          </p:cNvPr>
          <p:cNvSpPr>
            <a:spLocks noGrp="1"/>
          </p:cNvSpPr>
          <p:nvPr>
            <p:ph type="title"/>
          </p:nvPr>
        </p:nvSpPr>
        <p:spPr>
          <a:xfrm>
            <a:off x="1399822" y="237067"/>
            <a:ext cx="9953978" cy="1038840"/>
          </a:xfrm>
        </p:spPr>
        <p:txBody>
          <a:bodyPr anchor="ctr">
            <a:normAutofit/>
          </a:bodyPr>
          <a:lstStyle/>
          <a:p>
            <a:r>
              <a:rPr lang="en-US" b="1">
                <a:latin typeface="+mn-lt"/>
              </a:rPr>
              <a:t>Research Need</a:t>
            </a:r>
            <a:endParaRPr lang="en-US" b="1" dirty="0">
              <a:latin typeface="+mn-lt"/>
            </a:endParaRPr>
          </a:p>
        </p:txBody>
      </p:sp>
      <p:sp>
        <p:nvSpPr>
          <p:cNvPr id="16" name="Content Placeholder 2">
            <a:extLst>
              <a:ext uri="{FF2B5EF4-FFF2-40B4-BE49-F238E27FC236}">
                <a16:creationId xmlns:a16="http://schemas.microsoft.com/office/drawing/2014/main" id="{F9304155-E86C-694E-09D2-E84D7E42DD99}"/>
              </a:ext>
            </a:extLst>
          </p:cNvPr>
          <p:cNvSpPr>
            <a:spLocks noGrp="1"/>
          </p:cNvSpPr>
          <p:nvPr>
            <p:ph sz="half" idx="1"/>
          </p:nvPr>
        </p:nvSpPr>
        <p:spPr>
          <a:xfrm>
            <a:off x="838200" y="1825625"/>
            <a:ext cx="5181600" cy="4351338"/>
          </a:xfrm>
        </p:spPr>
        <p:txBody>
          <a:bodyPr>
            <a:normAutofit/>
          </a:bodyPr>
          <a:lstStyle/>
          <a:p>
            <a:r>
              <a:rPr lang="en-US" sz="2000" dirty="0"/>
              <a:t>Affordable solutions are needed for meeting critical loads as California faces more challenges in maintaining a reliable grid.</a:t>
            </a:r>
          </a:p>
          <a:p>
            <a:r>
              <a:rPr lang="en-US" sz="2000" dirty="0"/>
              <a:t>Common solution is installing diesel generators, which result in greenhouse gas and criteria pollutant emissions.</a:t>
            </a:r>
          </a:p>
          <a:p>
            <a:r>
              <a:rPr lang="en-US" sz="2000" dirty="0"/>
              <a:t>Ensuring clean, affordable backup power solutions is imperative to meet California’s environmental justice goals as power outages disproportionately impact low-income, rural, and Disadvantaged communities.</a:t>
            </a:r>
          </a:p>
        </p:txBody>
      </p:sp>
      <p:pic>
        <p:nvPicPr>
          <p:cNvPr id="12" name="Picture 11" descr="Image of a portable gas generator">
            <a:extLst>
              <a:ext uri="{FF2B5EF4-FFF2-40B4-BE49-F238E27FC236}">
                <a16:creationId xmlns:a16="http://schemas.microsoft.com/office/drawing/2014/main" id="{0223EF67-07BE-8A24-D7ED-E5B1172D28E6}"/>
              </a:ext>
            </a:extLst>
          </p:cNvPr>
          <p:cNvPicPr>
            <a:picLocks noChangeAspect="1"/>
          </p:cNvPicPr>
          <p:nvPr/>
        </p:nvPicPr>
        <p:blipFill>
          <a:blip r:embed="rId3"/>
          <a:srcRect/>
          <a:stretch/>
        </p:blipFill>
        <p:spPr>
          <a:xfrm>
            <a:off x="6743739" y="1769148"/>
            <a:ext cx="4594473" cy="3319706"/>
          </a:xfrm>
          <a:prstGeom prst="rect">
            <a:avLst/>
          </a:prstGeom>
          <a:ln>
            <a:noFill/>
          </a:ln>
          <a:effectLst/>
        </p:spPr>
      </p:pic>
      <p:sp>
        <p:nvSpPr>
          <p:cNvPr id="13" name="TextBox 12">
            <a:extLst>
              <a:ext uri="{FF2B5EF4-FFF2-40B4-BE49-F238E27FC236}">
                <a16:creationId xmlns:a16="http://schemas.microsoft.com/office/drawing/2014/main" id="{5C0F9BD4-AEEE-8802-304C-9BF28012D7E4}"/>
              </a:ext>
            </a:extLst>
          </p:cNvPr>
          <p:cNvSpPr txBox="1"/>
          <p:nvPr/>
        </p:nvSpPr>
        <p:spPr>
          <a:xfrm>
            <a:off x="6556849" y="5083054"/>
            <a:ext cx="5181600" cy="892552"/>
          </a:xfrm>
          <a:prstGeom prst="rect">
            <a:avLst/>
          </a:prstGeom>
          <a:noFill/>
        </p:spPr>
        <p:txBody>
          <a:bodyPr wrap="square" rtlCol="0">
            <a:spAutoFit/>
          </a:bodyPr>
          <a:lstStyle/>
          <a:p>
            <a:r>
              <a:rPr lang="en-US" sz="1800" dirty="0">
                <a:latin typeface="Arial Nova"/>
              </a:rPr>
              <a:t>One portable gas generator emits as much carbon monoxide (CO) as ~ 450 cars in an hour. </a:t>
            </a:r>
            <a:r>
              <a:rPr lang="en-US" sz="1600" i="1" dirty="0">
                <a:latin typeface="Arial Nova"/>
                <a:hlinkClick r:id="rId4"/>
              </a:rPr>
              <a:t>(U.S. Consumer Product Safety Commission 2016)</a:t>
            </a:r>
            <a:endParaRPr lang="en-US" sz="1800" i="1" dirty="0">
              <a:latin typeface="Arial Nova"/>
            </a:endParaRPr>
          </a:p>
        </p:txBody>
      </p:sp>
      <p:sp>
        <p:nvSpPr>
          <p:cNvPr id="6" name="Slide Number Placeholder 5">
            <a:extLst>
              <a:ext uri="{FF2B5EF4-FFF2-40B4-BE49-F238E27FC236}">
                <a16:creationId xmlns:a16="http://schemas.microsoft.com/office/drawing/2014/main" id="{C30395CC-FEAC-6295-D544-F18CE7FC7811}"/>
              </a:ext>
            </a:extLst>
          </p:cNvPr>
          <p:cNvSpPr>
            <a:spLocks noGrp="1"/>
          </p:cNvSpPr>
          <p:nvPr>
            <p:ph type="sldNum" sz="quarter" idx="12"/>
          </p:nvPr>
        </p:nvSpPr>
        <p:spPr>
          <a:xfrm>
            <a:off x="8610600" y="6463234"/>
            <a:ext cx="1761067" cy="365125"/>
          </a:xfrm>
        </p:spPr>
        <p:txBody>
          <a:bodyPr anchor="ctr">
            <a:normAutofit/>
          </a:bodyPr>
          <a:lstStyle/>
          <a:p>
            <a:pPr>
              <a:spcAft>
                <a:spcPts val="600"/>
              </a:spcAft>
            </a:pPr>
            <a:fld id="{005C4985-ACD0-2B4C-8981-36243250F268}" type="slidenum">
              <a:rPr lang="en-US" smtClean="0"/>
              <a:pPr>
                <a:spcAft>
                  <a:spcPts val="600"/>
                </a:spcAft>
              </a:pPr>
              <a:t>11</a:t>
            </a:fld>
            <a:endParaRPr lang="en-US"/>
          </a:p>
        </p:txBody>
      </p:sp>
    </p:spTree>
    <p:extLst>
      <p:ext uri="{BB962C8B-B14F-4D97-AF65-F5344CB8AC3E}">
        <p14:creationId xmlns:p14="http://schemas.microsoft.com/office/powerpoint/2010/main" val="385713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D0569B-880E-6344-CCA7-6D4F7351A0D1}"/>
              </a:ext>
            </a:extLst>
          </p:cNvPr>
          <p:cNvSpPr>
            <a:spLocks noGrp="1"/>
          </p:cNvSpPr>
          <p:nvPr>
            <p:ph type="title"/>
          </p:nvPr>
        </p:nvSpPr>
        <p:spPr>
          <a:xfrm>
            <a:off x="1399822" y="237067"/>
            <a:ext cx="9953978" cy="1038840"/>
          </a:xfrm>
        </p:spPr>
        <p:txBody>
          <a:bodyPr anchor="ctr">
            <a:normAutofit/>
          </a:bodyPr>
          <a:lstStyle/>
          <a:p>
            <a:r>
              <a:rPr lang="en-US" b="1" dirty="0">
                <a:latin typeface="+mn-lt"/>
              </a:rPr>
              <a:t>Problem Statement</a:t>
            </a:r>
          </a:p>
        </p:txBody>
      </p:sp>
      <p:sp>
        <p:nvSpPr>
          <p:cNvPr id="16" name="Content Placeholder 2">
            <a:extLst>
              <a:ext uri="{FF2B5EF4-FFF2-40B4-BE49-F238E27FC236}">
                <a16:creationId xmlns:a16="http://schemas.microsoft.com/office/drawing/2014/main" id="{F9304155-E86C-694E-09D2-E84D7E42DD99}"/>
              </a:ext>
            </a:extLst>
          </p:cNvPr>
          <p:cNvSpPr>
            <a:spLocks noGrp="1"/>
          </p:cNvSpPr>
          <p:nvPr>
            <p:ph sz="half" idx="1"/>
          </p:nvPr>
        </p:nvSpPr>
        <p:spPr>
          <a:xfrm>
            <a:off x="838200" y="1825625"/>
            <a:ext cx="5181600" cy="4351338"/>
          </a:xfrm>
        </p:spPr>
        <p:txBody>
          <a:bodyPr>
            <a:normAutofit lnSpcReduction="10000"/>
          </a:bodyPr>
          <a:lstStyle/>
          <a:p>
            <a:r>
              <a:rPr lang="en-US" dirty="0"/>
              <a:t>Current zero-emission behind-the-meter backup power solutions (e.g., solar and storage) have high balance-of-system (BOS) costs, making 70% of the total system costs.</a:t>
            </a:r>
          </a:p>
          <a:p>
            <a:r>
              <a:rPr lang="en-US" dirty="0"/>
              <a:t>Current offerings of resiliency-enabling power electronics require expensive customization, are at early stages of product development, or do not have adequate functionality to meet most customers’ needs.</a:t>
            </a:r>
          </a:p>
        </p:txBody>
      </p:sp>
      <p:pic>
        <p:nvPicPr>
          <p:cNvPr id="7" name="Picture 6" descr="solar panels being installed onto the roof of a carport">
            <a:extLst>
              <a:ext uri="{FF2B5EF4-FFF2-40B4-BE49-F238E27FC236}">
                <a16:creationId xmlns:a16="http://schemas.microsoft.com/office/drawing/2014/main" id="{341A0A30-448B-4D2F-8FF7-F51BA766594D}"/>
              </a:ext>
            </a:extLst>
          </p:cNvPr>
          <p:cNvPicPr>
            <a:picLocks noChangeAspect="1"/>
          </p:cNvPicPr>
          <p:nvPr/>
        </p:nvPicPr>
        <p:blipFill rotWithShape="1">
          <a:blip r:embed="rId3"/>
          <a:srcRect t="4443" b="25581"/>
          <a:stretch/>
        </p:blipFill>
        <p:spPr>
          <a:xfrm>
            <a:off x="6172202" y="1174837"/>
            <a:ext cx="4663786" cy="4351338"/>
          </a:xfrm>
          <a:prstGeom prst="rect">
            <a:avLst/>
          </a:prstGeom>
          <a:ln>
            <a:no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E3AC627A-0ED0-DABB-4703-FEB71FCDFA41}"/>
              </a:ext>
            </a:extLst>
          </p:cNvPr>
          <p:cNvSpPr txBox="1"/>
          <p:nvPr/>
        </p:nvSpPr>
        <p:spPr>
          <a:xfrm>
            <a:off x="6096000" y="5576798"/>
            <a:ext cx="5602973" cy="923330"/>
          </a:xfrm>
          <a:prstGeom prst="rect">
            <a:avLst/>
          </a:prstGeom>
          <a:solidFill>
            <a:srgbClr val="FFFFFF">
              <a:alpha val="23137"/>
            </a:srgbClr>
          </a:solidFill>
          <a:effectLst>
            <a:softEdge rad="31750"/>
          </a:effectLst>
        </p:spPr>
        <p:txBody>
          <a:bodyPr wrap="square" rtlCol="0">
            <a:spAutoFit/>
          </a:bodyPr>
          <a:lstStyle/>
          <a:p>
            <a:r>
              <a:rPr lang="en-US" dirty="0"/>
              <a:t>Examples of BOS costs include wiring, control systems, and other equipment, as well as installation labor, permits, and engineering design. </a:t>
            </a:r>
          </a:p>
        </p:txBody>
      </p:sp>
      <p:sp>
        <p:nvSpPr>
          <p:cNvPr id="9" name="TextBox 8">
            <a:extLst>
              <a:ext uri="{FF2B5EF4-FFF2-40B4-BE49-F238E27FC236}">
                <a16:creationId xmlns:a16="http://schemas.microsoft.com/office/drawing/2014/main" id="{E451E235-54B3-6A6F-8542-1828D356DFBA}"/>
              </a:ext>
            </a:extLst>
          </p:cNvPr>
          <p:cNvSpPr txBox="1"/>
          <p:nvPr/>
        </p:nvSpPr>
        <p:spPr>
          <a:xfrm>
            <a:off x="207818" y="6176962"/>
            <a:ext cx="5811982" cy="584775"/>
          </a:xfrm>
          <a:prstGeom prst="rect">
            <a:avLst/>
          </a:prstGeom>
          <a:solidFill>
            <a:srgbClr val="FFFFFF">
              <a:alpha val="23137"/>
            </a:srgbClr>
          </a:solidFill>
          <a:effectLst>
            <a:softEdge rad="63500"/>
          </a:effectLst>
        </p:spPr>
        <p:txBody>
          <a:bodyPr wrap="square" rtlCol="0">
            <a:spAutoFit/>
          </a:bodyPr>
          <a:lstStyle/>
          <a:p>
            <a:r>
              <a:rPr lang="en-US" sz="1600" i="1" dirty="0"/>
              <a:t>Image source: Blue Lake Rancheria and Schatz Energy Research Center under agreement EPC-17-002</a:t>
            </a:r>
          </a:p>
        </p:txBody>
      </p:sp>
      <p:sp>
        <p:nvSpPr>
          <p:cNvPr id="6" name="Slide Number Placeholder 5">
            <a:extLst>
              <a:ext uri="{FF2B5EF4-FFF2-40B4-BE49-F238E27FC236}">
                <a16:creationId xmlns:a16="http://schemas.microsoft.com/office/drawing/2014/main" id="{C30395CC-FEAC-6295-D544-F18CE7FC7811}"/>
              </a:ext>
            </a:extLst>
          </p:cNvPr>
          <p:cNvSpPr>
            <a:spLocks noGrp="1"/>
          </p:cNvSpPr>
          <p:nvPr>
            <p:ph type="sldNum" sz="quarter" idx="12"/>
          </p:nvPr>
        </p:nvSpPr>
        <p:spPr>
          <a:xfrm>
            <a:off x="8610600" y="6463234"/>
            <a:ext cx="1761067" cy="365125"/>
          </a:xfrm>
        </p:spPr>
        <p:txBody>
          <a:bodyPr anchor="ctr">
            <a:normAutofit/>
          </a:bodyPr>
          <a:lstStyle/>
          <a:p>
            <a:pPr>
              <a:spcAft>
                <a:spcPts val="600"/>
              </a:spcAft>
            </a:pPr>
            <a:fld id="{005C4985-ACD0-2B4C-8981-36243250F268}" type="slidenum">
              <a:rPr lang="en-US" smtClean="0"/>
              <a:pPr>
                <a:spcAft>
                  <a:spcPts val="600"/>
                </a:spcAft>
              </a:pPr>
              <a:t>12</a:t>
            </a:fld>
            <a:endParaRPr lang="en-US"/>
          </a:p>
        </p:txBody>
      </p:sp>
    </p:spTree>
    <p:extLst>
      <p:ext uri="{BB962C8B-B14F-4D97-AF65-F5344CB8AC3E}">
        <p14:creationId xmlns:p14="http://schemas.microsoft.com/office/powerpoint/2010/main" val="40057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0CE2-3B2C-0619-404E-466BE2EF008D}"/>
              </a:ext>
            </a:extLst>
          </p:cNvPr>
          <p:cNvSpPr>
            <a:spLocks noGrp="1"/>
          </p:cNvSpPr>
          <p:nvPr>
            <p:ph type="title"/>
          </p:nvPr>
        </p:nvSpPr>
        <p:spPr/>
        <p:txBody>
          <a:bodyPr>
            <a:normAutofit/>
          </a:bodyPr>
          <a:lstStyle/>
          <a:p>
            <a:r>
              <a:rPr lang="en-US" b="1" dirty="0">
                <a:latin typeface="+mn-lt"/>
              </a:rPr>
              <a:t>Emerging Technologies</a:t>
            </a:r>
          </a:p>
        </p:txBody>
      </p:sp>
      <p:sp>
        <p:nvSpPr>
          <p:cNvPr id="3" name="Content Placeholder 2">
            <a:extLst>
              <a:ext uri="{FF2B5EF4-FFF2-40B4-BE49-F238E27FC236}">
                <a16:creationId xmlns:a16="http://schemas.microsoft.com/office/drawing/2014/main" id="{811E2144-0D09-507F-1C4F-9DCA624E6DF8}"/>
              </a:ext>
            </a:extLst>
          </p:cNvPr>
          <p:cNvSpPr>
            <a:spLocks noGrp="1"/>
          </p:cNvSpPr>
          <p:nvPr>
            <p:ph sz="half" idx="1"/>
          </p:nvPr>
        </p:nvSpPr>
        <p:spPr>
          <a:xfrm>
            <a:off x="216074" y="1275907"/>
            <a:ext cx="11137726" cy="5187327"/>
          </a:xfrm>
        </p:spPr>
        <p:txBody>
          <a:bodyPr vert="horz" lIns="91440" tIns="45720" rIns="91440" bIns="45720" rtlCol="0" anchor="t">
            <a:noAutofit/>
          </a:bodyPr>
          <a:lstStyle/>
          <a:p>
            <a:pPr>
              <a:lnSpc>
                <a:spcPct val="110000"/>
              </a:lnSpc>
            </a:pPr>
            <a:r>
              <a:rPr lang="en-US" sz="2800" dirty="0"/>
              <a:t>Emerging solutions leveraging power electronics hold promise in offering straightforward-to-implement and low-cost solutions to enable greater access to zero-emission backup power.</a:t>
            </a:r>
          </a:p>
          <a:p>
            <a:pPr>
              <a:lnSpc>
                <a:spcPct val="110000"/>
              </a:lnSpc>
            </a:pPr>
            <a:r>
              <a:rPr lang="en-US" sz="2800" b="1" u="sng" dirty="0"/>
              <a:t>Examples of emerging power electronics technologies include (but are not limited to):</a:t>
            </a:r>
          </a:p>
          <a:p>
            <a:pPr lvl="1">
              <a:lnSpc>
                <a:spcPct val="110000"/>
              </a:lnSpc>
              <a:spcBef>
                <a:spcPts val="200"/>
              </a:spcBef>
              <a:buFont typeface="Wingdings,Sans-Serif"/>
              <a:buChar char="§"/>
            </a:pPr>
            <a:r>
              <a:rPr lang="en-US" sz="2800" dirty="0"/>
              <a:t>Smart electric panels</a:t>
            </a:r>
          </a:p>
          <a:p>
            <a:pPr lvl="1">
              <a:lnSpc>
                <a:spcPct val="110000"/>
              </a:lnSpc>
              <a:spcBef>
                <a:spcPts val="200"/>
              </a:spcBef>
              <a:buFont typeface="Wingdings,Sans-Serif"/>
              <a:buChar char="§"/>
            </a:pPr>
            <a:r>
              <a:rPr lang="en-US" sz="2800" dirty="0"/>
              <a:t>Meter collar adaptors</a:t>
            </a:r>
          </a:p>
          <a:p>
            <a:pPr lvl="1">
              <a:lnSpc>
                <a:spcPct val="110000"/>
              </a:lnSpc>
              <a:spcBef>
                <a:spcPts val="200"/>
              </a:spcBef>
              <a:buFont typeface="Wingdings,Sans-Serif"/>
              <a:buChar char="§"/>
            </a:pPr>
            <a:r>
              <a:rPr lang="en-US" sz="2800" dirty="0"/>
              <a:t>Multi-mode inverters</a:t>
            </a:r>
          </a:p>
          <a:p>
            <a:pPr lvl="1">
              <a:lnSpc>
                <a:spcPct val="110000"/>
              </a:lnSpc>
              <a:spcBef>
                <a:spcPts val="200"/>
              </a:spcBef>
              <a:buFont typeface="Wingdings,Sans-Serif"/>
              <a:buChar char="§"/>
            </a:pPr>
            <a:r>
              <a:rPr lang="en-US" sz="2800" dirty="0"/>
              <a:t>Standardized switchgears</a:t>
            </a:r>
          </a:p>
          <a:p>
            <a:pPr lvl="1">
              <a:lnSpc>
                <a:spcPct val="110000"/>
              </a:lnSpc>
              <a:spcBef>
                <a:spcPts val="200"/>
              </a:spcBef>
              <a:buFont typeface="Wingdings,Sans-Serif"/>
              <a:buChar char="§"/>
            </a:pPr>
            <a:r>
              <a:rPr lang="en-US" sz="2800" dirty="0"/>
              <a:t>Modular power components</a:t>
            </a:r>
          </a:p>
        </p:txBody>
      </p:sp>
      <p:sp>
        <p:nvSpPr>
          <p:cNvPr id="5" name="Slide Number Placeholder 4">
            <a:extLst>
              <a:ext uri="{FF2B5EF4-FFF2-40B4-BE49-F238E27FC236}">
                <a16:creationId xmlns:a16="http://schemas.microsoft.com/office/drawing/2014/main" id="{A5E5238A-6984-9656-04BA-7E091C5ABDB1}"/>
              </a:ext>
            </a:extLst>
          </p:cNvPr>
          <p:cNvSpPr>
            <a:spLocks noGrp="1"/>
          </p:cNvSpPr>
          <p:nvPr>
            <p:ph type="sldNum" sz="quarter" idx="12"/>
          </p:nvPr>
        </p:nvSpPr>
        <p:spPr/>
        <p:txBody>
          <a:bodyPr/>
          <a:lstStyle/>
          <a:p>
            <a:fld id="{005C4985-ACD0-2B4C-8981-36243250F268}" type="slidenum">
              <a:rPr lang="en-US" smtClean="0"/>
              <a:pPr/>
              <a:t>13</a:t>
            </a:fld>
            <a:endParaRPr lang="en-US" dirty="0"/>
          </a:p>
        </p:txBody>
      </p:sp>
    </p:spTree>
    <p:extLst>
      <p:ext uri="{BB962C8B-B14F-4D97-AF65-F5344CB8AC3E}">
        <p14:creationId xmlns:p14="http://schemas.microsoft.com/office/powerpoint/2010/main" val="379306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vert="horz" lIns="91440" tIns="45720" rIns="91440" bIns="45720" rtlCol="0" anchor="t">
            <a:normAutofit fontScale="92500" lnSpcReduction="10000"/>
          </a:bodyPr>
          <a:lstStyle/>
          <a:p>
            <a:r>
              <a:rPr lang="en-US" sz="2800" dirty="0">
                <a:solidFill>
                  <a:schemeClr val="accent1">
                    <a:lumMod val="75000"/>
                  </a:schemeClr>
                </a:solidFill>
                <a:latin typeface="Arial"/>
                <a:cs typeface="Arial"/>
              </a:rPr>
              <a:t>Demonstrate emerging power electronics technologies that reduce the time, cost, and complexity of installing and integrating zero-emission backup power systems (e.g., solar and battery systems).</a:t>
            </a:r>
          </a:p>
          <a:p>
            <a:r>
              <a:rPr lang="en-US" sz="2800" dirty="0">
                <a:solidFill>
                  <a:schemeClr val="accent1">
                    <a:lumMod val="75000"/>
                  </a:schemeClr>
                </a:solidFill>
                <a:latin typeface="Arial"/>
                <a:cs typeface="Arial"/>
              </a:rPr>
              <a:t>Key research objectives include:</a:t>
            </a:r>
          </a:p>
          <a:p>
            <a:pPr lvl="1"/>
            <a:r>
              <a:rPr lang="en-US" sz="2800" dirty="0">
                <a:solidFill>
                  <a:schemeClr val="accent1">
                    <a:lumMod val="75000"/>
                  </a:schemeClr>
                </a:solidFill>
                <a:latin typeface="Arial"/>
                <a:cs typeface="Arial"/>
              </a:rPr>
              <a:t>Minimizing customization required for installing backup power at residences with varying characteristics.</a:t>
            </a:r>
          </a:p>
          <a:p>
            <a:pPr lvl="1"/>
            <a:r>
              <a:rPr lang="en-US" sz="2800" dirty="0">
                <a:solidFill>
                  <a:schemeClr val="accent1">
                    <a:lumMod val="75000"/>
                  </a:schemeClr>
                </a:solidFill>
                <a:latin typeface="Arial"/>
                <a:cs typeface="Arial"/>
              </a:rPr>
              <a:t>Validating ability to safely island during grid outages and reconnect when grid power resumes, autonomously.</a:t>
            </a:r>
          </a:p>
          <a:p>
            <a:r>
              <a:rPr lang="en-US" sz="2800" dirty="0">
                <a:solidFill>
                  <a:schemeClr val="accent1">
                    <a:lumMod val="75000"/>
                  </a:schemeClr>
                </a:solidFill>
                <a:latin typeface="Arial"/>
                <a:cs typeface="Arial"/>
              </a:rPr>
              <a:t>Projects must demonstrate how the technology helps make zero-emission BTM backup power more affordable for communities disproportionately impacted by power outages.*</a:t>
            </a:r>
          </a:p>
          <a:p>
            <a:endParaRPr lang="en-US" sz="3200" dirty="0">
              <a:solidFill>
                <a:schemeClr val="accent1">
                  <a:lumMod val="75000"/>
                </a:schemeClr>
              </a:solidFill>
              <a:latin typeface="Arial"/>
              <a:cs typeface="Arial"/>
            </a:endParaRPr>
          </a:p>
        </p:txBody>
      </p:sp>
      <p:sp>
        <p:nvSpPr>
          <p:cNvPr id="3" name="TextBox 2">
            <a:extLst>
              <a:ext uri="{FF2B5EF4-FFF2-40B4-BE49-F238E27FC236}">
                <a16:creationId xmlns:a16="http://schemas.microsoft.com/office/drawing/2014/main" id="{D36A73A6-9549-793B-B4ED-3D85EC45A19C}"/>
              </a:ext>
            </a:extLst>
          </p:cNvPr>
          <p:cNvSpPr txBox="1"/>
          <p:nvPr/>
        </p:nvSpPr>
        <p:spPr>
          <a:xfrm>
            <a:off x="3850640" y="6110162"/>
            <a:ext cx="7994561" cy="369332"/>
          </a:xfrm>
          <a:prstGeom prst="rect">
            <a:avLst/>
          </a:prstGeom>
          <a:solidFill>
            <a:srgbClr val="FFFFFF">
              <a:alpha val="40000"/>
            </a:srgbClr>
          </a:solidFill>
          <a:effectLst>
            <a:softEdge rad="63500"/>
          </a:effectLst>
        </p:spPr>
        <p:txBody>
          <a:bodyPr wrap="none" rtlCol="0">
            <a:spAutoFit/>
          </a:bodyPr>
          <a:lstStyle/>
          <a:p>
            <a:r>
              <a:rPr lang="en-US" dirty="0"/>
              <a:t>*Disadvantaged Communities, low-income communities, Tribal communities </a:t>
            </a: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182535844"/>
              </p:ext>
            </p:extLst>
          </p:nvPr>
        </p:nvGraphicFramePr>
        <p:xfrm>
          <a:off x="1119011" y="2561211"/>
          <a:ext cx="9953978" cy="1735578"/>
        </p:xfrm>
        <a:graphic>
          <a:graphicData uri="http://schemas.openxmlformats.org/drawingml/2006/table">
            <a:tbl>
              <a:tblPr firstRow="1" bandRow="1">
                <a:tableStyleId>{5C22544A-7EE6-4342-B048-85BDC9FD1C3A}</a:tableStyleId>
              </a:tblPr>
              <a:tblGrid>
                <a:gridCol w="3667256">
                  <a:extLst>
                    <a:ext uri="{9D8B030D-6E8A-4147-A177-3AD203B41FA5}">
                      <a16:colId xmlns:a16="http://schemas.microsoft.com/office/drawing/2014/main" val="20001"/>
                    </a:ext>
                  </a:extLst>
                </a:gridCol>
                <a:gridCol w="3143359">
                  <a:extLst>
                    <a:ext uri="{9D8B030D-6E8A-4147-A177-3AD203B41FA5}">
                      <a16:colId xmlns:a16="http://schemas.microsoft.com/office/drawing/2014/main" val="20002"/>
                    </a:ext>
                  </a:extLst>
                </a:gridCol>
                <a:gridCol w="3143363">
                  <a:extLst>
                    <a:ext uri="{9D8B030D-6E8A-4147-A177-3AD203B41FA5}">
                      <a16:colId xmlns:a16="http://schemas.microsoft.com/office/drawing/2014/main" val="20003"/>
                    </a:ext>
                  </a:extLst>
                </a:gridCol>
              </a:tblGrid>
              <a:tr h="1186033">
                <a:tc>
                  <a:txBody>
                    <a:bodyPr/>
                    <a:lstStyle/>
                    <a:p>
                      <a:r>
                        <a:rPr lang="en-US" sz="2000" dirty="0"/>
                        <a:t>Available</a:t>
                      </a:r>
                      <a:r>
                        <a:rPr lang="en-US" sz="2000" baseline="0" dirty="0"/>
                        <a:t> Funding</a:t>
                      </a:r>
                      <a:endParaRPr lang="en-US" sz="2000" dirty="0"/>
                    </a:p>
                  </a:txBody>
                  <a:tcPr anchor="b"/>
                </a:tc>
                <a:tc>
                  <a:txBody>
                    <a:bodyPr/>
                    <a:lstStyle/>
                    <a:p>
                      <a:r>
                        <a:rPr lang="en-US" sz="2000" dirty="0"/>
                        <a:t>Minimum Award Amount</a:t>
                      </a:r>
                    </a:p>
                  </a:txBody>
                  <a:tcPr anchor="b"/>
                </a:tc>
                <a:tc>
                  <a:txBody>
                    <a:bodyPr/>
                    <a:lstStyle/>
                    <a:p>
                      <a:r>
                        <a:rPr lang="en-US" sz="2000" dirty="0"/>
                        <a:t>Maximum Award Amount</a:t>
                      </a:r>
                    </a:p>
                  </a:txBody>
                  <a:tcPr anchor="b"/>
                </a:tc>
                <a:extLst>
                  <a:ext uri="{0D108BD9-81ED-4DB2-BD59-A6C34878D82A}">
                    <a16:rowId xmlns:a16="http://schemas.microsoft.com/office/drawing/2014/main" val="10000"/>
                  </a:ext>
                </a:extLst>
              </a:tr>
              <a:tr h="549545">
                <a:tc>
                  <a:txBody>
                    <a:bodyPr/>
                    <a:lstStyle/>
                    <a:p>
                      <a:r>
                        <a:rPr lang="en-US" sz="2400" b="1" dirty="0"/>
                        <a:t>$6,000,000</a:t>
                      </a:r>
                    </a:p>
                  </a:txBody>
                  <a:tcPr/>
                </a:tc>
                <a:tc>
                  <a:txBody>
                    <a:bodyPr/>
                    <a:lstStyle/>
                    <a:p>
                      <a:r>
                        <a:rPr lang="en-US" sz="2400" b="1" dirty="0"/>
                        <a:t>$1,500,000</a:t>
                      </a:r>
                    </a:p>
                  </a:txBody>
                  <a:tcPr/>
                </a:tc>
                <a:tc>
                  <a:txBody>
                    <a:bodyPr/>
                    <a:lstStyle/>
                    <a:p>
                      <a:r>
                        <a:rPr lang="en-US" sz="2400" b="1" dirty="0"/>
                        <a:t>$2,000,000</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600959" cy="4782658"/>
          </a:xfrm>
        </p:spPr>
        <p:txBody>
          <a:bodyPr>
            <a:normAutofit/>
          </a:bodyPr>
          <a:lstStyle/>
          <a:p>
            <a:r>
              <a:rPr lang="en-US" sz="2800" dirty="0">
                <a:solidFill>
                  <a:schemeClr val="accent1">
                    <a:lumMod val="75000"/>
                  </a:schemeClr>
                </a:solidFill>
                <a:latin typeface="Arial"/>
                <a:cs typeface="Arial"/>
              </a:rPr>
              <a:t>Match funding is required in the amount of at least </a:t>
            </a:r>
            <a:r>
              <a:rPr lang="en-US" sz="2800" b="1" dirty="0">
                <a:solidFill>
                  <a:schemeClr val="accent1">
                    <a:lumMod val="75000"/>
                  </a:schemeClr>
                </a:solidFill>
                <a:latin typeface="Arial"/>
                <a:cs typeface="Arial"/>
              </a:rPr>
              <a:t>20%</a:t>
            </a:r>
            <a:r>
              <a:rPr lang="en-US" sz="2800" dirty="0">
                <a:solidFill>
                  <a:schemeClr val="accent1">
                    <a:lumMod val="75000"/>
                  </a:schemeClr>
                </a:solidFill>
                <a:latin typeface="Arial"/>
                <a:cs typeface="Arial"/>
              </a:rPr>
              <a:t> of the requested CEC funds.</a:t>
            </a:r>
          </a:p>
          <a:p>
            <a:r>
              <a:rPr lang="en-US" sz="2800" b="1" dirty="0">
                <a:solidFill>
                  <a:schemeClr val="accent1">
                    <a:lumMod val="75000"/>
                  </a:schemeClr>
                </a:solidFill>
                <a:latin typeface="Arial"/>
                <a:cs typeface="Arial"/>
              </a:rPr>
              <a:t>Example Calculation:</a:t>
            </a:r>
          </a:p>
          <a:p>
            <a:pPr lvl="1"/>
            <a:r>
              <a:rPr lang="en-US" sz="2800" dirty="0">
                <a:solidFill>
                  <a:schemeClr val="accent1">
                    <a:lumMod val="75000"/>
                  </a:schemeClr>
                </a:solidFill>
                <a:latin typeface="Arial"/>
                <a:cs typeface="Arial"/>
              </a:rPr>
              <a:t>An Applicant requests $2,000,000 of CEC funds for a project.</a:t>
            </a:r>
          </a:p>
          <a:p>
            <a:pPr lvl="1"/>
            <a:r>
              <a:rPr lang="en-US" sz="2800" dirty="0">
                <a:solidFill>
                  <a:schemeClr val="accent1">
                    <a:lumMod val="75000"/>
                  </a:schemeClr>
                </a:solidFill>
                <a:latin typeface="Arial"/>
                <a:cs typeface="Arial"/>
              </a:rPr>
              <a:t>They must contribute at least $400,000 in match share.</a:t>
            </a:r>
          </a:p>
          <a:p>
            <a:r>
              <a:rPr lang="en-US" sz="2800" dirty="0">
                <a:solidFill>
                  <a:schemeClr val="accent1">
                    <a:lumMod val="75000"/>
                  </a:schemeClr>
                </a:solidFill>
                <a:latin typeface="Arial"/>
                <a:cs typeface="Arial"/>
              </a:rPr>
              <a:t>Applications with additional match and higher proportions of cash match will receive additional points during scoring.</a:t>
            </a:r>
          </a:p>
          <a:p>
            <a:r>
              <a:rPr lang="en-US" sz="2800" dirty="0">
                <a:solidFill>
                  <a:schemeClr val="accent1">
                    <a:lumMod val="75000"/>
                  </a:schemeClr>
                </a:solidFill>
                <a:latin typeface="Arial"/>
                <a:cs typeface="Arial"/>
              </a:rPr>
              <a:t>Match funding contributors must submit match funding commitment letters that meet the requirements. Failure to do so will disqualify the match funding commitment from consideration.</a:t>
            </a:r>
          </a:p>
          <a:p>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89754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Key Technology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90221" y="1534680"/>
            <a:ext cx="10861451" cy="4519756"/>
          </a:xfrm>
          <a:ln>
            <a:solidFill>
              <a:schemeClr val="bg1"/>
            </a:solidFill>
          </a:ln>
        </p:spPr>
        <p:txBody>
          <a:bodyPr>
            <a:noAutofit/>
          </a:bodyPr>
          <a:lstStyle/>
          <a:p>
            <a:r>
              <a:rPr lang="en-US" sz="2800" b="1" dirty="0">
                <a:solidFill>
                  <a:schemeClr val="accent1">
                    <a:lumMod val="75000"/>
                  </a:schemeClr>
                </a:solidFill>
                <a:latin typeface="Arial"/>
                <a:cs typeface="Arial"/>
              </a:rPr>
              <a:t>Automatic safe islanding</a:t>
            </a:r>
            <a:r>
              <a:rPr lang="en-US" sz="2800" dirty="0">
                <a:solidFill>
                  <a:schemeClr val="accent1">
                    <a:lumMod val="75000"/>
                  </a:schemeClr>
                </a:solidFill>
                <a:latin typeface="Arial"/>
                <a:cs typeface="Arial"/>
              </a:rPr>
              <a:t>, ensuring continuous power to critical loads and </a:t>
            </a:r>
            <a:r>
              <a:rPr lang="en-US" sz="2800" b="1" dirty="0">
                <a:solidFill>
                  <a:schemeClr val="accent1">
                    <a:lumMod val="75000"/>
                  </a:schemeClr>
                </a:solidFill>
                <a:latin typeface="Arial"/>
                <a:cs typeface="Arial"/>
              </a:rPr>
              <a:t>preventing unintentional backflow</a:t>
            </a:r>
            <a:r>
              <a:rPr lang="en-US" sz="2800" dirty="0">
                <a:solidFill>
                  <a:schemeClr val="accent1">
                    <a:lumMod val="75000"/>
                  </a:schemeClr>
                </a:solidFill>
                <a:latin typeface="Arial"/>
                <a:cs typeface="Arial"/>
              </a:rPr>
              <a:t> onto the grid.</a:t>
            </a:r>
          </a:p>
          <a:p>
            <a:r>
              <a:rPr lang="en-US" sz="2800" dirty="0">
                <a:solidFill>
                  <a:schemeClr val="accent1">
                    <a:lumMod val="75000"/>
                  </a:schemeClr>
                </a:solidFill>
                <a:latin typeface="Arial"/>
                <a:cs typeface="Arial"/>
              </a:rPr>
              <a:t>Feature</a:t>
            </a:r>
            <a:r>
              <a:rPr lang="en-US" sz="2800" b="1" dirty="0">
                <a:solidFill>
                  <a:schemeClr val="accent1">
                    <a:lumMod val="75000"/>
                  </a:schemeClr>
                </a:solidFill>
                <a:latin typeface="Arial"/>
                <a:cs typeface="Arial"/>
              </a:rPr>
              <a:t> modular design: </a:t>
            </a:r>
            <a:r>
              <a:rPr lang="en-US" sz="2800" dirty="0">
                <a:solidFill>
                  <a:schemeClr val="accent1">
                    <a:lumMod val="75000"/>
                  </a:schemeClr>
                </a:solidFill>
                <a:latin typeface="Arial"/>
                <a:cs typeface="Arial"/>
              </a:rPr>
              <a:t>replicable and rapidly deployable in a variety of residential use cases with minimal alterations required (i.e., “plug-and-play ready”).</a:t>
            </a:r>
          </a:p>
          <a:p>
            <a:r>
              <a:rPr lang="en-US" sz="2800" dirty="0">
                <a:solidFill>
                  <a:schemeClr val="accent1">
                    <a:lumMod val="75000"/>
                  </a:schemeClr>
                </a:solidFill>
                <a:latin typeface="Arial"/>
                <a:cs typeface="Arial"/>
              </a:rPr>
              <a:t>Allow customer to </a:t>
            </a:r>
            <a:r>
              <a:rPr lang="en-US" sz="2800" b="1" dirty="0">
                <a:solidFill>
                  <a:schemeClr val="accent1">
                    <a:lumMod val="75000"/>
                  </a:schemeClr>
                </a:solidFill>
                <a:latin typeface="Arial"/>
                <a:cs typeface="Arial"/>
              </a:rPr>
              <a:t>prioritize critical loads</a:t>
            </a:r>
            <a:r>
              <a:rPr lang="en-US" sz="2800" dirty="0">
                <a:solidFill>
                  <a:schemeClr val="accent1">
                    <a:lumMod val="75000"/>
                  </a:schemeClr>
                </a:solidFill>
                <a:latin typeface="Arial"/>
                <a:cs typeface="Arial"/>
              </a:rPr>
              <a:t> for outage ride-through.</a:t>
            </a:r>
          </a:p>
          <a:p>
            <a:r>
              <a:rPr lang="en-US" sz="2800" b="1" dirty="0">
                <a:solidFill>
                  <a:schemeClr val="accent1">
                    <a:lumMod val="75000"/>
                  </a:schemeClr>
                </a:solidFill>
                <a:latin typeface="Arial"/>
                <a:cs typeface="Arial"/>
              </a:rPr>
              <a:t>Prevent</a:t>
            </a:r>
            <a:r>
              <a:rPr lang="en-US" sz="2800" dirty="0">
                <a:solidFill>
                  <a:schemeClr val="accent1">
                    <a:lumMod val="75000"/>
                  </a:schemeClr>
                </a:solidFill>
                <a:latin typeface="Arial"/>
                <a:cs typeface="Arial"/>
              </a:rPr>
              <a:t> the BTM backup power system from triggering a </a:t>
            </a:r>
            <a:r>
              <a:rPr lang="en-US" sz="2800" b="1" dirty="0">
                <a:solidFill>
                  <a:schemeClr val="accent1">
                    <a:lumMod val="75000"/>
                  </a:schemeClr>
                </a:solidFill>
                <a:latin typeface="Arial"/>
                <a:cs typeface="Arial"/>
              </a:rPr>
              <a:t>utility service upgrade.</a:t>
            </a:r>
          </a:p>
          <a:p>
            <a:r>
              <a:rPr lang="en-US" sz="2800" b="1" dirty="0">
                <a:solidFill>
                  <a:schemeClr val="accent1">
                    <a:lumMod val="75000"/>
                  </a:schemeClr>
                </a:solidFill>
                <a:latin typeface="Arial"/>
                <a:cs typeface="Arial"/>
              </a:rPr>
              <a:t>Interoperable communication</a:t>
            </a:r>
            <a:endParaRPr lang="en-US" dirty="0">
              <a:solidFill>
                <a:schemeClr val="accent1">
                  <a:lumMod val="75000"/>
                </a:schemeClr>
              </a:solidFill>
              <a:latin typeface="Arial"/>
              <a:cs typeface="Arial"/>
            </a:endParaRPr>
          </a:p>
          <a:p>
            <a:pPr marL="0" indent="0">
              <a:buNone/>
            </a:pPr>
            <a:r>
              <a:rPr lang="en-US" sz="2400" b="1" dirty="0">
                <a:ln w="3175">
                  <a:solidFill>
                    <a:schemeClr val="bg1"/>
                  </a:solidFill>
                </a:ln>
                <a:solidFill>
                  <a:schemeClr val="accent1">
                    <a:lumMod val="75000"/>
                  </a:schemeClr>
                </a:solidFill>
                <a:effectLst>
                  <a:outerShdw blurRad="38100" dist="38100" dir="2700000" algn="tl">
                    <a:srgbClr val="000000">
                      <a:alpha val="43137"/>
                    </a:srgbClr>
                  </a:outerShdw>
                </a:effectLst>
                <a:latin typeface="+mj-lt"/>
                <a:cs typeface="Arial"/>
              </a:rPr>
              <a:t>See Part I Section C for complete list of project requirements.</a:t>
            </a: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256903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apezoid 10">
            <a:extLst>
              <a:ext uri="{FF2B5EF4-FFF2-40B4-BE49-F238E27FC236}">
                <a16:creationId xmlns:a16="http://schemas.microsoft.com/office/drawing/2014/main" id="{83F13B26-D33D-2616-25B4-7547BFB8573E}"/>
              </a:ext>
              <a:ext uri="{C183D7F6-B498-43B3-948B-1728B52AA6E4}">
                <adec:decorative xmlns:adec="http://schemas.microsoft.com/office/drawing/2017/decorative" val="1"/>
              </a:ext>
            </a:extLst>
          </p:cNvPr>
          <p:cNvSpPr>
            <a:spLocks/>
          </p:cNvSpPr>
          <p:nvPr/>
        </p:nvSpPr>
        <p:spPr>
          <a:xfrm rot="16200000">
            <a:off x="4217414" y="-1781990"/>
            <a:ext cx="3837377" cy="10712920"/>
          </a:xfrm>
          <a:prstGeom prst="trapezoid">
            <a:avLst>
              <a:gd name="adj" fmla="val 30080"/>
            </a:avLst>
          </a:prstGeom>
          <a:gradFill>
            <a:gsLst>
              <a:gs pos="0">
                <a:schemeClr val="accent3">
                  <a:satMod val="105000"/>
                  <a:tint val="67000"/>
                  <a:lumMod val="47000"/>
                  <a:alpha val="93000"/>
                </a:schemeClr>
              </a:gs>
              <a:gs pos="50000">
                <a:schemeClr val="accent3">
                  <a:satMod val="103000"/>
                  <a:tint val="73000"/>
                  <a:lumMod val="76000"/>
                </a:schemeClr>
              </a:gs>
              <a:gs pos="95000">
                <a:schemeClr val="accent4">
                  <a:lumMod val="50000"/>
                  <a:lumOff val="50000"/>
                </a:schemeClr>
              </a:gs>
            </a:gsLs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DD59E81A-9B8F-C40F-7F35-882983ADCC9D}"/>
              </a:ext>
            </a:extLst>
          </p:cNvPr>
          <p:cNvSpPr>
            <a:spLocks noGrp="1"/>
          </p:cNvSpPr>
          <p:nvPr>
            <p:ph type="title"/>
          </p:nvPr>
        </p:nvSpPr>
        <p:spPr/>
        <p:txBody>
          <a:bodyPr/>
          <a:lstStyle/>
          <a:p>
            <a:r>
              <a:rPr lang="en-US" b="1" dirty="0">
                <a:latin typeface="+mn-lt"/>
              </a:rPr>
              <a:t>Technology Readiness Level</a:t>
            </a:r>
          </a:p>
        </p:txBody>
      </p:sp>
      <p:sp>
        <p:nvSpPr>
          <p:cNvPr id="4" name="Slide Number Placeholder 3">
            <a:extLst>
              <a:ext uri="{FF2B5EF4-FFF2-40B4-BE49-F238E27FC236}">
                <a16:creationId xmlns:a16="http://schemas.microsoft.com/office/drawing/2014/main" id="{1044258F-ECB2-A965-11E1-C64BEF0516E5}"/>
              </a:ext>
            </a:extLst>
          </p:cNvPr>
          <p:cNvSpPr>
            <a:spLocks noGrp="1"/>
          </p:cNvSpPr>
          <p:nvPr>
            <p:ph type="sldNum" sz="quarter" idx="12"/>
          </p:nvPr>
        </p:nvSpPr>
        <p:spPr/>
        <p:txBody>
          <a:bodyPr/>
          <a:lstStyle/>
          <a:p>
            <a:fld id="{005C4985-ACD0-2B4C-8981-36243250F268}" type="slidenum">
              <a:rPr lang="en-US" smtClean="0"/>
              <a:t>18</a:t>
            </a:fld>
            <a:endParaRPr lang="en-US"/>
          </a:p>
        </p:txBody>
      </p:sp>
      <p:sp>
        <p:nvSpPr>
          <p:cNvPr id="3" name="Content Placeholder 2">
            <a:extLst>
              <a:ext uri="{FF2B5EF4-FFF2-40B4-BE49-F238E27FC236}">
                <a16:creationId xmlns:a16="http://schemas.microsoft.com/office/drawing/2014/main" id="{B6CAE86F-5367-3234-0408-026C387B1102}"/>
              </a:ext>
            </a:extLst>
          </p:cNvPr>
          <p:cNvSpPr>
            <a:spLocks noGrp="1"/>
          </p:cNvSpPr>
          <p:nvPr>
            <p:ph idx="1"/>
          </p:nvPr>
        </p:nvSpPr>
        <p:spPr>
          <a:xfrm>
            <a:off x="1251540" y="6185013"/>
            <a:ext cx="9162460" cy="556441"/>
          </a:xfrm>
        </p:spPr>
        <p:txBody>
          <a:bodyPr>
            <a:normAutofit/>
          </a:bodyPr>
          <a:lstStyle/>
          <a:p>
            <a:pPr marL="0" indent="0">
              <a:buNone/>
            </a:pPr>
            <a:r>
              <a:rPr lang="en-US" sz="3200" b="1" dirty="0">
                <a:solidFill>
                  <a:schemeClr val="accent1">
                    <a:lumMod val="75000"/>
                  </a:schemeClr>
                </a:solidFill>
                <a:effectLst>
                  <a:glow rad="127000">
                    <a:schemeClr val="bg1">
                      <a:alpha val="80000"/>
                    </a:schemeClr>
                  </a:glow>
                </a:effectLst>
                <a:latin typeface="Arial"/>
                <a:cs typeface="Arial"/>
              </a:rPr>
              <a:t>Initial technology readiness level of TRL 6 - 8</a:t>
            </a:r>
          </a:p>
        </p:txBody>
      </p:sp>
      <p:grpSp>
        <p:nvGrpSpPr>
          <p:cNvPr id="5" name="Group 4" descr="Diagram illustrating the nine Technology Readiness Levels (TRLs). This solicitation requires that the technology enters the project at a TRL of 6 - Prototype Pilot Demonstration, 7 - Field Test in Operational Environment, or 8 - Deployment and Scale-up.">
            <a:extLst>
              <a:ext uri="{FF2B5EF4-FFF2-40B4-BE49-F238E27FC236}">
                <a16:creationId xmlns:a16="http://schemas.microsoft.com/office/drawing/2014/main" id="{3795F385-349B-59B0-4BBF-3D48D13626A1}"/>
              </a:ext>
            </a:extLst>
          </p:cNvPr>
          <p:cNvGrpSpPr/>
          <p:nvPr/>
        </p:nvGrpSpPr>
        <p:grpSpPr>
          <a:xfrm>
            <a:off x="522515" y="1231783"/>
            <a:ext cx="10970048" cy="4906550"/>
            <a:chOff x="522515" y="1231783"/>
            <a:chExt cx="10970048" cy="4906550"/>
          </a:xfrm>
        </p:grpSpPr>
        <p:graphicFrame>
          <p:nvGraphicFramePr>
            <p:cNvPr id="30" name="Diagram 29" descr="Diagram of Technology Readiness Levels">
              <a:extLst>
                <a:ext uri="{FF2B5EF4-FFF2-40B4-BE49-F238E27FC236}">
                  <a16:creationId xmlns:a16="http://schemas.microsoft.com/office/drawing/2014/main" id="{46CB9B0C-5F02-2A9E-8625-3121D7E36B83}"/>
                </a:ext>
              </a:extLst>
            </p:cNvPr>
            <p:cNvGraphicFramePr/>
            <p:nvPr>
              <p:extLst>
                <p:ext uri="{D42A27DB-BD31-4B8C-83A1-F6EECF244321}">
                  <p14:modId xmlns:p14="http://schemas.microsoft.com/office/powerpoint/2010/main" val="2710499009"/>
                </p:ext>
              </p:extLst>
            </p:nvPr>
          </p:nvGraphicFramePr>
          <p:xfrm>
            <a:off x="522515" y="1275907"/>
            <a:ext cx="10970048" cy="4862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81D660BA-D225-15B6-EA85-5CB29998DE4E}"/>
                </a:ext>
              </a:extLst>
            </p:cNvPr>
            <p:cNvSpPr txBox="1"/>
            <p:nvPr/>
          </p:nvSpPr>
          <p:spPr>
            <a:xfrm>
              <a:off x="1778000" y="1237769"/>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p>
          </p:txBody>
        </p:sp>
        <p:sp>
          <p:nvSpPr>
            <p:cNvPr id="19" name="TextBox 18">
              <a:extLst>
                <a:ext uri="{FF2B5EF4-FFF2-40B4-BE49-F238E27FC236}">
                  <a16:creationId xmlns:a16="http://schemas.microsoft.com/office/drawing/2014/main" id="{F79299BB-16F6-1C9C-4368-174DC78E2E92}"/>
                </a:ext>
              </a:extLst>
            </p:cNvPr>
            <p:cNvSpPr txBox="1"/>
            <p:nvPr/>
          </p:nvSpPr>
          <p:spPr>
            <a:xfrm>
              <a:off x="1778000" y="2972948"/>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p>
          </p:txBody>
        </p:sp>
        <p:sp>
          <p:nvSpPr>
            <p:cNvPr id="20" name="TextBox 19">
              <a:extLst>
                <a:ext uri="{FF2B5EF4-FFF2-40B4-BE49-F238E27FC236}">
                  <a16:creationId xmlns:a16="http://schemas.microsoft.com/office/drawing/2014/main" id="{AA2E82C4-CA61-5604-95A6-5942C4CABEA3}"/>
                </a:ext>
              </a:extLst>
            </p:cNvPr>
            <p:cNvSpPr txBox="1"/>
            <p:nvPr/>
          </p:nvSpPr>
          <p:spPr>
            <a:xfrm>
              <a:off x="1778000" y="4730723"/>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3</a:t>
              </a:r>
            </a:p>
          </p:txBody>
        </p:sp>
        <p:sp>
          <p:nvSpPr>
            <p:cNvPr id="21" name="TextBox 20">
              <a:extLst>
                <a:ext uri="{FF2B5EF4-FFF2-40B4-BE49-F238E27FC236}">
                  <a16:creationId xmlns:a16="http://schemas.microsoft.com/office/drawing/2014/main" id="{888D3884-2B13-131E-EE84-F9F68175B175}"/>
                </a:ext>
              </a:extLst>
            </p:cNvPr>
            <p:cNvSpPr txBox="1"/>
            <p:nvPr/>
          </p:nvSpPr>
          <p:spPr>
            <a:xfrm>
              <a:off x="4946687" y="4730723"/>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4</a:t>
              </a:r>
            </a:p>
          </p:txBody>
        </p:sp>
        <p:sp>
          <p:nvSpPr>
            <p:cNvPr id="22" name="TextBox 21">
              <a:extLst>
                <a:ext uri="{FF2B5EF4-FFF2-40B4-BE49-F238E27FC236}">
                  <a16:creationId xmlns:a16="http://schemas.microsoft.com/office/drawing/2014/main" id="{E46C3595-35DB-50F8-D401-A1CE36488765}"/>
                </a:ext>
              </a:extLst>
            </p:cNvPr>
            <p:cNvSpPr txBox="1"/>
            <p:nvPr/>
          </p:nvSpPr>
          <p:spPr>
            <a:xfrm>
              <a:off x="4946687" y="2972948"/>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5</a:t>
              </a:r>
            </a:p>
          </p:txBody>
        </p:sp>
        <p:sp>
          <p:nvSpPr>
            <p:cNvPr id="23" name="TextBox 22">
              <a:extLst>
                <a:ext uri="{FF2B5EF4-FFF2-40B4-BE49-F238E27FC236}">
                  <a16:creationId xmlns:a16="http://schemas.microsoft.com/office/drawing/2014/main" id="{467A86E2-CD4F-9E4C-4FAB-26A130680547}"/>
                </a:ext>
              </a:extLst>
            </p:cNvPr>
            <p:cNvSpPr txBox="1"/>
            <p:nvPr/>
          </p:nvSpPr>
          <p:spPr>
            <a:xfrm>
              <a:off x="4946687" y="1231783"/>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6</a:t>
              </a:r>
            </a:p>
          </p:txBody>
        </p:sp>
        <p:sp>
          <p:nvSpPr>
            <p:cNvPr id="24" name="TextBox 23">
              <a:extLst>
                <a:ext uri="{FF2B5EF4-FFF2-40B4-BE49-F238E27FC236}">
                  <a16:creationId xmlns:a16="http://schemas.microsoft.com/office/drawing/2014/main" id="{43B0B907-8C0A-6809-489C-C7CDCED8DB5A}"/>
                </a:ext>
              </a:extLst>
            </p:cNvPr>
            <p:cNvSpPr txBox="1"/>
            <p:nvPr/>
          </p:nvSpPr>
          <p:spPr>
            <a:xfrm>
              <a:off x="7982178" y="1233306"/>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7</a:t>
              </a:r>
            </a:p>
          </p:txBody>
        </p:sp>
        <p:sp>
          <p:nvSpPr>
            <p:cNvPr id="25" name="TextBox 24">
              <a:extLst>
                <a:ext uri="{FF2B5EF4-FFF2-40B4-BE49-F238E27FC236}">
                  <a16:creationId xmlns:a16="http://schemas.microsoft.com/office/drawing/2014/main" id="{7DC1F4BB-81BF-3E42-BCCE-65AA8A41ACD8}"/>
                </a:ext>
              </a:extLst>
            </p:cNvPr>
            <p:cNvSpPr txBox="1"/>
            <p:nvPr/>
          </p:nvSpPr>
          <p:spPr>
            <a:xfrm>
              <a:off x="7982178" y="2972948"/>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8</a:t>
              </a:r>
            </a:p>
          </p:txBody>
        </p:sp>
        <p:sp>
          <p:nvSpPr>
            <p:cNvPr id="26" name="TextBox 25">
              <a:extLst>
                <a:ext uri="{FF2B5EF4-FFF2-40B4-BE49-F238E27FC236}">
                  <a16:creationId xmlns:a16="http://schemas.microsoft.com/office/drawing/2014/main" id="{CEEC68FF-4358-251D-4065-6766DF15B490}"/>
                </a:ext>
              </a:extLst>
            </p:cNvPr>
            <p:cNvSpPr txBox="1"/>
            <p:nvPr/>
          </p:nvSpPr>
          <p:spPr>
            <a:xfrm>
              <a:off x="7977054" y="4730723"/>
              <a:ext cx="380232" cy="523220"/>
            </a:xfrm>
            <a:prstGeom prst="rect">
              <a:avLst/>
            </a:prstGeom>
            <a:noFill/>
          </p:spPr>
          <p:txBody>
            <a:bodyPr wrap="none" rtlCol="0">
              <a:spAutoFit/>
            </a:bodyPr>
            <a:lstStyle/>
            <a:p>
              <a:r>
                <a:rPr lang="en-US" sz="2800" b="1" dirty="0">
                  <a:solidFill>
                    <a:schemeClr val="bg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9</a:t>
              </a:r>
            </a:p>
          </p:txBody>
        </p:sp>
      </p:grpSp>
    </p:spTree>
    <p:extLst>
      <p:ext uri="{BB962C8B-B14F-4D97-AF65-F5344CB8AC3E}">
        <p14:creationId xmlns:p14="http://schemas.microsoft.com/office/powerpoint/2010/main" val="7615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2" y="237067"/>
            <a:ext cx="9953978" cy="1038840"/>
          </a:xfrm>
        </p:spPr>
        <p:txBody>
          <a:bodyPr anchor="ctr">
            <a:normAutofit/>
          </a:bodyPr>
          <a:lstStyle/>
          <a:p>
            <a:r>
              <a:rPr lang="en-US" b="1" dirty="0">
                <a:latin typeface="+mn-lt"/>
              </a:rPr>
              <a:t>Demonstration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half" idx="1"/>
          </p:nvPr>
        </p:nvSpPr>
        <p:spPr>
          <a:xfrm>
            <a:off x="838200" y="1460893"/>
            <a:ext cx="5181600" cy="2175669"/>
          </a:xfrm>
        </p:spPr>
        <p:txBody>
          <a:bodyPr>
            <a:normAutofit/>
          </a:bodyPr>
          <a:lstStyle/>
          <a:p>
            <a:r>
              <a:rPr lang="en-US" sz="2000" dirty="0"/>
              <a:t>Projects must be sited in a Low-income or Disadvantaged Community or located within a California Native American Tribal territory (Tribe).</a:t>
            </a:r>
          </a:p>
          <a:p>
            <a:r>
              <a:rPr lang="en-US" sz="2000" dirty="0"/>
              <a:t>Definitions for Disadvantaged Community and low-income community are presented on a future slide.</a:t>
            </a:r>
          </a:p>
        </p:txBody>
      </p:sp>
      <p:pic>
        <p:nvPicPr>
          <p:cNvPr id="9" name="Content Placeholder 8" descr="A map of priority populations for California climate investments">
            <a:extLst>
              <a:ext uri="{FF2B5EF4-FFF2-40B4-BE49-F238E27FC236}">
                <a16:creationId xmlns:a16="http://schemas.microsoft.com/office/drawing/2014/main" id="{E7FDD63B-F7E0-076F-31F5-B281BE47803A}"/>
              </a:ext>
            </a:extLst>
          </p:cNvPr>
          <p:cNvPicPr>
            <a:picLocks noGrp="1" noChangeAspect="1"/>
          </p:cNvPicPr>
          <p:nvPr>
            <p:ph sz="half" idx="2"/>
          </p:nvPr>
        </p:nvPicPr>
        <p:blipFill>
          <a:blip r:embed="rId3"/>
          <a:stretch>
            <a:fillRect/>
          </a:stretch>
        </p:blipFill>
        <p:spPr>
          <a:xfrm>
            <a:off x="6777843" y="1460893"/>
            <a:ext cx="4149803" cy="471607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3E05A54-85BC-B1D3-6A0D-9B3EE78F0357}"/>
              </a:ext>
            </a:extLst>
          </p:cNvPr>
          <p:cNvSpPr txBox="1"/>
          <p:nvPr/>
        </p:nvSpPr>
        <p:spPr>
          <a:xfrm>
            <a:off x="1061579" y="3636562"/>
            <a:ext cx="5359399" cy="923330"/>
          </a:xfrm>
          <a:prstGeom prst="rect">
            <a:avLst/>
          </a:prstGeom>
          <a:noFill/>
        </p:spPr>
        <p:txBody>
          <a:bodyPr wrap="square" rtlCol="0">
            <a:spAutoFit/>
          </a:bodyPr>
          <a:lstStyle/>
          <a:p>
            <a:r>
              <a:rPr lang="en-US" dirty="0"/>
              <a:t>California Climate Investments Priority Populations Map </a:t>
            </a:r>
            <a:r>
              <a:rPr lang="en-US" i="1" dirty="0"/>
              <a:t>(right; illustrative)</a:t>
            </a:r>
          </a:p>
          <a:p>
            <a:endParaRPr lang="en-US" dirty="0"/>
          </a:p>
        </p:txBody>
      </p:sp>
      <p:graphicFrame>
        <p:nvGraphicFramePr>
          <p:cNvPr id="11" name="Table 10">
            <a:extLst>
              <a:ext uri="{FF2B5EF4-FFF2-40B4-BE49-F238E27FC236}">
                <a16:creationId xmlns:a16="http://schemas.microsoft.com/office/drawing/2014/main" id="{5A4FC2C8-7AD5-6143-A730-B7D579B0CD88}"/>
              </a:ext>
            </a:extLst>
          </p:cNvPr>
          <p:cNvGraphicFramePr>
            <a:graphicFrameLocks noGrp="1"/>
          </p:cNvGraphicFramePr>
          <p:nvPr>
            <p:extLst>
              <p:ext uri="{D42A27DB-BD31-4B8C-83A1-F6EECF244321}">
                <p14:modId xmlns:p14="http://schemas.microsoft.com/office/powerpoint/2010/main" val="2508696182"/>
              </p:ext>
            </p:extLst>
          </p:nvPr>
        </p:nvGraphicFramePr>
        <p:xfrm>
          <a:off x="1061579" y="4346225"/>
          <a:ext cx="5337242" cy="2377440"/>
        </p:xfrm>
        <a:graphic>
          <a:graphicData uri="http://schemas.openxmlformats.org/drawingml/2006/table">
            <a:tbl>
              <a:tblPr firstRow="1" bandRow="1">
                <a:tableStyleId>{0E3FDE45-AF77-4B5C-9715-49D594BDF05E}</a:tableStyleId>
              </a:tblPr>
              <a:tblGrid>
                <a:gridCol w="1533626">
                  <a:extLst>
                    <a:ext uri="{9D8B030D-6E8A-4147-A177-3AD203B41FA5}">
                      <a16:colId xmlns:a16="http://schemas.microsoft.com/office/drawing/2014/main" val="1135302938"/>
                    </a:ext>
                  </a:extLst>
                </a:gridCol>
                <a:gridCol w="3803616">
                  <a:extLst>
                    <a:ext uri="{9D8B030D-6E8A-4147-A177-3AD203B41FA5}">
                      <a16:colId xmlns:a16="http://schemas.microsoft.com/office/drawing/2014/main" val="647033156"/>
                    </a:ext>
                  </a:extLst>
                </a:gridCol>
              </a:tblGrid>
              <a:tr h="339854">
                <a:tc>
                  <a:txBody>
                    <a:bodyPr/>
                    <a:lstStyle/>
                    <a:p>
                      <a:r>
                        <a:rPr lang="en-US" dirty="0"/>
                        <a:t>Key</a:t>
                      </a:r>
                    </a:p>
                  </a:txBody>
                  <a:tcPr/>
                </a:tc>
                <a:tc>
                  <a:txBody>
                    <a:bodyPr/>
                    <a:lstStyle/>
                    <a:p>
                      <a:r>
                        <a:rPr lang="en-US" dirty="0"/>
                        <a:t>Community Represented</a:t>
                      </a:r>
                    </a:p>
                  </a:txBody>
                  <a:tcPr/>
                </a:tc>
                <a:extLst>
                  <a:ext uri="{0D108BD9-81ED-4DB2-BD59-A6C34878D82A}">
                    <a16:rowId xmlns:a16="http://schemas.microsoft.com/office/drawing/2014/main" val="3336457164"/>
                  </a:ext>
                </a:extLst>
              </a:tr>
              <a:tr h="339854">
                <a:tc>
                  <a:txBody>
                    <a:bodyPr/>
                    <a:lstStyle/>
                    <a:p>
                      <a:r>
                        <a:rPr lang="en-US" dirty="0"/>
                        <a:t>Blue</a:t>
                      </a:r>
                    </a:p>
                  </a:txBody>
                  <a:tcPr/>
                </a:tc>
                <a:tc>
                  <a:txBody>
                    <a:bodyPr/>
                    <a:lstStyle/>
                    <a:p>
                      <a:r>
                        <a:rPr lang="en-US" dirty="0"/>
                        <a:t>Low-income communities</a:t>
                      </a:r>
                    </a:p>
                  </a:txBody>
                  <a:tcPr/>
                </a:tc>
                <a:extLst>
                  <a:ext uri="{0D108BD9-81ED-4DB2-BD59-A6C34878D82A}">
                    <a16:rowId xmlns:a16="http://schemas.microsoft.com/office/drawing/2014/main" val="303345867"/>
                  </a:ext>
                </a:extLst>
              </a:tr>
              <a:tr h="609047">
                <a:tc>
                  <a:txBody>
                    <a:bodyPr/>
                    <a:lstStyle/>
                    <a:p>
                      <a:r>
                        <a:rPr lang="en-US" dirty="0"/>
                        <a:t>Yellow</a:t>
                      </a:r>
                    </a:p>
                  </a:txBody>
                  <a:tcPr/>
                </a:tc>
                <a:tc>
                  <a:txBody>
                    <a:bodyPr/>
                    <a:lstStyle/>
                    <a:p>
                      <a:r>
                        <a:rPr lang="en-US" dirty="0"/>
                        <a:t>Disadvantaged Communities and Lands under control of federally recognized Tribes</a:t>
                      </a:r>
                    </a:p>
                  </a:txBody>
                  <a:tcPr/>
                </a:tc>
                <a:extLst>
                  <a:ext uri="{0D108BD9-81ED-4DB2-BD59-A6C34878D82A}">
                    <a16:rowId xmlns:a16="http://schemas.microsoft.com/office/drawing/2014/main" val="3095459710"/>
                  </a:ext>
                </a:extLst>
              </a:tr>
              <a:tr h="339854">
                <a:tc>
                  <a:txBody>
                    <a:bodyPr/>
                    <a:lstStyle/>
                    <a:p>
                      <a:r>
                        <a:rPr lang="en-US" dirty="0"/>
                        <a:t>Green</a:t>
                      </a:r>
                    </a:p>
                  </a:txBody>
                  <a:tcPr/>
                </a:tc>
                <a:tc>
                  <a:txBody>
                    <a:bodyPr/>
                    <a:lstStyle/>
                    <a:p>
                      <a:r>
                        <a:rPr lang="en-US" dirty="0"/>
                        <a:t>Low-income and Disadvantaged</a:t>
                      </a:r>
                    </a:p>
                  </a:txBody>
                  <a:tcPr/>
                </a:tc>
                <a:extLst>
                  <a:ext uri="{0D108BD9-81ED-4DB2-BD59-A6C34878D82A}">
                    <a16:rowId xmlns:a16="http://schemas.microsoft.com/office/drawing/2014/main" val="2251769117"/>
                  </a:ext>
                </a:extLst>
              </a:tr>
              <a:tr h="339854">
                <a:tc>
                  <a:txBody>
                    <a:bodyPr/>
                    <a:lstStyle/>
                    <a:p>
                      <a:r>
                        <a:rPr lang="en-US" dirty="0"/>
                        <a:t>Purple</a:t>
                      </a:r>
                    </a:p>
                  </a:txBody>
                  <a:tcPr/>
                </a:tc>
                <a:tc>
                  <a:txBody>
                    <a:bodyPr/>
                    <a:lstStyle/>
                    <a:p>
                      <a:r>
                        <a:rPr lang="en-US" dirty="0"/>
                        <a:t>Low-income adjacent communities</a:t>
                      </a:r>
                    </a:p>
                  </a:txBody>
                  <a:tcPr/>
                </a:tc>
                <a:extLst>
                  <a:ext uri="{0D108BD9-81ED-4DB2-BD59-A6C34878D82A}">
                    <a16:rowId xmlns:a16="http://schemas.microsoft.com/office/drawing/2014/main" val="226789460"/>
                  </a:ext>
                </a:extLst>
              </a:tr>
            </a:tbl>
          </a:graphicData>
        </a:graphic>
      </p:graphicFrame>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8610600" y="6463234"/>
            <a:ext cx="1761067" cy="365125"/>
          </a:xfrm>
        </p:spPr>
        <p:txBody>
          <a:bodyPr anchor="ctr">
            <a:normAutofit/>
          </a:bodyPr>
          <a:lstStyle/>
          <a:p>
            <a:pPr>
              <a:spcAft>
                <a:spcPts val="600"/>
              </a:spcAft>
            </a:pPr>
            <a:fld id="{005C4985-ACD0-2B4C-8981-36243250F268}" type="slidenum">
              <a:rPr lang="en-US" smtClean="0"/>
              <a:pPr>
                <a:spcAft>
                  <a:spcPts val="600"/>
                </a:spcAft>
              </a:pPr>
              <a:t>19</a:t>
            </a:fld>
            <a:endParaRPr lang="en-US" dirty="0"/>
          </a:p>
        </p:txBody>
      </p:sp>
    </p:spTree>
    <p:extLst>
      <p:ext uri="{BB962C8B-B14F-4D97-AF65-F5344CB8AC3E}">
        <p14:creationId xmlns:p14="http://schemas.microsoft.com/office/powerpoint/2010/main" val="420263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dirty="0"/>
              <a:t>Agenda</a:t>
            </a:r>
          </a:p>
        </p:txBody>
      </p:sp>
      <p:sp>
        <p:nvSpPr>
          <p:cNvPr id="3" name="Content Placeholder 2"/>
          <p:cNvSpPr>
            <a:spLocks noGrp="1"/>
          </p:cNvSpPr>
          <p:nvPr>
            <p:ph idx="1"/>
          </p:nvPr>
        </p:nvSpPr>
        <p:spPr/>
        <p:txBody>
          <a:bodyPr/>
          <a:lstStyle/>
          <a:p>
            <a:endParaRPr lang="en-US" dirty="0"/>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2578713437"/>
              </p:ext>
            </p:extLst>
          </p:nvPr>
        </p:nvGraphicFramePr>
        <p:xfrm>
          <a:off x="1203366" y="1227304"/>
          <a:ext cx="10150434" cy="512988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dirty="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dirty="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Welcome</a:t>
                      </a:r>
                      <a:r>
                        <a:rPr lang="en-US" sz="2000" baseline="0" dirty="0"/>
                        <a:t> and </a:t>
                      </a:r>
                      <a:r>
                        <a:rPr lang="en-US" sz="2000" dirty="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Solicitation Background</a:t>
                      </a:r>
                    </a:p>
                    <a:p>
                      <a:pPr marL="285750" indent="-285750">
                        <a:buFont typeface="Arial" panose="020B0604020202020204" pitchFamily="34" charset="0"/>
                        <a:buChar char="•"/>
                      </a:pPr>
                      <a:r>
                        <a:rPr lang="en-US" sz="2000" dirty="0">
                          <a:solidFill>
                            <a:schemeClr val="tx1"/>
                          </a:solidFill>
                        </a:rPr>
                        <a:t>EPIC</a:t>
                      </a:r>
                      <a:r>
                        <a:rPr lang="en-US" sz="2000" baseline="0" dirty="0">
                          <a:solidFill>
                            <a:schemeClr val="tx1"/>
                          </a:solidFill>
                        </a:rPr>
                        <a:t> Research </a:t>
                      </a:r>
                      <a:r>
                        <a:rPr lang="en-US" sz="2000" baseline="0" dirty="0"/>
                        <a:t>Program</a:t>
                      </a:r>
                    </a:p>
                    <a:p>
                      <a:pPr marL="285750" indent="-285750">
                        <a:buFont typeface="Arial" panose="020B0604020202020204" pitchFamily="34" charset="0"/>
                        <a:buChar char="•"/>
                      </a:pPr>
                      <a:r>
                        <a:rPr lang="en-US" sz="2000" baseline="0" dirty="0"/>
                        <a:t>Purpose of Solicitation</a:t>
                      </a:r>
                    </a:p>
                    <a:p>
                      <a:pPr marL="285750" indent="-285750">
                        <a:buFont typeface="Arial" panose="020B0604020202020204" pitchFamily="34" charset="0"/>
                        <a:buChar char="•"/>
                      </a:pPr>
                      <a:r>
                        <a:rPr lang="en-US" sz="2000" baseline="0" dirty="0"/>
                        <a:t>Project Requirements</a:t>
                      </a:r>
                    </a:p>
                    <a:p>
                      <a:pPr marL="285750" indent="-285750">
                        <a:buFont typeface="Arial" panose="020B0604020202020204" pitchFamily="34" charset="0"/>
                        <a:buChar char="•"/>
                      </a:pPr>
                      <a:r>
                        <a:rPr lang="en-US" sz="2000" baseline="0" dirty="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10:30</a:t>
                      </a:r>
                      <a:r>
                        <a:rPr lang="en-US" sz="2000" baseline="0" dirty="0"/>
                        <a:t> am</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Application Requirements</a:t>
                      </a:r>
                    </a:p>
                    <a:p>
                      <a:pPr marL="285750" indent="-285750">
                        <a:buFont typeface="Arial" panose="020B0604020202020204" pitchFamily="34" charset="0"/>
                        <a:buChar char="•"/>
                      </a:pPr>
                      <a:r>
                        <a:rPr lang="en-US" sz="2000" dirty="0"/>
                        <a:t>Two-Phase Process</a:t>
                      </a:r>
                    </a:p>
                    <a:p>
                      <a:pPr marL="285750" indent="-285750">
                        <a:buFont typeface="Arial" panose="020B0604020202020204" pitchFamily="34" charset="0"/>
                        <a:buChar char="•"/>
                      </a:pPr>
                      <a:r>
                        <a:rPr lang="en-US" sz="2000" dirty="0"/>
                        <a:t>Attachments</a:t>
                      </a:r>
                    </a:p>
                    <a:p>
                      <a:pPr marL="285750" indent="-285750">
                        <a:buFont typeface="Arial" panose="020B0604020202020204" pitchFamily="34" charset="0"/>
                        <a:buChar char="•"/>
                      </a:pPr>
                      <a:r>
                        <a:rPr lang="en-US" sz="2000" dirty="0"/>
                        <a:t>Submission Process</a:t>
                      </a:r>
                    </a:p>
                    <a:p>
                      <a:pPr marL="285750" indent="-285750">
                        <a:buFont typeface="Arial" panose="020B0604020202020204" pitchFamily="34" charset="0"/>
                        <a:buChar char="•"/>
                      </a:pPr>
                      <a:r>
                        <a:rPr lang="en-US" sz="2000" dirty="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2" y="237067"/>
            <a:ext cx="9953978" cy="913656"/>
          </a:xfrm>
        </p:spPr>
        <p:txBody>
          <a:bodyPr>
            <a:normAutofit fontScale="90000"/>
          </a:bodyPr>
          <a:lstStyle/>
          <a:p>
            <a:pPr algn="l"/>
            <a:r>
              <a:rPr lang="en-US" b="1" dirty="0">
                <a:solidFill>
                  <a:srgbClr val="254061"/>
                </a:solidFill>
                <a:latin typeface="Arial"/>
                <a:cs typeface="Arial"/>
              </a:rPr>
              <a:t>Recommendations for Research Design and Methodology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65970"/>
            <a:ext cx="10644091" cy="4682017"/>
          </a:xfrm>
        </p:spPr>
        <p:txBody>
          <a:bodyPr vert="horz" lIns="91440" tIns="45720" rIns="91440" bIns="45720" rtlCol="0" anchor="t">
            <a:normAutofit/>
          </a:bodyPr>
          <a:lstStyle/>
          <a:p>
            <a:r>
              <a:rPr lang="en-US" dirty="0">
                <a:solidFill>
                  <a:schemeClr val="accent1">
                    <a:lumMod val="75000"/>
                  </a:schemeClr>
                </a:solidFill>
                <a:latin typeface="Arial"/>
                <a:cs typeface="Arial"/>
              </a:rPr>
              <a:t>Collect and analyze 12 months of operational data after installation.</a:t>
            </a:r>
          </a:p>
          <a:p>
            <a:r>
              <a:rPr lang="en-US" dirty="0">
                <a:solidFill>
                  <a:schemeClr val="accent1">
                    <a:lumMod val="75000"/>
                  </a:schemeClr>
                </a:solidFill>
                <a:latin typeface="Arial"/>
                <a:cs typeface="Arial"/>
              </a:rPr>
              <a:t>Demonstrate performance through at least six islanding events. </a:t>
            </a:r>
          </a:p>
          <a:p>
            <a:pPr lvl="1"/>
            <a:r>
              <a:rPr lang="en-US" dirty="0">
                <a:solidFill>
                  <a:schemeClr val="accent1">
                    <a:lumMod val="75000"/>
                  </a:schemeClr>
                </a:solidFill>
                <a:latin typeface="Arial"/>
                <a:cs typeface="Arial"/>
              </a:rPr>
              <a:t>At least one during peak hours (4pm – 9pm).</a:t>
            </a:r>
          </a:p>
          <a:p>
            <a:r>
              <a:rPr lang="en-US" dirty="0">
                <a:solidFill>
                  <a:schemeClr val="accent1">
                    <a:lumMod val="75000"/>
                  </a:schemeClr>
                </a:solidFill>
                <a:latin typeface="Arial"/>
                <a:cs typeface="Arial"/>
              </a:rPr>
              <a:t>Test system in multiple buildings that have varying characteristics (e.g., building size, occupancy use, load consumption).</a:t>
            </a:r>
          </a:p>
          <a:p>
            <a:r>
              <a:rPr lang="en-US" dirty="0">
                <a:solidFill>
                  <a:schemeClr val="accent1">
                    <a:lumMod val="75000"/>
                  </a:schemeClr>
                </a:solidFill>
                <a:latin typeface="Arial"/>
                <a:cs typeface="Arial"/>
              </a:rPr>
              <a:t>Demonstrate reduction in time and complexity for an electrician to install backup power systems in an existing residence.</a:t>
            </a:r>
          </a:p>
          <a:p>
            <a:r>
              <a:rPr lang="en-US" dirty="0">
                <a:solidFill>
                  <a:schemeClr val="accent1">
                    <a:lumMod val="75000"/>
                  </a:schemeClr>
                </a:solidFill>
                <a:latin typeface="Arial"/>
                <a:cs typeface="Arial"/>
              </a:rPr>
              <a:t>Conduct financial analysis for reducing BOS costs for customer compared to conventional backup power systems.</a:t>
            </a:r>
          </a:p>
          <a:p>
            <a:r>
              <a:rPr lang="en-US" dirty="0">
                <a:solidFill>
                  <a:schemeClr val="accent1">
                    <a:lumMod val="75000"/>
                  </a:schemeClr>
                </a:solidFill>
                <a:latin typeface="Arial"/>
                <a:cs typeface="Arial"/>
              </a:rPr>
              <a:t>Demonstrate technology at existing residences with a main electrical panel size of 100A or less.</a:t>
            </a:r>
          </a:p>
        </p:txBody>
      </p:sp>
      <p:sp>
        <p:nvSpPr>
          <p:cNvPr id="3" name="TextBox 2">
            <a:extLst>
              <a:ext uri="{FF2B5EF4-FFF2-40B4-BE49-F238E27FC236}">
                <a16:creationId xmlns:a16="http://schemas.microsoft.com/office/drawing/2014/main" id="{88E1E30D-4D39-CB44-FCA1-9DF2FEA58BAE}"/>
              </a:ext>
            </a:extLst>
          </p:cNvPr>
          <p:cNvSpPr txBox="1"/>
          <p:nvPr/>
        </p:nvSpPr>
        <p:spPr>
          <a:xfrm>
            <a:off x="773954" y="6001569"/>
            <a:ext cx="10644091" cy="461665"/>
          </a:xfrm>
          <a:prstGeom prst="rect">
            <a:avLst/>
          </a:prstGeom>
          <a:solidFill>
            <a:schemeClr val="bg2">
              <a:lumMod val="90000"/>
            </a:schemeClr>
          </a:solidFill>
          <a:effectLst>
            <a:glow rad="139700">
              <a:schemeClr val="accent1">
                <a:satMod val="175000"/>
                <a:alpha val="40000"/>
              </a:schemeClr>
            </a:glow>
          </a:effectLst>
        </p:spPr>
        <p:txBody>
          <a:bodyPr wrap="square" rtlCol="0">
            <a:spAutoFit/>
          </a:bodyPr>
          <a:lstStyle/>
          <a:p>
            <a:pPr marL="0" indent="0">
              <a:buNone/>
            </a:pPr>
            <a:r>
              <a:rPr lang="en-US" sz="2400" b="1" dirty="0">
                <a:solidFill>
                  <a:schemeClr val="accent1">
                    <a:lumMod val="75000"/>
                  </a:schemeClr>
                </a:solidFill>
                <a:latin typeface="+mj-lt"/>
                <a:cs typeface="Arial"/>
              </a:rPr>
              <a:t>See Part I Section C for complete list of project requirements.</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219083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Additional Desirable Features</a:t>
            </a:r>
          </a:p>
        </p:txBody>
      </p:sp>
      <p:sp>
        <p:nvSpPr>
          <p:cNvPr id="6" name="Content Placeholder 5">
            <a:extLst>
              <a:ext uri="{FF2B5EF4-FFF2-40B4-BE49-F238E27FC236}">
                <a16:creationId xmlns:a16="http://schemas.microsoft.com/office/drawing/2014/main" id="{2815003A-EDEF-4D35-B40D-31EDDFA4CE32}"/>
              </a:ext>
            </a:extLst>
          </p:cNvPr>
          <p:cNvSpPr>
            <a:spLocks noGrp="1"/>
          </p:cNvSpPr>
          <p:nvPr/>
        </p:nvSpPr>
        <p:spPr>
          <a:xfrm>
            <a:off x="860219" y="1293524"/>
            <a:ext cx="10299035" cy="4983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accent1">
                    <a:lumMod val="75000"/>
                  </a:schemeClr>
                </a:solidFill>
                <a:latin typeface="Arial"/>
                <a:cs typeface="Arial"/>
              </a:rPr>
              <a:t>Bonus points </a:t>
            </a:r>
            <a:r>
              <a:rPr lang="en-US" dirty="0">
                <a:solidFill>
                  <a:schemeClr val="accent1">
                    <a:lumMod val="75000"/>
                  </a:schemeClr>
                </a:solidFill>
                <a:latin typeface="Arial"/>
                <a:cs typeface="Arial"/>
              </a:rPr>
              <a:t>will be awarded for projects that have sites in Tier 2/3 High Fire Threat Districts as defined by CPUC.</a:t>
            </a:r>
          </a:p>
          <a:p>
            <a:pPr marL="0" indent="0">
              <a:buNone/>
            </a:pPr>
            <a:endParaRPr lang="en-US" dirty="0">
              <a:solidFill>
                <a:schemeClr val="accent1">
                  <a:lumMod val="75000"/>
                </a:schemeClr>
              </a:solidFill>
              <a:latin typeface="Arial"/>
              <a:cs typeface="Arial"/>
            </a:endParaRPr>
          </a:p>
          <a:p>
            <a:r>
              <a:rPr lang="en-US" dirty="0">
                <a:solidFill>
                  <a:schemeClr val="accent1">
                    <a:lumMod val="75000"/>
                  </a:schemeClr>
                </a:solidFill>
                <a:latin typeface="Arial"/>
                <a:cs typeface="Arial"/>
              </a:rPr>
              <a:t>Demonstration sites located in areas that have historically high frequency of PSPS events.</a:t>
            </a:r>
          </a:p>
          <a:p>
            <a:r>
              <a:rPr lang="en-US" dirty="0">
                <a:solidFill>
                  <a:schemeClr val="accent1">
                    <a:lumMod val="75000"/>
                  </a:schemeClr>
                </a:solidFill>
                <a:latin typeface="Arial"/>
                <a:cs typeface="Arial"/>
              </a:rPr>
              <a:t>Participation in grid service events like daily rate arbitrage, flex alerts, demand response, emergency load reduction, and CEC’s Market Informed Demand Automation Server (MIDAS).</a:t>
            </a:r>
          </a:p>
          <a:p>
            <a:r>
              <a:rPr lang="en-US" dirty="0">
                <a:solidFill>
                  <a:schemeClr val="accent1">
                    <a:lumMod val="75000"/>
                  </a:schemeClr>
                </a:solidFill>
                <a:latin typeface="Arial"/>
                <a:cs typeface="Arial"/>
              </a:rPr>
              <a:t>Ascertain utility acceptance of product within all three IOU’s.</a:t>
            </a:r>
          </a:p>
          <a:p>
            <a:r>
              <a:rPr lang="en-US" dirty="0">
                <a:solidFill>
                  <a:schemeClr val="accent1">
                    <a:lumMod val="75000"/>
                  </a:schemeClr>
                </a:solidFill>
                <a:latin typeface="Arial"/>
                <a:cs typeface="Arial"/>
              </a:rPr>
              <a:t>User-friendly interface that allows customers to flexibly prioritize critical loads.</a:t>
            </a:r>
          </a:p>
          <a:p>
            <a:r>
              <a:rPr lang="en-US" dirty="0">
                <a:solidFill>
                  <a:schemeClr val="accent1">
                    <a:lumMod val="75000"/>
                  </a:schemeClr>
                </a:solidFill>
                <a:latin typeface="Arial"/>
                <a:cs typeface="Arial"/>
              </a:rPr>
              <a:t>Enable additional capacity for further electrification of the residential unit.</a:t>
            </a:r>
          </a:p>
        </p:txBody>
      </p:sp>
      <p:sp>
        <p:nvSpPr>
          <p:cNvPr id="2" name="Slide Number Placeholder 1">
            <a:extLst>
              <a:ext uri="{FF2B5EF4-FFF2-40B4-BE49-F238E27FC236}">
                <a16:creationId xmlns:a16="http://schemas.microsoft.com/office/drawing/2014/main" id="{88446854-F447-47F1-A8CF-D764B2A4A65D}"/>
              </a:ext>
            </a:extLst>
          </p:cNvPr>
          <p:cNvSpPr>
            <a:spLocks noGrp="1"/>
          </p:cNvSpPr>
          <p:nvPr>
            <p:ph type="sldNum" sz="quarter" idx="12"/>
          </p:nvPr>
        </p:nvSpPr>
        <p:spPr>
          <a:xfrm>
            <a:off x="9584959" y="6463234"/>
            <a:ext cx="1803400" cy="365125"/>
          </a:xfrm>
        </p:spPr>
        <p:txBody>
          <a:bodyPr/>
          <a:lstStyle/>
          <a:p>
            <a:fld id="{005C4985-ACD0-2B4C-8981-36243250F268}" type="slidenum">
              <a:rPr lang="en-US" smtClean="0">
                <a:solidFill>
                  <a:schemeClr val="tx1"/>
                </a:solidFill>
              </a:rPr>
              <a:t>21</a:t>
            </a:fld>
            <a:endParaRPr lang="en-US" dirty="0">
              <a:solidFill>
                <a:schemeClr val="tx1"/>
              </a:solidFill>
            </a:endParaRPr>
          </a:p>
        </p:txBody>
      </p:sp>
      <p:cxnSp>
        <p:nvCxnSpPr>
          <p:cNvPr id="4" name="Straight Connector 3">
            <a:extLst>
              <a:ext uri="{FF2B5EF4-FFF2-40B4-BE49-F238E27FC236}">
                <a16:creationId xmlns:a16="http://schemas.microsoft.com/office/drawing/2014/main" id="{C57A57CC-3DD0-A91C-BF0E-A489FCF36351}"/>
              </a:ext>
              <a:ext uri="{C183D7F6-B498-43B3-948B-1728B52AA6E4}">
                <adec:decorative xmlns:adec="http://schemas.microsoft.com/office/drawing/2017/decorative" val="1"/>
              </a:ext>
            </a:extLst>
          </p:cNvPr>
          <p:cNvCxnSpPr/>
          <p:nvPr/>
        </p:nvCxnSpPr>
        <p:spPr>
          <a:xfrm>
            <a:off x="962526" y="2271562"/>
            <a:ext cx="995252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3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dirty="0">
                <a:solidFill>
                  <a:schemeClr val="accent1">
                    <a:lumMod val="75000"/>
                  </a:schemeClr>
                </a:solidFill>
                <a:latin typeface="Arial"/>
                <a:cs typeface="Arial"/>
              </a:rPr>
              <a:t>This is an open solicitation for public and private entities.</a:t>
            </a:r>
          </a:p>
          <a:p>
            <a:r>
              <a:rPr lang="en-US" sz="3200" dirty="0">
                <a:solidFill>
                  <a:schemeClr val="accent1">
                    <a:lumMod val="75000"/>
                  </a:schemeClr>
                </a:solidFill>
                <a:latin typeface="Arial"/>
                <a:cs typeface="Arial"/>
              </a:rPr>
              <a:t>Applicants must accept the EPIC terms and conditions.</a:t>
            </a:r>
          </a:p>
          <a:p>
            <a:pPr lvl="1">
              <a:buFont typeface="Courier New"/>
              <a:buChar char="o"/>
            </a:pPr>
            <a:r>
              <a:rPr lang="en-US" sz="3200" dirty="0">
                <a:solidFill>
                  <a:schemeClr val="accent1">
                    <a:lumMod val="75000"/>
                  </a:schemeClr>
                </a:solidFill>
                <a:latin typeface="Arial"/>
                <a:cs typeface="Arial"/>
              </a:rPr>
              <a:t>Standard, UC, and DOE T&amp;Cs available online:</a:t>
            </a:r>
            <a:r>
              <a:rPr lang="en-US" sz="3200" dirty="0">
                <a:solidFill>
                  <a:srgbClr val="4F81BD"/>
                </a:solidFill>
                <a:latin typeface="Arial"/>
                <a:cs typeface="Arial"/>
                <a:hlinkClick r:id="rId3">
                  <a:extLst>
                    <a:ext uri="{A12FA001-AC4F-418D-AE19-62706E023703}">
                      <ahyp:hlinkClr xmlns:ahyp="http://schemas.microsoft.com/office/drawing/2018/hyperlinkcolor" val="tx"/>
                    </a:ext>
                  </a:extLst>
                </a:hlinkClick>
              </a:rPr>
              <a:t> https://www.energy.ca.gov/funding-opportunities/funding-resources</a:t>
            </a:r>
            <a:r>
              <a:rPr lang="en-US" sz="3200" dirty="0">
                <a:solidFill>
                  <a:srgbClr val="4F81BD"/>
                </a:solidFill>
                <a:latin typeface="Arial"/>
                <a:cs typeface="Arial"/>
              </a:rPr>
              <a:t> </a:t>
            </a:r>
          </a:p>
          <a:p>
            <a:r>
              <a:rPr lang="en-US" sz="3200" dirty="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dirty="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0E8A-4F98-67E6-7968-042AA53E2193}"/>
              </a:ext>
            </a:extLst>
          </p:cNvPr>
          <p:cNvSpPr>
            <a:spLocks noGrp="1"/>
          </p:cNvSpPr>
          <p:nvPr>
            <p:ph type="title"/>
          </p:nvPr>
        </p:nvSpPr>
        <p:spPr/>
        <p:txBody>
          <a:bodyPr/>
          <a:lstStyle/>
          <a:p>
            <a:r>
              <a:rPr lang="en-US" b="1" dirty="0">
                <a:latin typeface="+mn-lt"/>
              </a:rPr>
              <a:t>Two-Phase Evaluation Process</a:t>
            </a:r>
          </a:p>
        </p:txBody>
      </p:sp>
      <p:sp>
        <p:nvSpPr>
          <p:cNvPr id="3" name="Content Placeholder 2">
            <a:extLst>
              <a:ext uri="{FF2B5EF4-FFF2-40B4-BE49-F238E27FC236}">
                <a16:creationId xmlns:a16="http://schemas.microsoft.com/office/drawing/2014/main" id="{27AEAE24-4482-BFDF-B745-F711504DB049}"/>
              </a:ext>
            </a:extLst>
          </p:cNvPr>
          <p:cNvSpPr>
            <a:spLocks noGrp="1"/>
          </p:cNvSpPr>
          <p:nvPr>
            <p:ph idx="1"/>
          </p:nvPr>
        </p:nvSpPr>
        <p:spPr/>
        <p:txBody>
          <a:bodyPr/>
          <a:lstStyle/>
          <a:p>
            <a:pPr marL="0" indent="0">
              <a:buNone/>
            </a:pPr>
            <a:r>
              <a:rPr lang="en-US" dirty="0"/>
              <a:t>The evaluation process will consist of two phases:</a:t>
            </a:r>
          </a:p>
          <a:p>
            <a:pPr marL="457200" indent="-457200">
              <a:buFont typeface="+mj-lt"/>
              <a:buAutoNum type="arabicParenR"/>
            </a:pPr>
            <a:r>
              <a:rPr lang="en-US" dirty="0"/>
              <a:t>Phase 1 – Technical Abstract Screening</a:t>
            </a:r>
          </a:p>
          <a:p>
            <a:pPr marL="457200" indent="-457200">
              <a:buFont typeface="+mj-lt"/>
              <a:buAutoNum type="arabicParenR"/>
            </a:pPr>
            <a:r>
              <a:rPr lang="en-US" dirty="0"/>
              <a:t>Phase 2 – Full Application Evaluation and Scoring</a:t>
            </a:r>
          </a:p>
        </p:txBody>
      </p:sp>
      <p:sp>
        <p:nvSpPr>
          <p:cNvPr id="4" name="Slide Number Placeholder 3">
            <a:extLst>
              <a:ext uri="{FF2B5EF4-FFF2-40B4-BE49-F238E27FC236}">
                <a16:creationId xmlns:a16="http://schemas.microsoft.com/office/drawing/2014/main" id="{65190615-D61F-1FC0-0362-653C0BEF8037}"/>
              </a:ext>
            </a:extLst>
          </p:cNvPr>
          <p:cNvSpPr>
            <a:spLocks noGrp="1"/>
          </p:cNvSpPr>
          <p:nvPr>
            <p:ph type="sldNum" sz="quarter" idx="12"/>
          </p:nvPr>
        </p:nvSpPr>
        <p:spPr/>
        <p:txBody>
          <a:bodyPr/>
          <a:lstStyle/>
          <a:p>
            <a:fld id="{005C4985-ACD0-2B4C-8981-36243250F268}" type="slidenum">
              <a:rPr lang="en-US" smtClean="0"/>
              <a:t>23</a:t>
            </a:fld>
            <a:endParaRPr lang="en-US"/>
          </a:p>
        </p:txBody>
      </p:sp>
    </p:spTree>
    <p:extLst>
      <p:ext uri="{BB962C8B-B14F-4D97-AF65-F5344CB8AC3E}">
        <p14:creationId xmlns:p14="http://schemas.microsoft.com/office/powerpoint/2010/main" val="96750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C360-623C-5358-9579-3AC9BF8AA5CD}"/>
              </a:ext>
            </a:extLst>
          </p:cNvPr>
          <p:cNvSpPr>
            <a:spLocks noGrp="1"/>
          </p:cNvSpPr>
          <p:nvPr>
            <p:ph type="ctrTitle"/>
          </p:nvPr>
        </p:nvSpPr>
        <p:spPr/>
        <p:txBody>
          <a:bodyPr/>
          <a:lstStyle/>
          <a:p>
            <a:r>
              <a:rPr lang="en-US" dirty="0"/>
              <a:t>Phase 1: Technical Abstracts</a:t>
            </a:r>
          </a:p>
        </p:txBody>
      </p:sp>
      <p:sp>
        <p:nvSpPr>
          <p:cNvPr id="3" name="Subtitle 2">
            <a:extLst>
              <a:ext uri="{FF2B5EF4-FFF2-40B4-BE49-F238E27FC236}">
                <a16:creationId xmlns:a16="http://schemas.microsoft.com/office/drawing/2014/main" id="{9E85CD59-E749-CF31-2F24-8B2EEE7EEF27}"/>
              </a:ext>
            </a:extLst>
          </p:cNvPr>
          <p:cNvSpPr>
            <a:spLocks noGrp="1"/>
          </p:cNvSpPr>
          <p:nvPr>
            <p:ph type="subTitle" idx="1"/>
          </p:nvPr>
        </p:nvSpPr>
        <p:spPr/>
        <p:txBody>
          <a:bodyPr/>
          <a:lstStyle/>
          <a:p>
            <a:r>
              <a:rPr lang="en-US" dirty="0"/>
              <a:t>GFO-23-302: PEZERR</a:t>
            </a:r>
          </a:p>
          <a:p>
            <a:r>
              <a:rPr lang="en-US" dirty="0"/>
              <a:t>Due Date: January 19, 2024</a:t>
            </a:r>
          </a:p>
        </p:txBody>
      </p:sp>
    </p:spTree>
    <p:extLst>
      <p:ext uri="{BB962C8B-B14F-4D97-AF65-F5344CB8AC3E}">
        <p14:creationId xmlns:p14="http://schemas.microsoft.com/office/powerpoint/2010/main" val="105436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Technical Abstract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3927494491"/>
              </p:ext>
            </p:extLst>
          </p:nvPr>
        </p:nvGraphicFramePr>
        <p:xfrm>
          <a:off x="1119188" y="1403594"/>
          <a:ext cx="9966960" cy="4197497"/>
        </p:xfrm>
        <a:graphic>
          <a:graphicData uri="http://schemas.openxmlformats.org/drawingml/2006/table">
            <a:tbl>
              <a:tblPr firstRow="1" bandRow="1">
                <a:tableStyleId>{5C22544A-7EE6-4342-B048-85BDC9FD1C3A}</a:tableStyleId>
              </a:tblPr>
              <a:tblGrid>
                <a:gridCol w="7516812">
                  <a:extLst>
                    <a:ext uri="{9D8B030D-6E8A-4147-A177-3AD203B41FA5}">
                      <a16:colId xmlns:a16="http://schemas.microsoft.com/office/drawing/2014/main" val="20000"/>
                    </a:ext>
                  </a:extLst>
                </a:gridCol>
                <a:gridCol w="2450148">
                  <a:extLst>
                    <a:ext uri="{9D8B030D-6E8A-4147-A177-3AD203B41FA5}">
                      <a16:colId xmlns:a16="http://schemas.microsoft.com/office/drawing/2014/main" val="398695814"/>
                    </a:ext>
                  </a:extLst>
                </a:gridCol>
              </a:tblGrid>
              <a:tr h="492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Each Applicant must complete and include the following: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Page Limit: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6595">
                <a:tc>
                  <a:txBody>
                    <a:bodyPr/>
                    <a:lstStyle/>
                    <a:p>
                      <a:pPr marL="342900" indent="-342900">
                        <a:lnSpc>
                          <a:spcPct val="150000"/>
                        </a:lnSpc>
                        <a:buAutoNum type="alphaUcPeriod"/>
                      </a:pPr>
                      <a:r>
                        <a:rPr lang="en-US" sz="2400" dirty="0"/>
                        <a:t>Abstract Project Summary</a:t>
                      </a:r>
                      <a:r>
                        <a:rPr lang="en-US" sz="2400" baseline="0" dirty="0"/>
                        <a:t> (.docx)</a:t>
                      </a:r>
                    </a:p>
                    <a:p>
                      <a:pPr marL="857250" lvl="1" indent="-400050">
                        <a:lnSpc>
                          <a:spcPct val="150000"/>
                        </a:lnSpc>
                        <a:buFont typeface="+mj-lt"/>
                        <a:buAutoNum type="romanUcPeriod"/>
                      </a:pPr>
                      <a:r>
                        <a:rPr lang="en-US" sz="2400" dirty="0"/>
                        <a:t>Innovation</a:t>
                      </a:r>
                    </a:p>
                    <a:p>
                      <a:pPr marL="857250" lvl="1" indent="-400050">
                        <a:lnSpc>
                          <a:spcPct val="150000"/>
                        </a:lnSpc>
                        <a:buFont typeface="+mj-lt"/>
                        <a:buAutoNum type="romanUcPeriod"/>
                      </a:pPr>
                      <a:r>
                        <a:rPr lang="en-US" sz="2400" dirty="0"/>
                        <a:t>Methodology</a:t>
                      </a:r>
                    </a:p>
                    <a:p>
                      <a:pPr marL="857250" lvl="1" indent="-400050">
                        <a:lnSpc>
                          <a:spcPct val="150000"/>
                        </a:lnSpc>
                        <a:buFont typeface="+mj-lt"/>
                        <a:buAutoNum type="romanUcPeriod"/>
                      </a:pPr>
                      <a:r>
                        <a:rPr lang="en-US" sz="2400" dirty="0"/>
                        <a:t>Market Competitiveness</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defTabSz="1371600">
                        <a:lnSpc>
                          <a:spcPct val="100000"/>
                        </a:lnSpc>
                        <a:buFont typeface="+mj-lt"/>
                        <a:buNone/>
                        <a:tabLst/>
                      </a:pPr>
                      <a:r>
                        <a:rPr lang="en-US" sz="2400" b="1" kern="1200" dirty="0">
                          <a:solidFill>
                            <a:srgbClr val="EE0000"/>
                          </a:solidFill>
                          <a:latin typeface="+mn-lt"/>
                          <a:ea typeface="+mn-ea"/>
                          <a:cs typeface="+mn-cs"/>
                        </a:rPr>
                        <a:t>Limit response to eight pages</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971550" lvl="1" indent="-514350">
                        <a:lnSpc>
                          <a:spcPct val="150000"/>
                        </a:lnSpc>
                        <a:buFont typeface="+mj-lt"/>
                        <a:buAutoNum type="romanUcPeriod" startAt="4"/>
                      </a:pPr>
                      <a:r>
                        <a:rPr lang="en-US" sz="2400" dirty="0"/>
                        <a:t>Comparison Table(s)</a:t>
                      </a:r>
                    </a:p>
                    <a:p>
                      <a:pPr marL="857250" lvl="1" indent="-400050">
                        <a:lnSpc>
                          <a:spcPct val="150000"/>
                        </a:lnSpc>
                        <a:buFont typeface="+mj-lt"/>
                        <a:buAutoNum type="romanUcPeriod" startAt="4"/>
                      </a:pPr>
                      <a:r>
                        <a:rPr lang="en-US" sz="2400" dirty="0"/>
                        <a:t>Photos of Proposed Technology</a:t>
                      </a: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lvl="1" indent="0" algn="ctr">
                        <a:lnSpc>
                          <a:spcPct val="100000"/>
                        </a:lnSpc>
                        <a:buFont typeface="+mj-lt"/>
                        <a:buNone/>
                      </a:pPr>
                      <a:r>
                        <a:rPr lang="en-US" sz="2400" dirty="0"/>
                        <a:t>Not subject to page limit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1105919"/>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Pre-Application Project Abstract (Attachment A)</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5433833"/>
          </a:xfrm>
        </p:spPr>
        <p:txBody>
          <a:bodyPr vert="horz" lIns="91440" tIns="45720" rIns="91440" bIns="45720" rtlCol="0" anchor="t">
            <a:noAutofit/>
          </a:bodyPr>
          <a:lstStyle/>
          <a:p>
            <a:r>
              <a:rPr lang="en-US" dirty="0">
                <a:solidFill>
                  <a:schemeClr val="accent1">
                    <a:lumMod val="75000"/>
                  </a:schemeClr>
                </a:solidFill>
                <a:latin typeface="Arial"/>
                <a:cs typeface="Arial"/>
              </a:rPr>
              <a:t>This is your opportunity to describe your proposed technology to be demonstrated under this grant. The abstract should describe:</a:t>
            </a:r>
          </a:p>
          <a:p>
            <a:pPr marL="1028700" lvl="1" indent="-571500">
              <a:buFont typeface="+mj-lt"/>
              <a:buAutoNum type="romanUcPeriod"/>
            </a:pPr>
            <a:r>
              <a:rPr lang="en-US" dirty="0">
                <a:solidFill>
                  <a:schemeClr val="accent1">
                    <a:lumMod val="75000"/>
                  </a:schemeClr>
                </a:solidFill>
                <a:latin typeface="Arial"/>
                <a:cs typeface="Arial"/>
              </a:rPr>
              <a:t>Innovation: </a:t>
            </a:r>
          </a:p>
          <a:p>
            <a:pPr lvl="2"/>
            <a:r>
              <a:rPr lang="en-US" sz="2000" dirty="0">
                <a:solidFill>
                  <a:schemeClr val="accent1">
                    <a:lumMod val="75000"/>
                  </a:schemeClr>
                </a:solidFill>
                <a:latin typeface="Arial"/>
                <a:cs typeface="Arial"/>
              </a:rPr>
              <a:t>How the technology works and how it addresses the GFO’s goals of reducing cost, time, and complexity in installing BTM zero-emission backup power systems</a:t>
            </a:r>
          </a:p>
          <a:p>
            <a:pPr lvl="2"/>
            <a:r>
              <a:rPr lang="en-US" sz="2000" dirty="0">
                <a:solidFill>
                  <a:schemeClr val="accent1">
                    <a:lumMod val="75000"/>
                  </a:schemeClr>
                </a:solidFill>
                <a:latin typeface="Arial"/>
                <a:cs typeface="Arial"/>
              </a:rPr>
              <a:t>Key innovation and technology readiness level</a:t>
            </a:r>
          </a:p>
          <a:p>
            <a:pPr marL="1028700" lvl="1" indent="-571500">
              <a:buFont typeface="+mj-lt"/>
              <a:buAutoNum type="romanUcPeriod"/>
            </a:pPr>
            <a:r>
              <a:rPr lang="en-US" dirty="0">
                <a:solidFill>
                  <a:schemeClr val="accent1">
                    <a:lumMod val="75000"/>
                  </a:schemeClr>
                </a:solidFill>
                <a:latin typeface="Arial"/>
                <a:cs typeface="Arial"/>
              </a:rPr>
              <a:t>Methodology: </a:t>
            </a:r>
          </a:p>
          <a:p>
            <a:pPr lvl="2"/>
            <a:r>
              <a:rPr lang="en-US" sz="2000" dirty="0">
                <a:solidFill>
                  <a:schemeClr val="accent1">
                    <a:lumMod val="75000"/>
                  </a:schemeClr>
                </a:solidFill>
                <a:latin typeface="Arial"/>
                <a:cs typeface="Arial"/>
              </a:rPr>
              <a:t>Technical approach of the proposed demonstration</a:t>
            </a:r>
          </a:p>
          <a:p>
            <a:pPr lvl="2"/>
            <a:r>
              <a:rPr lang="en-US" sz="2000" dirty="0">
                <a:solidFill>
                  <a:schemeClr val="accent1">
                    <a:lumMod val="75000"/>
                  </a:schemeClr>
                </a:solidFill>
                <a:latin typeface="Arial"/>
                <a:cs typeface="Arial"/>
              </a:rPr>
              <a:t>Measurement and verification strategy</a:t>
            </a:r>
          </a:p>
          <a:p>
            <a:pPr lvl="2"/>
            <a:r>
              <a:rPr lang="en-US" sz="2000" dirty="0">
                <a:solidFill>
                  <a:schemeClr val="accent1">
                    <a:lumMod val="75000"/>
                  </a:schemeClr>
                </a:solidFill>
                <a:latin typeface="Arial"/>
                <a:cs typeface="Arial"/>
              </a:rPr>
              <a:t>Project team qualifications and prior/planned community engagement activities</a:t>
            </a:r>
          </a:p>
          <a:p>
            <a:pPr marL="1028700" lvl="1" indent="-571500">
              <a:buFont typeface="+mj-lt"/>
              <a:buAutoNum type="romanUcPeriod"/>
            </a:pPr>
            <a:r>
              <a:rPr lang="en-US" dirty="0">
                <a:solidFill>
                  <a:schemeClr val="accent1">
                    <a:lumMod val="75000"/>
                  </a:schemeClr>
                </a:solidFill>
                <a:latin typeface="Arial"/>
                <a:cs typeface="Arial"/>
              </a:rPr>
              <a:t>Market Competitiveness: </a:t>
            </a:r>
          </a:p>
          <a:p>
            <a:pPr lvl="2"/>
            <a:r>
              <a:rPr lang="en-US" sz="2000" dirty="0">
                <a:solidFill>
                  <a:schemeClr val="accent1">
                    <a:lumMod val="75000"/>
                  </a:schemeClr>
                </a:solidFill>
                <a:latin typeface="Arial"/>
                <a:cs typeface="Arial"/>
              </a:rPr>
              <a:t>How the technology addresses key market needs and customer adoption barriers</a:t>
            </a:r>
          </a:p>
          <a:p>
            <a:pPr lvl="2"/>
            <a:r>
              <a:rPr lang="en-US" sz="2000" dirty="0">
                <a:solidFill>
                  <a:schemeClr val="accent1">
                    <a:lumMod val="75000"/>
                  </a:schemeClr>
                </a:solidFill>
                <a:latin typeface="Arial"/>
                <a:cs typeface="Arial"/>
              </a:rPr>
              <a:t>Path-to-Market Strategy</a:t>
            </a:r>
          </a:p>
          <a:p>
            <a:pPr lvl="2"/>
            <a:r>
              <a:rPr lang="en-US" sz="2000" dirty="0">
                <a:solidFill>
                  <a:schemeClr val="accent1">
                    <a:lumMod val="75000"/>
                  </a:schemeClr>
                </a:solidFill>
                <a:latin typeface="Arial"/>
                <a:cs typeface="Arial"/>
              </a:rPr>
              <a:t>Financial- and energy-related customer benefits</a:t>
            </a:r>
          </a:p>
          <a:p>
            <a:r>
              <a:rPr lang="en-US" sz="2800" dirty="0">
                <a:solidFill>
                  <a:schemeClr val="accent1">
                    <a:lumMod val="75000"/>
                  </a:schemeClr>
                </a:solidFill>
                <a:latin typeface="Arial"/>
                <a:cs typeface="Arial"/>
              </a:rPr>
              <a:t>See Attachment A for full prompt, consisting of ten questions.</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2696659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Technical Abstract Appendix (Att. A-IV)</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pPr marL="571500" indent="-571500">
              <a:buFont typeface="+mj-lt"/>
              <a:buAutoNum type="romanUcPeriod" startAt="4"/>
            </a:pPr>
            <a:r>
              <a:rPr lang="en-US" sz="2800" b="1" dirty="0">
                <a:solidFill>
                  <a:schemeClr val="accent1">
                    <a:lumMod val="75000"/>
                  </a:schemeClr>
                </a:solidFill>
                <a:latin typeface="Arial"/>
                <a:cs typeface="Arial"/>
              </a:rPr>
              <a:t>Comparison Tables</a:t>
            </a:r>
            <a:r>
              <a:rPr lang="en-US" sz="2800" dirty="0">
                <a:solidFill>
                  <a:schemeClr val="accent1">
                    <a:lumMod val="75000"/>
                  </a:schemeClr>
                </a:solidFill>
                <a:latin typeface="Arial"/>
                <a:cs typeface="Arial"/>
              </a:rPr>
              <a:t>. Compare your proposed technology to current leading and competing technologies under the following attributes to the best of your ability:</a:t>
            </a:r>
          </a:p>
          <a:p>
            <a:pPr lvl="1"/>
            <a:r>
              <a:rPr lang="en-US" dirty="0">
                <a:solidFill>
                  <a:schemeClr val="accent1">
                    <a:lumMod val="75000"/>
                  </a:schemeClr>
                </a:solidFill>
                <a:latin typeface="Arial"/>
                <a:cs typeface="Arial"/>
              </a:rPr>
              <a:t>Quantity of loads powered as energy capacity</a:t>
            </a:r>
          </a:p>
          <a:p>
            <a:pPr lvl="1"/>
            <a:r>
              <a:rPr lang="en-US" dirty="0">
                <a:solidFill>
                  <a:schemeClr val="accent1">
                    <a:lumMod val="75000"/>
                  </a:schemeClr>
                </a:solidFill>
                <a:latin typeface="Arial"/>
                <a:cs typeface="Arial"/>
              </a:rPr>
              <a:t>Time duration that critical loads can be powered</a:t>
            </a:r>
          </a:p>
          <a:p>
            <a:pPr lvl="1"/>
            <a:r>
              <a:rPr lang="en-US" dirty="0">
                <a:solidFill>
                  <a:schemeClr val="accent1">
                    <a:lumMod val="75000"/>
                  </a:schemeClr>
                </a:solidFill>
                <a:latin typeface="Arial"/>
                <a:cs typeface="Arial"/>
              </a:rPr>
              <a:t>Levelized cost of energy for the full backup power solution</a:t>
            </a:r>
          </a:p>
          <a:p>
            <a:pPr lvl="1"/>
            <a:r>
              <a:rPr lang="en-US" dirty="0">
                <a:solidFill>
                  <a:schemeClr val="accent1">
                    <a:lumMod val="75000"/>
                  </a:schemeClr>
                </a:solidFill>
                <a:latin typeface="Arial"/>
                <a:cs typeface="Arial"/>
              </a:rPr>
              <a:t>Cost of permits for the full backup power solution</a:t>
            </a:r>
          </a:p>
          <a:p>
            <a:pPr lvl="1"/>
            <a:r>
              <a:rPr lang="en-US" dirty="0">
                <a:solidFill>
                  <a:schemeClr val="accent1">
                    <a:lumMod val="75000"/>
                  </a:schemeClr>
                </a:solidFill>
                <a:latin typeface="Arial"/>
                <a:cs typeface="Arial"/>
              </a:rPr>
              <a:t>Cost of utility interconnection requirements (as applicable)</a:t>
            </a:r>
          </a:p>
          <a:p>
            <a:pPr lvl="1"/>
            <a:r>
              <a:rPr lang="en-US" dirty="0">
                <a:solidFill>
                  <a:schemeClr val="accent1">
                    <a:lumMod val="75000"/>
                  </a:schemeClr>
                </a:solidFill>
                <a:latin typeface="Arial"/>
                <a:cs typeface="Arial"/>
              </a:rPr>
              <a:t>Costs incurred from electrician’s billed labor hours for installation</a:t>
            </a:r>
          </a:p>
          <a:p>
            <a:pPr lvl="1"/>
            <a:r>
              <a:rPr lang="en-US" dirty="0">
                <a:solidFill>
                  <a:schemeClr val="accent1">
                    <a:lumMod val="75000"/>
                  </a:schemeClr>
                </a:solidFill>
                <a:latin typeface="Arial"/>
                <a:cs typeface="Arial"/>
              </a:rPr>
              <a:t>Operational Steps for customers to shift into island mode</a:t>
            </a:r>
          </a:p>
          <a:p>
            <a:pPr lvl="1"/>
            <a:r>
              <a:rPr lang="en-US" dirty="0">
                <a:solidFill>
                  <a:schemeClr val="accent1">
                    <a:lumMod val="75000"/>
                  </a:schemeClr>
                </a:solidFill>
                <a:latin typeface="Arial"/>
                <a:cs typeface="Arial"/>
              </a:rPr>
              <a:t>Annual maintenance requirement</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39369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Technical Abstract Appendix (Att. A-V)</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pPr marL="571500" indent="-571500">
              <a:buFont typeface="+mj-lt"/>
              <a:buAutoNum type="romanUcPeriod" startAt="5"/>
            </a:pPr>
            <a:r>
              <a:rPr lang="en-US" sz="2800" b="1" dirty="0">
                <a:solidFill>
                  <a:schemeClr val="accent1">
                    <a:lumMod val="75000"/>
                  </a:schemeClr>
                </a:solidFill>
                <a:latin typeface="Arial"/>
                <a:cs typeface="Arial"/>
              </a:rPr>
              <a:t>Photos of Proposed Technology</a:t>
            </a:r>
          </a:p>
          <a:p>
            <a:pPr lvl="1"/>
            <a:r>
              <a:rPr lang="en-US" sz="2800" dirty="0">
                <a:solidFill>
                  <a:schemeClr val="accent1">
                    <a:lumMod val="75000"/>
                  </a:schemeClr>
                </a:solidFill>
                <a:latin typeface="Arial"/>
                <a:cs typeface="Arial"/>
              </a:rPr>
              <a:t>Submit pictures and/or diagrams that illustrate how your technology functions and operates.</a:t>
            </a:r>
          </a:p>
          <a:p>
            <a:pPr lvl="1"/>
            <a:r>
              <a:rPr lang="en-US" sz="2800" dirty="0">
                <a:solidFill>
                  <a:schemeClr val="accent1">
                    <a:lumMod val="75000"/>
                  </a:schemeClr>
                </a:solidFill>
                <a:latin typeface="Arial"/>
                <a:cs typeface="Arial"/>
              </a:rPr>
              <a:t>Detail components that are to be installed under your proposed demonstration.</a:t>
            </a:r>
          </a:p>
          <a:p>
            <a:pPr lvl="1"/>
            <a:r>
              <a:rPr lang="en-US" sz="2800" dirty="0">
                <a:solidFill>
                  <a:schemeClr val="accent1">
                    <a:lumMod val="75000"/>
                  </a:schemeClr>
                </a:solidFill>
                <a:latin typeface="Arial"/>
                <a:cs typeface="Arial"/>
              </a:rPr>
              <a:t>Do not submit confidential information. </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234214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221C-10B4-3FF4-ED83-BF7939C29970}"/>
              </a:ext>
            </a:extLst>
          </p:cNvPr>
          <p:cNvSpPr>
            <a:spLocks noGrp="1"/>
          </p:cNvSpPr>
          <p:nvPr>
            <p:ph type="ctrTitle"/>
          </p:nvPr>
        </p:nvSpPr>
        <p:spPr/>
        <p:txBody>
          <a:bodyPr/>
          <a:lstStyle/>
          <a:p>
            <a:r>
              <a:rPr lang="en-US" dirty="0"/>
              <a:t>Phase 2: Full Application</a:t>
            </a:r>
          </a:p>
        </p:txBody>
      </p:sp>
      <p:sp>
        <p:nvSpPr>
          <p:cNvPr id="3" name="Subtitle 2">
            <a:extLst>
              <a:ext uri="{FF2B5EF4-FFF2-40B4-BE49-F238E27FC236}">
                <a16:creationId xmlns:a16="http://schemas.microsoft.com/office/drawing/2014/main" id="{B39C2BD1-E6A0-AFE7-C5C8-29A6D08C128D}"/>
              </a:ext>
            </a:extLst>
          </p:cNvPr>
          <p:cNvSpPr>
            <a:spLocks noGrp="1"/>
          </p:cNvSpPr>
          <p:nvPr>
            <p:ph type="subTitle" idx="1"/>
          </p:nvPr>
        </p:nvSpPr>
        <p:spPr/>
        <p:txBody>
          <a:bodyPr/>
          <a:lstStyle/>
          <a:p>
            <a:r>
              <a:rPr lang="en-US" dirty="0"/>
              <a:t>GFO-23-302: PEZERR</a:t>
            </a:r>
          </a:p>
          <a:p>
            <a:r>
              <a:rPr lang="en-US" dirty="0"/>
              <a:t>Due Date: April 19, 2024</a:t>
            </a:r>
          </a:p>
        </p:txBody>
      </p:sp>
    </p:spTree>
    <p:extLst>
      <p:ext uri="{BB962C8B-B14F-4D97-AF65-F5344CB8AC3E}">
        <p14:creationId xmlns:p14="http://schemas.microsoft.com/office/powerpoint/2010/main" val="299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a:t>
            </a:r>
          </a:p>
          <a:p>
            <a:pPr>
              <a:spcBef>
                <a:spcPts val="0"/>
              </a:spcBef>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Participants will be muted during the presentation until the Q&amp;A session. </a:t>
            </a:r>
          </a:p>
          <a:p>
            <a:pPr>
              <a:spcBef>
                <a:spcPts val="0"/>
              </a:spcBef>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Please send your questions in the Q&amp;A window of Zoom.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Updates on solicitation documents including this presentation will be posted at the Grant Funding Opportunity’s webpage: </a:t>
            </a: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hlinkClick r:id="rId3"/>
              </a:rPr>
              <a:t>https://www.energy.ca.gov/solicitations/2023-11/gfo-23-302-power-electronics-zero-emission-residential-resilience-pezerr</a:t>
            </a: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 </a:t>
            </a:r>
            <a:endParaRPr kumimoji="0" lang="en-US"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1858149147"/>
              </p:ext>
            </p:extLst>
          </p:nvPr>
        </p:nvGraphicFramePr>
        <p:xfrm>
          <a:off x="1119188" y="1403594"/>
          <a:ext cx="9953624" cy="3632288"/>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dirty="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include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dirty="0"/>
                        <a:t>1. Executive Summary (.docx)</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7. CEQA Compliance Form (.docx)</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Project Narrative (.docx)</a:t>
                      </a:r>
                    </a:p>
                    <a:p>
                      <a:endParaRPr lang="en-US" sz="1800" dirty="0"/>
                    </a:p>
                  </a:txBody>
                  <a:tcPr/>
                </a:tc>
                <a:tc>
                  <a:txBody>
                    <a:bodyPr/>
                    <a:lstStyle/>
                    <a:p>
                      <a:r>
                        <a:rPr lang="en-US" sz="1800" dirty="0"/>
                        <a:t>8. </a:t>
                      </a:r>
                      <a:r>
                        <a:rPr kumimoji="0" lang="en-US" sz="1800" b="0" i="0" u="none" strike="noStrike" kern="1200" cap="none" spc="0" normalizeH="0" baseline="0" noProof="0" dirty="0">
                          <a:ln>
                            <a:noFill/>
                          </a:ln>
                          <a:solidFill>
                            <a:prstClr val="black"/>
                          </a:solidFill>
                          <a:effectLst/>
                          <a:uLnTx/>
                          <a:uFillTx/>
                          <a:latin typeface="+mn-lt"/>
                          <a:ea typeface="+mn-ea"/>
                          <a:cs typeface="+mn-cs"/>
                        </a:rPr>
                        <a:t>Past Project Information (.docx, .pdf)</a:t>
                      </a:r>
                      <a:endParaRPr lang="en-US" sz="1800" dirty="0"/>
                    </a:p>
                  </a:txBody>
                  <a:tcPr/>
                </a:tc>
                <a:extLst>
                  <a:ext uri="{0D108BD9-81ED-4DB2-BD59-A6C34878D82A}">
                    <a16:rowId xmlns:a16="http://schemas.microsoft.com/office/drawing/2014/main" val="10002"/>
                  </a:ext>
                </a:extLst>
              </a:tr>
              <a:tr h="492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9. </a:t>
                      </a:r>
                      <a:r>
                        <a:rPr lang="en-US" sz="1800" dirty="0"/>
                        <a:t>Commitment and Support Letters (.pdf) </a:t>
                      </a:r>
                    </a:p>
                  </a:txBody>
                  <a:tcPr/>
                </a:tc>
                <a:extLst>
                  <a:ext uri="{0D108BD9-81ED-4DB2-BD59-A6C34878D82A}">
                    <a16:rowId xmlns:a16="http://schemas.microsoft.com/office/drawing/2014/main" val="10003"/>
                  </a:ext>
                </a:extLst>
              </a:tr>
              <a:tr h="492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 Scope of Work (.docx)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10. </a:t>
                      </a:r>
                      <a:r>
                        <a:rPr kumimoji="0" lang="en-US" sz="1800" b="0" i="0" u="none" strike="noStrike" kern="1200" cap="none" spc="0" normalizeH="0" baseline="0" noProof="0" dirty="0">
                          <a:ln>
                            <a:noFill/>
                          </a:ln>
                          <a:solidFill>
                            <a:prstClr val="black"/>
                          </a:solidFill>
                          <a:effectLst/>
                          <a:uLnTx/>
                          <a:uFillTx/>
                          <a:latin typeface="+mn-lt"/>
                          <a:ea typeface="+mn-ea"/>
                          <a:cs typeface="+mn-cs"/>
                        </a:rPr>
                        <a:t>Project Performance Metrics</a:t>
                      </a:r>
                    </a:p>
                  </a:txBody>
                  <a:tcPr/>
                </a:tc>
                <a:extLst>
                  <a:ext uri="{0D108BD9-81ED-4DB2-BD59-A6C34878D82A}">
                    <a16:rowId xmlns:a16="http://schemas.microsoft.com/office/drawing/2014/main" val="10004"/>
                  </a:ext>
                </a:extLst>
              </a:tr>
              <a:tr h="52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5. Project Schedule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11. </a:t>
                      </a:r>
                      <a:r>
                        <a:rPr lang="fr-FR" sz="1800" dirty="0"/>
                        <a:t>Applicant Declaration (.docx)</a:t>
                      </a:r>
                      <a:endParaRPr lang="en-US" sz="1800" dirty="0"/>
                    </a:p>
                  </a:txBody>
                  <a:tcPr/>
                </a:tc>
                <a:extLst>
                  <a:ext uri="{0D108BD9-81ED-4DB2-BD59-A6C34878D82A}">
                    <a16:rowId xmlns:a16="http://schemas.microsoft.com/office/drawing/2014/main" val="10005"/>
                  </a:ext>
                </a:extLst>
              </a:tr>
              <a:tr h="492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6. Budget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2411330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Project Narrative (Attachment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dirty="0">
                <a:solidFill>
                  <a:schemeClr val="accent1">
                    <a:lumMod val="75000"/>
                  </a:schemeClr>
                </a:solidFill>
                <a:latin typeface="Arial"/>
                <a:cs typeface="Arial"/>
              </a:rPr>
              <a:t>This is your opportunity to explain the entirety of the project. The narrative should explain:</a:t>
            </a:r>
          </a:p>
          <a:p>
            <a:pPr lvl="1">
              <a:buFont typeface="Courier New" panose="02070309020205020404" pitchFamily="49" charset="0"/>
              <a:buChar char="o"/>
            </a:pPr>
            <a:r>
              <a:rPr lang="en-US" sz="2800" dirty="0">
                <a:solidFill>
                  <a:schemeClr val="accent1">
                    <a:lumMod val="75000"/>
                  </a:schemeClr>
                </a:solidFill>
                <a:latin typeface="Arial"/>
                <a:cs typeface="Arial"/>
              </a:rPr>
              <a:t>Why is your project necessary and important to California?</a:t>
            </a:r>
          </a:p>
          <a:p>
            <a:pPr lvl="1">
              <a:buFont typeface="Courier New" panose="02070309020205020404" pitchFamily="49" charset="0"/>
              <a:buChar char="o"/>
            </a:pPr>
            <a:r>
              <a:rPr lang="en-US" sz="2800" dirty="0">
                <a:solidFill>
                  <a:schemeClr val="accent1">
                    <a:lumMod val="75000"/>
                  </a:schemeClr>
                </a:solidFill>
                <a:latin typeface="Arial"/>
                <a:cs typeface="Arial"/>
              </a:rPr>
              <a:t>What is your project approach and how will each major task be implemented?</a:t>
            </a:r>
          </a:p>
          <a:p>
            <a:pPr lvl="1">
              <a:buFont typeface="Courier New" panose="02070309020205020404" pitchFamily="49" charset="0"/>
              <a:buChar char="o"/>
            </a:pPr>
            <a:r>
              <a:rPr lang="en-US" sz="2800" dirty="0">
                <a:solidFill>
                  <a:schemeClr val="accent1">
                    <a:lumMod val="75000"/>
                  </a:schemeClr>
                </a:solidFill>
                <a:latin typeface="Arial"/>
                <a:cs typeface="Arial"/>
              </a:rPr>
              <a:t>How will the project be completed in the term proposed</a:t>
            </a:r>
          </a:p>
          <a:p>
            <a:pPr lvl="1">
              <a:buFont typeface="Courier New" panose="02070309020205020404" pitchFamily="49" charset="0"/>
              <a:buChar char="o"/>
            </a:pPr>
            <a:r>
              <a:rPr lang="en-US" sz="2800" dirty="0">
                <a:solidFill>
                  <a:schemeClr val="accent1">
                    <a:lumMod val="75000"/>
                  </a:schemeClr>
                </a:solidFill>
                <a:latin typeface="Arial"/>
                <a:cs typeface="Arial"/>
              </a:rPr>
              <a:t>How will the project outcomes benefit electric IOU ratepayers?</a:t>
            </a:r>
          </a:p>
          <a:p>
            <a:pPr lvl="1">
              <a:buFont typeface="Courier New" panose="02070309020205020404" pitchFamily="49" charset="0"/>
              <a:buChar char="o"/>
            </a:pPr>
            <a:r>
              <a:rPr lang="en-US" sz="2800" dirty="0">
                <a:solidFill>
                  <a:schemeClr val="accent1">
                    <a:lumMod val="75000"/>
                  </a:schemeClr>
                </a:solidFill>
                <a:latin typeface="Arial"/>
                <a:cs typeface="Arial"/>
              </a:rPr>
              <a:t>Address the requirements for your group as described in Section I.C.</a:t>
            </a:r>
          </a:p>
          <a:p>
            <a:pPr marL="457200" lvl="1" indent="0">
              <a:buNone/>
            </a:pPr>
            <a:endParaRPr lang="en-US" sz="2800" dirty="0">
              <a:solidFill>
                <a:schemeClr val="accent1">
                  <a:lumMod val="75000"/>
                </a:schemeClr>
              </a:solidFill>
              <a:latin typeface="Arial"/>
              <a:cs typeface="Arial"/>
            </a:endParaRPr>
          </a:p>
          <a:p>
            <a:pPr marL="457200" lvl="1" indent="0">
              <a:buNone/>
            </a:pPr>
            <a:r>
              <a:rPr lang="en-US" sz="2800" dirty="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Scope of Work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dirty="0">
                <a:solidFill>
                  <a:schemeClr val="accent1">
                    <a:lumMod val="75000"/>
                  </a:schemeClr>
                </a:solidFill>
                <a:latin typeface="Arial"/>
                <a:cs typeface="Arial"/>
              </a:rPr>
              <a:t>Tell us exactly what you are proposing to do in your project.</a:t>
            </a:r>
          </a:p>
          <a:p>
            <a:r>
              <a:rPr lang="en-US" sz="3000" dirty="0">
                <a:solidFill>
                  <a:schemeClr val="accent1">
                    <a:lumMod val="75000"/>
                  </a:schemeClr>
                </a:solidFill>
                <a:latin typeface="Arial"/>
                <a:cs typeface="Arial"/>
              </a:rPr>
              <a:t>Identify what will be deliver to the Energy Commission.</a:t>
            </a:r>
          </a:p>
          <a:p>
            <a:r>
              <a:rPr lang="en-US" sz="3000" dirty="0">
                <a:solidFill>
                  <a:schemeClr val="accent1">
                    <a:lumMod val="75000"/>
                  </a:schemeClr>
                </a:solidFill>
                <a:latin typeface="Arial"/>
                <a:cs typeface="Arial"/>
              </a:rPr>
              <a:t>Be sure to include in the technical tasks:</a:t>
            </a:r>
          </a:p>
          <a:p>
            <a:pPr lvl="1">
              <a:buFont typeface="Courier New" panose="02070309020205020404" pitchFamily="49" charset="0"/>
              <a:buChar char="o"/>
            </a:pPr>
            <a:r>
              <a:rPr lang="en-US" sz="2800" dirty="0">
                <a:solidFill>
                  <a:schemeClr val="accent1">
                    <a:lumMod val="75000"/>
                  </a:schemeClr>
                </a:solidFill>
                <a:latin typeface="Arial"/>
                <a:cs typeface="Arial"/>
              </a:rPr>
              <a:t>At least one product deliverable per task.</a:t>
            </a:r>
          </a:p>
          <a:p>
            <a:pPr lvl="1">
              <a:buFont typeface="Courier New" panose="02070309020205020404" pitchFamily="49" charset="0"/>
              <a:buChar char="o"/>
            </a:pPr>
            <a:r>
              <a:rPr lang="en-US" sz="2800" dirty="0">
                <a:solidFill>
                  <a:schemeClr val="accent1">
                    <a:lumMod val="75000"/>
                  </a:schemeClr>
                </a:solidFill>
                <a:latin typeface="Arial"/>
                <a:cs typeface="Arial"/>
              </a:rPr>
              <a:t>Address requirements in Section I.C. under Project Focus.</a:t>
            </a:r>
          </a:p>
          <a:p>
            <a:r>
              <a:rPr lang="en-US" sz="3000" dirty="0">
                <a:solidFill>
                  <a:schemeClr val="accent1">
                    <a:lumMod val="75000"/>
                  </a:schemeClr>
                </a:solidFill>
                <a:latin typeface="Arial"/>
                <a:cs typeface="Arial"/>
              </a:rPr>
              <a:t>Be sure to include in the Project Schedule (Attachment 5):</a:t>
            </a:r>
          </a:p>
          <a:p>
            <a:pPr lvl="1">
              <a:buFont typeface="Courier New" panose="02070309020205020404" pitchFamily="49" charset="0"/>
              <a:buChar char="o"/>
            </a:pPr>
            <a:r>
              <a:rPr lang="en-US" sz="2800" dirty="0">
                <a:solidFill>
                  <a:schemeClr val="accent1">
                    <a:lumMod val="75000"/>
                  </a:schemeClr>
                </a:solidFill>
                <a:latin typeface="Arial"/>
                <a:cs typeface="Arial"/>
              </a:rPr>
              <a:t>Product deliverables that correspond with the Scope of Work.</a:t>
            </a:r>
          </a:p>
          <a:p>
            <a:pPr lvl="1">
              <a:buFont typeface="Courier New" panose="02070309020205020404" pitchFamily="49" charset="0"/>
              <a:buChar char="o"/>
            </a:pPr>
            <a:r>
              <a:rPr lang="en-US" sz="2800" dirty="0">
                <a:solidFill>
                  <a:schemeClr val="accent1">
                    <a:lumMod val="75000"/>
                  </a:schemeClr>
                </a:solidFill>
                <a:latin typeface="Arial"/>
                <a:cs typeface="Arial"/>
              </a:rPr>
              <a:t>Realistic dates on when product deliverables can be completed.</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dirty="0">
                <a:solidFill>
                  <a:srgbClr val="254061"/>
                </a:solidFill>
                <a:latin typeface="Arial"/>
                <a:cs typeface="Arial"/>
              </a:rPr>
              <a:t>Budget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85000" lnSpcReduction="20000"/>
          </a:bodyPr>
          <a:lstStyle/>
          <a:p>
            <a:pPr>
              <a:lnSpc>
                <a:spcPct val="120000"/>
              </a:lnSpc>
            </a:pPr>
            <a:r>
              <a:rPr lang="en-US" sz="3000" dirty="0">
                <a:solidFill>
                  <a:schemeClr val="accent1">
                    <a:lumMod val="75000"/>
                  </a:schemeClr>
                </a:solidFill>
                <a:latin typeface="Arial"/>
                <a:cs typeface="Arial"/>
              </a:rPr>
              <a:t>Identify how the Energy Commission funds and match funds be spent to complete the project</a:t>
            </a:r>
          </a:p>
          <a:p>
            <a:pPr>
              <a:lnSpc>
                <a:spcPct val="120000"/>
              </a:lnSpc>
            </a:pPr>
            <a:r>
              <a:rPr lang="en-US" sz="3000" dirty="0">
                <a:solidFill>
                  <a:schemeClr val="accent1">
                    <a:lumMod val="75000"/>
                  </a:schemeClr>
                </a:solidFill>
                <a:latin typeface="Arial"/>
                <a:cs typeface="Arial"/>
              </a:rPr>
              <a:t>Subcontractors receiving $100,000 or more Energy Commission funds must complete a separate budget form.</a:t>
            </a:r>
          </a:p>
          <a:p>
            <a:pPr>
              <a:lnSpc>
                <a:spcPct val="120000"/>
              </a:lnSpc>
            </a:pPr>
            <a:r>
              <a:rPr lang="en-US" sz="3000" dirty="0">
                <a:solidFill>
                  <a:schemeClr val="accent1">
                    <a:lumMod val="75000"/>
                  </a:schemeClr>
                </a:solidFill>
                <a:latin typeface="Arial"/>
                <a:cs typeface="Arial"/>
              </a:rPr>
              <a:t>Ensure that all rates provided are </a:t>
            </a:r>
            <a:r>
              <a:rPr lang="en-US" sz="3000" b="1" dirty="0">
                <a:solidFill>
                  <a:schemeClr val="accent1">
                    <a:lumMod val="75000"/>
                  </a:schemeClr>
                </a:solidFill>
                <a:latin typeface="Arial"/>
                <a:cs typeface="Arial"/>
              </a:rPr>
              <a:t>maximum</a:t>
            </a:r>
            <a:r>
              <a:rPr lang="en-US" sz="3000" dirty="0">
                <a:solidFill>
                  <a:schemeClr val="accent1">
                    <a:lumMod val="75000"/>
                  </a:schemeClr>
                </a:solidFill>
                <a:latin typeface="Arial"/>
                <a:cs typeface="Arial"/>
              </a:rPr>
              <a:t> rates for the entire project term. </a:t>
            </a:r>
          </a:p>
          <a:p>
            <a:pPr>
              <a:lnSpc>
                <a:spcPct val="120000"/>
              </a:lnSpc>
            </a:pPr>
            <a:r>
              <a:rPr lang="en-US" sz="3000" dirty="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dirty="0">
                <a:solidFill>
                  <a:schemeClr val="accent1">
                    <a:lumMod val="75000"/>
                  </a:schemeClr>
                </a:solidFill>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dirty="0">
                <a:solidFill>
                  <a:schemeClr val="accent1">
                    <a:lumMod val="75000"/>
                  </a:schemeClr>
                </a:solidFill>
                <a:latin typeface="Arial"/>
                <a:cs typeface="Arial"/>
              </a:rPr>
              <a:t>If an applicant plans to travel to conferences, including registration fees, they </a:t>
            </a:r>
            <a:r>
              <a:rPr lang="en-US" sz="2600" b="1" dirty="0">
                <a:solidFill>
                  <a:schemeClr val="accent1">
                    <a:lumMod val="75000"/>
                  </a:schemeClr>
                </a:solidFill>
                <a:latin typeface="Arial"/>
                <a:cs typeface="Arial"/>
              </a:rPr>
              <a:t>must</a:t>
            </a:r>
            <a:r>
              <a:rPr lang="en-US" sz="2600" dirty="0">
                <a:solidFill>
                  <a:schemeClr val="accent1">
                    <a:lumMod val="75000"/>
                  </a:schemeClr>
                </a:solidFill>
                <a:latin typeface="Arial"/>
                <a:cs typeface="Arial"/>
              </a:rPr>
              <a:t> use match funds.</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Commitment and Support Letter Forms (Attachment 9)</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dirty="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dirty="0">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dirty="0">
                <a:solidFill>
                  <a:schemeClr val="accent1">
                    <a:lumMod val="75000"/>
                  </a:schemeClr>
                </a:solidFill>
                <a:latin typeface="Arial"/>
                <a:cs typeface="Arial"/>
              </a:rPr>
              <a:t>Prime</a:t>
            </a:r>
            <a:r>
              <a:rPr lang="en-US" dirty="0">
                <a:solidFill>
                  <a:schemeClr val="accent1">
                    <a:lumMod val="75000"/>
                  </a:schemeClr>
                </a:solidFill>
                <a:latin typeface="Arial"/>
                <a:cs typeface="Arial"/>
              </a:rPr>
              <a:t>. </a:t>
            </a:r>
          </a:p>
          <a:p>
            <a:pPr lvl="1">
              <a:buFont typeface="Courier New" panose="02070309020205020404" pitchFamily="49" charset="0"/>
              <a:buChar char="o"/>
            </a:pPr>
            <a:r>
              <a:rPr lang="en-US" dirty="0">
                <a:solidFill>
                  <a:schemeClr val="accent1">
                    <a:lumMod val="75000"/>
                  </a:schemeClr>
                </a:solidFill>
                <a:latin typeface="Arial"/>
                <a:cs typeface="Arial"/>
              </a:rPr>
              <a:t>Support letters describe a project stakeholder’s interest or involvement in the project.</a:t>
            </a:r>
          </a:p>
          <a:p>
            <a:r>
              <a:rPr lang="en-US" sz="2800" dirty="0">
                <a:solidFill>
                  <a:schemeClr val="accent1">
                    <a:lumMod val="75000"/>
                  </a:schemeClr>
                </a:solidFill>
                <a:latin typeface="Arial"/>
                <a:cs typeface="Arial"/>
              </a:rPr>
              <a:t>All applicants must submit </a:t>
            </a:r>
            <a:r>
              <a:rPr lang="en-US" sz="2800" b="1" dirty="0">
                <a:solidFill>
                  <a:schemeClr val="accent1">
                    <a:lumMod val="75000"/>
                  </a:schemeClr>
                </a:solidFill>
                <a:latin typeface="Arial"/>
                <a:cs typeface="Arial"/>
              </a:rPr>
              <a:t>at least one </a:t>
            </a:r>
            <a:r>
              <a:rPr lang="en-US" sz="2800" dirty="0">
                <a:solidFill>
                  <a:schemeClr val="accent1">
                    <a:lumMod val="75000"/>
                  </a:schemeClr>
                </a:solidFill>
                <a:latin typeface="Arial"/>
                <a:cs typeface="Arial"/>
              </a:rPr>
              <a:t>support letter.</a:t>
            </a:r>
          </a:p>
          <a:p>
            <a:r>
              <a:rPr lang="en-US" sz="2800" dirty="0">
                <a:solidFill>
                  <a:schemeClr val="accent1">
                    <a:lumMod val="75000"/>
                  </a:schemeClr>
                </a:solidFill>
                <a:latin typeface="Arial"/>
                <a:cs typeface="Arial"/>
              </a:rPr>
              <a:t>Match funding must be supported by a match fund commitment letter. </a:t>
            </a:r>
          </a:p>
          <a:p>
            <a:r>
              <a:rPr lang="en-US" sz="2800" dirty="0">
                <a:solidFill>
                  <a:schemeClr val="accent1">
                    <a:lumMod val="75000"/>
                  </a:schemeClr>
                </a:solidFill>
                <a:latin typeface="Arial"/>
                <a:cs typeface="Arial"/>
              </a:rPr>
              <a:t>Any project partners that will make contributions to the project (other than match and sites) must submit a commitment letter.</a:t>
            </a:r>
          </a:p>
          <a:p>
            <a:r>
              <a:rPr lang="en-US" sz="2800" dirty="0">
                <a:solidFill>
                  <a:schemeClr val="accent1">
                    <a:lumMod val="75000"/>
                  </a:schemeClr>
                </a:solidFill>
                <a:latin typeface="Arial"/>
                <a:cs typeface="Arial"/>
              </a:rPr>
              <a:t>Limit to two pages per letter, excluding the cover page.</a:t>
            </a:r>
          </a:p>
          <a:p>
            <a:endParaRPr lang="en-US" dirty="0">
              <a:solidFill>
                <a:schemeClr val="accent1">
                  <a:lumMod val="75000"/>
                </a:schemeClr>
              </a:solidFill>
              <a:latin typeface="Arial"/>
              <a:cs typeface="Arial"/>
            </a:endParaRPr>
          </a:p>
          <a:p>
            <a:pPr marL="0" indent="0">
              <a:buNone/>
            </a:pPr>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(1)</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275907"/>
            <a:ext cx="5778754" cy="5367772"/>
          </a:xfrm>
        </p:spPr>
        <p:txBody>
          <a:bodyPr vert="horz" lIns="91440" tIns="45720" rIns="91440" bIns="45720" rtlCol="0" anchor="t">
            <a:noAutofit/>
          </a:bodyPr>
          <a:lstStyle/>
          <a:p>
            <a:r>
              <a:rPr lang="en-US" dirty="0">
                <a:solidFill>
                  <a:schemeClr val="accent1">
                    <a:lumMod val="75000"/>
                  </a:schemeClr>
                </a:solidFill>
                <a:latin typeface="Arial   "/>
                <a:cs typeface="Arial"/>
              </a:rPr>
              <a:t>Applications will be submitted through the Energy Commission Agreement Management System, available at: </a:t>
            </a:r>
            <a:r>
              <a:rPr lang="en-US" dirty="0">
                <a:solidFill>
                  <a:srgbClr val="ED861F"/>
                </a:solidFill>
                <a:latin typeface="Arial   "/>
                <a:ea typeface="+mn-lt"/>
                <a:cs typeface="+mn-lt"/>
                <a:hlinkClick r:id="rId3">
                  <a:extLst>
                    <a:ext uri="{A12FA001-AC4F-418D-AE19-62706E023703}">
                      <ahyp:hlinkClr xmlns:ahyp="http://schemas.microsoft.com/office/drawing/2018/hyperlinkcolor" val="tx"/>
                    </a:ext>
                  </a:extLst>
                </a:hlinkClick>
              </a:rPr>
              <a:t>https://ecams.energy.ca.gov/</a:t>
            </a:r>
            <a:endParaRPr lang="en-US" dirty="0">
              <a:solidFill>
                <a:srgbClr val="ED861F"/>
              </a:solidFill>
              <a:latin typeface="Arial   "/>
              <a:ea typeface="+mn-lt"/>
              <a:cs typeface="+mn-lt"/>
            </a:endParaRPr>
          </a:p>
          <a:p>
            <a:pPr marL="0" indent="0">
              <a:buNone/>
            </a:pPr>
            <a:endParaRPr lang="en-US" dirty="0">
              <a:solidFill>
                <a:schemeClr val="accent1">
                  <a:lumMod val="75000"/>
                </a:schemeClr>
              </a:solidFill>
              <a:ea typeface="+mn-lt"/>
              <a:cs typeface="+mn-lt"/>
            </a:endParaRPr>
          </a:p>
          <a:p>
            <a:r>
              <a:rPr lang="en-US" b="1" dirty="0">
                <a:solidFill>
                  <a:schemeClr val="accent1">
                    <a:lumMod val="75000"/>
                  </a:schemeClr>
                </a:solidFill>
                <a:latin typeface="Arial"/>
                <a:cs typeface="Arial" panose="020B0604020202020204"/>
              </a:rPr>
              <a:t>Applicants must have or create a user account in order to apply for this solicitation.</a:t>
            </a:r>
            <a:r>
              <a:rPr lang="en-US" dirty="0">
                <a:solidFill>
                  <a:schemeClr val="accent1">
                    <a:lumMod val="75000"/>
                  </a:schemeClr>
                </a:solidFill>
                <a:latin typeface="Arial"/>
                <a:cs typeface="Arial" panose="020B0604020202020204"/>
              </a:rPr>
              <a:t> To create an account, please see the guidance document titled </a:t>
            </a:r>
            <a:r>
              <a:rPr lang="en-US" u="sng" dirty="0">
                <a:solidFill>
                  <a:schemeClr val="accent1">
                    <a:lumMod val="75000"/>
                  </a:schemeClr>
                </a:solidFill>
                <a:latin typeface="Arial"/>
                <a:cs typeface="Arial" panose="020B0604020202020204"/>
                <a:hlinkClick r:id="rId4">
                  <a:extLst>
                    <a:ext uri="{A12FA001-AC4F-418D-AE19-62706E023703}">
                      <ahyp:hlinkClr xmlns:ahyp="http://schemas.microsoft.com/office/drawing/2018/hyperlinkcolor" val="tx"/>
                    </a:ext>
                  </a:extLst>
                </a:hlinkClick>
              </a:rPr>
              <a:t>User Registration Instructions</a:t>
            </a:r>
          </a:p>
          <a:p>
            <a:pPr marL="231775" indent="0">
              <a:buNone/>
            </a:pPr>
            <a:r>
              <a:rPr lang="en-US" sz="2000" dirty="0">
                <a:solidFill>
                  <a:srgbClr val="ED861F"/>
                </a:solidFill>
                <a:latin typeface="Arial"/>
                <a:cs typeface="Arial" panose="020B0604020202020204"/>
              </a:rPr>
              <a:t>Note: One account manager per organization, but users can be added by account manager</a:t>
            </a:r>
            <a:endParaRPr lang="en-US" sz="2200" dirty="0">
              <a:solidFill>
                <a:srgbClr val="ED861F"/>
              </a:solidFill>
              <a:latin typeface="Arial" panose="020B0604020202020204"/>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descr="Screenshot of the Energy Commission Agreement Management System (ECAMS) homepage.">
            <a:extLst>
              <a:ext uri="{FF2B5EF4-FFF2-40B4-BE49-F238E27FC236}">
                <a16:creationId xmlns:a16="http://schemas.microsoft.com/office/drawing/2014/main" id="{D1E4BF2A-794F-9656-5A4D-FC5AB7DE3E96}"/>
              </a:ext>
            </a:extLst>
          </p:cNvPr>
          <p:cNvPicPr>
            <a:picLocks noChangeAspect="1"/>
          </p:cNvPicPr>
          <p:nvPr/>
        </p:nvPicPr>
        <p:blipFill>
          <a:blip r:embed="rId5"/>
          <a:stretch>
            <a:fillRect/>
          </a:stretch>
        </p:blipFill>
        <p:spPr>
          <a:xfrm>
            <a:off x="6420650" y="1369872"/>
            <a:ext cx="5367358" cy="527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775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GFO Submission Requirements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14032"/>
            <a:ext cx="11180993" cy="985126"/>
          </a:xfrm>
        </p:spPr>
        <p:txBody>
          <a:bodyPr vert="horz" lIns="91440" tIns="45720" rIns="91440" bIns="45720" rtlCol="0" anchor="t">
            <a:noAutofit/>
          </a:bodyPr>
          <a:lstStyle/>
          <a:p>
            <a:r>
              <a:rPr lang="en-US" sz="2600" dirty="0">
                <a:solidFill>
                  <a:schemeClr val="accent1">
                    <a:lumMod val="75000"/>
                  </a:schemeClr>
                </a:solidFill>
                <a:latin typeface="Arial   "/>
                <a:ea typeface="+mn-lt"/>
                <a:cs typeface="+mn-lt"/>
              </a:rPr>
              <a:t>For detailed instructions on how to submit an application, please see the </a:t>
            </a:r>
            <a:r>
              <a:rPr lang="en-US" sz="2600" u="sng" dirty="0">
                <a:solidFill>
                  <a:schemeClr val="accent1">
                    <a:lumMod val="75000"/>
                  </a:schemeClr>
                </a:solidFill>
                <a:latin typeface="Arial   "/>
                <a:ea typeface="+mn-lt"/>
                <a:cs typeface="+mn-lt"/>
                <a:hlinkClick r:id="rId3">
                  <a:extLst>
                    <a:ext uri="{A12FA001-AC4F-418D-AE19-62706E023703}">
                      <ahyp:hlinkClr xmlns:ahyp="http://schemas.microsoft.com/office/drawing/2018/hyperlinkcolor" val="tx"/>
                    </a:ext>
                  </a:extLst>
                </a:hlinkClick>
              </a:rPr>
              <a:t>Applying for a Solicitation</a:t>
            </a:r>
            <a:r>
              <a:rPr lang="en-US" sz="2600" dirty="0">
                <a:solidFill>
                  <a:schemeClr val="accent1">
                    <a:lumMod val="75000"/>
                  </a:schemeClr>
                </a:solidFill>
                <a:latin typeface="Arial   "/>
                <a:ea typeface="+mn-lt"/>
                <a:cs typeface="+mn-lt"/>
              </a:rPr>
              <a:t> guidance document.</a:t>
            </a:r>
            <a:endParaRPr lang="en-US" sz="2600" dirty="0">
              <a:solidFill>
                <a:schemeClr val="accent1">
                  <a:lumMod val="75000"/>
                </a:schemeClr>
              </a:solidFill>
              <a:latin typeface="Arial" panose="020B0604020202020204"/>
              <a:ea typeface="+mn-lt"/>
              <a:cs typeface="+mn-lt"/>
            </a:endParaRPr>
          </a:p>
        </p:txBody>
      </p:sp>
      <p:sp>
        <p:nvSpPr>
          <p:cNvPr id="3" name="TextBox 2">
            <a:extLst>
              <a:ext uri="{FF2B5EF4-FFF2-40B4-BE49-F238E27FC236}">
                <a16:creationId xmlns:a16="http://schemas.microsoft.com/office/drawing/2014/main" id="{38327880-10CC-6763-40E3-90E3907F4968}"/>
              </a:ext>
            </a:extLst>
          </p:cNvPr>
          <p:cNvSpPr txBox="1"/>
          <p:nvPr/>
        </p:nvSpPr>
        <p:spPr>
          <a:xfrm>
            <a:off x="398344" y="2680695"/>
            <a:ext cx="5595579"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600" dirty="0">
                <a:solidFill>
                  <a:schemeClr val="accent1">
                    <a:lumMod val="75000"/>
                  </a:schemeClr>
                </a:solidFill>
              </a:rPr>
              <a:t>Both of the referenced guidance documents are available at </a:t>
            </a:r>
            <a:r>
              <a:rPr lang="en-US" sz="2600" dirty="0">
                <a:solidFill>
                  <a:srgbClr val="ED861F"/>
                </a:solidFill>
                <a:hlinkClick r:id="rId4"/>
              </a:rPr>
              <a:t>https://www.energy.ca.gov/funding-opportunities/funding-resources </a:t>
            </a:r>
            <a:r>
              <a:rPr lang="en-US" sz="2600" dirty="0">
                <a:solidFill>
                  <a:srgbClr val="ED861F"/>
                </a:solidFill>
              </a:rPr>
              <a:t> </a:t>
            </a:r>
            <a:r>
              <a:rPr lang="en-US" sz="2600" dirty="0">
                <a:solidFill>
                  <a:schemeClr val="accent1">
                    <a:lumMod val="75000"/>
                  </a:schemeClr>
                </a:solidFill>
              </a:rPr>
              <a:t>under General Funding Information.</a:t>
            </a:r>
            <a:endParaRPr lang="en-US" sz="2600" dirty="0">
              <a:solidFill>
                <a:schemeClr val="accent1">
                  <a:lumMod val="75000"/>
                </a:schemeClr>
              </a:solidFill>
              <a:ea typeface="+mn-lt"/>
              <a:cs typeface="+mn-lt"/>
            </a:endParaRPr>
          </a:p>
          <a:p>
            <a:pPr algn="l"/>
            <a:endParaRPr lang="en-US" dirty="0">
              <a:cs typeface="Arial"/>
            </a:endParaRPr>
          </a:p>
        </p:txBody>
      </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dirty="0">
                <a:solidFill>
                  <a:schemeClr val="accent1">
                    <a:lumMod val="75000"/>
                  </a:schemeClr>
                </a:solidFill>
                <a:latin typeface="Arial   "/>
                <a:cs typeface="Arial"/>
              </a:rPr>
              <a:t>Any questions about the ECAMS system can be sent to </a:t>
            </a:r>
            <a:r>
              <a:rPr lang="en-US" sz="2600" dirty="0">
                <a:solidFill>
                  <a:srgbClr val="ED861F"/>
                </a:solidFill>
                <a:latin typeface="Arial   "/>
                <a:cs typeface="Arial"/>
                <a:hlinkClick r:id="rId5">
                  <a:extLst>
                    <a:ext uri="{A12FA001-AC4F-418D-AE19-62706E023703}">
                      <ahyp:hlinkClr xmlns:ahyp="http://schemas.microsoft.com/office/drawing/2018/hyperlinkcolor" val="tx"/>
                    </a:ext>
                  </a:extLst>
                </a:hlinkClick>
              </a:rPr>
              <a:t>ECAMS.SalesforceSupport@Energy.ca.gov</a:t>
            </a:r>
            <a:r>
              <a:rPr lang="en-US" sz="2600" dirty="0">
                <a:solidFill>
                  <a:srgbClr val="ED861F"/>
                </a:solidFill>
                <a:latin typeface="Arial   "/>
                <a:cs typeface="Arial"/>
              </a:rPr>
              <a:t> </a:t>
            </a:r>
          </a:p>
          <a:p>
            <a:endParaRPr lang="en-US" sz="2600" dirty="0">
              <a:solidFill>
                <a:srgbClr val="ED861F"/>
              </a:solidFill>
              <a:latin typeface="Arial   "/>
              <a:cs typeface="Arial"/>
            </a:endParaRPr>
          </a:p>
        </p:txBody>
      </p:sp>
      <p:grpSp>
        <p:nvGrpSpPr>
          <p:cNvPr id="4" name="Group 3" descr="Screenshot of the General Funding Information section of the California Energy Commission's Funding Resources webpage.">
            <a:extLst>
              <a:ext uri="{FF2B5EF4-FFF2-40B4-BE49-F238E27FC236}">
                <a16:creationId xmlns:a16="http://schemas.microsoft.com/office/drawing/2014/main" id="{012420E3-0174-352A-E911-0A54FC348E82}"/>
              </a:ext>
            </a:extLst>
          </p:cNvPr>
          <p:cNvGrpSpPr/>
          <p:nvPr/>
        </p:nvGrpSpPr>
        <p:grpSpPr>
          <a:xfrm>
            <a:off x="6226654" y="2839475"/>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6"/>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520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54324" y="2130280"/>
            <a:ext cx="11283351" cy="2851296"/>
          </a:xfrm>
        </p:spPr>
        <p:txBody>
          <a:bodyPr vert="horz" lIns="91440" tIns="45720" rIns="91440" bIns="45720" rtlCol="0" anchor="t">
            <a:noAutofit/>
          </a:bodyPr>
          <a:lstStyle/>
          <a:p>
            <a:r>
              <a:rPr lang="en-US" sz="2600">
                <a:solidFill>
                  <a:schemeClr val="accent1">
                    <a:lumMod val="75000"/>
                  </a:schemeClr>
                </a:solidFill>
                <a:latin typeface="Arial   "/>
                <a:cs typeface="Arial"/>
              </a:rPr>
              <a:t>Electronic files, other than those requiring signatures, must be in the format that they are provided in the solicitation.</a:t>
            </a:r>
          </a:p>
          <a:p>
            <a:r>
              <a:rPr lang="en-US" sz="2600">
                <a:solidFill>
                  <a:schemeClr val="accent1">
                    <a:lumMod val="75000"/>
                  </a:schemeClr>
                </a:solidFill>
                <a:latin typeface="Arial   "/>
                <a:cs typeface="Arial"/>
              </a:rPr>
              <a:t>Application documents should meet formatting requirements, and page recommendations provided in the solicitation manual.</a:t>
            </a:r>
          </a:p>
          <a:p>
            <a:r>
              <a:rPr lang="en-US" sz="2600">
                <a:solidFill>
                  <a:schemeClr val="accent1">
                    <a:lumMod val="75000"/>
                  </a:schemeClr>
                </a:solidFill>
                <a:latin typeface="Arial   "/>
                <a:cs typeface="Arial"/>
              </a:rPr>
              <a:t>Attachments requiring signatures (Support/Commitment Letters) may be scanned and submitted in PDF format.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2000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b="1">
                <a:latin typeface="+mn-lt"/>
              </a:rPr>
              <a:t>APPLICATION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vert="horz" lIns="91440" tIns="45720" rIns="91440" bIns="45720" rtlCol="0" anchor="t">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200">
                <a:solidFill>
                  <a:schemeClr val="accent1">
                    <a:lumMod val="75000"/>
                  </a:schemeClr>
                </a:solidFill>
              </a:rPr>
              <a:t>Applications must be fully submitted </a:t>
            </a:r>
            <a:r>
              <a:rPr lang="en-US" sz="3200" u="sng">
                <a:solidFill>
                  <a:srgbClr val="FF0000"/>
                </a:solidFill>
              </a:rPr>
              <a:t>BEFORE</a:t>
            </a:r>
            <a:r>
              <a:rPr lang="en-US" sz="3200"/>
              <a:t> </a:t>
            </a:r>
            <a:r>
              <a:rPr lang="en-US" sz="3200">
                <a:solidFill>
                  <a:schemeClr val="accent1">
                    <a:lumMod val="75000"/>
                  </a:schemeClr>
                </a:solidFill>
              </a:rPr>
              <a:t>the deadline listed in the solicitation manual </a:t>
            </a:r>
          </a:p>
          <a:p>
            <a:pPr fontAlgn="base">
              <a:spcAft>
                <a:spcPts val="600"/>
              </a:spcAft>
            </a:pPr>
            <a:r>
              <a:rPr lang="en-US" sz="3200">
                <a:solidFill>
                  <a:srgbClr val="FF0000"/>
                </a:solidFill>
              </a:rPr>
              <a:t>The ECAMS system will not allow submission after the deadline </a:t>
            </a:r>
            <a:endParaRPr lang="en-US" sz="3200">
              <a:solidFill>
                <a:srgbClr val="FF0000"/>
              </a:solidFill>
              <a:cs typeface="Arial"/>
            </a:endParaRPr>
          </a:p>
          <a:p>
            <a:pPr fontAlgn="base">
              <a:spcAft>
                <a:spcPts val="600"/>
              </a:spcAft>
            </a:pPr>
            <a:r>
              <a:rPr lang="en-US" sz="3200">
                <a:solidFill>
                  <a:schemeClr val="accent1">
                    <a:lumMod val="75000"/>
                  </a:schemeClr>
                </a:solidFill>
              </a:rPr>
              <a:t>Applications in the process of being submitted prior to the deadline will NOT be accepted after the deadline </a:t>
            </a:r>
          </a:p>
          <a:p>
            <a:pPr fontAlgn="base">
              <a:spcAft>
                <a:spcPts val="600"/>
              </a:spcAft>
            </a:pPr>
            <a:r>
              <a:rPr lang="en-US" sz="3200">
                <a:solidFill>
                  <a:schemeClr val="accent1">
                    <a:lumMod val="75000"/>
                  </a:schemeClr>
                </a:solidFill>
              </a:rPr>
              <a:t>Applications will NOT be accepted after the deadline </a:t>
            </a:r>
            <a:endParaRPr lang="en-US" sz="3200" b="0" i="0">
              <a:solidFill>
                <a:schemeClr val="accent1">
                  <a:lumMod val="75000"/>
                </a:schemeClr>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631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b="1">
                <a:latin typeface="+mn-lt"/>
              </a:rPr>
              <a:t>Application Review</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5276369"/>
          </a:xfrm>
        </p:spPr>
        <p:txBody>
          <a:bodyPr vert="horz" lIns="91440" tIns="45720" rIns="91440" bIns="45720" rtlCol="0" anchor="t">
            <a:normAutofit lnSpcReduction="10000"/>
          </a:bodyPr>
          <a:lstStyle/>
          <a:p>
            <a:pPr marL="0" indent="0">
              <a:buNone/>
            </a:pPr>
            <a:r>
              <a:rPr lang="en-US" sz="3200" dirty="0">
                <a:solidFill>
                  <a:schemeClr val="accent1">
                    <a:lumMod val="75000"/>
                  </a:schemeClr>
                </a:solidFill>
                <a:ea typeface="+mn-lt"/>
                <a:cs typeface="+mn-lt"/>
              </a:rPr>
              <a:t>We recommend you carefully review your application both before and after submission.</a:t>
            </a:r>
            <a:endParaRPr lang="en-US" dirty="0">
              <a:solidFill>
                <a:schemeClr val="accent1">
                  <a:lumMod val="75000"/>
                </a:schemeClr>
              </a:solidFill>
              <a:ea typeface="+mn-lt"/>
              <a:cs typeface="+mn-lt"/>
            </a:endParaRPr>
          </a:p>
          <a:p>
            <a:pPr marL="685800" lvl="2">
              <a:lnSpc>
                <a:spcPct val="100000"/>
              </a:lnSpc>
              <a:spcBef>
                <a:spcPts val="1000"/>
              </a:spcBef>
            </a:pPr>
            <a:r>
              <a:rPr lang="en-US" dirty="0">
                <a:solidFill>
                  <a:schemeClr val="accent1">
                    <a:lumMod val="75000"/>
                  </a:schemeClr>
                </a:solidFill>
                <a:latin typeface="Arial"/>
                <a:cs typeface="Arial"/>
              </a:rPr>
              <a:t>Verify that all necessary documents have been uploaded. </a:t>
            </a:r>
          </a:p>
          <a:p>
            <a:pPr marL="685800" lvl="2">
              <a:lnSpc>
                <a:spcPct val="100000"/>
              </a:lnSpc>
              <a:spcBef>
                <a:spcPts val="1000"/>
              </a:spcBef>
            </a:pPr>
            <a:r>
              <a:rPr lang="en-US" dirty="0">
                <a:solidFill>
                  <a:schemeClr val="accent1">
                    <a:lumMod val="75000"/>
                  </a:schemeClr>
                </a:solidFill>
                <a:latin typeface="Arial"/>
                <a:cs typeface="Arial"/>
              </a:rPr>
              <a:t>Verify that all documents uploaded are the accurate version you intend to submit as your final. </a:t>
            </a:r>
          </a:p>
          <a:p>
            <a:pPr marL="685800" lvl="2">
              <a:lnSpc>
                <a:spcPct val="100000"/>
              </a:lnSpc>
              <a:spcBef>
                <a:spcPts val="1000"/>
              </a:spcBef>
            </a:pPr>
            <a:r>
              <a:rPr lang="en-US" dirty="0">
                <a:solidFill>
                  <a:schemeClr val="accent1">
                    <a:lumMod val="75000"/>
                  </a:schemeClr>
                </a:solidFill>
                <a:latin typeface="Arial"/>
                <a:cs typeface="Arial"/>
              </a:rPr>
              <a:t>Verify that your documents are not marked "confidential.” This solicitation does not allow submission of confidential information. </a:t>
            </a:r>
          </a:p>
          <a:p>
            <a:pPr marL="685800" lvl="2">
              <a:lnSpc>
                <a:spcPct val="100000"/>
              </a:lnSpc>
              <a:spcBef>
                <a:spcPts val="1000"/>
              </a:spcBef>
            </a:pPr>
            <a:r>
              <a:rPr lang="en-US" dirty="0">
                <a:solidFill>
                  <a:schemeClr val="accent1">
                    <a:lumMod val="75000"/>
                  </a:schemeClr>
                </a:solidFill>
                <a:latin typeface="Arial"/>
                <a:cs typeface="Arial"/>
              </a:rPr>
              <a:t>Verify that your match commitment letters accurately reflect the match amounts included in your budgets, including the match provided by the prime applicant. </a:t>
            </a:r>
          </a:p>
          <a:p>
            <a:pPr marL="685800" lvl="2">
              <a:lnSpc>
                <a:spcPct val="100000"/>
              </a:lnSpc>
              <a:spcBef>
                <a:spcPts val="1000"/>
              </a:spcBef>
            </a:pPr>
            <a:r>
              <a:rPr lang="en-US" dirty="0">
                <a:solidFill>
                  <a:schemeClr val="accent1">
                    <a:lumMod val="75000"/>
                  </a:schemeClr>
                </a:solidFill>
                <a:latin typeface="Arial"/>
                <a:cs typeface="Arial"/>
              </a:rPr>
              <a:t>Verify that support and commitment letters are included, if required. </a:t>
            </a:r>
          </a:p>
          <a:p>
            <a:pPr marL="685800" lvl="2">
              <a:lnSpc>
                <a:spcPct val="100000"/>
              </a:lnSpc>
              <a:spcBef>
                <a:spcPts val="1000"/>
              </a:spcBef>
            </a:pPr>
            <a:r>
              <a:rPr lang="en-US" dirty="0">
                <a:solidFill>
                  <a:schemeClr val="accent1">
                    <a:lumMod val="75000"/>
                  </a:schemeClr>
                </a:solidFill>
                <a:latin typeface="Arial"/>
                <a:cs typeface="Arial"/>
              </a:rPr>
              <a:t>Verify that amounts entered within the system's budget (if any) concur with information included on uploaded budget worksheets.</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438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dirty="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dirty="0">
              <a:solidFill>
                <a:schemeClr val="accent1">
                  <a:lumMod val="75000"/>
                </a:schemeClr>
              </a:solidFill>
              <a:ea typeface="MS PGothic" pitchFamily="34" charset="-128"/>
            </a:endParaRPr>
          </a:p>
          <a:p>
            <a:pPr marL="0" indent="0">
              <a:lnSpc>
                <a:spcPct val="120000"/>
              </a:lnSpc>
              <a:spcBef>
                <a:spcPts val="600"/>
              </a:spcBef>
              <a:buNone/>
              <a:defRPr/>
            </a:pPr>
            <a:r>
              <a:rPr lang="en-US" sz="2600" dirty="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dirty="0">
                <a:solidFill>
                  <a:schemeClr val="accent1">
                    <a:lumMod val="75000"/>
                  </a:schemeClr>
                </a:solidFill>
              </a:rPr>
              <a:t>Engage with disadvantaged and underrepresented groups throughout the state.</a:t>
            </a:r>
          </a:p>
          <a:p>
            <a:pPr marL="465138">
              <a:lnSpc>
                <a:spcPct val="120000"/>
              </a:lnSpc>
              <a:spcBef>
                <a:spcPts val="600"/>
              </a:spcBef>
            </a:pPr>
            <a:r>
              <a:rPr lang="en-US" sz="2600" dirty="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dirty="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dirty="0">
                <a:solidFill>
                  <a:schemeClr val="accent1">
                    <a:lumMod val="75000"/>
                  </a:schemeClr>
                </a:solidFill>
              </a:rPr>
              <a:t>Survey participants to measure progress in diversity outreach efforts.</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dirty="0">
                <a:solidFill>
                  <a:srgbClr val="254061"/>
                </a:solidFill>
                <a:latin typeface="Arial"/>
                <a:cs typeface="Arial"/>
              </a:rPr>
              <a:t>How will my Application be Evaluated? </a:t>
            </a:r>
            <a:br>
              <a:rPr lang="en-US" b="1" dirty="0">
                <a:solidFill>
                  <a:srgbClr val="254061"/>
                </a:solidFill>
                <a:latin typeface="Arial"/>
                <a:cs typeface="Arial"/>
              </a:rPr>
            </a:br>
            <a:r>
              <a:rPr lang="en-US" sz="3600" b="1" dirty="0">
                <a:solidFill>
                  <a:srgbClr val="254061"/>
                </a:solidFill>
                <a:latin typeface="Arial"/>
                <a:cs typeface="Arial"/>
              </a:rPr>
              <a:t>Application Screening (Phases 1 and 2)</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dirty="0">
                <a:solidFill>
                  <a:schemeClr val="tx1"/>
                </a:solidFill>
              </a:rPr>
              <a:t>Admin Screening Process</a:t>
            </a:r>
          </a:p>
          <a:p>
            <a:pPr>
              <a:buFont typeface="Wingdings" panose="05000000000000000000" pitchFamily="2" charset="2"/>
              <a:buChar char="q"/>
            </a:pPr>
            <a:r>
              <a:rPr lang="en-US" sz="2600" dirty="0">
                <a:solidFill>
                  <a:schemeClr val="tx1"/>
                </a:solidFill>
              </a:rPr>
              <a:t>Energy Commission staff screens applications per criteria in Section IV. E and F (Phases 1 and 2, respectively).</a:t>
            </a:r>
          </a:p>
          <a:p>
            <a:pPr>
              <a:buFont typeface="Wingdings" panose="05000000000000000000" pitchFamily="2" charset="2"/>
              <a:buChar char="q"/>
            </a:pPr>
            <a:r>
              <a:rPr lang="en-US" sz="2600" dirty="0">
                <a:solidFill>
                  <a:schemeClr val="tx1"/>
                </a:solidFill>
              </a:rPr>
              <a:t>Criteria are evaluated on a pass/fail basis.</a:t>
            </a:r>
          </a:p>
          <a:p>
            <a:pPr>
              <a:buFont typeface="Wingdings" panose="05000000000000000000" pitchFamily="2" charset="2"/>
              <a:buChar char="q"/>
            </a:pPr>
            <a:r>
              <a:rPr lang="en-US" sz="2600" dirty="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dirty="0"/>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dirty="0">
                <a:solidFill>
                  <a:schemeClr val="tx1"/>
                </a:solidFill>
              </a:rPr>
              <a:t>Some Reasons for Disqualification</a:t>
            </a:r>
          </a:p>
          <a:p>
            <a:pPr marL="342900" indent="-342900">
              <a:buFont typeface="Wingdings" panose="05000000000000000000" pitchFamily="2" charset="2"/>
              <a:buChar char="q"/>
            </a:pPr>
            <a:r>
              <a:rPr lang="en-US" dirty="0">
                <a:solidFill>
                  <a:schemeClr val="tx1"/>
                </a:solidFill>
              </a:rPr>
              <a:t>Application is not submitted by the specified due date and time.</a:t>
            </a:r>
          </a:p>
          <a:p>
            <a:pPr marL="342900" indent="-342900">
              <a:buFont typeface="Wingdings" panose="05000000000000000000" pitchFamily="2" charset="2"/>
              <a:buChar char="q"/>
            </a:pPr>
            <a:r>
              <a:rPr lang="en-US" dirty="0">
                <a:solidFill>
                  <a:schemeClr val="tx1"/>
                </a:solidFill>
              </a:rPr>
              <a:t>Application does not include one or more support letters.</a:t>
            </a:r>
          </a:p>
          <a:p>
            <a:pPr marL="342900" indent="-342900">
              <a:buFont typeface="Wingdings" panose="05000000000000000000" pitchFamily="2" charset="2"/>
              <a:buChar char="q"/>
            </a:pPr>
            <a:r>
              <a:rPr lang="en-US" dirty="0">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dirty="0">
                <a:solidFill>
                  <a:srgbClr val="254061"/>
                </a:solidFill>
                <a:latin typeface="Arial"/>
                <a:cs typeface="Arial"/>
              </a:rPr>
              <a:t>How will my Application be Evaluated? </a:t>
            </a:r>
            <a:br>
              <a:rPr lang="en-US" b="1" dirty="0">
                <a:solidFill>
                  <a:srgbClr val="254061"/>
                </a:solidFill>
                <a:latin typeface="Arial"/>
                <a:cs typeface="Arial"/>
              </a:rPr>
            </a:br>
            <a:r>
              <a:rPr lang="en-US" sz="3600" b="1" dirty="0">
                <a:solidFill>
                  <a:srgbClr val="254061"/>
                </a:solidFill>
                <a:latin typeface="Arial"/>
                <a:cs typeface="Arial"/>
              </a:rPr>
              <a:t>Phase 1: Technical Evaluation of Abstract</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dirty="0">
                <a:solidFill>
                  <a:schemeClr val="tx1"/>
                </a:solidFill>
              </a:rPr>
              <a:t>Technical Evaluation Process</a:t>
            </a:r>
          </a:p>
          <a:p>
            <a:pPr>
              <a:buFont typeface="Wingdings" panose="05000000000000000000" pitchFamily="2" charset="2"/>
              <a:buChar char="q"/>
            </a:pPr>
            <a:r>
              <a:rPr lang="en-US" sz="2600" dirty="0">
                <a:solidFill>
                  <a:schemeClr val="tx1"/>
                </a:solidFill>
              </a:rPr>
              <a:t>Energy Commission staff screens applications per criteria in Section IV.E.</a:t>
            </a:r>
          </a:p>
          <a:p>
            <a:pPr>
              <a:buFont typeface="Wingdings" panose="05000000000000000000" pitchFamily="2" charset="2"/>
              <a:buChar char="q"/>
            </a:pPr>
            <a:r>
              <a:rPr lang="en-US" sz="2600" dirty="0">
                <a:solidFill>
                  <a:schemeClr val="tx1"/>
                </a:solidFill>
              </a:rPr>
              <a:t>Criteria are evaluated on a “Pass” and “Do Not Pass” basis.</a:t>
            </a:r>
          </a:p>
          <a:p>
            <a:pPr>
              <a:buFont typeface="Wingdings" panose="05000000000000000000" pitchFamily="2" charset="2"/>
              <a:buChar char="q"/>
            </a:pPr>
            <a:r>
              <a:rPr lang="en-US" sz="2600" dirty="0">
                <a:solidFill>
                  <a:schemeClr val="tx1"/>
                </a:solidFill>
              </a:rPr>
              <a:t>Applicants must pass all screening criteria to be invited to submit a Phase 2 Full Application.</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dirty="0"/>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dirty="0">
                <a:solidFill>
                  <a:schemeClr val="tx1"/>
                </a:solidFill>
              </a:rPr>
              <a:t>Evaluation Criteria</a:t>
            </a:r>
          </a:p>
          <a:p>
            <a:pPr marL="342900" indent="-342900">
              <a:buFont typeface="Wingdings" panose="05000000000000000000" pitchFamily="2" charset="2"/>
              <a:buChar char="q"/>
            </a:pPr>
            <a:r>
              <a:rPr lang="en-US" dirty="0">
                <a:solidFill>
                  <a:schemeClr val="tx1"/>
                </a:solidFill>
              </a:rPr>
              <a:t>Innovation meets Project Focus requirements</a:t>
            </a:r>
          </a:p>
          <a:p>
            <a:pPr marL="342900" indent="-342900">
              <a:buFont typeface="Wingdings" panose="05000000000000000000" pitchFamily="2" charset="2"/>
              <a:buChar char="q"/>
            </a:pPr>
            <a:r>
              <a:rPr lang="en-US" dirty="0">
                <a:solidFill>
                  <a:schemeClr val="tx1"/>
                </a:solidFill>
              </a:rPr>
              <a:t>Methodology is strategic and feasible</a:t>
            </a:r>
          </a:p>
          <a:p>
            <a:pPr marL="342900" indent="-342900">
              <a:buFont typeface="Wingdings" panose="05000000000000000000" pitchFamily="2" charset="2"/>
              <a:buChar char="q"/>
            </a:pPr>
            <a:r>
              <a:rPr lang="en-US" dirty="0">
                <a:solidFill>
                  <a:schemeClr val="tx1"/>
                </a:solidFill>
              </a:rPr>
              <a:t>Market Competitive</a:t>
            </a:r>
          </a:p>
          <a:p>
            <a:pPr marL="342900" indent="-342900">
              <a:buFont typeface="Wingdings" panose="05000000000000000000" pitchFamily="2" charset="2"/>
              <a:buChar char="q"/>
            </a:pPr>
            <a:r>
              <a:rPr lang="en-US" dirty="0">
                <a:solidFill>
                  <a:schemeClr val="tx1"/>
                </a:solidFill>
              </a:rPr>
              <a:t>Comparison Table </a:t>
            </a:r>
          </a:p>
          <a:p>
            <a:pPr marL="342900" indent="-342900">
              <a:buFont typeface="Wingdings" panose="05000000000000000000" pitchFamily="2" charset="2"/>
              <a:buChar char="q"/>
            </a:pPr>
            <a:r>
              <a:rPr lang="en-US" dirty="0">
                <a:solidFill>
                  <a:schemeClr val="tx1"/>
                </a:solidFill>
              </a:rPr>
              <a:t>Abstract is responsive to prompts within Attachment A</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303631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dirty="0">
                <a:solidFill>
                  <a:srgbClr val="254061"/>
                </a:solidFill>
                <a:latin typeface="Arial"/>
                <a:cs typeface="Arial"/>
              </a:rPr>
              <a:t>How will my Application be Evaluated? </a:t>
            </a:r>
            <a:br>
              <a:rPr lang="en-US" sz="3600" b="1" dirty="0">
                <a:solidFill>
                  <a:srgbClr val="254061"/>
                </a:solidFill>
                <a:latin typeface="Arial"/>
                <a:cs typeface="Arial"/>
              </a:rPr>
            </a:br>
            <a:r>
              <a:rPr lang="en-US" sz="3600" b="1" dirty="0">
                <a:solidFill>
                  <a:srgbClr val="254061"/>
                </a:solidFill>
                <a:latin typeface="Arial"/>
                <a:cs typeface="Arial"/>
              </a:rPr>
              <a:t>Phase 2: Full Application Scoring</a:t>
            </a:r>
            <a:endParaRPr lang="en-US" b="1" dirty="0">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dirty="0">
                <a:solidFill>
                  <a:schemeClr val="tx1"/>
                </a:solidFill>
              </a:rPr>
              <a:t>Evaluation Committee applies the scoring scale to the scoring criteria.</a:t>
            </a:r>
          </a:p>
          <a:p>
            <a:pPr marL="285750" indent="-285750">
              <a:buFont typeface="Arial" panose="020B0604020202020204" pitchFamily="34" charset="0"/>
              <a:buChar char="•"/>
            </a:pPr>
            <a:r>
              <a:rPr lang="en-US" sz="2100" b="1" dirty="0">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dirty="0">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dirty="0">
                <a:solidFill>
                  <a:schemeClr val="tx1"/>
                </a:solidFill>
              </a:rPr>
              <a:t>Review Section IV of the manual and ensure the application provides a clear and complete response to each scoring criteria.</a:t>
            </a:r>
            <a:endParaRPr lang="en-US" sz="2100" dirty="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392094355"/>
              </p:ext>
            </p:extLst>
          </p:nvPr>
        </p:nvGraphicFramePr>
        <p:xfrm>
          <a:off x="6019800" y="1256243"/>
          <a:ext cx="4885149" cy="5524738"/>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dirty="0"/>
                        <a:t>Scoring</a:t>
                      </a:r>
                      <a:r>
                        <a:rPr lang="en-US" sz="2000" baseline="0" dirty="0"/>
                        <a:t> Criteria</a:t>
                      </a:r>
                      <a:endParaRPr lang="en-US" sz="2000" dirty="0"/>
                    </a:p>
                  </a:txBody>
                  <a:tcPr/>
                </a:tc>
                <a:tc>
                  <a:txBody>
                    <a:bodyPr/>
                    <a:lstStyle/>
                    <a:p>
                      <a:pPr algn="ctr"/>
                      <a:r>
                        <a:rPr lang="en-US" sz="1400" dirty="0"/>
                        <a:t>Maximum Points</a:t>
                      </a:r>
                      <a:endParaRPr lang="en-US" sz="1200" dirty="0"/>
                    </a:p>
                  </a:txBody>
                  <a:tcPr/>
                </a:tc>
                <a:extLst>
                  <a:ext uri="{0D108BD9-81ED-4DB2-BD59-A6C34878D82A}">
                    <a16:rowId xmlns:a16="http://schemas.microsoft.com/office/drawing/2014/main" val="10000"/>
                  </a:ext>
                </a:extLst>
              </a:tr>
              <a:tr h="420255">
                <a:tc>
                  <a:txBody>
                    <a:bodyPr/>
                    <a:lstStyle/>
                    <a:p>
                      <a:r>
                        <a:rPr lang="en-US" sz="1600" dirty="0"/>
                        <a:t>1. Technical Merit</a:t>
                      </a:r>
                    </a:p>
                  </a:txBody>
                  <a:tcPr/>
                </a:tc>
                <a:tc>
                  <a:txBody>
                    <a:bodyPr/>
                    <a:lstStyle/>
                    <a:p>
                      <a:pPr algn="ctr"/>
                      <a:r>
                        <a:rPr lang="en-US" sz="1600" dirty="0"/>
                        <a:t>15</a:t>
                      </a:r>
                    </a:p>
                  </a:txBody>
                  <a:tcPr/>
                </a:tc>
                <a:extLst>
                  <a:ext uri="{0D108BD9-81ED-4DB2-BD59-A6C34878D82A}">
                    <a16:rowId xmlns:a16="http://schemas.microsoft.com/office/drawing/2014/main" val="10001"/>
                  </a:ext>
                </a:extLst>
              </a:tr>
              <a:tr h="420255">
                <a:tc>
                  <a:txBody>
                    <a:bodyPr/>
                    <a:lstStyle/>
                    <a:p>
                      <a:r>
                        <a:rPr lang="en-US" sz="1600" dirty="0"/>
                        <a:t>2. Technical Approach</a:t>
                      </a:r>
                    </a:p>
                  </a:txBody>
                  <a:tcPr/>
                </a:tc>
                <a:tc>
                  <a:txBody>
                    <a:bodyPr/>
                    <a:lstStyle/>
                    <a:p>
                      <a:pPr algn="ctr"/>
                      <a:r>
                        <a:rPr lang="en-US" sz="1600" dirty="0"/>
                        <a:t>25</a:t>
                      </a:r>
                    </a:p>
                  </a:txBody>
                  <a:tcPr/>
                </a:tc>
                <a:extLst>
                  <a:ext uri="{0D108BD9-81ED-4DB2-BD59-A6C34878D82A}">
                    <a16:rowId xmlns:a16="http://schemas.microsoft.com/office/drawing/2014/main" val="10002"/>
                  </a:ext>
                </a:extLst>
              </a:tr>
              <a:tr h="623396">
                <a:tc>
                  <a:txBody>
                    <a:bodyPr/>
                    <a:lstStyle/>
                    <a:p>
                      <a:pPr marL="169863" indent="-169863"/>
                      <a:r>
                        <a:rPr lang="en-US" sz="1600" dirty="0"/>
                        <a:t>3. Impacts and Benefits for CA IOU Ratepayers</a:t>
                      </a:r>
                    </a:p>
                  </a:txBody>
                  <a:tcPr/>
                </a:tc>
                <a:tc>
                  <a:txBody>
                    <a:bodyPr/>
                    <a:lstStyle/>
                    <a:p>
                      <a:pPr algn="ctr"/>
                      <a:r>
                        <a:rPr lang="en-US" sz="1600" dirty="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dirty="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dirty="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dirty="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dirty="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dirty="0"/>
                        <a:t>6. CEC </a:t>
                      </a:r>
                      <a:r>
                        <a:rPr lang="en-US" sz="1600" baseline="0" dirty="0"/>
                        <a:t>Funds Spent in California</a:t>
                      </a:r>
                      <a:endParaRPr lang="en-US" sz="1600" dirty="0"/>
                    </a:p>
                  </a:txBody>
                  <a:tcPr/>
                </a:tc>
                <a:tc>
                  <a:txBody>
                    <a:bodyPr/>
                    <a:lstStyle/>
                    <a:p>
                      <a:pPr algn="ctr"/>
                      <a:r>
                        <a:rPr lang="en-US" sz="1600" dirty="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dirty="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dirty="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23396">
                <a:tc>
                  <a:txBody>
                    <a:bodyPr/>
                    <a:lstStyle/>
                    <a:p>
                      <a:pPr marL="169863" indent="-169863" algn="l" defTabSz="457200" rtl="0" eaLnBrk="1" latinLnBrk="0" hangingPunct="1"/>
                      <a:r>
                        <a:rPr lang="en-US" sz="1600" kern="1200" dirty="0">
                          <a:solidFill>
                            <a:schemeClr val="dk1"/>
                          </a:solidFill>
                          <a:latin typeface="+mn-lt"/>
                          <a:ea typeface="+mn-ea"/>
                          <a:cs typeface="+mn-cs"/>
                        </a:rPr>
                        <a:t>8. Benefits to Disadvantaged/Low-Income Communities/Tribes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542668"/>
                  </a:ext>
                </a:extLst>
              </a:tr>
              <a:tr h="372103">
                <a:tc>
                  <a:txBody>
                    <a:bodyPr/>
                    <a:lstStyle/>
                    <a:p>
                      <a:r>
                        <a:rPr lang="en-US" sz="1600" b="1" dirty="0"/>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a:t>150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dirty="0"/>
                        <a:t>Minimum Points</a:t>
                      </a:r>
                      <a:r>
                        <a:rPr lang="en-US" sz="1600" b="1" baseline="0" dirty="0"/>
                        <a:t> to Pass</a:t>
                      </a:r>
                      <a:endParaRPr lang="en-US" sz="1600" b="1" dirty="0"/>
                    </a:p>
                  </a:txBody>
                  <a:tcPr>
                    <a:lnT w="12700" cmpd="sng">
                      <a:noFill/>
                    </a:lnT>
                    <a:lnB w="12700" cmpd="sng">
                      <a:noFill/>
                    </a:lnB>
                  </a:tcPr>
                </a:tc>
                <a:tc>
                  <a:txBody>
                    <a:bodyPr/>
                    <a:lstStyle/>
                    <a:p>
                      <a:pPr algn="ctr"/>
                      <a:r>
                        <a:rPr lang="en-US" sz="1600" b="1" dirty="0"/>
                        <a:t>105</a:t>
                      </a:r>
                    </a:p>
                  </a:txBody>
                  <a:tcPr>
                    <a:lnT w="12700" cmpd="sng">
                      <a:noFill/>
                    </a:lnT>
                    <a:lnB w="12700" cmpd="sng">
                      <a:noFill/>
                    </a:lnB>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Evaluating Criteria 8</a:t>
            </a:r>
          </a:p>
        </p:txBody>
      </p:sp>
      <p:sp>
        <p:nvSpPr>
          <p:cNvPr id="4" name="Slide Number Placeholder 3"/>
          <p:cNvSpPr>
            <a:spLocks noGrp="1"/>
          </p:cNvSpPr>
          <p:nvPr>
            <p:ph type="sldNum" sz="quarter" idx="12"/>
          </p:nvPr>
        </p:nvSpPr>
        <p:spPr>
          <a:xfrm>
            <a:off x="9495017"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53341F50-5109-FF45-B24F-A88BFB3D6B13}"/>
              </a:ext>
            </a:extLst>
          </p:cNvPr>
          <p:cNvGraphicFramePr>
            <a:graphicFrameLocks noGrp="1"/>
          </p:cNvGraphicFramePr>
          <p:nvPr>
            <p:extLst>
              <p:ext uri="{D42A27DB-BD31-4B8C-83A1-F6EECF244321}">
                <p14:modId xmlns:p14="http://schemas.microsoft.com/office/powerpoint/2010/main" val="2511659828"/>
              </p:ext>
            </p:extLst>
          </p:nvPr>
        </p:nvGraphicFramePr>
        <p:xfrm>
          <a:off x="728399" y="1275907"/>
          <a:ext cx="10877447" cy="4764055"/>
        </p:xfrm>
        <a:graphic>
          <a:graphicData uri="http://schemas.openxmlformats.org/drawingml/2006/table">
            <a:tbl>
              <a:tblPr firstRow="1" bandRow="1">
                <a:tableStyleId>{21E4AEA4-8DFA-4A89-87EB-49C32662AFE0}</a:tableStyleId>
              </a:tblPr>
              <a:tblGrid>
                <a:gridCol w="9074522">
                  <a:extLst>
                    <a:ext uri="{9D8B030D-6E8A-4147-A177-3AD203B41FA5}">
                      <a16:colId xmlns:a16="http://schemas.microsoft.com/office/drawing/2014/main" val="20000"/>
                    </a:ext>
                  </a:extLst>
                </a:gridCol>
                <a:gridCol w="1802925">
                  <a:extLst>
                    <a:ext uri="{9D8B030D-6E8A-4147-A177-3AD203B41FA5}">
                      <a16:colId xmlns:a16="http://schemas.microsoft.com/office/drawing/2014/main" val="20001"/>
                    </a:ext>
                  </a:extLst>
                </a:gridCol>
              </a:tblGrid>
              <a:tr h="709181">
                <a:tc>
                  <a:txBody>
                    <a:bodyPr/>
                    <a:lstStyle/>
                    <a:p>
                      <a:r>
                        <a:rPr lang="en-US" sz="2200" dirty="0"/>
                        <a:t>Proposed Scoring Criteria</a:t>
                      </a:r>
                    </a:p>
                  </a:txBody>
                  <a:tcPr marL="138129" marR="138129" marT="69064" marB="69064">
                    <a:solidFill>
                      <a:schemeClr val="accent1"/>
                    </a:solidFill>
                  </a:tcPr>
                </a:tc>
                <a:tc>
                  <a:txBody>
                    <a:bodyPr/>
                    <a:lstStyle/>
                    <a:p>
                      <a:r>
                        <a:rPr lang="en-US" sz="2200" dirty="0"/>
                        <a:t>Maximum Points</a:t>
                      </a:r>
                    </a:p>
                  </a:txBody>
                  <a:tcPr marL="138129" marR="138129" marT="69064" marB="69064">
                    <a:solidFill>
                      <a:schemeClr val="accent1"/>
                    </a:solidFill>
                  </a:tcPr>
                </a:tc>
                <a:extLst>
                  <a:ext uri="{0D108BD9-81ED-4DB2-BD59-A6C34878D82A}">
                    <a16:rowId xmlns:a16="http://schemas.microsoft.com/office/drawing/2014/main" val="10000"/>
                  </a:ext>
                </a:extLst>
              </a:tr>
              <a:tr h="794241">
                <a:tc>
                  <a:txBody>
                    <a:bodyPr/>
                    <a:lstStyle/>
                    <a:p>
                      <a:pPr marL="463550" marR="0" lvl="0" indent="-463550" algn="l" defTabSz="1219170" rtl="0" eaLnBrk="1" fontAlgn="auto" latinLnBrk="0" hangingPunct="1">
                        <a:lnSpc>
                          <a:spcPct val="100000"/>
                        </a:lnSpc>
                        <a:spcBef>
                          <a:spcPts val="0"/>
                        </a:spcBef>
                        <a:spcAft>
                          <a:spcPts val="0"/>
                        </a:spcAft>
                        <a:buClrTx/>
                        <a:buSzTx/>
                        <a:buFont typeface="+mj-lt"/>
                        <a:buAutoNum type="arabicPeriod" startAt="8"/>
                        <a:tabLst/>
                        <a:defRPr/>
                      </a:pPr>
                      <a:r>
                        <a:rPr lang="en-US" sz="2200" i="1" kern="1200" dirty="0">
                          <a:effectLst/>
                        </a:rPr>
                        <a:t>Benefits to Disadvantaged/Low-Income Communities/Tribes and Localized Health Impacts 	</a:t>
                      </a:r>
                      <a:endParaRPr lang="en-US" sz="2200" b="0" i="1" kern="1200" dirty="0">
                        <a:solidFill>
                          <a:schemeClr val="dk1"/>
                        </a:solidFill>
                        <a:effectLst/>
                        <a:latin typeface="+mn-lt"/>
                        <a:ea typeface="+mn-ea"/>
                        <a:cs typeface="+mn-cs"/>
                      </a:endParaRPr>
                    </a:p>
                  </a:txBody>
                  <a:tcPr marL="138129" marR="138129" marT="69064" marB="69064"/>
                </a:tc>
                <a:tc>
                  <a:txBody>
                    <a:bodyPr/>
                    <a:lstStyle/>
                    <a:p>
                      <a:pPr marL="123825" indent="0">
                        <a:tabLst/>
                      </a:pPr>
                      <a:endParaRPr lang="en-US" sz="2200"/>
                    </a:p>
                  </a:txBody>
                  <a:tcPr marL="138129" marR="138129" marT="69064" marB="69064"/>
                </a:tc>
                <a:extLst>
                  <a:ext uri="{0D108BD9-81ED-4DB2-BD59-A6C34878D82A}">
                    <a16:rowId xmlns:a16="http://schemas.microsoft.com/office/drawing/2014/main" val="10001"/>
                  </a:ext>
                </a:extLst>
              </a:tr>
              <a:tr h="1778409">
                <a:tc>
                  <a:txBody>
                    <a:bodyPr/>
                    <a:lstStyle/>
                    <a:p>
                      <a:pPr marL="11112" lvl="0" indent="0">
                        <a:buFont typeface="+mj-lt"/>
                        <a:buNone/>
                        <a:tabLst/>
                      </a:pPr>
                      <a:r>
                        <a:rPr lang="en-US" sz="2200" kern="1200" dirty="0">
                          <a:effectLst/>
                        </a:rPr>
                        <a:t>8.1   Benefits to Disadvantaged/Low-Income Communities/Tribes</a:t>
                      </a:r>
                    </a:p>
                    <a:p>
                      <a:pPr marL="0" marR="0" indent="0" algn="l" defTabSz="1219170" rtl="0" eaLnBrk="1" fontAlgn="auto" latinLnBrk="0" hangingPunct="1">
                        <a:lnSpc>
                          <a:spcPct val="100000"/>
                        </a:lnSpc>
                        <a:spcBef>
                          <a:spcPts val="0"/>
                        </a:spcBef>
                        <a:spcAft>
                          <a:spcPts val="0"/>
                        </a:spcAft>
                        <a:buClrTx/>
                        <a:buSzTx/>
                        <a:buFontTx/>
                        <a:buNone/>
                        <a:tabLst/>
                        <a:defRPr/>
                      </a:pPr>
                      <a:r>
                        <a:rPr lang="en-US" sz="2200" dirty="0"/>
                        <a:t>8.2.  Community Engagement Efforts </a:t>
                      </a:r>
                    </a:p>
                    <a:p>
                      <a:pPr marL="0" marR="0" indent="0" algn="l" defTabSz="1219170" rtl="0" eaLnBrk="1" fontAlgn="auto" latinLnBrk="0" hangingPunct="1">
                        <a:lnSpc>
                          <a:spcPct val="100000"/>
                        </a:lnSpc>
                        <a:spcBef>
                          <a:spcPts val="0"/>
                        </a:spcBef>
                        <a:spcAft>
                          <a:spcPts val="0"/>
                        </a:spcAft>
                        <a:buClrTx/>
                        <a:buSzTx/>
                        <a:buFontTx/>
                        <a:buNone/>
                        <a:tabLst/>
                        <a:defRPr/>
                      </a:pPr>
                      <a:r>
                        <a:rPr lang="en-US" sz="2200" dirty="0"/>
                        <a:t>8.3.  Localized Health Impacts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2200" dirty="0"/>
                        <a:t>8.4.  Technology Replicability</a:t>
                      </a:r>
                    </a:p>
                    <a:p>
                      <a:pPr marL="0" marR="0" indent="0" algn="l" defTabSz="1219170" rtl="0" eaLnBrk="1" fontAlgn="auto" latinLnBrk="0" hangingPunct="1">
                        <a:lnSpc>
                          <a:spcPct val="100000"/>
                        </a:lnSpc>
                        <a:spcBef>
                          <a:spcPts val="0"/>
                        </a:spcBef>
                        <a:spcAft>
                          <a:spcPts val="0"/>
                        </a:spcAft>
                        <a:buClrTx/>
                        <a:buSzTx/>
                        <a:buFontTx/>
                        <a:buNone/>
                        <a:tabLst/>
                        <a:defRPr/>
                      </a:pPr>
                      <a:r>
                        <a:rPr lang="en-US" sz="2200" dirty="0"/>
                        <a:t>8.5.  Project Support Letters </a:t>
                      </a:r>
                      <a:endParaRPr lang="en-US" sz="2200" b="0" dirty="0"/>
                    </a:p>
                  </a:txBody>
                  <a:tcPr marL="138129" marR="138129" marT="69064" marB="69064"/>
                </a:tc>
                <a:tc>
                  <a:txBody>
                    <a:bodyPr/>
                    <a:lstStyle/>
                    <a:p>
                      <a:pPr marL="11113" indent="0" algn="ctr">
                        <a:tabLst/>
                      </a:pPr>
                      <a:r>
                        <a:rPr lang="en-US" sz="2200"/>
                        <a:t>15</a:t>
                      </a:r>
                    </a:p>
                    <a:p>
                      <a:pPr algn="ctr"/>
                      <a:r>
                        <a:rPr lang="en-US" sz="2200"/>
                        <a:t>10</a:t>
                      </a:r>
                    </a:p>
                    <a:p>
                      <a:pPr algn="ctr"/>
                      <a:r>
                        <a:rPr lang="en-US" sz="2200"/>
                        <a:t>15</a:t>
                      </a:r>
                    </a:p>
                    <a:p>
                      <a:pPr algn="ctr"/>
                      <a:r>
                        <a:rPr lang="en-US" sz="2200"/>
                        <a:t>5</a:t>
                      </a:r>
                    </a:p>
                    <a:p>
                      <a:pPr algn="ctr"/>
                      <a:r>
                        <a:rPr lang="en-US" sz="2200"/>
                        <a:t>5</a:t>
                      </a:r>
                      <a:endParaRPr lang="en-US" sz="2200" b="0"/>
                    </a:p>
                  </a:txBody>
                  <a:tcPr marL="138129" marR="138129" marT="69064" marB="69064"/>
                </a:tc>
                <a:extLst>
                  <a:ext uri="{0D108BD9-81ED-4DB2-BD59-A6C34878D82A}">
                    <a16:rowId xmlns:a16="http://schemas.microsoft.com/office/drawing/2014/main" val="10005"/>
                  </a:ext>
                </a:extLst>
              </a:tr>
              <a:tr h="794241">
                <a:tc>
                  <a:txBody>
                    <a:bodyPr/>
                    <a:lstStyle/>
                    <a:p>
                      <a:r>
                        <a:rPr lang="en-US" sz="2200" b="1" kern="1200" dirty="0">
                          <a:effectLst/>
                        </a:rPr>
                        <a:t>Total Possible Points for criteria 8</a:t>
                      </a:r>
                    </a:p>
                    <a:p>
                      <a:r>
                        <a:rPr lang="en-US" sz="2200" b="1" kern="1200" dirty="0">
                          <a:effectLst/>
                        </a:rPr>
                        <a:t>(Minimum Passing Score for criteria 8 is 70% or 35.00)</a:t>
                      </a:r>
                      <a:endParaRPr lang="en-US" sz="2200" b="1" dirty="0"/>
                    </a:p>
                  </a:txBody>
                  <a:tcPr marL="138129" marR="138129" marT="69064" marB="69064">
                    <a:lnB w="12700" cap="flat" cmpd="sng" algn="ctr">
                      <a:solidFill>
                        <a:schemeClr val="tx1"/>
                      </a:solidFill>
                      <a:prstDash val="solid"/>
                      <a:round/>
                      <a:headEnd type="none" w="med" len="med"/>
                      <a:tailEnd type="none" w="med" len="med"/>
                    </a:lnB>
                  </a:tcPr>
                </a:tc>
                <a:tc>
                  <a:txBody>
                    <a:bodyPr/>
                    <a:lstStyle/>
                    <a:p>
                      <a:pPr algn="ctr"/>
                      <a:r>
                        <a:rPr lang="en-US" sz="2200" b="1" dirty="0"/>
                        <a:t>50</a:t>
                      </a:r>
                    </a:p>
                  </a:txBody>
                  <a:tcPr marL="138129" marR="138129" marT="69064" marB="6906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23463">
                <a:tc>
                  <a:txBody>
                    <a:bodyPr/>
                    <a:lstStyle/>
                    <a:p>
                      <a:r>
                        <a:rPr lang="en-US" sz="2300" b="1" dirty="0"/>
                        <a:t>Total Possible</a:t>
                      </a:r>
                      <a:r>
                        <a:rPr lang="en-US" sz="2300" b="1" baseline="0" dirty="0"/>
                        <a:t> Points for Proposal</a:t>
                      </a:r>
                    </a:p>
                  </a:txBody>
                  <a:tcPr marL="138129" marR="138129" marT="69064" marB="69064">
                    <a:lnT w="12700" cap="flat" cmpd="sng" algn="ctr">
                      <a:solidFill>
                        <a:schemeClr val="tx1"/>
                      </a:solidFill>
                      <a:prstDash val="solid"/>
                      <a:round/>
                      <a:headEnd type="none" w="med" len="med"/>
                      <a:tailEnd type="none" w="med" len="med"/>
                    </a:lnT>
                  </a:tcPr>
                </a:tc>
                <a:tc>
                  <a:txBody>
                    <a:bodyPr/>
                    <a:lstStyle/>
                    <a:p>
                      <a:pPr marL="11113" indent="0" algn="ctr">
                        <a:tabLst/>
                      </a:pPr>
                      <a:r>
                        <a:rPr lang="en-US" sz="2300" b="1" dirty="0"/>
                        <a:t>150</a:t>
                      </a:r>
                    </a:p>
                  </a:txBody>
                  <a:tcPr marL="138129" marR="138129" marT="69064" marB="6906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4525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a:xfrm>
            <a:off x="1399822" y="237067"/>
            <a:ext cx="9953978" cy="1038840"/>
          </a:xfrm>
        </p:spPr>
        <p:txBody>
          <a:bodyPr>
            <a:normAutofit fontScale="90000"/>
          </a:bodyPr>
          <a:lstStyle/>
          <a:p>
            <a:pPr algn="l"/>
            <a:r>
              <a:rPr lang="en-US" sz="4000" b="1" dirty="0">
                <a:solidFill>
                  <a:srgbClr val="254061"/>
                </a:solidFill>
                <a:latin typeface="Arial"/>
                <a:cs typeface="Arial"/>
              </a:rPr>
              <a:t>How will my Application be Evaluated? </a:t>
            </a:r>
            <a:br>
              <a:rPr lang="en-US" b="1" dirty="0">
                <a:solidFill>
                  <a:srgbClr val="254061"/>
                </a:solidFill>
                <a:latin typeface="Arial"/>
                <a:cs typeface="Arial"/>
              </a:rPr>
            </a:br>
            <a:r>
              <a:rPr lang="en-US" sz="3600" b="1" dirty="0">
                <a:solidFill>
                  <a:srgbClr val="254061"/>
                </a:solidFill>
                <a:latin typeface="Arial"/>
                <a:cs typeface="Arial"/>
              </a:rPr>
              <a:t>Application Scoring – Preference Points</a:t>
            </a:r>
          </a:p>
        </p:txBody>
      </p:sp>
      <p:sp>
        <p:nvSpPr>
          <p:cNvPr id="11" name="Content Placeholder 2"/>
          <p:cNvSpPr>
            <a:spLocks noGrp="1"/>
          </p:cNvSpPr>
          <p:nvPr>
            <p:ph idx="4294967295"/>
          </p:nvPr>
        </p:nvSpPr>
        <p:spPr>
          <a:xfrm>
            <a:off x="545122" y="1833360"/>
            <a:ext cx="5352329" cy="2684211"/>
          </a:xfrm>
          <a:solidFill>
            <a:srgbClr val="FFE49F"/>
          </a:solidFill>
        </p:spPr>
        <p:txBody>
          <a:bodyPr>
            <a:noAutofit/>
          </a:bodyPr>
          <a:lstStyle/>
          <a:p>
            <a:pPr marL="285750" indent="-285750">
              <a:buFont typeface="Arial" panose="020B0604020202020204" pitchFamily="34" charset="0"/>
              <a:buChar char="•"/>
            </a:pPr>
            <a:r>
              <a:rPr lang="en-US" sz="2400" b="1" dirty="0"/>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dirty="0"/>
              <a:t>Match Funding</a:t>
            </a:r>
          </a:p>
          <a:p>
            <a:pPr marL="800100" lvl="1" indent="-228600">
              <a:buFont typeface="Arial" panose="020B0604020202020204" pitchFamily="34" charset="0"/>
              <a:buChar char="•"/>
            </a:pPr>
            <a:r>
              <a:rPr lang="en-US" b="1" dirty="0"/>
              <a:t>Projects sited in High Fire-Threat Districts</a:t>
            </a:r>
            <a:endParaRPr lang="en-US" sz="2400" b="1" dirty="0"/>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145948699"/>
              </p:ext>
            </p:extLst>
          </p:nvPr>
        </p:nvGraphicFramePr>
        <p:xfrm>
          <a:off x="6294548" y="1833361"/>
          <a:ext cx="5352329" cy="2867152"/>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dirty="0"/>
                        <a:t>Scoring</a:t>
                      </a:r>
                      <a:r>
                        <a:rPr lang="en-US" sz="2000" baseline="0" dirty="0"/>
                        <a:t> Criteria</a:t>
                      </a:r>
                      <a:endParaRPr lang="en-US" sz="2000" dirty="0"/>
                    </a:p>
                  </a:txBody>
                  <a:tcPr/>
                </a:tc>
                <a:tc>
                  <a:txBody>
                    <a:bodyPr/>
                    <a:lstStyle/>
                    <a:p>
                      <a:pPr algn="ctr"/>
                      <a:r>
                        <a:rPr lang="en-US" sz="2000" dirty="0"/>
                        <a:t>Maximum Points</a:t>
                      </a:r>
                    </a:p>
                  </a:txBody>
                  <a:tcPr/>
                </a:tc>
                <a:extLst>
                  <a:ext uri="{0D108BD9-81ED-4DB2-BD59-A6C34878D82A}">
                    <a16:rowId xmlns:a16="http://schemas.microsoft.com/office/drawing/2014/main" val="10000"/>
                  </a:ext>
                </a:extLst>
              </a:tr>
              <a:tr h="412952">
                <a:tc>
                  <a:txBody>
                    <a:bodyPr/>
                    <a:lstStyle/>
                    <a:p>
                      <a:r>
                        <a:rPr lang="en-US" sz="2000" dirty="0"/>
                        <a:t>9. Match Funds</a:t>
                      </a:r>
                    </a:p>
                  </a:txBody>
                  <a:tcPr/>
                </a:tc>
                <a:tc>
                  <a:txBody>
                    <a:bodyPr/>
                    <a:lstStyle/>
                    <a:p>
                      <a:pPr algn="ctr"/>
                      <a:r>
                        <a:rPr lang="en-US" sz="2000" dirty="0"/>
                        <a:t>10</a:t>
                      </a:r>
                    </a:p>
                  </a:txBody>
                  <a:tcPr/>
                </a:tc>
                <a:extLst>
                  <a:ext uri="{0D108BD9-81ED-4DB2-BD59-A6C34878D82A}">
                    <a16:rowId xmlns:a16="http://schemas.microsoft.com/office/drawing/2014/main" val="10002"/>
                  </a:ext>
                </a:extLst>
              </a:tr>
              <a:tr h="1048263">
                <a:tc>
                  <a:txBody>
                    <a:bodyPr/>
                    <a:lstStyle/>
                    <a:p>
                      <a:r>
                        <a:rPr lang="en-US" sz="2000" dirty="0"/>
                        <a:t>10. Wildfire Criteria</a:t>
                      </a:r>
                    </a:p>
                    <a:p>
                      <a:r>
                        <a:rPr lang="en-US" sz="2000" i="1" dirty="0"/>
                        <a:t>Demonstration located in Tier 2 or 3 High Fire-Threat District as defined by CPUC</a:t>
                      </a:r>
                    </a:p>
                  </a:txBody>
                  <a:tcPr>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dirty="0"/>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t>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9822" y="237067"/>
            <a:ext cx="9953978" cy="1038840"/>
          </a:xfrm>
        </p:spPr>
        <p:txBody>
          <a:bodyPr>
            <a:normAutofit fontScale="90000"/>
          </a:bodyPr>
          <a:lstStyle/>
          <a:p>
            <a:r>
              <a:rPr lang="en-US" b="1" dirty="0">
                <a:latin typeface="+mn-lt"/>
              </a:rPr>
              <a:t>Identifying Disadvantaged Communities</a:t>
            </a:r>
          </a:p>
        </p:txBody>
      </p:sp>
      <p:sp>
        <p:nvSpPr>
          <p:cNvPr id="2" name="Content Placeholder 1"/>
          <p:cNvSpPr>
            <a:spLocks noGrp="1"/>
          </p:cNvSpPr>
          <p:nvPr>
            <p:ph sz="half" idx="1"/>
          </p:nvPr>
        </p:nvSpPr>
        <p:spPr>
          <a:xfrm>
            <a:off x="838200" y="1533012"/>
            <a:ext cx="5181600" cy="4643951"/>
          </a:xfrm>
        </p:spPr>
        <p:txBody>
          <a:bodyPr>
            <a:normAutofit fontScale="92500"/>
          </a:bodyPr>
          <a:lstStyle/>
          <a:p>
            <a:r>
              <a:rPr lang="en-US" dirty="0"/>
              <a:t>Census tracts receiving the </a:t>
            </a:r>
            <a:r>
              <a:rPr lang="en-US" b="1" dirty="0"/>
              <a:t>highest 25% of </a:t>
            </a:r>
            <a:r>
              <a:rPr lang="en-US" b="1" dirty="0" err="1"/>
              <a:t>CalEnviroScreen</a:t>
            </a:r>
            <a:r>
              <a:rPr lang="en-US" b="1" dirty="0"/>
              <a:t> 4.0</a:t>
            </a:r>
          </a:p>
          <a:p>
            <a:r>
              <a:rPr lang="en-US" dirty="0"/>
              <a:t>Census tracts lacking scores due to data gaps, but receiving highest 5% of </a:t>
            </a:r>
            <a:r>
              <a:rPr lang="en-US" dirty="0" err="1"/>
              <a:t>CalEnviroScreen</a:t>
            </a:r>
            <a:r>
              <a:rPr lang="en-US" dirty="0"/>
              <a:t> 4.0 cumulative pollution burden scores</a:t>
            </a:r>
          </a:p>
          <a:p>
            <a:r>
              <a:rPr lang="en-US" dirty="0"/>
              <a:t>Census tracts identified prior as Disadvantaged within 2017 DAC designation</a:t>
            </a:r>
          </a:p>
          <a:p>
            <a:r>
              <a:rPr lang="en-US" dirty="0"/>
              <a:t>Lands under control of federally recognized Tribes</a:t>
            </a:r>
          </a:p>
          <a:p>
            <a:pPr marL="0" indent="0">
              <a:buNone/>
            </a:pPr>
            <a:r>
              <a:rPr lang="en-US" sz="2400" dirty="0">
                <a:hlinkClick r:id="rId3"/>
              </a:rPr>
              <a:t>https://oehha.ca.gov/calenviroscreen/sb535</a:t>
            </a:r>
            <a:endParaRPr lang="en-US" sz="2400" dirty="0"/>
          </a:p>
        </p:txBody>
      </p:sp>
      <p:pic>
        <p:nvPicPr>
          <p:cNvPr id="3" name="Picture 2" descr="Map of Disadvantaged Communities in California. This map that be found at the url link present on this slide.">
            <a:extLst>
              <a:ext uri="{FF2B5EF4-FFF2-40B4-BE49-F238E27FC236}">
                <a16:creationId xmlns:a16="http://schemas.microsoft.com/office/drawing/2014/main" id="{90A3C000-34A4-4430-A62A-D0081D457242}"/>
              </a:ext>
            </a:extLst>
          </p:cNvPr>
          <p:cNvPicPr>
            <a:picLocks noChangeAspect="1"/>
          </p:cNvPicPr>
          <p:nvPr/>
        </p:nvPicPr>
        <p:blipFill>
          <a:blip r:embed="rId4"/>
          <a:srcRect/>
          <a:stretch/>
        </p:blipFill>
        <p:spPr>
          <a:xfrm>
            <a:off x="6672210" y="1533012"/>
            <a:ext cx="4259405" cy="50059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a:xfrm>
            <a:off x="868555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3141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latin typeface="+mn-lt"/>
              </a:rPr>
              <a:t>Identifying Low-Income Communities</a:t>
            </a:r>
          </a:p>
        </p:txBody>
      </p:sp>
      <p:sp>
        <p:nvSpPr>
          <p:cNvPr id="2" name="Content Placeholder 1"/>
          <p:cNvSpPr>
            <a:spLocks noGrp="1"/>
          </p:cNvSpPr>
          <p:nvPr>
            <p:ph sz="half" idx="1"/>
          </p:nvPr>
        </p:nvSpPr>
        <p:spPr>
          <a:xfrm>
            <a:off x="838200" y="1371600"/>
            <a:ext cx="5181600" cy="4805363"/>
          </a:xfrm>
        </p:spPr>
        <p:txBody>
          <a:bodyPr>
            <a:normAutofit/>
          </a:bodyPr>
          <a:lstStyle/>
          <a:p>
            <a:pPr marL="0" indent="0">
              <a:buNone/>
            </a:pPr>
            <a:r>
              <a:rPr lang="en-US" sz="2600" dirty="0">
                <a:solidFill>
                  <a:srgbClr val="00588A"/>
                </a:solidFill>
              </a:rPr>
              <a:t>Communities within census tracts with median household incomes at or below 80% of the statewide median income, or at or below the threshold designated as low-income by the California Department of Housing and Community Development:</a:t>
            </a:r>
          </a:p>
          <a:p>
            <a:pPr marL="0" indent="0">
              <a:buNone/>
            </a:pPr>
            <a:endParaRPr lang="en-US" sz="2600" dirty="0"/>
          </a:p>
          <a:p>
            <a:pPr marL="0" indent="0">
              <a:buNone/>
            </a:pPr>
            <a:r>
              <a:rPr lang="en-US" sz="2400" dirty="0">
                <a:hlinkClick r:id="rId3"/>
              </a:rPr>
              <a:t>https://www.arb.ca.gov/cc/capandtrade/auctionproceeds/communityinvestments.htm</a:t>
            </a:r>
            <a:r>
              <a:rPr lang="en-US" sz="2400" dirty="0"/>
              <a:t> </a:t>
            </a:r>
            <a:r>
              <a:rPr lang="en-US" sz="1800" i="1" dirty="0"/>
              <a:t>(California Air Resources Board)</a:t>
            </a:r>
            <a:endParaRPr lang="en-US" sz="2400" i="1" dirty="0"/>
          </a:p>
        </p:txBody>
      </p:sp>
      <p:pic>
        <p:nvPicPr>
          <p:cNvPr id="10" name="Picture 2" descr="Example of California map showing different low-income communities ">
            <a:extLst>
              <a:ext uri="{FF2B5EF4-FFF2-40B4-BE49-F238E27FC236}">
                <a16:creationId xmlns:a16="http://schemas.microsoft.com/office/drawing/2014/main" id="{A28AABC6-B257-1E40-9D59-AFD8F17E7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1" y="1066803"/>
            <a:ext cx="4749800" cy="536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legend of types of defined low-income communities ">
            <a:extLst>
              <a:ext uri="{FF2B5EF4-FFF2-40B4-BE49-F238E27FC236}">
                <a16:creationId xmlns:a16="http://schemas.microsoft.com/office/drawing/2014/main" id="{F297543A-D4A5-484A-A95A-4330D0649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7200" y="1295402"/>
            <a:ext cx="1955800" cy="17357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6196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9" y="237067"/>
            <a:ext cx="10518406" cy="1038840"/>
          </a:xfrm>
        </p:spPr>
        <p:txBody>
          <a:bodyPr>
            <a:normAutofit fontScale="90000"/>
          </a:bodyPr>
          <a:lstStyle/>
          <a:p>
            <a:r>
              <a:rPr lang="en-US" sz="4000" b="1" dirty="0">
                <a:latin typeface="+mn-lt"/>
              </a:rPr>
              <a:t>Community Based Organization Requirements</a:t>
            </a:r>
            <a:endParaRPr lang="en-US" b="1" dirty="0">
              <a:latin typeface="+mn-lt"/>
            </a:endParaRPr>
          </a:p>
        </p:txBody>
      </p:sp>
      <p:graphicFrame>
        <p:nvGraphicFramePr>
          <p:cNvPr id="10" name="Content Placeholder 9" descr="CBO requirements ">
            <a:extLst>
              <a:ext uri="{FF2B5EF4-FFF2-40B4-BE49-F238E27FC236}">
                <a16:creationId xmlns:a16="http://schemas.microsoft.com/office/drawing/2014/main" id="{E8B99E16-17B3-A147-939B-37CE14673676}"/>
              </a:ext>
            </a:extLst>
          </p:cNvPr>
          <p:cNvGraphicFramePr>
            <a:graphicFrameLocks noGrp="1"/>
          </p:cNvGraphicFramePr>
          <p:nvPr>
            <p:ph idx="1"/>
            <p:extLst>
              <p:ext uri="{D42A27DB-BD31-4B8C-83A1-F6EECF244321}">
                <p14:modId xmlns:p14="http://schemas.microsoft.com/office/powerpoint/2010/main" val="3316856296"/>
              </p:ext>
            </p:extLst>
          </p:nvPr>
        </p:nvGraphicFramePr>
        <p:xfrm>
          <a:off x="449705" y="1341991"/>
          <a:ext cx="11292590" cy="5278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City">
            <a:extLst>
              <a:ext uri="{FF2B5EF4-FFF2-40B4-BE49-F238E27FC236}">
                <a16:creationId xmlns:a16="http://schemas.microsoft.com/office/drawing/2014/main" id="{E9AECFD1-AD88-A849-A95C-0A998D2C78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3249" y="2012130"/>
            <a:ext cx="914400" cy="914400"/>
          </a:xfrm>
          <a:prstGeom prst="rect">
            <a:avLst/>
          </a:prstGeom>
        </p:spPr>
      </p:pic>
      <p:pic>
        <p:nvPicPr>
          <p:cNvPr id="15" name="Graphic 14" descr="Social network">
            <a:extLst>
              <a:ext uri="{FF2B5EF4-FFF2-40B4-BE49-F238E27FC236}">
                <a16:creationId xmlns:a16="http://schemas.microsoft.com/office/drawing/2014/main" id="{37449BF9-3203-5243-9CF5-A415D276CD0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30582" y="2012130"/>
            <a:ext cx="914400" cy="914400"/>
          </a:xfrm>
          <a:prstGeom prst="rect">
            <a:avLst/>
          </a:prstGeom>
        </p:spPr>
      </p:pic>
      <p:pic>
        <p:nvPicPr>
          <p:cNvPr id="17" name="Graphic 16" descr="Document">
            <a:extLst>
              <a:ext uri="{FF2B5EF4-FFF2-40B4-BE49-F238E27FC236}">
                <a16:creationId xmlns:a16="http://schemas.microsoft.com/office/drawing/2014/main" id="{A5117A29-074D-E149-A386-BD29D105EC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91562" y="2012130"/>
            <a:ext cx="914400" cy="914400"/>
          </a:xfrm>
          <a:prstGeom prst="rect">
            <a:avLst/>
          </a:prstGeom>
        </p:spPr>
      </p:pic>
      <p:pic>
        <p:nvPicPr>
          <p:cNvPr id="19" name="Graphic 18" descr="Group">
            <a:extLst>
              <a:ext uri="{FF2B5EF4-FFF2-40B4-BE49-F238E27FC236}">
                <a16:creationId xmlns:a16="http://schemas.microsoft.com/office/drawing/2014/main" id="{F32A2B1B-1F36-E548-9451-64370D56F6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94351" y="2012130"/>
            <a:ext cx="914400" cy="914400"/>
          </a:xfrm>
          <a:prstGeom prst="rect">
            <a:avLst/>
          </a:prstGeom>
        </p:spPr>
      </p:pic>
      <p:sp>
        <p:nvSpPr>
          <p:cNvPr id="5" name="Slide Number Placeholder 4"/>
          <p:cNvSpPr>
            <a:spLocks noGrp="1"/>
          </p:cNvSpPr>
          <p:nvPr>
            <p:ph type="sldNum" sz="quarter" idx="12"/>
          </p:nvPr>
        </p:nvSpPr>
        <p:spPr>
          <a:xfrm>
            <a:off x="9938895" y="6387006"/>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27731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r>
              <a:rPr lang="en-US" dirty="0">
                <a:solidFill>
                  <a:schemeClr val="accent1">
                    <a:lumMod val="75000"/>
                  </a:schemeClr>
                </a:solidFill>
                <a:latin typeface="Arial"/>
                <a:cs typeface="Arial"/>
              </a:rPr>
              <a:t>Applicants may receive up to 10 additional preference points based on the criteria below:</a:t>
            </a:r>
          </a:p>
          <a:p>
            <a:pPr lvl="1">
              <a:buFont typeface="Courier New" panose="02070309020205020404" pitchFamily="49" charset="0"/>
              <a:buChar char="o"/>
            </a:pPr>
            <a:r>
              <a:rPr lang="en-US" dirty="0">
                <a:solidFill>
                  <a:srgbClr val="4F81BD">
                    <a:lumMod val="75000"/>
                  </a:srgbClr>
                </a:solidFill>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dirty="0">
                <a:solidFill>
                  <a:srgbClr val="4F81BD">
                    <a:lumMod val="75000"/>
                  </a:srgbClr>
                </a:solidFill>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dirty="0">
                <a:solidFill>
                  <a:schemeClr val="accent1">
                    <a:lumMod val="75000"/>
                  </a:schemeClr>
                </a:solidFill>
                <a:latin typeface="Arial"/>
                <a:cs typeface="Arial"/>
              </a:rPr>
              <a:t>Refer to the Solicitation Manual for more details on the match funding scoring criteria.</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48</a:t>
            </a:fld>
            <a:endParaRPr lang="en-US" dirty="0">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a:solidFill>
                  <a:srgbClr val="254061"/>
                </a:solidFill>
                <a:latin typeface="Arial"/>
                <a:cs typeface="Arial"/>
              </a:rPr>
              <a:t>High Fire Threat District – Bonus Pts.</a:t>
            </a:r>
            <a:br>
              <a:rPr lang="en-US" b="1">
                <a:solidFill>
                  <a:srgbClr val="254061"/>
                </a:solidFill>
                <a:latin typeface="Arial"/>
                <a:cs typeface="Arial"/>
              </a:rPr>
            </a:br>
            <a:r>
              <a:rPr lang="en-US" sz="3100" b="1">
                <a:solidFill>
                  <a:srgbClr val="254061"/>
                </a:solidFill>
                <a:latin typeface="Arial"/>
                <a:cs typeface="Arial"/>
              </a:rPr>
              <a:t>(Criteria 10)</a:t>
            </a:r>
            <a:endParaRPr lang="en-US" b="1" dirty="0">
              <a:solidFill>
                <a:schemeClr val="bg2">
                  <a:lumMod val="5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half" idx="1"/>
          </p:nvPr>
        </p:nvSpPr>
        <p:spPr>
          <a:xfrm>
            <a:off x="838200" y="1328909"/>
            <a:ext cx="5181600" cy="2100091"/>
          </a:xfrm>
        </p:spPr>
        <p:txBody>
          <a:bodyPr vert="horz" lIns="91440" tIns="45720" rIns="91440" bIns="45720" rtlCol="0" anchor="t">
            <a:normAutofit/>
          </a:bodyPr>
          <a:lstStyle/>
          <a:p>
            <a:pPr lvl="0"/>
            <a:r>
              <a:rPr lang="en-US" dirty="0">
                <a:solidFill>
                  <a:srgbClr val="4F81BD">
                    <a:lumMod val="75000"/>
                  </a:srgbClr>
                </a:solidFill>
                <a:latin typeface="Arial"/>
                <a:cs typeface="Arial"/>
              </a:rPr>
              <a:t>Projects with demonstration</a:t>
            </a:r>
            <a:r>
              <a:rPr lang="en-US" b="1" dirty="0">
                <a:solidFill>
                  <a:srgbClr val="4F81BD">
                    <a:lumMod val="75000"/>
                  </a:srgbClr>
                </a:solidFill>
                <a:latin typeface="Arial"/>
                <a:cs typeface="Arial"/>
              </a:rPr>
              <a:t> </a:t>
            </a:r>
            <a:r>
              <a:rPr lang="en-US" dirty="0">
                <a:solidFill>
                  <a:srgbClr val="4F81BD">
                    <a:lumMod val="75000"/>
                  </a:srgbClr>
                </a:solidFill>
                <a:latin typeface="Arial"/>
                <a:cs typeface="Arial"/>
              </a:rPr>
              <a:t>sites located in a Tier 2 or 3 High Fire Threat District (HFTD) and justifies how the project will benefit these communities may receive additional points.</a:t>
            </a:r>
          </a:p>
        </p:txBody>
      </p:sp>
      <p:graphicFrame>
        <p:nvGraphicFramePr>
          <p:cNvPr id="11" name="Table 10">
            <a:extLst>
              <a:ext uri="{FF2B5EF4-FFF2-40B4-BE49-F238E27FC236}">
                <a16:creationId xmlns:a16="http://schemas.microsoft.com/office/drawing/2014/main" id="{36D6014E-B559-D8D0-CE3A-07ACEB82E8CD}"/>
              </a:ext>
            </a:extLst>
          </p:cNvPr>
          <p:cNvGraphicFramePr>
            <a:graphicFrameLocks noGrp="1"/>
          </p:cNvGraphicFramePr>
          <p:nvPr>
            <p:extLst>
              <p:ext uri="{D42A27DB-BD31-4B8C-83A1-F6EECF244321}">
                <p14:modId xmlns:p14="http://schemas.microsoft.com/office/powerpoint/2010/main" val="1908473726"/>
              </p:ext>
            </p:extLst>
          </p:nvPr>
        </p:nvGraphicFramePr>
        <p:xfrm>
          <a:off x="1137920" y="3557025"/>
          <a:ext cx="3732966" cy="249428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1753360875"/>
                    </a:ext>
                  </a:extLst>
                </a:gridCol>
                <a:gridCol w="1355526">
                  <a:extLst>
                    <a:ext uri="{9D8B030D-6E8A-4147-A177-3AD203B41FA5}">
                      <a16:colId xmlns:a16="http://schemas.microsoft.com/office/drawing/2014/main" val="60507646"/>
                    </a:ext>
                  </a:extLst>
                </a:gridCol>
              </a:tblGrid>
              <a:tr h="370840">
                <a:tc>
                  <a:txBody>
                    <a:bodyPr/>
                    <a:lstStyle/>
                    <a:p>
                      <a:pPr algn="ctr"/>
                      <a:r>
                        <a:rPr lang="en-US" dirty="0"/>
                        <a:t>Percent of sites located in HFTD</a:t>
                      </a:r>
                    </a:p>
                  </a:txBody>
                  <a:tcPr/>
                </a:tc>
                <a:tc>
                  <a:txBody>
                    <a:bodyPr/>
                    <a:lstStyle/>
                    <a:p>
                      <a:pPr algn="ctr"/>
                      <a:r>
                        <a:rPr lang="en-US" dirty="0"/>
                        <a:t>Bonus Points</a:t>
                      </a:r>
                    </a:p>
                  </a:txBody>
                  <a:tcPr anchor="ctr"/>
                </a:tc>
                <a:extLst>
                  <a:ext uri="{0D108BD9-81ED-4DB2-BD59-A6C34878D82A}">
                    <a16:rowId xmlns:a16="http://schemas.microsoft.com/office/drawing/2014/main" val="2276013496"/>
                  </a:ext>
                </a:extLst>
              </a:tr>
              <a:tr h="370840">
                <a:tc>
                  <a:txBody>
                    <a:bodyPr/>
                    <a:lstStyle/>
                    <a:p>
                      <a:pPr algn="ctr"/>
                      <a:r>
                        <a:rPr lang="en-US" dirty="0"/>
                        <a:t>80 to 100%</a:t>
                      </a:r>
                    </a:p>
                  </a:txBody>
                  <a:tcPr/>
                </a:tc>
                <a:tc>
                  <a:txBody>
                    <a:bodyPr/>
                    <a:lstStyle/>
                    <a:p>
                      <a:pPr algn="ctr"/>
                      <a:r>
                        <a:rPr lang="en-US" dirty="0"/>
                        <a:t>5</a:t>
                      </a:r>
                    </a:p>
                  </a:txBody>
                  <a:tcPr/>
                </a:tc>
                <a:extLst>
                  <a:ext uri="{0D108BD9-81ED-4DB2-BD59-A6C34878D82A}">
                    <a16:rowId xmlns:a16="http://schemas.microsoft.com/office/drawing/2014/main" val="3329264911"/>
                  </a:ext>
                </a:extLst>
              </a:tr>
              <a:tr h="370840">
                <a:tc>
                  <a:txBody>
                    <a:bodyPr/>
                    <a:lstStyle/>
                    <a:p>
                      <a:pPr algn="ctr"/>
                      <a:r>
                        <a:rPr lang="en-US" dirty="0"/>
                        <a:t>60 to &lt;80%</a:t>
                      </a:r>
                    </a:p>
                  </a:txBody>
                  <a:tcPr/>
                </a:tc>
                <a:tc>
                  <a:txBody>
                    <a:bodyPr/>
                    <a:lstStyle/>
                    <a:p>
                      <a:pPr algn="ctr"/>
                      <a:r>
                        <a:rPr lang="en-US" dirty="0"/>
                        <a:t>4</a:t>
                      </a:r>
                    </a:p>
                  </a:txBody>
                  <a:tcPr/>
                </a:tc>
                <a:extLst>
                  <a:ext uri="{0D108BD9-81ED-4DB2-BD59-A6C34878D82A}">
                    <a16:rowId xmlns:a16="http://schemas.microsoft.com/office/drawing/2014/main" val="455000445"/>
                  </a:ext>
                </a:extLst>
              </a:tr>
              <a:tr h="370840">
                <a:tc>
                  <a:txBody>
                    <a:bodyPr/>
                    <a:lstStyle/>
                    <a:p>
                      <a:pPr algn="ctr"/>
                      <a:r>
                        <a:rPr lang="en-US" dirty="0"/>
                        <a:t>40 to &lt;60%</a:t>
                      </a:r>
                    </a:p>
                  </a:txBody>
                  <a:tcPr/>
                </a:tc>
                <a:tc>
                  <a:txBody>
                    <a:bodyPr/>
                    <a:lstStyle/>
                    <a:p>
                      <a:pPr algn="ctr"/>
                      <a:r>
                        <a:rPr lang="en-US" dirty="0"/>
                        <a:t>3</a:t>
                      </a:r>
                    </a:p>
                  </a:txBody>
                  <a:tcPr/>
                </a:tc>
                <a:extLst>
                  <a:ext uri="{0D108BD9-81ED-4DB2-BD59-A6C34878D82A}">
                    <a16:rowId xmlns:a16="http://schemas.microsoft.com/office/drawing/2014/main" val="780629730"/>
                  </a:ext>
                </a:extLst>
              </a:tr>
              <a:tr h="370840">
                <a:tc>
                  <a:txBody>
                    <a:bodyPr/>
                    <a:lstStyle/>
                    <a:p>
                      <a:pPr algn="ctr"/>
                      <a:r>
                        <a:rPr lang="en-US" dirty="0"/>
                        <a:t>20 to &lt;40%</a:t>
                      </a:r>
                    </a:p>
                  </a:txBody>
                  <a:tcPr/>
                </a:tc>
                <a:tc>
                  <a:txBody>
                    <a:bodyPr/>
                    <a:lstStyle/>
                    <a:p>
                      <a:pPr algn="ctr"/>
                      <a:r>
                        <a:rPr lang="en-US" dirty="0"/>
                        <a:t>2</a:t>
                      </a:r>
                    </a:p>
                  </a:txBody>
                  <a:tcPr/>
                </a:tc>
                <a:extLst>
                  <a:ext uri="{0D108BD9-81ED-4DB2-BD59-A6C34878D82A}">
                    <a16:rowId xmlns:a16="http://schemas.microsoft.com/office/drawing/2014/main" val="3597580166"/>
                  </a:ext>
                </a:extLst>
              </a:tr>
              <a:tr h="370840">
                <a:tc>
                  <a:txBody>
                    <a:bodyPr/>
                    <a:lstStyle/>
                    <a:p>
                      <a:pPr algn="ctr"/>
                      <a:r>
                        <a:rPr lang="en-US" dirty="0"/>
                        <a:t>10 to &lt;20%</a:t>
                      </a:r>
                    </a:p>
                  </a:txBody>
                  <a:tcPr/>
                </a:tc>
                <a:tc>
                  <a:txBody>
                    <a:bodyPr/>
                    <a:lstStyle/>
                    <a:p>
                      <a:pPr algn="ctr"/>
                      <a:r>
                        <a:rPr lang="en-US" dirty="0"/>
                        <a:t>1</a:t>
                      </a:r>
                    </a:p>
                  </a:txBody>
                  <a:tcPr/>
                </a:tc>
                <a:extLst>
                  <a:ext uri="{0D108BD9-81ED-4DB2-BD59-A6C34878D82A}">
                    <a16:rowId xmlns:a16="http://schemas.microsoft.com/office/drawing/2014/main" val="2534100173"/>
                  </a:ext>
                </a:extLst>
              </a:tr>
            </a:tbl>
          </a:graphicData>
        </a:graphic>
      </p:graphicFrame>
      <p:pic>
        <p:nvPicPr>
          <p:cNvPr id="10" name="Content Placeholder 9" descr="A map of Tier 2 and 3 high fire threat districts in the State of California">
            <a:extLst>
              <a:ext uri="{FF2B5EF4-FFF2-40B4-BE49-F238E27FC236}">
                <a16:creationId xmlns:a16="http://schemas.microsoft.com/office/drawing/2014/main" id="{21CDB83F-34E0-6E70-8EBC-52C2B0BE9BD7}"/>
              </a:ext>
            </a:extLst>
          </p:cNvPr>
          <p:cNvPicPr>
            <a:picLocks noGrp="1" noChangeAspect="1"/>
          </p:cNvPicPr>
          <p:nvPr>
            <p:ph sz="half" idx="2"/>
          </p:nvPr>
        </p:nvPicPr>
        <p:blipFill>
          <a:blip r:embed="rId3"/>
          <a:stretch>
            <a:fillRect/>
          </a:stretch>
        </p:blipFill>
        <p:spPr>
          <a:xfrm>
            <a:off x="6744117" y="1253331"/>
            <a:ext cx="3732966" cy="4351338"/>
          </a:xfrm>
          <a:prstGeom prst="rect">
            <a:avLst/>
          </a:prstGeom>
          <a:ln>
            <a:noFill/>
          </a:ln>
          <a:effectLst>
            <a:outerShdw blurRad="292100" dist="139700" dir="2700000" sx="98000" sy="98000" algn="tl" rotWithShape="0">
              <a:srgbClr val="333333">
                <a:alpha val="65000"/>
              </a:srgbClr>
            </a:outerShdw>
          </a:effectLst>
        </p:spPr>
      </p:pic>
      <p:sp>
        <p:nvSpPr>
          <p:cNvPr id="5" name="TextBox 4">
            <a:extLst>
              <a:ext uri="{FF2B5EF4-FFF2-40B4-BE49-F238E27FC236}">
                <a16:creationId xmlns:a16="http://schemas.microsoft.com/office/drawing/2014/main" id="{442E2374-C1F2-2B76-58D1-29DFC2CE842B}"/>
              </a:ext>
            </a:extLst>
          </p:cNvPr>
          <p:cNvSpPr txBox="1"/>
          <p:nvPr/>
        </p:nvSpPr>
        <p:spPr>
          <a:xfrm>
            <a:off x="5117753" y="5657671"/>
            <a:ext cx="6985694" cy="1200329"/>
          </a:xfrm>
          <a:prstGeom prst="rect">
            <a:avLst/>
          </a:prstGeom>
          <a:noFill/>
        </p:spPr>
        <p:txBody>
          <a:bodyPr wrap="square" rtlCol="0">
            <a:spAutoFit/>
          </a:bodyPr>
          <a:lstStyle/>
          <a:p>
            <a:r>
              <a:rPr lang="en-US" dirty="0">
                <a:solidFill>
                  <a:schemeClr val="accent1">
                    <a:lumMod val="75000"/>
                  </a:schemeClr>
                </a:solidFill>
                <a:latin typeface="Arial"/>
                <a:cs typeface="Arial"/>
              </a:rPr>
              <a:t>Defined by CPUC Fire Safety Rulemaking:</a:t>
            </a:r>
            <a:r>
              <a:rPr lang="en-US" u="sng" dirty="0">
                <a:solidFill>
                  <a:schemeClr val="accent1">
                    <a:lumMod val="75000"/>
                  </a:schemeClr>
                </a:solidFill>
                <a:effectLst/>
                <a:latin typeface="Arial" panose="020B0604020202020204" pitchFamily="34"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u="sng" dirty="0">
                <a:solidFill>
                  <a:srgbClr val="F49100"/>
                </a:solidFill>
                <a:effectLst/>
                <a:latin typeface="Arial" panose="020B0604020202020204" pitchFamily="34"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https://www.cpuc.ca.gov/industries-and-topics/wildfires/fire-threat-maps-and-fire-safety-rulemaking</a:t>
            </a:r>
            <a:endParaRPr lang="en-US"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304E9F08-4C63-48BA-B99A-F7243F0A25E0}"/>
              </a:ext>
            </a:extLst>
          </p:cNvPr>
          <p:cNvSpPr>
            <a:spLocks noGrp="1"/>
          </p:cNvSpPr>
          <p:nvPr>
            <p:ph type="sldNum" sz="quarter" idx="12"/>
          </p:nvPr>
        </p:nvSpPr>
        <p:spPr/>
        <p:txBody>
          <a:bodyPr/>
          <a:lstStyle/>
          <a:p>
            <a:fld id="{005C4985-ACD0-2B4C-8981-36243250F268}" type="slidenum">
              <a:rPr lang="en-US" smtClean="0">
                <a:solidFill>
                  <a:schemeClr val="tx1"/>
                </a:solidFill>
              </a:rPr>
              <a:t>49</a:t>
            </a:fld>
            <a:endParaRPr lang="en-US" dirty="0">
              <a:solidFill>
                <a:schemeClr val="tx1"/>
              </a:solidFill>
            </a:endParaRPr>
          </a:p>
        </p:txBody>
      </p:sp>
    </p:spTree>
    <p:extLst>
      <p:ext uri="{BB962C8B-B14F-4D97-AF65-F5344CB8AC3E}">
        <p14:creationId xmlns:p14="http://schemas.microsoft.com/office/powerpoint/2010/main" val="298881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dirty="0">
                <a:solidFill>
                  <a:schemeClr val="accent1">
                    <a:lumMod val="75000"/>
                  </a:schemeClr>
                </a:solidFill>
                <a:latin typeface="Arial"/>
                <a:cs typeface="Arial"/>
              </a:rPr>
              <a:t>Participation Survey</a:t>
            </a:r>
            <a:endParaRPr lang="en-US" sz="2400" dirty="0">
              <a:solidFill>
                <a:schemeClr val="accent1">
                  <a:lumMod val="75000"/>
                </a:schemeClr>
              </a:solidFill>
              <a:latin typeface="Arial"/>
              <a:cs typeface="Arial"/>
            </a:endParaRPr>
          </a:p>
          <a:p>
            <a:pPr marL="0" indent="0">
              <a:buNone/>
            </a:pPr>
            <a:r>
              <a:rPr lang="en-US" dirty="0">
                <a:solidFill>
                  <a:schemeClr val="accent1">
                    <a:lumMod val="75000"/>
                  </a:schemeClr>
                </a:solidFill>
                <a:latin typeface="Arial"/>
                <a:cs typeface="Arial"/>
              </a:rPr>
              <a:t>Survey responses will be summarized anonymously to track attendance of underrepresented groups in our workshops for public reporting purposes. </a:t>
            </a:r>
            <a:endParaRPr lang="en-US" dirty="0">
              <a:solidFill>
                <a:schemeClr val="accent1">
                  <a:lumMod val="75000"/>
                </a:schemeClr>
              </a:solidFill>
              <a:ea typeface="+mn-lt"/>
              <a:cs typeface="+mn-lt"/>
            </a:endParaRPr>
          </a:p>
          <a:p>
            <a:pPr marL="0" indent="0">
              <a:buNone/>
            </a:pPr>
            <a:endParaRPr lang="en-US" dirty="0">
              <a:solidFill>
                <a:schemeClr val="accent1">
                  <a:lumMod val="75000"/>
                </a:schemeClr>
              </a:solidFill>
              <a:latin typeface="Arial"/>
              <a:cs typeface="Arial"/>
            </a:endParaRPr>
          </a:p>
          <a:p>
            <a:r>
              <a:rPr lang="en-US" dirty="0">
                <a:solidFill>
                  <a:schemeClr val="accent1">
                    <a:lumMod val="75000"/>
                  </a:schemeClr>
                </a:solidFill>
                <a:latin typeface="Arial"/>
                <a:cs typeface="Arial"/>
              </a:rPr>
              <a:t>Online participants</a:t>
            </a:r>
            <a:r>
              <a:rPr lang="en-US" sz="2400" dirty="0">
                <a:solidFill>
                  <a:schemeClr val="accent1">
                    <a:lumMod val="75000"/>
                  </a:schemeClr>
                </a:solidFill>
                <a:latin typeface="Arial"/>
                <a:cs typeface="Arial"/>
              </a:rPr>
              <a:t>, please use this link:</a:t>
            </a:r>
            <a:br>
              <a:rPr lang="en-US" sz="2400" dirty="0">
                <a:latin typeface="Arial" panose="020B0604020202020204" pitchFamily="34" charset="0"/>
                <a:cs typeface="Arial" panose="020B0604020202020204" pitchFamily="34" charset="0"/>
              </a:rPr>
            </a:br>
            <a:r>
              <a:rPr lang="en-US" dirty="0">
                <a:solidFill>
                  <a:schemeClr val="bg2">
                    <a:lumMod val="50000"/>
                  </a:schemeClr>
                </a:solidFill>
                <a:latin typeface="Arial"/>
                <a:cs typeface="Arial"/>
                <a:hlinkClick r:id="rId3"/>
              </a:rPr>
              <a:t>https://forms.office.com/g/a2ja6KxLns</a:t>
            </a:r>
            <a:r>
              <a:rPr lang="en-US" dirty="0">
                <a:solidFill>
                  <a:schemeClr val="bg2">
                    <a:lumMod val="50000"/>
                  </a:schemeClr>
                </a:solidFill>
                <a:latin typeface="Arial"/>
                <a:cs typeface="Arial"/>
              </a:rPr>
              <a:t> </a:t>
            </a: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dirty="0">
                <a:solidFill>
                  <a:schemeClr val="accent1">
                    <a:lumMod val="75000"/>
                  </a:schemeClr>
                </a:solidFill>
                <a:latin typeface="Arial" panose="020B0604020202020204" pitchFamily="34" charset="0"/>
                <a:cs typeface="Arial" panose="020B0604020202020204" pitchFamily="34" charset="0"/>
              </a:rPr>
              <a:t>Thanks!</a:t>
            </a:r>
          </a:p>
          <a:p>
            <a:endParaRPr lang="en-US" dirty="0">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Notice of Proposed Award: </a:t>
            </a:r>
            <a:r>
              <a:rPr lang="en-US" sz="2400" dirty="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dirty="0">
                <a:solidFill>
                  <a:schemeClr val="accent1">
                    <a:lumMod val="75000"/>
                  </a:schemeClr>
                </a:solidFill>
                <a:latin typeface="Arial" panose="020B0604020202020204" pitchFamily="34" charset="0"/>
                <a:cs typeface="Arial" panose="020B0604020202020204" pitchFamily="34" charset="0"/>
              </a:rPr>
              <a:t>Agreement Development: </a:t>
            </a:r>
            <a:r>
              <a:rPr lang="en-US" sz="2400" dirty="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dirty="0">
                <a:solidFill>
                  <a:schemeClr val="accent1">
                    <a:lumMod val="75000"/>
                  </a:schemeClr>
                </a:solidFill>
                <a:latin typeface="Arial" panose="020B0604020202020204" pitchFamily="34" charset="0"/>
                <a:cs typeface="Arial" panose="020B0604020202020204" pitchFamily="34" charset="0"/>
              </a:rPr>
              <a:t>Failure to Execute: </a:t>
            </a:r>
            <a:r>
              <a:rPr lang="en-US" sz="2400" dirty="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dirty="0">
                <a:solidFill>
                  <a:schemeClr val="accent1">
                    <a:lumMod val="75000"/>
                  </a:schemeClr>
                </a:solidFill>
                <a:latin typeface="Arial" panose="020B0604020202020204" pitchFamily="34" charset="0"/>
                <a:cs typeface="Arial" panose="020B0604020202020204" pitchFamily="34" charset="0"/>
              </a:rPr>
              <a:t>Project Start: </a:t>
            </a:r>
            <a:r>
              <a:rPr lang="en-US" sz="2400" dirty="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dirty="0">
                <a:solidFill>
                  <a:schemeClr val="accent1">
                    <a:lumMod val="75000"/>
                  </a:schemeClr>
                </a:solidFill>
                <a:latin typeface="Arial" panose="020B0604020202020204" pitchFamily="34" charset="0"/>
                <a:cs typeface="Arial" panose="020B0604020202020204" pitchFamily="34" charset="0"/>
              </a:rPr>
              <a:t>only</a:t>
            </a:r>
            <a:r>
              <a:rPr lang="en-US" sz="2400" dirty="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50</a:t>
            </a:fld>
            <a:endParaRPr lang="en-US" dirty="0">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Activities and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448649683"/>
              </p:ext>
            </p:extLst>
          </p:nvPr>
        </p:nvGraphicFramePr>
        <p:xfrm>
          <a:off x="1089880" y="1169179"/>
          <a:ext cx="9953624" cy="5394035"/>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388266">
                <a:tc>
                  <a:txBody>
                    <a:bodyPr/>
                    <a:lstStyle/>
                    <a:p>
                      <a:r>
                        <a:rPr lang="en-US" sz="2000"/>
                        <a:t>Activity</a:t>
                      </a:r>
                    </a:p>
                  </a:txBody>
                  <a:tcPr/>
                </a:tc>
                <a:tc>
                  <a:txBody>
                    <a:bodyPr/>
                    <a:lstStyle/>
                    <a:p>
                      <a:r>
                        <a:rPr lang="en-US" sz="2000"/>
                        <a:t>Date</a:t>
                      </a:r>
                    </a:p>
                  </a:txBody>
                  <a:tcPr/>
                </a:tc>
                <a:extLst>
                  <a:ext uri="{0D108BD9-81ED-4DB2-BD59-A6C34878D82A}">
                    <a16:rowId xmlns:a16="http://schemas.microsoft.com/office/drawing/2014/main" val="10000"/>
                  </a:ext>
                </a:extLst>
              </a:tr>
              <a:tr h="388266">
                <a:tc>
                  <a:txBody>
                    <a:bodyPr/>
                    <a:lstStyle/>
                    <a:p>
                      <a:r>
                        <a:rPr lang="en-US" sz="2000"/>
                        <a:t>Solicitation</a:t>
                      </a:r>
                      <a:r>
                        <a:rPr lang="en-US" sz="2000" baseline="0"/>
                        <a:t> Release</a:t>
                      </a:r>
                      <a:endParaRPr lang="en-US" sz="2000"/>
                    </a:p>
                  </a:txBody>
                  <a:tcPr/>
                </a:tc>
                <a:tc>
                  <a:txBody>
                    <a:bodyPr/>
                    <a:lstStyle/>
                    <a:p>
                      <a:r>
                        <a:rPr lang="en-US" sz="2000" dirty="0">
                          <a:solidFill>
                            <a:schemeClr val="tx1"/>
                          </a:solidFill>
                        </a:rPr>
                        <a:t>November 17, 2023</a:t>
                      </a:r>
                    </a:p>
                  </a:txBody>
                  <a:tcPr/>
                </a:tc>
                <a:extLst>
                  <a:ext uri="{0D108BD9-81ED-4DB2-BD59-A6C34878D82A}">
                    <a16:rowId xmlns:a16="http://schemas.microsoft.com/office/drawing/2014/main" val="10001"/>
                  </a:ext>
                </a:extLst>
              </a:tr>
              <a:tr h="388266">
                <a:tc>
                  <a:txBody>
                    <a:bodyPr/>
                    <a:lstStyle/>
                    <a:p>
                      <a:r>
                        <a:rPr lang="en-US" sz="2000" dirty="0"/>
                        <a:t>Pre-Application</a:t>
                      </a:r>
                      <a:r>
                        <a:rPr lang="en-US" sz="2000" baseline="0" dirty="0"/>
                        <a:t> Workshop</a:t>
                      </a:r>
                      <a:endParaRPr lang="en-US" sz="200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chemeClr val="tx1"/>
                          </a:solidFill>
                          <a:effectLst/>
                          <a:uLnTx/>
                          <a:uFillTx/>
                          <a:latin typeface="+mn-lt"/>
                          <a:ea typeface="+mn-ea"/>
                          <a:cs typeface="+mn-cs"/>
                        </a:rPr>
                        <a:t>December 6, 2023, at 10:00 am</a:t>
                      </a:r>
                      <a:endParaRPr lang="en-US" sz="2000" dirty="0">
                        <a:solidFill>
                          <a:schemeClr val="tx1"/>
                        </a:solidFill>
                      </a:endParaRPr>
                    </a:p>
                  </a:txBody>
                  <a:tcPr/>
                </a:tc>
                <a:extLst>
                  <a:ext uri="{0D108BD9-81ED-4DB2-BD59-A6C34878D82A}">
                    <a16:rowId xmlns:a16="http://schemas.microsoft.com/office/drawing/2014/main" val="10002"/>
                  </a:ext>
                </a:extLst>
              </a:tr>
              <a:tr h="388266">
                <a:tc>
                  <a:txBody>
                    <a:bodyPr/>
                    <a:lstStyle/>
                    <a:p>
                      <a:r>
                        <a:rPr lang="en-US" sz="2000" b="1"/>
                        <a:t>Deadline for Written Questions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dirty="0">
                          <a:solidFill>
                            <a:schemeClr val="tx1"/>
                          </a:solidFill>
                        </a:rPr>
                        <a:t>December 14, 2023, </a:t>
                      </a:r>
                      <a:r>
                        <a:rPr lang="en-US" sz="2000" b="1" baseline="0" dirty="0">
                          <a:solidFill>
                            <a:schemeClr val="tx1"/>
                          </a:solidFill>
                        </a:rPr>
                        <a:t>at 5:00 pm</a:t>
                      </a:r>
                      <a:endParaRPr lang="en-US" sz="2000" b="1" dirty="0">
                        <a:solidFill>
                          <a:schemeClr val="tx1"/>
                        </a:solidFill>
                      </a:endParaRPr>
                    </a:p>
                  </a:txBody>
                  <a:tcPr/>
                </a:tc>
                <a:extLst>
                  <a:ext uri="{0D108BD9-81ED-4DB2-BD59-A6C34878D82A}">
                    <a16:rowId xmlns:a16="http://schemas.microsoft.com/office/drawing/2014/main" val="10003"/>
                  </a:ext>
                </a:extLst>
              </a:tr>
              <a:tr h="388266">
                <a:tc>
                  <a:txBody>
                    <a:bodyPr/>
                    <a:lstStyle/>
                    <a:p>
                      <a:r>
                        <a:rPr lang="en-US" sz="2000" dirty="0"/>
                        <a:t>Anticipated Distribution</a:t>
                      </a:r>
                      <a:r>
                        <a:rPr lang="en-US" sz="2000" baseline="0" dirty="0"/>
                        <a:t> of Questions and Answers</a:t>
                      </a:r>
                      <a:endParaRPr lang="en-US" sz="200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solidFill>
                            <a:schemeClr val="tx1"/>
                          </a:solidFill>
                        </a:rPr>
                        <a:t>Week of January 1, 2024</a:t>
                      </a:r>
                    </a:p>
                  </a:txBody>
                  <a:tcPr/>
                </a:tc>
                <a:extLst>
                  <a:ext uri="{0D108BD9-81ED-4DB2-BD59-A6C34878D82A}">
                    <a16:rowId xmlns:a16="http://schemas.microsoft.com/office/drawing/2014/main" val="10005"/>
                  </a:ext>
                </a:extLst>
              </a:tr>
              <a:tr h="388266">
                <a:tc>
                  <a:txBody>
                    <a:bodyPr/>
                    <a:lstStyle/>
                    <a:p>
                      <a:pPr lvl="0">
                        <a:buNone/>
                      </a:pPr>
                      <a:r>
                        <a:rPr lang="en-US" sz="2000" b="1" baseline="0" dirty="0"/>
                        <a:t>Deadline to Submit Technical Abstracts</a:t>
                      </a:r>
                    </a:p>
                  </a:txBody>
                  <a:tcPr/>
                </a:tc>
                <a:tc>
                  <a:txBody>
                    <a:bodyPr/>
                    <a:lstStyle/>
                    <a:p>
                      <a:pPr marL="0" lvl="0" indent="0" algn="l">
                        <a:lnSpc>
                          <a:spcPct val="100000"/>
                        </a:lnSpc>
                        <a:spcBef>
                          <a:spcPts val="0"/>
                        </a:spcBef>
                        <a:spcAft>
                          <a:spcPts val="0"/>
                        </a:spcAft>
                        <a:buNone/>
                      </a:pPr>
                      <a:r>
                        <a:rPr lang="en-US" sz="2000" b="1" dirty="0">
                          <a:solidFill>
                            <a:schemeClr val="tx1"/>
                          </a:solidFill>
                        </a:rPr>
                        <a:t>January 19, 2024, </a:t>
                      </a:r>
                      <a:r>
                        <a:rPr lang="en-US" sz="2000" b="1" i="0" u="none" strike="noStrike" noProof="0" dirty="0">
                          <a:solidFill>
                            <a:schemeClr val="tx1"/>
                          </a:solidFill>
                          <a:latin typeface="Arial"/>
                        </a:rPr>
                        <a:t>at </a:t>
                      </a:r>
                      <a:r>
                        <a:rPr lang="en-US" sz="2000" b="1" i="0" u="sng" strike="noStrike" noProof="0" dirty="0">
                          <a:solidFill>
                            <a:schemeClr val="tx1"/>
                          </a:solidFill>
                          <a:latin typeface="Arial"/>
                        </a:rPr>
                        <a:t>11:59 pm</a:t>
                      </a:r>
                      <a:endParaRPr lang="en-US" sz="2000" b="1" dirty="0">
                        <a:solidFill>
                          <a:schemeClr val="tx1"/>
                        </a:solidFill>
                      </a:endParaRPr>
                    </a:p>
                  </a:txBody>
                  <a:tcPr/>
                </a:tc>
                <a:extLst>
                  <a:ext uri="{0D108BD9-81ED-4DB2-BD59-A6C34878D82A}">
                    <a16:rowId xmlns:a16="http://schemas.microsoft.com/office/drawing/2014/main" val="1502110185"/>
                  </a:ext>
                </a:extLst>
              </a:tr>
              <a:tr h="686933">
                <a:tc>
                  <a:txBody>
                    <a:bodyPr/>
                    <a:lstStyle/>
                    <a:p>
                      <a:pPr lvl="0">
                        <a:buNone/>
                      </a:pPr>
                      <a:r>
                        <a:rPr lang="en-US" sz="2000" b="0" baseline="0" dirty="0"/>
                        <a:t>Anticipated Notice of Phase One Results (NOPOR) Posting Date</a:t>
                      </a:r>
                    </a:p>
                  </a:txBody>
                  <a:tcPr/>
                </a:tc>
                <a:tc>
                  <a:txBody>
                    <a:bodyPr/>
                    <a:lstStyle/>
                    <a:p>
                      <a:pPr marL="0" lvl="0" indent="0" algn="l">
                        <a:lnSpc>
                          <a:spcPct val="100000"/>
                        </a:lnSpc>
                        <a:spcBef>
                          <a:spcPts val="0"/>
                        </a:spcBef>
                        <a:spcAft>
                          <a:spcPts val="0"/>
                        </a:spcAft>
                        <a:buNone/>
                      </a:pPr>
                      <a:r>
                        <a:rPr lang="en-US" sz="2000" b="0" i="0" u="none" strike="noStrike" noProof="0" dirty="0">
                          <a:solidFill>
                            <a:schemeClr val="tx1"/>
                          </a:solidFill>
                          <a:latin typeface="Arial"/>
                        </a:rPr>
                        <a:t>Week of February 16, 2024</a:t>
                      </a:r>
                    </a:p>
                  </a:txBody>
                  <a:tcPr/>
                </a:tc>
                <a:extLst>
                  <a:ext uri="{0D108BD9-81ED-4DB2-BD59-A6C34878D82A}">
                    <a16:rowId xmlns:a16="http://schemas.microsoft.com/office/drawing/2014/main" val="1830937172"/>
                  </a:ext>
                </a:extLst>
              </a:tr>
              <a:tr h="388266">
                <a:tc>
                  <a:txBody>
                    <a:bodyPr/>
                    <a:lstStyle/>
                    <a:p>
                      <a:r>
                        <a:rPr lang="en-US" sz="2000" b="1"/>
                        <a:t>Deadline to Submit Full Applications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dirty="0">
                          <a:solidFill>
                            <a:schemeClr val="tx1"/>
                          </a:solidFill>
                        </a:rPr>
                        <a:t>April 19, 2024,</a:t>
                      </a:r>
                      <a:r>
                        <a:rPr lang="en-US" sz="2000" b="1" baseline="0" dirty="0">
                          <a:solidFill>
                            <a:schemeClr val="tx1"/>
                          </a:solidFill>
                        </a:rPr>
                        <a:t> </a:t>
                      </a:r>
                      <a:r>
                        <a:rPr lang="en-US" sz="2000" b="1" dirty="0">
                          <a:solidFill>
                            <a:schemeClr val="tx1"/>
                          </a:solidFill>
                        </a:rPr>
                        <a:t>at </a:t>
                      </a:r>
                      <a:r>
                        <a:rPr lang="en-US" sz="2000" b="1" u="sng" dirty="0">
                          <a:solidFill>
                            <a:schemeClr val="tx1"/>
                          </a:solidFill>
                        </a:rPr>
                        <a:t>11:59</a:t>
                      </a:r>
                      <a:r>
                        <a:rPr lang="en-US" sz="2000" b="1" u="sng" baseline="0" dirty="0">
                          <a:solidFill>
                            <a:schemeClr val="tx1"/>
                          </a:solidFill>
                        </a:rPr>
                        <a:t> pm</a:t>
                      </a:r>
                      <a:endParaRPr lang="en-US" sz="2000" b="1" u="sng" dirty="0">
                        <a:solidFill>
                          <a:schemeClr val="tx1"/>
                        </a:solidFill>
                      </a:endParaRPr>
                    </a:p>
                  </a:txBody>
                  <a:tcPr/>
                </a:tc>
                <a:extLst>
                  <a:ext uri="{0D108BD9-81ED-4DB2-BD59-A6C34878D82A}">
                    <a16:rowId xmlns:a16="http://schemas.microsoft.com/office/drawing/2014/main" val="10006"/>
                  </a:ext>
                </a:extLst>
              </a:tr>
              <a:tr h="686933">
                <a:tc>
                  <a:txBody>
                    <a:bodyPr/>
                    <a:lstStyle/>
                    <a:p>
                      <a:r>
                        <a:rPr lang="en-US" sz="2000" dirty="0"/>
                        <a:t>Anticipated Notice of Proposed Award (NOPA) Posting</a:t>
                      </a:r>
                    </a:p>
                  </a:txBody>
                  <a:tcPr/>
                </a:tc>
                <a:tc>
                  <a:txBody>
                    <a:bodyPr/>
                    <a:lstStyle/>
                    <a:p>
                      <a:r>
                        <a:rPr lang="en-US" sz="2000" dirty="0">
                          <a:solidFill>
                            <a:schemeClr val="tx1"/>
                          </a:solidFill>
                        </a:rPr>
                        <a:t>Week of May 17, 2024</a:t>
                      </a:r>
                    </a:p>
                  </a:txBody>
                  <a:tcPr/>
                </a:tc>
                <a:extLst>
                  <a:ext uri="{0D108BD9-81ED-4DB2-BD59-A6C34878D82A}">
                    <a16:rowId xmlns:a16="http://schemas.microsoft.com/office/drawing/2014/main" val="10007"/>
                  </a:ext>
                </a:extLst>
              </a:tr>
              <a:tr h="425795">
                <a:tc>
                  <a:txBody>
                    <a:bodyPr/>
                    <a:lstStyle/>
                    <a:p>
                      <a:r>
                        <a:rPr lang="en-US" sz="2000"/>
                        <a:t>Anticipated CEC Business Meeting</a:t>
                      </a:r>
                    </a:p>
                  </a:txBody>
                  <a:tcPr/>
                </a:tc>
                <a:tc>
                  <a:txBody>
                    <a:bodyPr/>
                    <a:lstStyle/>
                    <a:p>
                      <a:r>
                        <a:rPr lang="en-US" sz="2000" dirty="0">
                          <a:solidFill>
                            <a:schemeClr val="tx1"/>
                          </a:solidFill>
                        </a:rPr>
                        <a:t>June 12, 2024</a:t>
                      </a:r>
                    </a:p>
                  </a:txBody>
                  <a:tcPr/>
                </a:tc>
                <a:extLst>
                  <a:ext uri="{0D108BD9-81ED-4DB2-BD59-A6C34878D82A}">
                    <a16:rowId xmlns:a16="http://schemas.microsoft.com/office/drawing/2014/main" val="10008"/>
                  </a:ext>
                </a:extLst>
              </a:tr>
              <a:tr h="388266">
                <a:tc>
                  <a:txBody>
                    <a:bodyPr/>
                    <a:lstStyle/>
                    <a:p>
                      <a:r>
                        <a:rPr lang="en-US" sz="2000"/>
                        <a:t>Anticipated Agreement</a:t>
                      </a:r>
                      <a:r>
                        <a:rPr lang="en-US" sz="2000" baseline="0"/>
                        <a:t> Start Date</a:t>
                      </a:r>
                      <a:endParaRPr lang="en-US" sz="2000"/>
                    </a:p>
                  </a:txBody>
                  <a:tcPr/>
                </a:tc>
                <a:tc>
                  <a:txBody>
                    <a:bodyPr/>
                    <a:lstStyle/>
                    <a:p>
                      <a:r>
                        <a:rPr lang="en-US" sz="2000" dirty="0">
                          <a:solidFill>
                            <a:schemeClr val="tx1"/>
                          </a:solidFill>
                        </a:rPr>
                        <a:t>July 1, 2024</a:t>
                      </a:r>
                    </a:p>
                  </a:txBody>
                  <a:tcPr/>
                </a:tc>
                <a:extLst>
                  <a:ext uri="{0D108BD9-81ED-4DB2-BD59-A6C34878D82A}">
                    <a16:rowId xmlns:a16="http://schemas.microsoft.com/office/drawing/2014/main" val="10009"/>
                  </a:ext>
                </a:extLst>
              </a:tr>
              <a:tr h="388266">
                <a:tc>
                  <a:txBody>
                    <a:bodyPr/>
                    <a:lstStyle/>
                    <a:p>
                      <a:r>
                        <a:rPr lang="en-US" sz="2000"/>
                        <a:t>Anticipated</a:t>
                      </a:r>
                      <a:r>
                        <a:rPr lang="en-US" sz="2000" baseline="0"/>
                        <a:t> Agreement End Date</a:t>
                      </a:r>
                      <a:endParaRPr lang="en-US" sz="2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solidFill>
                            <a:schemeClr val="tx1"/>
                          </a:solidFill>
                        </a:rPr>
                        <a:t>March 31, 2027</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51</a:t>
            </a:fld>
            <a:endParaRPr lang="en-US">
              <a:solidFill>
                <a:schemeClr val="tx1"/>
              </a:solidFill>
            </a:endParaRPr>
          </a:p>
        </p:txBody>
      </p:sp>
    </p:spTree>
    <p:extLst>
      <p:ext uri="{BB962C8B-B14F-4D97-AF65-F5344CB8AC3E}">
        <p14:creationId xmlns:p14="http://schemas.microsoft.com/office/powerpoint/2010/main" val="2383377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dirty="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dirty="0">
                <a:solidFill>
                  <a:schemeClr val="accent1">
                    <a:lumMod val="75000"/>
                  </a:schemeClr>
                </a:solidFill>
                <a:latin typeface="Arial"/>
                <a:cs typeface="Arial"/>
              </a:rPr>
              <a:t>Keep questions under 2 minutes to allow time for others.</a:t>
            </a:r>
          </a:p>
          <a:p>
            <a:pPr>
              <a:spcBef>
                <a:spcPts val="600"/>
              </a:spcBef>
              <a:spcAft>
                <a:spcPts val="600"/>
              </a:spcAft>
            </a:pPr>
            <a:r>
              <a:rPr lang="en-US" sz="2800" dirty="0">
                <a:solidFill>
                  <a:schemeClr val="accent1">
                    <a:lumMod val="75000"/>
                  </a:schemeClr>
                </a:solidFill>
                <a:latin typeface="Arial"/>
                <a:cs typeface="Arial"/>
              </a:rPr>
              <a:t>Note that our official response will be given in writing and posted on the GFO webpage.</a:t>
            </a:r>
          </a:p>
          <a:p>
            <a:endParaRPr lang="en-US" sz="28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52</a:t>
            </a:fld>
            <a:endParaRPr lang="en-US" dirty="0">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12574" y="1443005"/>
            <a:ext cx="5483426" cy="4351338"/>
          </a:xfrm>
        </p:spPr>
        <p:txBody>
          <a:bodyPr>
            <a:normAutofit fontScale="92500" lnSpcReduction="10000"/>
          </a:bodyPr>
          <a:lstStyle/>
          <a:p>
            <a:pPr marL="0" indent="0">
              <a:spcBef>
                <a:spcPts val="600"/>
              </a:spcBef>
              <a:spcAft>
                <a:spcPts val="600"/>
              </a:spcAft>
              <a:buNone/>
            </a:pPr>
            <a:r>
              <a:rPr lang="en-US" sz="2800" b="1" dirty="0">
                <a:solidFill>
                  <a:schemeClr val="accent1">
                    <a:lumMod val="75000"/>
                  </a:schemeClr>
                </a:solidFill>
                <a:latin typeface="Arial"/>
                <a:cs typeface="Arial"/>
              </a:rPr>
              <a:t>Three ways to ask questions:</a:t>
            </a:r>
            <a:endParaRPr lang="en-US" sz="2800" b="1" dirty="0">
              <a:solidFill>
                <a:schemeClr val="accent1">
                  <a:lumMod val="75000"/>
                </a:schemeClr>
              </a:solidFill>
              <a:cs typeface="Arial"/>
            </a:endParaRPr>
          </a:p>
          <a:p>
            <a:pPr marL="514350" indent="-514350">
              <a:spcBef>
                <a:spcPts val="600"/>
              </a:spcBef>
              <a:spcAft>
                <a:spcPts val="600"/>
              </a:spcAft>
              <a:buAutoNum type="arabicPeriod"/>
            </a:pPr>
            <a:r>
              <a:rPr lang="en-US" sz="2800" b="1" dirty="0">
                <a:solidFill>
                  <a:schemeClr val="accent1">
                    <a:lumMod val="75000"/>
                  </a:schemeClr>
                </a:solidFill>
                <a:cs typeface="Arial"/>
              </a:rPr>
              <a:t>Use the raise hand feature in Zoom:</a:t>
            </a:r>
          </a:p>
          <a:p>
            <a:pPr lvl="1">
              <a:spcBef>
                <a:spcPts val="600"/>
              </a:spcBef>
              <a:spcAft>
                <a:spcPts val="600"/>
              </a:spcAft>
            </a:pPr>
            <a:r>
              <a:rPr lang="en-US" sz="2800" dirty="0">
                <a:solidFill>
                  <a:schemeClr val="accent1">
                    <a:lumMod val="75000"/>
                  </a:schemeClr>
                </a:solidFill>
                <a:cs typeface="Arial"/>
              </a:rPr>
              <a:t>Zoom phone controls:</a:t>
            </a:r>
          </a:p>
          <a:p>
            <a:pPr lvl="2">
              <a:spcBef>
                <a:spcPts val="600"/>
              </a:spcBef>
              <a:spcAft>
                <a:spcPts val="600"/>
              </a:spcAft>
            </a:pPr>
            <a:r>
              <a:rPr lang="en-US" sz="2800" dirty="0">
                <a:solidFill>
                  <a:schemeClr val="accent1">
                    <a:lumMod val="75000"/>
                  </a:schemeClr>
                </a:solidFill>
                <a:cs typeface="Arial"/>
              </a:rPr>
              <a:t>*6 – Toggle mute/unmute</a:t>
            </a:r>
          </a:p>
          <a:p>
            <a:pPr lvl="2">
              <a:spcBef>
                <a:spcPts val="600"/>
              </a:spcBef>
              <a:spcAft>
                <a:spcPts val="600"/>
              </a:spcAft>
            </a:pPr>
            <a:r>
              <a:rPr lang="en-US" sz="2800" dirty="0">
                <a:solidFill>
                  <a:schemeClr val="accent1">
                    <a:lumMod val="75000"/>
                  </a:schemeClr>
                </a:solidFill>
                <a:cs typeface="Arial"/>
              </a:rPr>
              <a:t>*9 – Raise hand</a:t>
            </a:r>
          </a:p>
          <a:p>
            <a:pPr lvl="1">
              <a:spcBef>
                <a:spcPts val="600"/>
              </a:spcBef>
              <a:spcAft>
                <a:spcPts val="600"/>
              </a:spcAft>
            </a:pPr>
            <a:r>
              <a:rPr lang="en-US" sz="2800" dirty="0">
                <a:solidFill>
                  <a:schemeClr val="accent1">
                    <a:lumMod val="75000"/>
                  </a:schemeClr>
                </a:solidFill>
                <a:cs typeface="Arial"/>
              </a:rPr>
              <a:t>Introduce yourself by stating your name and affiliation</a:t>
            </a:r>
          </a:p>
          <a:p>
            <a:pPr lvl="1">
              <a:spcBef>
                <a:spcPts val="600"/>
              </a:spcBef>
              <a:spcAft>
                <a:spcPts val="600"/>
              </a:spcAft>
            </a:pPr>
            <a:r>
              <a:rPr lang="en-US" sz="2800" dirty="0">
                <a:solidFill>
                  <a:schemeClr val="accent1">
                    <a:lumMod val="75000"/>
                  </a:schemeClr>
                </a:solidFill>
                <a:cs typeface="Arial"/>
              </a:rPr>
              <a:t>Keep questions under 3 minutes to allow time for others</a:t>
            </a: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53</a:t>
            </a:fld>
            <a:endParaRPr lang="en-US">
              <a:solidFill>
                <a:schemeClr val="tx1"/>
              </a:solidFill>
            </a:endParaRPr>
          </a:p>
        </p:txBody>
      </p:sp>
      <p:sp>
        <p:nvSpPr>
          <p:cNvPr id="3" name="TextBox 2">
            <a:extLst>
              <a:ext uri="{FF2B5EF4-FFF2-40B4-BE49-F238E27FC236}">
                <a16:creationId xmlns:a16="http://schemas.microsoft.com/office/drawing/2014/main" id="{DC6870F5-0DB4-EEB4-0DD5-73CEC025DAFC}"/>
              </a:ext>
            </a:extLst>
          </p:cNvPr>
          <p:cNvSpPr txBox="1"/>
          <p:nvPr/>
        </p:nvSpPr>
        <p:spPr>
          <a:xfrm>
            <a:off x="612574" y="5794343"/>
            <a:ext cx="11492878" cy="830997"/>
          </a:xfrm>
          <a:prstGeom prst="rect">
            <a:avLst/>
          </a:prstGeom>
          <a:noFill/>
        </p:spPr>
        <p:txBody>
          <a:bodyPr wrap="square" rtlCol="0">
            <a:spAutoFit/>
          </a:bodyPr>
          <a:lstStyle/>
          <a:p>
            <a:pPr marL="0" indent="0">
              <a:spcBef>
                <a:spcPts val="600"/>
              </a:spcBef>
              <a:spcAft>
                <a:spcPts val="600"/>
              </a:spcAft>
              <a:buNone/>
            </a:pPr>
            <a:r>
              <a:rPr lang="en-US" sz="2400" dirty="0">
                <a:solidFill>
                  <a:schemeClr val="accent1">
                    <a:lumMod val="75000"/>
                  </a:schemeClr>
                </a:solidFill>
                <a:cs typeface="Arial"/>
              </a:rPr>
              <a:t>Note that an official CEC response will be provided in writing and posted on the GFO webpage in ~3 weeks.</a:t>
            </a:r>
          </a:p>
        </p:txBody>
      </p:sp>
      <p:sp>
        <p:nvSpPr>
          <p:cNvPr id="4" name="Content Placeholder 5">
            <a:extLst>
              <a:ext uri="{FF2B5EF4-FFF2-40B4-BE49-F238E27FC236}">
                <a16:creationId xmlns:a16="http://schemas.microsoft.com/office/drawing/2014/main" id="{B7015888-C909-B421-2F2A-38F6CA97E32A}"/>
              </a:ext>
            </a:extLst>
          </p:cNvPr>
          <p:cNvSpPr txBox="1">
            <a:spLocks/>
          </p:cNvSpPr>
          <p:nvPr/>
        </p:nvSpPr>
        <p:spPr>
          <a:xfrm>
            <a:off x="6376811" y="1443005"/>
            <a:ext cx="520261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spcAft>
                <a:spcPts val="600"/>
              </a:spcAft>
              <a:buFont typeface="Arial"/>
              <a:buNone/>
            </a:pPr>
            <a:endParaRPr lang="en-US" sz="2800" dirty="0">
              <a:solidFill>
                <a:schemeClr val="accent1">
                  <a:lumMod val="75000"/>
                </a:schemeClr>
              </a:solidFill>
              <a:cs typeface="Arial"/>
            </a:endParaRPr>
          </a:p>
          <a:p>
            <a:pPr marL="514350" indent="-514350">
              <a:spcBef>
                <a:spcPts val="600"/>
              </a:spcBef>
              <a:spcAft>
                <a:spcPts val="600"/>
              </a:spcAft>
              <a:buFont typeface="+mj-lt"/>
              <a:buAutoNum type="arabicPeriod" startAt="2"/>
            </a:pPr>
            <a:r>
              <a:rPr lang="en-US" sz="2800" b="1" dirty="0">
                <a:solidFill>
                  <a:schemeClr val="accent1">
                    <a:lumMod val="75000"/>
                  </a:schemeClr>
                </a:solidFill>
                <a:cs typeface="Arial"/>
              </a:rPr>
              <a:t>Type questions in the Q&amp;A Box in Zoom:</a:t>
            </a:r>
          </a:p>
          <a:p>
            <a:pPr lvl="1">
              <a:spcBef>
                <a:spcPts val="600"/>
              </a:spcBef>
              <a:spcAft>
                <a:spcPts val="600"/>
              </a:spcAft>
            </a:pPr>
            <a:r>
              <a:rPr lang="en-US" sz="2800" dirty="0">
                <a:solidFill>
                  <a:schemeClr val="accent1">
                    <a:lumMod val="75000"/>
                  </a:schemeClr>
                </a:solidFill>
                <a:cs typeface="Arial"/>
              </a:rPr>
              <a:t>Please provide name and affiliation.</a:t>
            </a:r>
          </a:p>
          <a:p>
            <a:pPr marL="514350" indent="-514350">
              <a:spcBef>
                <a:spcPts val="600"/>
              </a:spcBef>
              <a:spcAft>
                <a:spcPts val="600"/>
              </a:spcAft>
              <a:buFont typeface="+mj-lt"/>
              <a:buAutoNum type="arabicPeriod" startAt="2"/>
            </a:pPr>
            <a:endParaRPr lang="en-US" sz="2800" b="1" dirty="0">
              <a:solidFill>
                <a:schemeClr val="accent1">
                  <a:lumMod val="75000"/>
                </a:schemeClr>
              </a:solidFill>
              <a:cs typeface="Arial"/>
            </a:endParaRPr>
          </a:p>
          <a:p>
            <a:pPr marL="514350" indent="-514350">
              <a:spcBef>
                <a:spcPts val="600"/>
              </a:spcBef>
              <a:spcAft>
                <a:spcPts val="600"/>
              </a:spcAft>
              <a:buFont typeface="+mj-lt"/>
              <a:buAutoNum type="arabicPeriod" startAt="2"/>
            </a:pPr>
            <a:r>
              <a:rPr lang="en-US" sz="2800" b="1" dirty="0">
                <a:solidFill>
                  <a:schemeClr val="accent1">
                    <a:lumMod val="75000"/>
                  </a:schemeClr>
                </a:solidFill>
                <a:cs typeface="Arial"/>
              </a:rPr>
              <a:t>Submit written questions:</a:t>
            </a:r>
          </a:p>
          <a:p>
            <a:pPr lvl="1">
              <a:spcBef>
                <a:spcPts val="600"/>
              </a:spcBef>
              <a:spcAft>
                <a:spcPts val="600"/>
              </a:spcAft>
            </a:pPr>
            <a:r>
              <a:rPr lang="en-US" sz="2800" dirty="0">
                <a:solidFill>
                  <a:schemeClr val="accent1">
                    <a:lumMod val="75000"/>
                  </a:schemeClr>
                </a:solidFill>
                <a:cs typeface="Arial"/>
              </a:rPr>
              <a:t>Send written questions to </a:t>
            </a:r>
            <a:r>
              <a:rPr lang="en-US" sz="2800" dirty="0">
                <a:solidFill>
                  <a:schemeClr val="accent1">
                    <a:lumMod val="75000"/>
                  </a:schemeClr>
                </a:solidFill>
                <a:cs typeface="Arial"/>
                <a:hlinkClick r:id="rId3"/>
              </a:rPr>
              <a:t>phil.dyer@energy.ca.gov</a:t>
            </a:r>
            <a:r>
              <a:rPr lang="en-US" sz="2800" dirty="0">
                <a:solidFill>
                  <a:schemeClr val="accent1">
                    <a:lumMod val="75000"/>
                  </a:schemeClr>
                </a:solidFill>
                <a:cs typeface="Arial"/>
              </a:rPr>
              <a:t> by </a:t>
            </a:r>
            <a:r>
              <a:rPr lang="en-US" sz="2800" b="1" dirty="0">
                <a:solidFill>
                  <a:schemeClr val="accent1">
                    <a:lumMod val="75000"/>
                  </a:schemeClr>
                </a:solidFill>
                <a:cs typeface="Arial"/>
              </a:rPr>
              <a:t>December 14, 2023, at 5pm</a:t>
            </a:r>
          </a:p>
        </p:txBody>
      </p:sp>
    </p:spTree>
    <p:extLst>
      <p:ext uri="{BB962C8B-B14F-4D97-AF65-F5344CB8AC3E}">
        <p14:creationId xmlns:p14="http://schemas.microsoft.com/office/powerpoint/2010/main" val="3795310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7777"/>
            <a:ext cx="9953978" cy="5143155"/>
          </a:xfrm>
        </p:spPr>
        <p:txBody>
          <a:bodyPr>
            <a:normAutofit/>
          </a:bodyPr>
          <a:lstStyle/>
          <a:p>
            <a:pPr marL="0" indent="0" algn="ctr">
              <a:buNone/>
            </a:pPr>
            <a:r>
              <a:rPr lang="en-US" dirty="0">
                <a:solidFill>
                  <a:schemeClr val="accent1">
                    <a:lumMod val="75000"/>
                  </a:schemeClr>
                </a:solidFill>
                <a:latin typeface="Arial"/>
                <a:cs typeface="Arial"/>
              </a:rPr>
              <a:t>Please send all questions related to GFO-23-302 to:</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lgn="ctr">
              <a:buNone/>
            </a:pPr>
            <a:r>
              <a:rPr lang="en-US" b="1" dirty="0">
                <a:solidFill>
                  <a:schemeClr val="accent1">
                    <a:lumMod val="75000"/>
                  </a:schemeClr>
                </a:solidFill>
                <a:latin typeface="Arial"/>
                <a:cs typeface="Arial"/>
              </a:rPr>
              <a:t>Phil Dyer</a:t>
            </a:r>
          </a:p>
          <a:p>
            <a:pPr marL="0" indent="0" algn="ctr">
              <a:buNone/>
            </a:pPr>
            <a:r>
              <a:rPr lang="en-US" dirty="0">
                <a:solidFill>
                  <a:schemeClr val="accent1">
                    <a:lumMod val="75000"/>
                  </a:schemeClr>
                </a:solidFill>
                <a:latin typeface="Arial"/>
                <a:cs typeface="Arial"/>
              </a:rPr>
              <a:t>Commission Agreement Officer</a:t>
            </a:r>
          </a:p>
          <a:p>
            <a:pPr marL="0" indent="0" algn="ctr">
              <a:buNone/>
            </a:pPr>
            <a:r>
              <a:rPr lang="en-US" dirty="0">
                <a:solidFill>
                  <a:schemeClr val="accent1">
                    <a:lumMod val="75000"/>
                  </a:schemeClr>
                </a:solidFill>
                <a:latin typeface="Arial"/>
                <a:cs typeface="Arial"/>
              </a:rPr>
              <a:t>715 P St, MS-18</a:t>
            </a:r>
          </a:p>
          <a:p>
            <a:pPr marL="0" indent="0" algn="ctr">
              <a:buNone/>
            </a:pPr>
            <a:r>
              <a:rPr lang="en-US" dirty="0">
                <a:solidFill>
                  <a:schemeClr val="accent1">
                    <a:lumMod val="75000"/>
                  </a:schemeClr>
                </a:solidFill>
                <a:latin typeface="Arial"/>
                <a:cs typeface="Arial"/>
              </a:rPr>
              <a:t>Sacramento, CA 95814</a:t>
            </a:r>
          </a:p>
          <a:p>
            <a:pPr marL="0" indent="0" algn="ctr">
              <a:buNone/>
            </a:pPr>
            <a:r>
              <a:rPr lang="en-US" u="sng" dirty="0">
                <a:solidFill>
                  <a:schemeClr val="tx2">
                    <a:lumMod val="60000"/>
                    <a:lumOff val="40000"/>
                  </a:schemeClr>
                </a:solidFill>
                <a:latin typeface="Arial"/>
                <a:cs typeface="Arial"/>
              </a:rPr>
              <a:t>phil.dyer@energy.ca.gov </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buNone/>
            </a:pPr>
            <a:r>
              <a:rPr lang="en-US" sz="2200" b="1" dirty="0">
                <a:solidFill>
                  <a:schemeClr val="accent1">
                    <a:lumMod val="75000"/>
                  </a:schemeClr>
                </a:solidFill>
                <a:latin typeface="Arial"/>
                <a:cs typeface="Arial"/>
              </a:rPr>
              <a:t>Deadline to submit questions: </a:t>
            </a:r>
            <a:r>
              <a:rPr lang="en-US" sz="2200" b="1" dirty="0">
                <a:solidFill>
                  <a:srgbClr val="FF0000"/>
                </a:solidFill>
                <a:latin typeface="Arial"/>
                <a:cs typeface="Arial"/>
              </a:rPr>
              <a:t>Thursday, December 14 at 5:00 PM</a:t>
            </a:r>
          </a:p>
          <a:p>
            <a:pPr marL="0" indent="0">
              <a:buNone/>
            </a:pPr>
            <a:r>
              <a:rPr lang="en-US" sz="2200" b="1" dirty="0">
                <a:solidFill>
                  <a:schemeClr val="accent1">
                    <a:lumMod val="75000"/>
                  </a:schemeClr>
                </a:solidFill>
                <a:latin typeface="Arial"/>
                <a:cs typeface="Arial"/>
              </a:rPr>
              <a:t>Deadline to submit Phase 1 Abstracts: </a:t>
            </a:r>
            <a:r>
              <a:rPr lang="en-US" sz="2200" b="1" dirty="0">
                <a:solidFill>
                  <a:srgbClr val="FF0000"/>
                </a:solidFill>
                <a:latin typeface="Arial"/>
                <a:cs typeface="Arial"/>
              </a:rPr>
              <a:t>Friday, January 19 at 11:59 PM</a:t>
            </a:r>
          </a:p>
          <a:p>
            <a:pPr marL="0" indent="0">
              <a:buNone/>
            </a:pPr>
            <a:r>
              <a:rPr lang="en-US" sz="2200" b="1" dirty="0">
                <a:solidFill>
                  <a:schemeClr val="accent1">
                    <a:lumMod val="75000"/>
                  </a:schemeClr>
                </a:solidFill>
                <a:latin typeface="Arial"/>
                <a:cs typeface="Arial"/>
              </a:rPr>
              <a:t>Deadline to submit Phase 2 Full Applications: </a:t>
            </a:r>
            <a:r>
              <a:rPr lang="en-US" sz="2200" b="1" dirty="0">
                <a:solidFill>
                  <a:srgbClr val="FF0000"/>
                </a:solidFill>
                <a:latin typeface="Arial"/>
                <a:cs typeface="Arial"/>
              </a:rPr>
              <a:t>Friday, April 19 at 11:59 PM</a:t>
            </a: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54</a:t>
            </a:fld>
            <a:endParaRPr lang="en-US" dirty="0">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3759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2" t="-432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6">
            <a:extLst>
              <a:ext uri="{28A0092B-C50C-407E-A947-70E740481C1C}">
                <a14:useLocalDpi xmlns:a14="http://schemas.microsoft.com/office/drawing/2010/main" val="0"/>
              </a:ext>
            </a:extLst>
          </a:blip>
          <a:srcRect r="-5540" b="-3012"/>
          <a:stretch/>
        </p:blipFill>
        <p:spPr>
          <a:xfrm>
            <a:off x="9171329" y="44583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dirty="0">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buNone/>
            </a:pPr>
            <a:r>
              <a:rPr lang="en-US" sz="3000" dirty="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dirty="0">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3" name="TextBox 2">
            <a:extLst>
              <a:ext uri="{FF2B5EF4-FFF2-40B4-BE49-F238E27FC236}">
                <a16:creationId xmlns:a16="http://schemas.microsoft.com/office/drawing/2014/main" id="{84C8A6EC-457C-4C86-9229-057AD25A3C9D}"/>
              </a:ext>
            </a:extLst>
          </p:cNvPr>
          <p:cNvSpPr txBox="1"/>
          <p:nvPr/>
        </p:nvSpPr>
        <p:spPr>
          <a:xfrm>
            <a:off x="2002505" y="5698126"/>
            <a:ext cx="75871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C000"/>
                </a:solidFill>
                <a:cs typeface="Arial"/>
                <a:hlinkClick r:id="rId3"/>
              </a:rPr>
              <a:t>https://www.empowerinnovation.net/en/custom/funding/view/40667</a:t>
            </a:r>
            <a:r>
              <a:rPr lang="en-US" b="1" dirty="0">
                <a:solidFill>
                  <a:srgbClr val="FFC000"/>
                </a:solidFill>
                <a:cs typeface="Arial"/>
              </a:rPr>
              <a:t> </a:t>
            </a:r>
          </a:p>
        </p:txBody>
      </p:sp>
      <p:sp>
        <p:nvSpPr>
          <p:cNvPr id="2" name="Slide Number Placeholder 1">
            <a:extLst>
              <a:ext uri="{FF2B5EF4-FFF2-40B4-BE49-F238E27FC236}">
                <a16:creationId xmlns:a16="http://schemas.microsoft.com/office/drawing/2014/main" id="{0F2C5E5C-5FEC-4852-8C37-A9115910E98D}"/>
              </a:ext>
              <a:ext uri="{C183D7F6-B498-43B3-948B-1728B52AA6E4}">
                <adec:decorative xmlns:adec="http://schemas.microsoft.com/office/drawing/2017/decorative" val="1"/>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dirty="0">
                <a:solidFill>
                  <a:srgbClr val="254061"/>
                </a:solidFill>
                <a:latin typeface="Arial"/>
                <a:cs typeface="Arial"/>
              </a:rPr>
              <a:t>EmpowerInnovation.net</a:t>
            </a:r>
            <a:endParaRPr lang="en-US" sz="5400" dirty="0"/>
          </a:p>
        </p:txBody>
      </p:sp>
      <p:pic>
        <p:nvPicPr>
          <p:cNvPr id="6" name="Online Media 5" title="Empower Innovation - Introduction">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Research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25037" y="1343070"/>
            <a:ext cx="9953978" cy="3167970"/>
          </a:xfrm>
        </p:spPr>
        <p:txBody>
          <a:bodyPr vert="horz" lIns="91440" tIns="45720" rIns="91440" bIns="45720" rtlCol="0" anchor="t">
            <a:normAutofit fontScale="85000" lnSpcReduction="10000"/>
          </a:bodyPr>
          <a:lstStyle/>
          <a:p>
            <a:r>
              <a:rPr lang="en-US" sz="3200" dirty="0">
                <a:solidFill>
                  <a:schemeClr val="accent1">
                    <a:lumMod val="75000"/>
                  </a:schemeClr>
                </a:solidFill>
                <a:latin typeface="Arial"/>
                <a:cs typeface="Arial"/>
              </a:rPr>
              <a:t>The Electric Program Investment Charge (EPIC) Program is an electricity ratepayer surcharge established by the California Public Utilities Commission (CPUC) in December 2011</a:t>
            </a:r>
          </a:p>
          <a:p>
            <a:r>
              <a:rPr lang="en-US" sz="3200" dirty="0">
                <a:solidFill>
                  <a:schemeClr val="accent1">
                    <a:lumMod val="75000"/>
                  </a:schemeClr>
                </a:solidFill>
                <a:latin typeface="Arial"/>
                <a:cs typeface="Arial"/>
              </a:rPr>
              <a:t>The purpose of the EPIC program is to benefit the ratepayers of the three investor-owned utilities (IOUs)*</a:t>
            </a:r>
          </a:p>
          <a:p>
            <a:r>
              <a:rPr lang="en-US" sz="3200" dirty="0">
                <a:solidFill>
                  <a:schemeClr val="accent1">
                    <a:lumMod val="75000"/>
                  </a:schemeClr>
                </a:solidFill>
                <a:latin typeface="Arial"/>
                <a:cs typeface="Arial"/>
              </a:rPr>
              <a:t>The EPIC program funds clean energy technology projects that promote greater electricity reliability, lower costs, and increased safety </a:t>
            </a:r>
          </a:p>
        </p:txBody>
      </p:sp>
      <p:sp>
        <p:nvSpPr>
          <p:cNvPr id="5" name="TextBox 4">
            <a:extLst>
              <a:ext uri="{FF2B5EF4-FFF2-40B4-BE49-F238E27FC236}">
                <a16:creationId xmlns:a16="http://schemas.microsoft.com/office/drawing/2014/main" id="{D98B267F-A847-7826-5A7F-3B3C46177974}"/>
              </a:ext>
              <a:ext uri="{C183D7F6-B498-43B3-948B-1728B52AA6E4}">
                <adec:decorative xmlns:adec="http://schemas.microsoft.com/office/drawing/2017/decorative" val="1"/>
              </a:ext>
            </a:extLst>
          </p:cNvPr>
          <p:cNvSpPr txBox="1"/>
          <p:nvPr/>
        </p:nvSpPr>
        <p:spPr>
          <a:xfrm>
            <a:off x="1018107" y="6385024"/>
            <a:ext cx="10363201" cy="307777"/>
          </a:xfrm>
          <a:prstGeom prst="rect">
            <a:avLst/>
          </a:prstGeom>
          <a:noFill/>
        </p:spPr>
        <p:txBody>
          <a:bodyPr wrap="square" rtlCol="0">
            <a:spAutoFit/>
          </a:bodyPr>
          <a:lstStyle/>
          <a:p>
            <a:pPr algn="r"/>
            <a:r>
              <a:rPr lang="en-US" sz="1400" dirty="0"/>
              <a:t>*Pacific Gas and Electric Co., San Diego Gas and Electric Co., and Southern California Edison Co.</a:t>
            </a:r>
          </a:p>
        </p:txBody>
      </p:sp>
      <p:graphicFrame>
        <p:nvGraphicFramePr>
          <p:cNvPr id="4" name="Diagram 3" descr="Diagram illustrating the technology development pipeline from Applied Research and Development, Technology Demonstration and Deployment, and Market Facilitation.">
            <a:extLst>
              <a:ext uri="{FF2B5EF4-FFF2-40B4-BE49-F238E27FC236}">
                <a16:creationId xmlns:a16="http://schemas.microsoft.com/office/drawing/2014/main" id="{2572E6C1-D0EF-4978-CC3F-915B6F2D8B68}"/>
              </a:ext>
            </a:extLst>
          </p:cNvPr>
          <p:cNvGraphicFramePr/>
          <p:nvPr>
            <p:extLst>
              <p:ext uri="{D42A27DB-BD31-4B8C-83A1-F6EECF244321}">
                <p14:modId xmlns:p14="http://schemas.microsoft.com/office/powerpoint/2010/main" val="2724600068"/>
              </p:ext>
            </p:extLst>
          </p:nvPr>
        </p:nvGraphicFramePr>
        <p:xfrm>
          <a:off x="3251199" y="4361038"/>
          <a:ext cx="5147733" cy="1995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4338</Words>
  <Application>Microsoft Office PowerPoint</Application>
  <PresentationFormat>Widescreen</PresentationFormat>
  <Paragraphs>565</Paragraphs>
  <Slides>55</Slides>
  <Notes>41</Notes>
  <HiddenSlides>0</HiddenSlides>
  <MMClips>1</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55</vt:i4>
      </vt:variant>
    </vt:vector>
  </HeadingPairs>
  <TitlesOfParts>
    <vt:vector size="71" baseType="lpstr">
      <vt:lpstr>Arial</vt:lpstr>
      <vt:lpstr>Arial   </vt:lpstr>
      <vt:lpstr>Arial Black</vt:lpstr>
      <vt:lpstr>Arial Nova</vt:lpstr>
      <vt:lpstr>Calibri</vt:lpstr>
      <vt:lpstr>Cambria Math</vt:lpstr>
      <vt:lpstr>Courier New</vt:lpstr>
      <vt:lpstr>Symbol</vt:lpstr>
      <vt:lpstr>Wingdings</vt:lpstr>
      <vt:lpstr>Wingdings,Sans-Serif</vt:lpstr>
      <vt:lpstr>1_Office Theme</vt:lpstr>
      <vt:lpstr>Title</vt:lpstr>
      <vt:lpstr>Content</vt:lpstr>
      <vt:lpstr>1_Content</vt:lpstr>
      <vt:lpstr>Content: blank background</vt:lpstr>
      <vt:lpstr>Title/Section</vt:lpstr>
      <vt:lpstr>GFO-23-302 Pre-Application Workshop</vt:lpstr>
      <vt:lpstr>Agenda</vt:lpstr>
      <vt:lpstr>Virtual Housekeeping</vt:lpstr>
      <vt:lpstr>Commitment to Diversity</vt:lpstr>
      <vt:lpstr>We Want to Hear From You!</vt:lpstr>
      <vt:lpstr>Connect With Us</vt:lpstr>
      <vt:lpstr>Find a Partner on EmpowerInnovation.net</vt:lpstr>
      <vt:lpstr>EmpowerInnovation.net</vt:lpstr>
      <vt:lpstr>Research Program Background</vt:lpstr>
      <vt:lpstr>Key Policy Drivers</vt:lpstr>
      <vt:lpstr>Research Need</vt:lpstr>
      <vt:lpstr>Problem Statement</vt:lpstr>
      <vt:lpstr>Emerging Technologies</vt:lpstr>
      <vt:lpstr>Purpose of Solicitation</vt:lpstr>
      <vt:lpstr>Available Funding</vt:lpstr>
      <vt:lpstr>Match Funding</vt:lpstr>
      <vt:lpstr>Key Technology Requirements</vt:lpstr>
      <vt:lpstr>Technology Readiness Level</vt:lpstr>
      <vt:lpstr>Demonstration Requirements</vt:lpstr>
      <vt:lpstr>Recommendations for Research Design and Methodology</vt:lpstr>
      <vt:lpstr>Additional Desirable Features</vt:lpstr>
      <vt:lpstr>Eligible Applicants</vt:lpstr>
      <vt:lpstr>Two-Phase Evaluation Process</vt:lpstr>
      <vt:lpstr>Phase 1: Technical Abstracts</vt:lpstr>
      <vt:lpstr>Technical Abstract Requirements</vt:lpstr>
      <vt:lpstr>Pre-Application Project Abstract (Attachment A)</vt:lpstr>
      <vt:lpstr>Technical Abstract Appendix (Att. A-IV)</vt:lpstr>
      <vt:lpstr>Technical Abstract Appendix (Att. A-V)</vt:lpstr>
      <vt:lpstr>Phase 2: Full Application</vt:lpstr>
      <vt:lpstr>Application Requirements</vt:lpstr>
      <vt:lpstr>Project Narrative (Attachment 2)</vt:lpstr>
      <vt:lpstr>Scope of Work (Attachment 4)</vt:lpstr>
      <vt:lpstr>Budget (Attachment 6)</vt:lpstr>
      <vt:lpstr>Commitment and Support Letter Forms (Attachment 9)</vt:lpstr>
      <vt:lpstr>GFO Submission Requirements (1)</vt:lpstr>
      <vt:lpstr>GFO Submission Requirements (2)</vt:lpstr>
      <vt:lpstr>GFO Submission Requirements (3)</vt:lpstr>
      <vt:lpstr>APPLICATION WARNING</vt:lpstr>
      <vt:lpstr>Application Review</vt:lpstr>
      <vt:lpstr>How will my Application be Evaluated?  Application Screening (Phases 1 and 2)</vt:lpstr>
      <vt:lpstr>How will my Application be Evaluated?  Phase 1: Technical Evaluation of Abstract</vt:lpstr>
      <vt:lpstr>How will my Application be Evaluated?  Phase 2: Full Application Scoring</vt:lpstr>
      <vt:lpstr>Evaluating Criteria 8</vt:lpstr>
      <vt:lpstr>How will my Application be Evaluated?  Application Scoring – Preference Points</vt:lpstr>
      <vt:lpstr>Identifying Disadvantaged Communities</vt:lpstr>
      <vt:lpstr>Identifying Low-Income Communities</vt:lpstr>
      <vt:lpstr>Community Based Organization Requirements</vt:lpstr>
      <vt:lpstr>Match Funding Points</vt:lpstr>
      <vt:lpstr>High Fire Threat District – Bonus Pts. (Criteria 10)</vt:lpstr>
      <vt:lpstr>Next Steps After Grant Award</vt:lpstr>
      <vt:lpstr>Key Activities and Dates</vt:lpstr>
      <vt:lpstr>Questions and Answers</vt:lpstr>
      <vt:lpstr>Questions and Answers</vt:lpstr>
      <vt:lpstr>Additional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2023-12-07T01:54:17Z</dcterms:created>
  <dcterms:modified xsi:type="dcterms:W3CDTF">2023-12-07T17:33:22Z</dcterms:modified>
</cp:coreProperties>
</file>