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  <p:sldMasterId id="2147483670" r:id="rId5"/>
    <p:sldMasterId id="2147483679" r:id="rId6"/>
  </p:sldMasterIdLst>
  <p:notesMasterIdLst>
    <p:notesMasterId r:id="rId11"/>
  </p:notesMasterIdLst>
  <p:sldIdLst>
    <p:sldId id="469" r:id="rId7"/>
    <p:sldId id="547" r:id="rId8"/>
    <p:sldId id="556" r:id="rId9"/>
    <p:sldId id="2695" r:id="rId10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Segoe UI Semibold" panose="020B0702040204020203" pitchFamily="34" charset="0"/>
      <p:bold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1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helm, Susan@Energy" userId="5ed20752-d5d1-4cec-8bc6-2afe5167eb7c" providerId="ADAL" clId="{4D7933F4-1D26-476C-B502-D8EBE21A0452}"/>
    <pc:docChg chg="delSld delMainMaster delSection modSection">
      <pc:chgData name="Wilhelm, Susan@Energy" userId="5ed20752-d5d1-4cec-8bc6-2afe5167eb7c" providerId="ADAL" clId="{4D7933F4-1D26-476C-B502-D8EBE21A0452}" dt="2024-08-09T21:25:12.618" v="1" actId="17853"/>
      <pc:docMkLst>
        <pc:docMk/>
      </pc:docMkLst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0" sldId="256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81523746" sldId="257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0" sldId="258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0" sldId="259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0" sldId="260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0" sldId="261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0" sldId="262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0" sldId="263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0" sldId="264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0" sldId="265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0" sldId="266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0" sldId="267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0" sldId="268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0" sldId="269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0" sldId="270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0" sldId="271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2295385243" sldId="542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1918630563" sldId="553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705423542" sldId="3835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2592302794" sldId="5152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673293104" sldId="5153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2892996626" sldId="5161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2124539704" sldId="5163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3558458143" sldId="2147327335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4053869326" sldId="2147327448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2939101948" sldId="2147327468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1536659648" sldId="2147327473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1935864088" sldId="2147327474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768462139" sldId="2147327475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1059526278" sldId="2147327476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2316770769" sldId="2147327477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3421103419" sldId="2147327479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2586031874" sldId="2147327480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1991748755" sldId="2147327481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3578997663" sldId="2147327482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585906914" sldId="2147327483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3577125390" sldId="2147327484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1620523075" sldId="2147327485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1913701943" sldId="2147327486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410281191" sldId="2147327487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3411721549" sldId="2147327488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2479300552" sldId="2147327489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894832581" sldId="2147327490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2990547305" sldId="2147327491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4104720165" sldId="2147327492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2060116760" sldId="2147327493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2331618558" sldId="2147327494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74371216" sldId="2147327495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4130039767" sldId="2147327496"/>
        </pc:sldMkLst>
      </pc:sldChg>
      <pc:sldChg chg="del">
        <pc:chgData name="Wilhelm, Susan@Energy" userId="5ed20752-d5d1-4cec-8bc6-2afe5167eb7c" providerId="ADAL" clId="{4D7933F4-1D26-476C-B502-D8EBE21A0452}" dt="2024-08-09T21:25:07.914" v="0" actId="47"/>
        <pc:sldMkLst>
          <pc:docMk/>
          <pc:sldMk cId="4065803251" sldId="2147327497"/>
        </pc:sldMkLst>
      </pc:sldChg>
      <pc:sldMasterChg chg="del delSldLayout">
        <pc:chgData name="Wilhelm, Susan@Energy" userId="5ed20752-d5d1-4cec-8bc6-2afe5167eb7c" providerId="ADAL" clId="{4D7933F4-1D26-476C-B502-D8EBE21A0452}" dt="2024-08-09T21:25:07.914" v="0" actId="47"/>
        <pc:sldMasterMkLst>
          <pc:docMk/>
          <pc:sldMasterMk cId="0" sldId="2147483660"/>
        </pc:sldMasterMkLst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0" sldId="2147483660"/>
            <pc:sldLayoutMk cId="0" sldId="2147483648"/>
          </pc:sldLayoutMkLst>
        </pc:sldLayoutChg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0" sldId="2147483660"/>
            <pc:sldLayoutMk cId="0" sldId="2147483649"/>
          </pc:sldLayoutMkLst>
        </pc:sldLayoutChg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0" sldId="2147483660"/>
            <pc:sldLayoutMk cId="0" sldId="2147483650"/>
          </pc:sldLayoutMkLst>
        </pc:sldLayoutChg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0" sldId="2147483660"/>
            <pc:sldLayoutMk cId="0" sldId="2147483651"/>
          </pc:sldLayoutMkLst>
        </pc:sldLayoutChg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0" sldId="2147483660"/>
            <pc:sldLayoutMk cId="0" sldId="2147483652"/>
          </pc:sldLayoutMkLst>
        </pc:sldLayoutChg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0" sldId="2147483660"/>
            <pc:sldLayoutMk cId="0" sldId="2147483653"/>
          </pc:sldLayoutMkLst>
        </pc:sldLayoutChg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0" sldId="2147483660"/>
            <pc:sldLayoutMk cId="0" sldId="2147483654"/>
          </pc:sldLayoutMkLst>
        </pc:sldLayoutChg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0" sldId="2147483660"/>
            <pc:sldLayoutMk cId="0" sldId="2147483655"/>
          </pc:sldLayoutMkLst>
        </pc:sldLayoutChg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0" sldId="2147483660"/>
            <pc:sldLayoutMk cId="0" sldId="2147483656"/>
          </pc:sldLayoutMkLst>
        </pc:sldLayoutChg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0" sldId="2147483660"/>
            <pc:sldLayoutMk cId="0" sldId="2147483657"/>
          </pc:sldLayoutMkLst>
        </pc:sldLayoutChg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0" sldId="2147483660"/>
            <pc:sldLayoutMk cId="0" sldId="2147483658"/>
          </pc:sldLayoutMkLst>
        </pc:sldLayoutChg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0" sldId="2147483660"/>
            <pc:sldLayoutMk cId="0" sldId="2147483659"/>
          </pc:sldLayoutMkLst>
        </pc:sldLayoutChg>
      </pc:sldMasterChg>
      <pc:sldMasterChg chg="delSldLayout">
        <pc:chgData name="Wilhelm, Susan@Energy" userId="5ed20752-d5d1-4cec-8bc6-2afe5167eb7c" providerId="ADAL" clId="{4D7933F4-1D26-476C-B502-D8EBE21A0452}" dt="2024-08-09T21:25:07.914" v="0" actId="47"/>
        <pc:sldMasterMkLst>
          <pc:docMk/>
          <pc:sldMasterMk cId="2353345439" sldId="2147483679"/>
        </pc:sldMasterMkLst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2353345439" sldId="2147483679"/>
            <pc:sldLayoutMk cId="4294950929" sldId="2147483702"/>
          </pc:sldLayoutMkLst>
        </pc:sldLayoutChg>
      </pc:sldMasterChg>
      <pc:sldMasterChg chg="del delSldLayout">
        <pc:chgData name="Wilhelm, Susan@Energy" userId="5ed20752-d5d1-4cec-8bc6-2afe5167eb7c" providerId="ADAL" clId="{4D7933F4-1D26-476C-B502-D8EBE21A0452}" dt="2024-08-09T21:25:07.914" v="0" actId="47"/>
        <pc:sldMasterMkLst>
          <pc:docMk/>
          <pc:sldMasterMk cId="1840350066" sldId="2147483703"/>
        </pc:sldMasterMkLst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1840350066" sldId="2147483703"/>
            <pc:sldLayoutMk cId="2333133419" sldId="2147483704"/>
          </pc:sldLayoutMkLst>
        </pc:sldLayoutChg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1840350066" sldId="2147483703"/>
            <pc:sldLayoutMk cId="2671980874" sldId="2147483705"/>
          </pc:sldLayoutMkLst>
        </pc:sldLayoutChg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1840350066" sldId="2147483703"/>
            <pc:sldLayoutMk cId="1338413672" sldId="2147483706"/>
          </pc:sldLayoutMkLst>
        </pc:sldLayoutChg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1840350066" sldId="2147483703"/>
            <pc:sldLayoutMk cId="2658334392" sldId="2147483707"/>
          </pc:sldLayoutMkLst>
        </pc:sldLayoutChg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1840350066" sldId="2147483703"/>
            <pc:sldLayoutMk cId="3550806030" sldId="2147483708"/>
          </pc:sldLayoutMkLst>
        </pc:sldLayoutChg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1840350066" sldId="2147483703"/>
            <pc:sldLayoutMk cId="2934553256" sldId="2147483709"/>
          </pc:sldLayoutMkLst>
        </pc:sldLayoutChg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1840350066" sldId="2147483703"/>
            <pc:sldLayoutMk cId="2221469102" sldId="2147483710"/>
          </pc:sldLayoutMkLst>
        </pc:sldLayoutChg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1840350066" sldId="2147483703"/>
            <pc:sldLayoutMk cId="725245146" sldId="2147483711"/>
          </pc:sldLayoutMkLst>
        </pc:sldLayoutChg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1840350066" sldId="2147483703"/>
            <pc:sldLayoutMk cId="4198692493" sldId="2147483712"/>
          </pc:sldLayoutMkLst>
        </pc:sldLayoutChg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1840350066" sldId="2147483703"/>
            <pc:sldLayoutMk cId="2904036490" sldId="2147483713"/>
          </pc:sldLayoutMkLst>
        </pc:sldLayoutChg>
        <pc:sldLayoutChg chg="del">
          <pc:chgData name="Wilhelm, Susan@Energy" userId="5ed20752-d5d1-4cec-8bc6-2afe5167eb7c" providerId="ADAL" clId="{4D7933F4-1D26-476C-B502-D8EBE21A0452}" dt="2024-08-09T21:25:07.914" v="0" actId="47"/>
          <pc:sldLayoutMkLst>
            <pc:docMk/>
            <pc:sldMasterMk cId="1840350066" sldId="2147483703"/>
            <pc:sldLayoutMk cId="3833931651" sldId="214748371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4CD6F-1255-46E6-BF72-5A35B2A81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38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4CD6F-1255-46E6-BF72-5A35B2A81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44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4CD6F-1255-46E6-BF72-5A35B2A81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54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4CD6F-1255-46E6-BF72-5A35B2A81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48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60000"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/>
          <p:cNvSpPr/>
          <p:nvPr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1383791" cy="1219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88591" y="462081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Energy Commission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Research &amp; Development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" y="203835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Segoe UI Semibold" panose="020B0702040204020203" pitchFamily="34" charset="0"/>
              </a:rPr>
              <a:t>TITLE OF PRESENTATION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437" y="2643143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Name of Presenter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184" y="2952750"/>
            <a:ext cx="51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 Research and Development Division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4019550"/>
            <a:ext cx="434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Title of conference/meeting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Location presentation was given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 of meeting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"/>
          <p:cNvSpPr/>
          <p:nvPr userDrawn="1"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"/>
          <p:cNvSpPr/>
          <p:nvPr userDrawn="1"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1383791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752600" y="769263"/>
            <a:ext cx="4331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</a:t>
            </a:r>
            <a:r>
              <a:rPr lang="en-US" sz="2200" baseline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Energy Commission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885950"/>
            <a:ext cx="6019800" cy="75723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633662"/>
            <a:ext cx="5638800" cy="31908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1475" y="4005262"/>
            <a:ext cx="4581525" cy="319088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44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sz="2600">
                <a:solidFill>
                  <a:schemeClr val="tx2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sz="2400"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tx2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25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45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88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1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64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54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">
            <a:extLst>
              <a:ext uri="{FF2B5EF4-FFF2-40B4-BE49-F238E27FC236}">
                <a16:creationId xmlns:a16="http://schemas.microsoft.com/office/drawing/2014/main" id="{F364F0D4-FF05-764E-8022-608BBE76FF7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3611685"/>
            <a:ext cx="9144000" cy="109604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 b="0" i="1" kern="700" spc="225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Place a 1020px x 164px picture here.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AC8406E1-F5BA-534C-A273-10DE16FE1E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142" y="1312818"/>
            <a:ext cx="8238494" cy="10525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8250" b="1" i="0" spc="-300" baseline="0">
                <a:solidFill>
                  <a:schemeClr val="accent1"/>
                </a:solidFill>
              </a:defRPr>
            </a:lvl1pPr>
            <a:lvl2pPr marL="342897" indent="0">
              <a:buFontTx/>
              <a:buNone/>
              <a:defRPr sz="8250" b="1" i="0" spc="-413">
                <a:solidFill>
                  <a:schemeClr val="accent1"/>
                </a:solidFill>
              </a:defRPr>
            </a:lvl2pPr>
            <a:lvl3pPr marL="685795" indent="0">
              <a:buFontTx/>
              <a:buNone/>
              <a:defRPr sz="8250" b="1" i="0" spc="-413">
                <a:solidFill>
                  <a:schemeClr val="accent1"/>
                </a:solidFill>
              </a:defRPr>
            </a:lvl3pPr>
            <a:lvl4pPr marL="1028692" indent="0">
              <a:buFontTx/>
              <a:buNone/>
              <a:defRPr sz="8250" b="1" i="0" spc="-413">
                <a:solidFill>
                  <a:schemeClr val="accent1"/>
                </a:solidFill>
              </a:defRPr>
            </a:lvl4pPr>
            <a:lvl5pPr marL="1371589" indent="0">
              <a:buFontTx/>
              <a:buNone/>
              <a:defRPr sz="8250" b="1" i="0" spc="-41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 Short Title 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E97C00A-8D89-A24D-8CA7-E354D55936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8571" y="2518809"/>
            <a:ext cx="6310766" cy="46196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950" b="0" i="1">
                <a:solidFill>
                  <a:srgbClr val="00395E"/>
                </a:solidFill>
              </a:defRPr>
            </a:lvl1pPr>
          </a:lstStyle>
          <a:p>
            <a:pPr lvl="0"/>
            <a:r>
              <a:rPr lang="en-US"/>
              <a:t>Single line Subtitle of 40 character or less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6CFB9E51-AB50-004E-8E67-EA6F684499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938" y="1420141"/>
            <a:ext cx="4932342" cy="27027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600" kern="800" spc="315">
                <a:solidFill>
                  <a:srgbClr val="00395E"/>
                </a:solidFill>
              </a:defRPr>
            </a:lvl1pPr>
          </a:lstStyle>
          <a:p>
            <a:pPr lvl="0"/>
            <a:r>
              <a:rPr lang="en-US"/>
              <a:t>CALIFORNIA DEPARTMENT OF WATER RESOURCES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13F7D128-8861-3F43-A9EB-0E7ACDA477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1965" y="2890538"/>
            <a:ext cx="1697373" cy="24591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750" baseline="0">
                <a:solidFill>
                  <a:srgbClr val="00395E"/>
                </a:solidFill>
              </a:defRPr>
            </a:lvl1pPr>
          </a:lstStyle>
          <a:p>
            <a:pPr lvl="0"/>
            <a:r>
              <a:rPr lang="en-US"/>
              <a:t>Event Name   |   Date/Year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EB2060A9-0B46-1242-816F-6C3DCD8010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71964" y="3109235"/>
            <a:ext cx="1818250" cy="27448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750" baseline="0">
                <a:solidFill>
                  <a:srgbClr val="00395E"/>
                </a:solidFill>
              </a:defRPr>
            </a:lvl1pPr>
          </a:lstStyle>
          <a:p>
            <a:pPr lvl="0"/>
            <a:r>
              <a:rPr lang="en-US"/>
              <a:t>Presenter’s Name, Title</a:t>
            </a:r>
          </a:p>
        </p:txBody>
      </p:sp>
    </p:spTree>
    <p:extLst>
      <p:ext uri="{BB962C8B-B14F-4D97-AF65-F5344CB8AC3E}">
        <p14:creationId xmlns:p14="http://schemas.microsoft.com/office/powerpoint/2010/main" val="3244006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">
            <a:extLst>
              <a:ext uri="{FF2B5EF4-FFF2-40B4-BE49-F238E27FC236}">
                <a16:creationId xmlns:a16="http://schemas.microsoft.com/office/drawing/2014/main" id="{F364F0D4-FF05-764E-8022-608BBE76FF7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3611685"/>
            <a:ext cx="9144000" cy="109604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 b="0" i="1" kern="700" spc="225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Place a 1020px x 164px picture here.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AC8406E1-F5BA-534C-A273-10DE16FE1E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142" y="1312818"/>
            <a:ext cx="8238494" cy="10525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8250" b="1" i="0" spc="-300" baseline="0">
                <a:solidFill>
                  <a:srgbClr val="00395E"/>
                </a:solidFill>
              </a:defRPr>
            </a:lvl1pPr>
            <a:lvl2pPr marL="342897" indent="0">
              <a:buFontTx/>
              <a:buNone/>
              <a:defRPr sz="8250" b="1" i="0" spc="-413">
                <a:solidFill>
                  <a:schemeClr val="accent1"/>
                </a:solidFill>
              </a:defRPr>
            </a:lvl2pPr>
            <a:lvl3pPr marL="685795" indent="0">
              <a:buFontTx/>
              <a:buNone/>
              <a:defRPr sz="8250" b="1" i="0" spc="-413">
                <a:solidFill>
                  <a:schemeClr val="accent1"/>
                </a:solidFill>
              </a:defRPr>
            </a:lvl3pPr>
            <a:lvl4pPr marL="1028692" indent="0">
              <a:buFontTx/>
              <a:buNone/>
              <a:defRPr sz="8250" b="1" i="0" spc="-413">
                <a:solidFill>
                  <a:schemeClr val="accent1"/>
                </a:solidFill>
              </a:defRPr>
            </a:lvl4pPr>
            <a:lvl5pPr marL="1371589" indent="0">
              <a:buFontTx/>
              <a:buNone/>
              <a:defRPr sz="8250" b="1" i="0" spc="-41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 Short Title 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E97C00A-8D89-A24D-8CA7-E354D55936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8571" y="2518809"/>
            <a:ext cx="6310766" cy="46196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95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Single line Subtitle of 40 character or less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6CFB9E51-AB50-004E-8E67-EA6F684499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938" y="1420141"/>
            <a:ext cx="4932342" cy="27027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600" kern="800" spc="31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CALIFORNIA DEPARTMENT OF WATER RESOURCES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13F7D128-8861-3F43-A9EB-0E7ACDA477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1965" y="2890538"/>
            <a:ext cx="1697373" cy="24591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750" baseline="0">
                <a:solidFill>
                  <a:srgbClr val="00395E"/>
                </a:solidFill>
              </a:defRPr>
            </a:lvl1pPr>
          </a:lstStyle>
          <a:p>
            <a:pPr lvl="0"/>
            <a:r>
              <a:rPr lang="en-US"/>
              <a:t>Event Name   |   Date/Year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EB2060A9-0B46-1242-816F-6C3DCD8010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71964" y="3109235"/>
            <a:ext cx="1818250" cy="27448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750" baseline="0">
                <a:solidFill>
                  <a:srgbClr val="00395E"/>
                </a:solidFill>
              </a:defRPr>
            </a:lvl1pPr>
          </a:lstStyle>
          <a:p>
            <a:pPr lvl="0"/>
            <a:r>
              <a:rPr lang="en-US"/>
              <a:t>Presenter’s Name, Title</a:t>
            </a:r>
          </a:p>
        </p:txBody>
      </p:sp>
    </p:spTree>
    <p:extLst>
      <p:ext uri="{BB962C8B-B14F-4D97-AF65-F5344CB8AC3E}">
        <p14:creationId xmlns:p14="http://schemas.microsoft.com/office/powerpoint/2010/main" val="138843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35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9"/>
            <a:ext cx="6172200" cy="5143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5036" y="280500"/>
            <a:ext cx="49680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3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CALIFORNIA DEPARTMENT OF 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679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sz="2600">
                <a:solidFill>
                  <a:schemeClr val="tx2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sz="2400"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tx2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03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865EA0-E1AD-4C99-830A-EC4086C4BB8E}"/>
              </a:ext>
            </a:extLst>
          </p:cNvPr>
          <p:cNvSpPr/>
          <p:nvPr userDrawn="1"/>
        </p:nvSpPr>
        <p:spPr>
          <a:xfrm>
            <a:off x="0" y="-18789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55727"/>
            <a:ext cx="4319413" cy="1295769"/>
          </a:xfrm>
          <a:prstGeom prst="rect">
            <a:avLst/>
          </a:prstGeom>
        </p:spPr>
        <p:txBody>
          <a:bodyPr lIns="163284" tIns="81642" rIns="163284" bIns="81642" anchor="b"/>
          <a:lstStyle>
            <a:lvl1pPr algn="l">
              <a:defRPr sz="3600" b="1" cap="none">
                <a:solidFill>
                  <a:srgbClr val="6A9EC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8301" y="607513"/>
            <a:ext cx="3685447" cy="4114800"/>
          </a:xfrm>
          <a:prstGeom prst="rect">
            <a:avLst/>
          </a:prstGeom>
        </p:spPr>
        <p:txBody>
          <a:bodyPr lIns="163284" tIns="81642" rIns="163284" bIns="81642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82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422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3pPr>
            <a:lvl4pPr marL="1224633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632844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204105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449266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85747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3265688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378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53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E17BF-62EF-294C-AC68-AEF695F02B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7" y="4605082"/>
            <a:ext cx="2570223" cy="42696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5758087-8C72-4A62-B963-BA94954D7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6295293" cy="1049616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33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9456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  <a:prstGeom prst="rect">
            <a:avLst/>
          </a:prstGeom>
        </p:spPr>
        <p:txBody>
          <a:bodyPr lIns="163284" tIns="81642" rIns="163284" bIns="81642" anchor="t"/>
          <a:lstStyle>
            <a:lvl1pPr algn="l">
              <a:defRPr sz="3550" b="1" cap="all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  <a:prstGeom prst="rect">
            <a:avLst/>
          </a:prstGeom>
        </p:spPr>
        <p:txBody>
          <a:bodyPr lIns="163284" tIns="81642" rIns="163284" bIns="81642"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2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422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3pPr>
            <a:lvl4pPr marL="1224633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632844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204105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449266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85747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3265688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400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53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36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E17BF-62EF-294C-AC68-AEF695F02B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7" y="4605082"/>
            <a:ext cx="2570223" cy="42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52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36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3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3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37B005-BFFD-DA41-8E10-12091077A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7" y="4605082"/>
            <a:ext cx="2570223" cy="42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84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3773606" cy="1049616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36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1851"/>
            <a:ext cx="4038600" cy="2922773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5143500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3752D-273C-F748-A353-D7EF29A902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7" y="4605082"/>
            <a:ext cx="2570223" cy="42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81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5605423" cy="1049616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33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1851"/>
            <a:ext cx="5943600" cy="2846361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E6EFE14-6BBA-4947-AAF4-C7D03D6E5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42" y="351651"/>
            <a:ext cx="758269" cy="758269"/>
          </a:xfrm>
          <a:prstGeom prst="rect">
            <a:avLst/>
          </a:prstGeom>
        </p:spPr>
      </p:pic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136BCC51-1536-449C-BEE8-4A26636C9A1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58929" y="0"/>
            <a:ext cx="1885071" cy="51435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 b="0" i="1" kern="700" spc="225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Place a picture here.</a:t>
            </a:r>
          </a:p>
        </p:txBody>
      </p:sp>
    </p:spTree>
    <p:extLst>
      <p:ext uri="{BB962C8B-B14F-4D97-AF65-F5344CB8AC3E}">
        <p14:creationId xmlns:p14="http://schemas.microsoft.com/office/powerpoint/2010/main" val="1215700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3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3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37B005-BFFD-DA41-8E10-12091077A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7" y="4605082"/>
            <a:ext cx="2570223" cy="4269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C3A6151-6F0F-45EC-9977-2815B6AF2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5605423" cy="1049616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33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8347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53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36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930DDB-8D58-492F-A09C-74F2086AA6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9" r="82218" b="-1"/>
          <a:stretch/>
        </p:blipFill>
        <p:spPr>
          <a:xfrm>
            <a:off x="126677" y="4594624"/>
            <a:ext cx="490944" cy="437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CEBFBB-8601-4776-8CC9-AD34CF438009}"/>
              </a:ext>
            </a:extLst>
          </p:cNvPr>
          <p:cNvSpPr txBox="1"/>
          <p:nvPr userDrawn="1"/>
        </p:nvSpPr>
        <p:spPr>
          <a:xfrm>
            <a:off x="633663" y="4713306"/>
            <a:ext cx="3447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spc="75" baseline="0">
                <a:solidFill>
                  <a:srgbClr val="035E7D"/>
                </a:solidFill>
                <a:effectLst/>
                <a:latin typeface="Segoe UI" panose="020B0502040204020203" pitchFamily="34" charset="0"/>
              </a:rPr>
              <a:t>CALIFORNIA WATER PLAN </a:t>
            </a:r>
            <a:r>
              <a:rPr lang="en-US" sz="1000" b="0" i="0" spc="75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UPDATE 2023</a:t>
            </a:r>
            <a:endParaRPr lang="en-US" sz="1000" b="0" spc="75"/>
          </a:p>
        </p:txBody>
      </p:sp>
    </p:spTree>
    <p:extLst>
      <p:ext uri="{BB962C8B-B14F-4D97-AF65-F5344CB8AC3E}">
        <p14:creationId xmlns:p14="http://schemas.microsoft.com/office/powerpoint/2010/main" val="577259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36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3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3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674773-0F26-4465-87C0-0235CA6C28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9" r="82218" b="-1"/>
          <a:stretch/>
        </p:blipFill>
        <p:spPr>
          <a:xfrm>
            <a:off x="126677" y="4594624"/>
            <a:ext cx="490944" cy="4374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040B9D-6088-4066-8E53-DC9F0B804819}"/>
              </a:ext>
            </a:extLst>
          </p:cNvPr>
          <p:cNvSpPr txBox="1"/>
          <p:nvPr userDrawn="1"/>
        </p:nvSpPr>
        <p:spPr>
          <a:xfrm>
            <a:off x="633663" y="4713306"/>
            <a:ext cx="3447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spc="75" baseline="0">
                <a:solidFill>
                  <a:srgbClr val="035E7D"/>
                </a:solidFill>
                <a:effectLst/>
                <a:latin typeface="Segoe UI" panose="020B0502040204020203" pitchFamily="34" charset="0"/>
              </a:rPr>
              <a:t>CALIFORNIA WATER PLAN </a:t>
            </a:r>
            <a:r>
              <a:rPr lang="en-US" sz="1000" b="0" i="0" spc="75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UPDATE 2023</a:t>
            </a:r>
            <a:endParaRPr lang="en-US" sz="1000" b="0" spc="75"/>
          </a:p>
        </p:txBody>
      </p:sp>
    </p:spTree>
    <p:extLst>
      <p:ext uri="{BB962C8B-B14F-4D97-AF65-F5344CB8AC3E}">
        <p14:creationId xmlns:p14="http://schemas.microsoft.com/office/powerpoint/2010/main" val="381972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79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3773606" cy="1049616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36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1851"/>
            <a:ext cx="4038600" cy="2922773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5143500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64DFF6-9EFB-4A82-88FC-4AFE21082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9" r="82218" b="-1"/>
          <a:stretch/>
        </p:blipFill>
        <p:spPr>
          <a:xfrm>
            <a:off x="126677" y="4594624"/>
            <a:ext cx="490944" cy="4374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4B2A1F-EBEA-4A37-BC83-11E5BF302915}"/>
              </a:ext>
            </a:extLst>
          </p:cNvPr>
          <p:cNvSpPr txBox="1"/>
          <p:nvPr userDrawn="1"/>
        </p:nvSpPr>
        <p:spPr>
          <a:xfrm>
            <a:off x="633663" y="4713306"/>
            <a:ext cx="3447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spc="75" baseline="0">
                <a:solidFill>
                  <a:srgbClr val="035E7D"/>
                </a:solidFill>
                <a:effectLst/>
                <a:latin typeface="Segoe UI" panose="020B0502040204020203" pitchFamily="34" charset="0"/>
              </a:rPr>
              <a:t>CALIFORNIA WATER PLAN </a:t>
            </a:r>
            <a:r>
              <a:rPr lang="en-US" sz="1000" b="0" i="0" spc="75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UPDATE 2023</a:t>
            </a:r>
            <a:endParaRPr lang="en-US" sz="1000" b="0" spc="75"/>
          </a:p>
        </p:txBody>
      </p:sp>
    </p:spTree>
    <p:extLst>
      <p:ext uri="{BB962C8B-B14F-4D97-AF65-F5344CB8AC3E}">
        <p14:creationId xmlns:p14="http://schemas.microsoft.com/office/powerpoint/2010/main" val="3807724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-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208" y="328809"/>
            <a:ext cx="3773606" cy="1049616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36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44956" y="2060812"/>
            <a:ext cx="4038600" cy="2922773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7" y="1"/>
            <a:ext cx="4495800" cy="5143500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83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E7C25-90F8-1D40-93DE-171CAE242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7" y="4605082"/>
            <a:ext cx="2570223" cy="42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28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with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573FE8-E673-4CE7-988F-D5A742438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9" r="82218" b="-1"/>
          <a:stretch/>
        </p:blipFill>
        <p:spPr>
          <a:xfrm>
            <a:off x="126677" y="4594624"/>
            <a:ext cx="490944" cy="4374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94A424-E732-49CF-88F7-64A91D0404A7}"/>
              </a:ext>
            </a:extLst>
          </p:cNvPr>
          <p:cNvSpPr txBox="1"/>
          <p:nvPr userDrawn="1"/>
        </p:nvSpPr>
        <p:spPr>
          <a:xfrm>
            <a:off x="633663" y="4713306"/>
            <a:ext cx="3447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spc="75" baseline="0">
                <a:solidFill>
                  <a:srgbClr val="035E7D"/>
                </a:solidFill>
                <a:effectLst/>
                <a:latin typeface="Segoe UI" panose="020B0502040204020203" pitchFamily="34" charset="0"/>
              </a:rPr>
              <a:t>CALIFORNIA WATER PLAN </a:t>
            </a:r>
            <a:r>
              <a:rPr lang="en-US" sz="1000" b="0" i="0" spc="75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UPDATE 2023</a:t>
            </a:r>
            <a:endParaRPr lang="en-US" sz="1000" b="0" spc="75"/>
          </a:p>
        </p:txBody>
      </p:sp>
    </p:spTree>
    <p:extLst>
      <p:ext uri="{BB962C8B-B14F-4D97-AF65-F5344CB8AC3E}">
        <p14:creationId xmlns:p14="http://schemas.microsoft.com/office/powerpoint/2010/main" val="541805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410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22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ingle column bulle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39BEAE2D-02E8-6D42-846B-0889CAC06994}"/>
              </a:ext>
            </a:extLst>
          </p:cNvPr>
          <p:cNvSpPr/>
          <p:nvPr userDrawn="1"/>
        </p:nvSpPr>
        <p:spPr>
          <a:xfrm>
            <a:off x="0" y="4922506"/>
            <a:ext cx="9144000" cy="237965"/>
          </a:xfrm>
          <a:prstGeom prst="rect">
            <a:avLst/>
          </a:prstGeom>
          <a:solidFill>
            <a:srgbClr val="161D48"/>
          </a:solidFill>
          <a:ln>
            <a:solidFill>
              <a:srgbClr val="155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88" name="Title Placeholder 1">
            <a:extLst>
              <a:ext uri="{FF2B5EF4-FFF2-40B4-BE49-F238E27FC236}">
                <a16:creationId xmlns:a16="http://schemas.microsoft.com/office/drawing/2014/main" id="{83B4A48A-25D3-1D4B-8F36-CD9EF64EBA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621" y="534278"/>
            <a:ext cx="7482484" cy="415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 b="0">
                <a:solidFill>
                  <a:srgbClr val="161D48"/>
                </a:solidFill>
                <a:latin typeface="Branding Bold" panose="00000800000000000000" pitchFamily="50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A5402-42A5-8C4B-896A-E7B7F18D3A1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4622" y="1069523"/>
            <a:ext cx="7482483" cy="34238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836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7BBB6F-2149-4303-810C-4504F19B2FA0}"/>
              </a:ext>
            </a:extLst>
          </p:cNvPr>
          <p:cNvSpPr/>
          <p:nvPr userDrawn="1"/>
        </p:nvSpPr>
        <p:spPr>
          <a:xfrm>
            <a:off x="0" y="1257300"/>
            <a:ext cx="9144000" cy="131445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B744C8-A21F-4B75-A7AE-38E483997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313" y="1403748"/>
            <a:ext cx="7772400" cy="1021557"/>
          </a:xfrm>
          <a:prstGeom prst="rect">
            <a:avLst/>
          </a:prstGeom>
        </p:spPr>
        <p:txBody>
          <a:bodyPr lIns="163284" tIns="81642" rIns="163284" bIns="81642" anchor="ctr"/>
          <a:lstStyle>
            <a:lvl1pPr algn="l">
              <a:defRPr sz="3551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  <a:br>
              <a:rPr lang="en-US"/>
            </a:br>
            <a:r>
              <a:rPr lang="en-US"/>
              <a:t>Click to edit Master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4E3D131-20AE-416F-B2CB-31141519F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677803"/>
            <a:ext cx="7772400" cy="1125141"/>
          </a:xfrm>
          <a:prstGeom prst="rect">
            <a:avLst/>
          </a:prstGeom>
        </p:spPr>
        <p:txBody>
          <a:bodyPr lIns="163284" tIns="81642" rIns="163284" bIns="81642" anchor="t"/>
          <a:lstStyle>
            <a:lvl1pPr marL="0" indent="0">
              <a:buNone/>
              <a:defRPr sz="1800">
                <a:solidFill>
                  <a:srgbClr val="00395E"/>
                </a:solidFill>
              </a:defRPr>
            </a:lvl1pPr>
            <a:lvl2pPr marL="4082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463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3pPr>
            <a:lvl4pPr marL="1224695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4pPr>
            <a:lvl5pPr marL="1632926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5pPr>
            <a:lvl6pPr marL="2041158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6pPr>
            <a:lvl7pPr marL="2449389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7pPr>
            <a:lvl8pPr marL="2857620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8pPr>
            <a:lvl9pPr marL="3265851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342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5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5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6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9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2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60000"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/>
          <p:cNvSpPr/>
          <p:nvPr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1383791" cy="1219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88591" y="462081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Energy Commission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Research &amp; Development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" y="203835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Segoe UI Semibold" panose="020B0702040204020203" pitchFamily="34" charset="0"/>
              </a:rPr>
              <a:t>TITLE OF PRESENTATION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437" y="2643143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Name of Presenter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184" y="2952750"/>
            <a:ext cx="51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 Research and Development Division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4019550"/>
            <a:ext cx="434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Title of conference/meeting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Location presentation was given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 of meeting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"/>
          <p:cNvSpPr/>
          <p:nvPr userDrawn="1"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"/>
          <p:cNvSpPr/>
          <p:nvPr userDrawn="1"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1383791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688591" y="800635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 Energy Commission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81000" y="2952750"/>
            <a:ext cx="51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Chair Robert B. Weisenmiller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885950"/>
            <a:ext cx="6019800" cy="75723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633662"/>
            <a:ext cx="5638800" cy="31908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1475" y="4005262"/>
            <a:ext cx="4581525" cy="319088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39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8577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4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8577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4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4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34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</p:sldLayoutIdLst>
  <p:txStyles>
    <p:titleStyle>
      <a:lvl1pPr algn="ctr" defTabSz="408211" rtl="0" eaLnBrk="1" latinLnBrk="0" hangingPunct="1">
        <a:spcBef>
          <a:spcPct val="0"/>
        </a:spcBef>
        <a:buNone/>
        <a:defRPr sz="3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59" indent="-306159" algn="l" defTabSz="408211" rtl="0" eaLnBrk="1" latinLnBrk="0" hangingPunct="1">
        <a:spcBef>
          <a:spcPct val="20000"/>
        </a:spcBef>
        <a:buFont typeface="Arial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663343" indent="-255132" algn="l" defTabSz="408211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528" indent="-204106" algn="l" defTabSz="408211" rtl="0" eaLnBrk="1" latinLnBrk="0" hangingPunct="1">
        <a:spcBef>
          <a:spcPct val="20000"/>
        </a:spcBef>
        <a:buFont typeface="Arial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39" indent="-204106" algn="l" defTabSz="408211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950" indent="-204106" algn="l" defTabSz="408211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161" indent="-204106" algn="l" defTabSz="40821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372" indent="-204106" algn="l" defTabSz="40821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583" indent="-204106" algn="l" defTabSz="40821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794" indent="-204106" algn="l" defTabSz="40821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2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11" algn="l" defTabSz="4082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22" algn="l" defTabSz="4082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algn="l" defTabSz="4082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44" algn="l" defTabSz="4082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55" algn="l" defTabSz="4082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66" algn="l" defTabSz="4082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77" algn="l" defTabSz="4082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688" algn="l" defTabSz="4082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62080" y="1809750"/>
            <a:ext cx="5648195" cy="1150146"/>
          </a:xfrm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ea typeface="+mj-lt"/>
                <a:cs typeface="+mj-lt"/>
              </a:rPr>
              <a:t>Climate Data and Analysis Working Group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1475" y="3105151"/>
            <a:ext cx="5638800" cy="609600"/>
          </a:xfrm>
        </p:spPr>
        <p:txBody>
          <a:bodyPr/>
          <a:lstStyle/>
          <a:p>
            <a:r>
              <a:rPr lang="en-US" sz="1400"/>
              <a:t>Sustainability &amp; Health Unit</a:t>
            </a:r>
          </a:p>
          <a:p>
            <a:r>
              <a:rPr lang="en-US" sz="1400"/>
              <a:t>Energy Research &amp; Development Division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May 17, 2024</a:t>
            </a:r>
          </a:p>
        </p:txBody>
      </p:sp>
    </p:spTree>
    <p:extLst>
      <p:ext uri="{BB962C8B-B14F-4D97-AF65-F5344CB8AC3E}">
        <p14:creationId xmlns:p14="http://schemas.microsoft.com/office/powerpoint/2010/main" val="196179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7053-15EC-48EE-A44F-2B19F609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Overarching Purpose of C-DAWG</a:t>
            </a:r>
            <a:endParaRPr lang="en-US" sz="2800" b="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DD063-2ED8-4E50-BF64-071D710AE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39447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/>
              <a:t>Bridge gaps </a:t>
            </a:r>
            <a:r>
              <a:rPr lang="en-US" sz="2000"/>
              <a:t>between climate researchers, energy stakeholders who need to use climate-related data, and CEC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Promote </a:t>
            </a:r>
            <a:r>
              <a:rPr lang="en-US" sz="2000" b="1"/>
              <a:t>knowledge exchange</a:t>
            </a:r>
            <a:r>
              <a:rPr lang="en-US" sz="200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Elicit </a:t>
            </a:r>
            <a:r>
              <a:rPr lang="en-US" sz="2000" b="1"/>
              <a:t>input on key decisions </a:t>
            </a:r>
            <a:r>
              <a:rPr lang="en-US" sz="2000"/>
              <a:t>(e.g., related to analytical methodologies or scenario choices).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Promote </a:t>
            </a:r>
            <a:r>
              <a:rPr lang="en-US" sz="2000" b="1"/>
              <a:t>deep coordination </a:t>
            </a:r>
            <a:r>
              <a:rPr lang="en-US" sz="2000"/>
              <a:t>within our portfolio.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7BB5-C9FE-43D8-B28A-6586950F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9167A-9D82-438A-BF70-1028D6A4A7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82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7053-15EC-48EE-A44F-2B19F609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Housekeeping</a:t>
            </a:r>
            <a:endParaRPr lang="en-US" b="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DD063-2ED8-4E50-BF64-071D710AE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39447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Meetings are not recorded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Welcome candid exchange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Please “raise hand” to speak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Please mute when not speaking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7BB5-C9FE-43D8-B28A-6586950F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9167A-9D82-438A-BF70-1028D6A4A7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22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7053-15EC-48EE-A44F-2B19F609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</p:spPr>
        <p:txBody>
          <a:bodyPr anchor="ctr">
            <a:normAutofit/>
          </a:bodyPr>
          <a:lstStyle/>
          <a:p>
            <a:r>
              <a:rPr lang="en-US"/>
              <a:t>Today’s Agenda</a:t>
            </a:r>
            <a:endParaRPr lang="en-US" b="0" i="1"/>
          </a:p>
        </p:txBody>
      </p:sp>
      <p:pic>
        <p:nvPicPr>
          <p:cNvPr id="6" name="Picture 5" descr="Meeting's agenda in one image">
            <a:extLst>
              <a:ext uri="{FF2B5EF4-FFF2-40B4-BE49-F238E27FC236}">
                <a16:creationId xmlns:a16="http://schemas.microsoft.com/office/drawing/2014/main" id="{FFA8916E-B95C-A116-1E72-040FECA61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46" y="957942"/>
            <a:ext cx="7987380" cy="3873879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7BB5-C9FE-43D8-B28A-6586950F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4857750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569167A-9D82-438A-BF70-1028D6A4A763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23379759"/>
      </p:ext>
    </p:extLst>
  </p:cSld>
  <p:clrMapOvr>
    <a:masterClrMapping/>
  </p:clrMapOvr>
</p:sld>
</file>

<file path=ppt/theme/theme1.xml><?xml version="1.0" encoding="utf-8"?>
<a:theme xmlns:a="http://schemas.openxmlformats.org/drawingml/2006/main" name="2_ERDD-Template">
  <a:themeElements>
    <a:clrScheme name="EPIC IP3">
      <a:dk1>
        <a:sysClr val="windowText" lastClr="000000"/>
      </a:dk1>
      <a:lt1>
        <a:sysClr val="window" lastClr="FFFFFF"/>
      </a:lt1>
      <a:dk2>
        <a:srgbClr val="00588A"/>
      </a:dk2>
      <a:lt2>
        <a:srgbClr val="40C2CC"/>
      </a:lt2>
      <a:accent1>
        <a:srgbClr val="007FB7"/>
      </a:accent1>
      <a:accent2>
        <a:srgbClr val="8EBF3F"/>
      </a:accent2>
      <a:accent3>
        <a:srgbClr val="88A631"/>
      </a:accent3>
      <a:accent4>
        <a:srgbClr val="F7941E"/>
      </a:accent4>
      <a:accent5>
        <a:srgbClr val="E8AF22"/>
      </a:accent5>
      <a:accent6>
        <a:srgbClr val="F3BF66"/>
      </a:accent6>
      <a:hlink>
        <a:srgbClr val="007FB7"/>
      </a:hlink>
      <a:folHlink>
        <a:srgbClr val="800080"/>
      </a:folHlink>
    </a:clrScheme>
    <a:fontScheme name="ERDD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B1CDDF-4950-4AFB-9EEE-047628B35F1D}" vid="{FF7FF651-6523-4B79-A2E4-AFEF33FDA87F}"/>
    </a:ext>
  </a:extLst>
</a:theme>
</file>

<file path=ppt/theme/theme2.xml><?xml version="1.0" encoding="utf-8"?>
<a:theme xmlns:a="http://schemas.openxmlformats.org/drawingml/2006/main" name="ERDD-Template">
  <a:themeElements>
    <a:clrScheme name="EPIC IP3">
      <a:dk1>
        <a:sysClr val="windowText" lastClr="000000"/>
      </a:dk1>
      <a:lt1>
        <a:sysClr val="window" lastClr="FFFFFF"/>
      </a:lt1>
      <a:dk2>
        <a:srgbClr val="00588A"/>
      </a:dk2>
      <a:lt2>
        <a:srgbClr val="40C2CC"/>
      </a:lt2>
      <a:accent1>
        <a:srgbClr val="007FB7"/>
      </a:accent1>
      <a:accent2>
        <a:srgbClr val="8EBF3F"/>
      </a:accent2>
      <a:accent3>
        <a:srgbClr val="88A631"/>
      </a:accent3>
      <a:accent4>
        <a:srgbClr val="F7941E"/>
      </a:accent4>
      <a:accent5>
        <a:srgbClr val="E8AF22"/>
      </a:accent5>
      <a:accent6>
        <a:srgbClr val="F3BF66"/>
      </a:accent6>
      <a:hlink>
        <a:srgbClr val="007FB7"/>
      </a:hlink>
      <a:folHlink>
        <a:srgbClr val="800080"/>
      </a:folHlink>
    </a:clrScheme>
    <a:fontScheme name="ERDD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36C09"/>
      </a:accent2>
      <a:accent3>
        <a:srgbClr val="1F497D"/>
      </a:accent3>
      <a:accent4>
        <a:srgbClr val="31859B"/>
      </a:accent4>
      <a:accent5>
        <a:srgbClr val="FFC000"/>
      </a:accent5>
      <a:accent6>
        <a:srgbClr val="6565FF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22" ma:contentTypeDescription="Create a new document." ma:contentTypeScope="" ma:versionID="d54f9e55d3a08609f0f1241470b063a6">
  <xsd:schema xmlns:xsd="http://www.w3.org/2001/XMLSchema" xmlns:xs="http://www.w3.org/2001/XMLSchema" xmlns:p="http://schemas.microsoft.com/office/2006/metadata/properties" xmlns:ns2="785685f2-c2e1-4352-89aa-3faca8eaba52" xmlns:ns3="5067c814-4b34-462c-a21d-c185ff6548d2" targetNamespace="http://schemas.microsoft.com/office/2006/metadata/properties" ma:root="true" ma:fieldsID="3eb5935f286a568bf7a17cad05ce6909" ns2:_="" ns3:_=""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Source" minOccurs="0"/>
                <xsd:element ref="ns2:Topic" minOccurs="0"/>
                <xsd:element ref="ns2:Qualitynotes" minOccurs="0"/>
                <xsd:element ref="ns2:lcf76f155ced4ddcb4097134ff3c332f" minOccurs="0"/>
                <xsd:element ref="ns3:TaxCatchAll" minOccurs="0"/>
                <xsd:element ref="ns2:Contac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0" nillable="true" ma:displayName="Date" ma:format="DateOnly" ma:internalName="Date">
      <xsd:simpleType>
        <xsd:restriction base="dms:DateTim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Source" ma:index="20" nillable="true" ma:displayName="Source" ma:description="Source for data" ma:format="Dropdown" ma:internalName="Source">
      <xsd:simpleType>
        <xsd:restriction base="dms:Text">
          <xsd:maxLength value="255"/>
        </xsd:restriction>
      </xsd:simpleType>
    </xsd:element>
    <xsd:element name="Topic" ma:index="21" nillable="true" ma:displayName="Topic" ma:description="Main topic of data" ma:format="Dropdown" ma:internalName="Topic">
      <xsd:simpleType>
        <xsd:restriction base="dms:Text">
          <xsd:maxLength value="255"/>
        </xsd:restriction>
      </xsd:simpleType>
    </xsd:element>
    <xsd:element name="Qualitynotes" ma:index="22" nillable="true" ma:displayName="Quality notes" ma:format="Dropdown" ma:internalName="Qualitynotes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6df981b-247c-4b11-954d-40cb195196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act" ma:index="26" nillable="true" ma:displayName="Contact" ma:description="Prior to deleting files in this folder, contact staff listed." ma:format="Dropdown" ma:list="UserInfo" ma:SharePointGroup="0" ma:internalName="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752bcb9-f337-4c4d-ab40-c128a420f593}" ma:internalName="TaxCatchAll" ma:showField="CatchAllData" ma:web="5067c814-4b34-462c-a21d-c185ff6548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act xmlns="785685f2-c2e1-4352-89aa-3faca8eaba52">
      <UserInfo>
        <DisplayName/>
        <AccountId xsi:nil="true"/>
        <AccountType/>
      </UserInfo>
    </Contact>
    <Qualitynotes xmlns="785685f2-c2e1-4352-89aa-3faca8eaba52" xsi:nil="true"/>
    <TaxCatchAll xmlns="5067c814-4b34-462c-a21d-c185ff6548d2" xsi:nil="true"/>
    <Source xmlns="785685f2-c2e1-4352-89aa-3faca8eaba52" xsi:nil="true"/>
    <Topic xmlns="785685f2-c2e1-4352-89aa-3faca8eaba52" xsi:nil="true"/>
    <lcf76f155ced4ddcb4097134ff3c332f xmlns="785685f2-c2e1-4352-89aa-3faca8eaba52">
      <Terms xmlns="http://schemas.microsoft.com/office/infopath/2007/PartnerControls"/>
    </lcf76f155ced4ddcb4097134ff3c332f>
    <Date xmlns="785685f2-c2e1-4352-89aa-3faca8eaba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4289FC-CC4D-4277-ADF7-A3B6E58A586A}">
  <ds:schemaRefs>
    <ds:schemaRef ds:uri="5067c814-4b34-462c-a21d-c185ff6548d2"/>
    <ds:schemaRef ds:uri="785685f2-c2e1-4352-89aa-3faca8eaba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C1EB10D-6455-44FA-8343-3B50058257E5}">
  <ds:schemaRefs>
    <ds:schemaRef ds:uri="http://schemas.microsoft.com/office/2006/metadata/properties"/>
    <ds:schemaRef ds:uri="http://schemas.microsoft.com/office/infopath/2007/PartnerControls"/>
    <ds:schemaRef ds:uri="785685f2-c2e1-4352-89aa-3faca8eaba52"/>
    <ds:schemaRef ds:uri="5067c814-4b34-462c-a21d-c185ff6548d2"/>
  </ds:schemaRefs>
</ds:datastoreItem>
</file>

<file path=customXml/itemProps3.xml><?xml version="1.0" encoding="utf-8"?>
<ds:datastoreItem xmlns:ds="http://schemas.openxmlformats.org/officeDocument/2006/customXml" ds:itemID="{F0810371-B44D-4397-90AB-065B5E9E05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100</Words>
  <Application>Microsoft Office PowerPoint</Application>
  <PresentationFormat>On-screen Show (16:9)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Segoe UI Semibold</vt:lpstr>
      <vt:lpstr>Century Gothic</vt:lpstr>
      <vt:lpstr>Calibri</vt:lpstr>
      <vt:lpstr>Segoe UI</vt:lpstr>
      <vt:lpstr>Branding Bold</vt:lpstr>
      <vt:lpstr>2_ERDD-Template</vt:lpstr>
      <vt:lpstr>ERDD-Template</vt:lpstr>
      <vt:lpstr>1_Custom Design</vt:lpstr>
      <vt:lpstr>Climate Data and Analysis Working Group</vt:lpstr>
      <vt:lpstr>Overarching Purpose of C-DAWG</vt:lpstr>
      <vt:lpstr>Housekeeping</vt:lpstr>
      <vt:lpstr>Today’s 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CMIP6 Climate Projections for California</dc:title>
  <dc:creator>Schmidt-Poolman, Martine@Energy</dc:creator>
  <cp:lastModifiedBy>Wilhelm, Susan@Energy</cp:lastModifiedBy>
  <cp:revision>2</cp:revision>
  <dcterms:modified xsi:type="dcterms:W3CDTF">2024-08-09T21:25:23Z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  <property fmtid="{D5CDD505-2E9C-101B-9397-08002B2CF9AE}" pid="3" name="MediaServiceImageTags">
    <vt:lpwstr/>
  </property>
</Properties>
</file>