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57" r:id="rId5"/>
    <p:sldMasterId id="2147483799" r:id="rId6"/>
    <p:sldMasterId id="2147483811" r:id="rId7"/>
    <p:sldMasterId id="2147483832" r:id="rId8"/>
  </p:sldMasterIdLst>
  <p:notesMasterIdLst>
    <p:notesMasterId r:id="rId30"/>
  </p:notesMasterIdLst>
  <p:handoutMasterIdLst>
    <p:handoutMasterId r:id="rId31"/>
  </p:handoutMasterIdLst>
  <p:sldIdLst>
    <p:sldId id="2703" r:id="rId9"/>
    <p:sldId id="2704" r:id="rId10"/>
    <p:sldId id="2710" r:id="rId11"/>
    <p:sldId id="2706" r:id="rId12"/>
    <p:sldId id="2707" r:id="rId13"/>
    <p:sldId id="2708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2150CA-88D2-92E1-0E5B-FFE143AF912E}" name="Wilhelm, Susan@Energy" initials="WS" userId="S::susan.wilhelm@energy.ca.gov::5ed20752-d5d1-4cec-8bc6-2afe5167eb7c" providerId="AD"/>
  <p188:author id="{695624D6-EE85-2250-825E-203FBEA54981}" name="Neil Matouka" initials="NM" userId="S::Neil.Matouka@opr.ca.gov::4a2b8ef3-1221-4922-825c-e05e119c2c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ulie Kalansky" initials="" lastIdx="5" clrIdx="5"/>
  <p:cmAuthor id="8" name="Kripa Jagannathan" initials="" lastIdx="5" clrIdx="6"/>
  <p:cmAuthor id="2" name="Stoms, David@Energy" initials="SD" lastIdx="25" clrIdx="0">
    <p:extLst>
      <p:ext uri="{19B8F6BF-5375-455C-9EA6-DF929625EA0E}">
        <p15:presenceInfo xmlns:p15="http://schemas.microsoft.com/office/powerpoint/2012/main" userId="S-1-5-21-606747145-1060284298-682003330-63765" providerId="AD"/>
      </p:ext>
    </p:extLst>
  </p:cmAuthor>
  <p:cmAuthor id="9" name="Daniel Cayan" initials="" lastIdx="5" clrIdx="7"/>
  <p:cmAuthor id="3" name="O'Hagan, Joe@Energy" initials="OJ" lastIdx="3" clrIdx="1">
    <p:extLst>
      <p:ext uri="{19B8F6BF-5375-455C-9EA6-DF929625EA0E}">
        <p15:presenceInfo xmlns:p15="http://schemas.microsoft.com/office/powerpoint/2012/main" userId="S-1-5-21-606747145-1060284298-682003330-3522" providerId="AD"/>
      </p:ext>
    </p:extLst>
  </p:cmAuthor>
  <p:cmAuthor id="4" name="Horangic, Alex@Energy" initials="HA" lastIdx="1" clrIdx="2">
    <p:extLst>
      <p:ext uri="{19B8F6BF-5375-455C-9EA6-DF929625EA0E}">
        <p15:presenceInfo xmlns:p15="http://schemas.microsoft.com/office/powerpoint/2012/main" userId="S-1-5-21-606747145-1060284298-682003330-95171" providerId="AD"/>
      </p:ext>
    </p:extLst>
  </p:cmAuthor>
  <p:cmAuthor id="5" name="Wilhelm, Susan@Energy" initials="WS" lastIdx="4" clrIdx="3">
    <p:extLst>
      <p:ext uri="{19B8F6BF-5375-455C-9EA6-DF929625EA0E}">
        <p15:presenceInfo xmlns:p15="http://schemas.microsoft.com/office/powerpoint/2012/main" userId="S-1-5-21-606747145-1060284298-682003330-65359" providerId="AD"/>
      </p:ext>
    </p:extLst>
  </p:cmAuthor>
  <p:cmAuthor id="6" name="Wilhelm, Susan@Energy" initials="WS [2]" lastIdx="15" clrIdx="4">
    <p:extLst>
      <p:ext uri="{19B8F6BF-5375-455C-9EA6-DF929625EA0E}">
        <p15:presenceInfo xmlns:p15="http://schemas.microsoft.com/office/powerpoint/2012/main" userId="S::susan.wilhelm@energy.ca.gov::5ed20752-d5d1-4cec-8bc6-2afe5167eb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5F7"/>
    <a:srgbClr val="FF0000"/>
    <a:srgbClr val="0070CC"/>
    <a:srgbClr val="CCCCFF"/>
    <a:srgbClr val="990099"/>
    <a:srgbClr val="CC99FF"/>
    <a:srgbClr val="9999FF"/>
    <a:srgbClr val="113AAF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87376" autoAdjust="0"/>
  </p:normalViewPr>
  <p:slideViewPr>
    <p:cSldViewPr snapToGrid="0">
      <p:cViewPr varScale="1">
        <p:scale>
          <a:sx n="109" d="100"/>
          <a:sy n="109" d="100"/>
        </p:scale>
        <p:origin x="108" y="4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2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helm, Susan@Energy" userId="5ed20752-d5d1-4cec-8bc6-2afe5167eb7c" providerId="ADAL" clId="{01B94B79-B8BB-46C5-99CB-DCF4FCC9DB29}"/>
    <pc:docChg chg="delSld delMainMaster delSection modSection">
      <pc:chgData name="Wilhelm, Susan@Energy" userId="5ed20752-d5d1-4cec-8bc6-2afe5167eb7c" providerId="ADAL" clId="{01B94B79-B8BB-46C5-99CB-DCF4FCC9DB29}" dt="2024-08-09T22:09:35.598" v="2" actId="17853"/>
      <pc:docMkLst>
        <pc:docMk/>
      </pc:docMkLst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3065050377" sldId="256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199959332" sldId="257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4220513816" sldId="258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3697674044" sldId="259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2687544558" sldId="260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3866735720" sldId="261"/>
        </pc:sldMkLst>
      </pc:sldChg>
      <pc:sldChg chg="del">
        <pc:chgData name="Wilhelm, Susan@Energy" userId="5ed20752-d5d1-4cec-8bc6-2afe5167eb7c" providerId="ADAL" clId="{01B94B79-B8BB-46C5-99CB-DCF4FCC9DB29}" dt="2024-08-09T22:09:02.287" v="0" actId="47"/>
        <pc:sldMkLst>
          <pc:docMk/>
          <pc:sldMk cId="1961795427" sldId="469"/>
        </pc:sldMkLst>
      </pc:sldChg>
      <pc:sldChg chg="del">
        <pc:chgData name="Wilhelm, Susan@Energy" userId="5ed20752-d5d1-4cec-8bc6-2afe5167eb7c" providerId="ADAL" clId="{01B94B79-B8BB-46C5-99CB-DCF4FCC9DB29}" dt="2024-08-09T22:09:02.287" v="0" actId="47"/>
        <pc:sldMkLst>
          <pc:docMk/>
          <pc:sldMk cId="3011825349" sldId="547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1918630563" sldId="553"/>
        </pc:sldMkLst>
      </pc:sldChg>
      <pc:sldChg chg="del">
        <pc:chgData name="Wilhelm, Susan@Energy" userId="5ed20752-d5d1-4cec-8bc6-2afe5167eb7c" providerId="ADAL" clId="{01B94B79-B8BB-46C5-99CB-DCF4FCC9DB29}" dt="2024-08-09T22:09:02.287" v="0" actId="47"/>
        <pc:sldMkLst>
          <pc:docMk/>
          <pc:sldMk cId="972225338" sldId="556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3515487107" sldId="2631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1994824524" sldId="2637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819203451" sldId="2638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2642752741" sldId="2639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1109444000" sldId="2640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915233710" sldId="2641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1129454164" sldId="2642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81980216" sldId="2643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1030013780" sldId="2644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2874724547" sldId="2645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2899650592" sldId="2646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1064419358" sldId="2647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982910903" sldId="2650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4204754344" sldId="2651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3866742152" sldId="2652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1610276658" sldId="2653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2269286809" sldId="2654"/>
        </pc:sldMkLst>
      </pc:sldChg>
      <pc:sldChg chg="del">
        <pc:chgData name="Wilhelm, Susan@Energy" userId="5ed20752-d5d1-4cec-8bc6-2afe5167eb7c" providerId="ADAL" clId="{01B94B79-B8BB-46C5-99CB-DCF4FCC9DB29}" dt="2024-08-09T22:09:02.287" v="0" actId="47"/>
        <pc:sldMkLst>
          <pc:docMk/>
          <pc:sldMk cId="1823379759" sldId="2695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3201888078" sldId="2709"/>
        </pc:sldMkLst>
      </pc:sldChg>
      <pc:sldChg chg="del">
        <pc:chgData name="Wilhelm, Susan@Energy" userId="5ed20752-d5d1-4cec-8bc6-2afe5167eb7c" providerId="ADAL" clId="{01B94B79-B8BB-46C5-99CB-DCF4FCC9DB29}" dt="2024-08-09T22:09:29.720" v="1" actId="47"/>
        <pc:sldMkLst>
          <pc:docMk/>
          <pc:sldMk cId="2503022783" sldId="2711"/>
        </pc:sldMkLst>
      </pc:sldChg>
      <pc:sldMasterChg chg="del delSldLayout">
        <pc:chgData name="Wilhelm, Susan@Energy" userId="5ed20752-d5d1-4cec-8bc6-2afe5167eb7c" providerId="ADAL" clId="{01B94B79-B8BB-46C5-99CB-DCF4FCC9DB29}" dt="2024-08-09T22:09:29.720" v="1" actId="47"/>
        <pc:sldMasterMkLst>
          <pc:docMk/>
          <pc:sldMasterMk cId="4275347303" sldId="2147483658"/>
        </pc:sldMasterMkLst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4275347303" sldId="2147483658"/>
            <pc:sldLayoutMk cId="476577086" sldId="2147483659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4275347303" sldId="2147483658"/>
            <pc:sldLayoutMk cId="1346066842" sldId="2147483660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4275347303" sldId="2147483658"/>
            <pc:sldLayoutMk cId="499382856" sldId="2147483661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4275347303" sldId="2147483658"/>
            <pc:sldLayoutMk cId="1603742544" sldId="2147483662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4275347303" sldId="2147483658"/>
            <pc:sldLayoutMk cId="3884343592" sldId="2147483663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4275347303" sldId="2147483658"/>
            <pc:sldLayoutMk cId="3809451062" sldId="2147483664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4275347303" sldId="2147483658"/>
            <pc:sldLayoutMk cId="2283605194" sldId="2147483665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4275347303" sldId="2147483658"/>
            <pc:sldLayoutMk cId="190515870" sldId="2147483667"/>
          </pc:sldLayoutMkLst>
        </pc:sldLayoutChg>
      </pc:sldMasterChg>
      <pc:sldMasterChg chg="del delSldLayout">
        <pc:chgData name="Wilhelm, Susan@Energy" userId="5ed20752-d5d1-4cec-8bc6-2afe5167eb7c" providerId="ADAL" clId="{01B94B79-B8BB-46C5-99CB-DCF4FCC9DB29}" dt="2024-08-09T22:09:02.287" v="0" actId="47"/>
        <pc:sldMasterMkLst>
          <pc:docMk/>
          <pc:sldMasterMk cId="410516789" sldId="2147483678"/>
        </pc:sldMasterMkLst>
        <pc:sldLayoutChg chg="del">
          <pc:chgData name="Wilhelm, Susan@Energy" userId="5ed20752-d5d1-4cec-8bc6-2afe5167eb7c" providerId="ADAL" clId="{01B94B79-B8BB-46C5-99CB-DCF4FCC9DB29}" dt="2024-08-09T22:09:02.287" v="0" actId="47"/>
          <pc:sldLayoutMkLst>
            <pc:docMk/>
            <pc:sldMasterMk cId="410516789" sldId="2147483678"/>
            <pc:sldLayoutMk cId="1546441302" sldId="2147483679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02.287" v="0" actId="47"/>
          <pc:sldLayoutMkLst>
            <pc:docMk/>
            <pc:sldMasterMk cId="410516789" sldId="2147483678"/>
            <pc:sldLayoutMk cId="3109467227" sldId="2147483680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02.287" v="0" actId="47"/>
          <pc:sldLayoutMkLst>
            <pc:docMk/>
            <pc:sldMasterMk cId="410516789" sldId="2147483678"/>
            <pc:sldLayoutMk cId="106367170" sldId="2147483681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02.287" v="0" actId="47"/>
          <pc:sldLayoutMkLst>
            <pc:docMk/>
            <pc:sldMasterMk cId="410516789" sldId="2147483678"/>
            <pc:sldLayoutMk cId="3506540000" sldId="2147483682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02.287" v="0" actId="47"/>
          <pc:sldLayoutMkLst>
            <pc:docMk/>
            <pc:sldMasterMk cId="410516789" sldId="2147483678"/>
            <pc:sldLayoutMk cId="3269003368" sldId="2147483683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02.287" v="0" actId="47"/>
          <pc:sldLayoutMkLst>
            <pc:docMk/>
            <pc:sldMasterMk cId="410516789" sldId="2147483678"/>
            <pc:sldLayoutMk cId="1742745444" sldId="2147483684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02.287" v="0" actId="47"/>
          <pc:sldLayoutMkLst>
            <pc:docMk/>
            <pc:sldMasterMk cId="410516789" sldId="2147483678"/>
            <pc:sldLayoutMk cId="1010419231" sldId="2147483685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02.287" v="0" actId="47"/>
          <pc:sldLayoutMkLst>
            <pc:docMk/>
            <pc:sldMasterMk cId="410516789" sldId="2147483678"/>
            <pc:sldLayoutMk cId="1116309893" sldId="2147483686"/>
          </pc:sldLayoutMkLst>
        </pc:sldLayoutChg>
      </pc:sldMasterChg>
      <pc:sldMasterChg chg="del delSldLayout">
        <pc:chgData name="Wilhelm, Susan@Energy" userId="5ed20752-d5d1-4cec-8bc6-2afe5167eb7c" providerId="ADAL" clId="{01B94B79-B8BB-46C5-99CB-DCF4FCC9DB29}" dt="2024-08-09T22:09:29.720" v="1" actId="47"/>
        <pc:sldMasterMkLst>
          <pc:docMk/>
          <pc:sldMasterMk cId="3852134183" sldId="2147483787"/>
        </pc:sldMasterMkLst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3852134183" sldId="2147483787"/>
            <pc:sldLayoutMk cId="2723490705" sldId="2147483788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3852134183" sldId="2147483787"/>
            <pc:sldLayoutMk cId="917281681" sldId="2147483789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3852134183" sldId="2147483787"/>
            <pc:sldLayoutMk cId="3811476655" sldId="2147483790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3852134183" sldId="2147483787"/>
            <pc:sldLayoutMk cId="1842858466" sldId="2147483791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3852134183" sldId="2147483787"/>
            <pc:sldLayoutMk cId="2796023425" sldId="2147483792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3852134183" sldId="2147483787"/>
            <pc:sldLayoutMk cId="1224944195" sldId="2147483793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3852134183" sldId="2147483787"/>
            <pc:sldLayoutMk cId="978222758" sldId="2147483794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3852134183" sldId="2147483787"/>
            <pc:sldLayoutMk cId="2453821964" sldId="2147483795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3852134183" sldId="2147483787"/>
            <pc:sldLayoutMk cId="1604198764" sldId="2147483796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3852134183" sldId="2147483787"/>
            <pc:sldLayoutMk cId="748375000" sldId="2147483797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3852134183" sldId="2147483787"/>
            <pc:sldLayoutMk cId="1802886453" sldId="2147483798"/>
          </pc:sldLayoutMkLst>
        </pc:sldLayoutChg>
      </pc:sldMasterChg>
      <pc:sldMasterChg chg="del delSldLayout">
        <pc:chgData name="Wilhelm, Susan@Energy" userId="5ed20752-d5d1-4cec-8bc6-2afe5167eb7c" providerId="ADAL" clId="{01B94B79-B8BB-46C5-99CB-DCF4FCC9DB29}" dt="2024-08-09T22:09:29.720" v="1" actId="47"/>
        <pc:sldMasterMkLst>
          <pc:docMk/>
          <pc:sldMasterMk cId="2707699872" sldId="2147483823"/>
        </pc:sldMasterMkLst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2707699872" sldId="2147483823"/>
            <pc:sldLayoutMk cId="3337256341" sldId="2147483824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2707699872" sldId="2147483823"/>
            <pc:sldLayoutMk cId="3452368021" sldId="2147483825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2707699872" sldId="2147483823"/>
            <pc:sldLayoutMk cId="957740850" sldId="2147483826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2707699872" sldId="2147483823"/>
            <pc:sldLayoutMk cId="4043463493" sldId="2147483827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2707699872" sldId="2147483823"/>
            <pc:sldLayoutMk cId="1960700682" sldId="2147483828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2707699872" sldId="2147483823"/>
            <pc:sldLayoutMk cId="3604956033" sldId="2147483829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2707699872" sldId="2147483823"/>
            <pc:sldLayoutMk cId="2364988360" sldId="2147483830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2707699872" sldId="2147483823"/>
            <pc:sldLayoutMk cId="3046568541" sldId="2147483831"/>
          </pc:sldLayoutMkLst>
        </pc:sldLayoutChg>
      </pc:sldMasterChg>
      <pc:sldMasterChg chg="delSldLayout">
        <pc:chgData name="Wilhelm, Susan@Energy" userId="5ed20752-d5d1-4cec-8bc6-2afe5167eb7c" providerId="ADAL" clId="{01B94B79-B8BB-46C5-99CB-DCF4FCC9DB29}" dt="2024-08-09T22:09:29.720" v="1" actId="47"/>
        <pc:sldMasterMkLst>
          <pc:docMk/>
          <pc:sldMasterMk cId="223658097" sldId="2147483832"/>
        </pc:sldMasterMkLst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223658097" sldId="2147483832"/>
            <pc:sldLayoutMk cId="2203601398" sldId="2147483839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223658097" sldId="2147483832"/>
            <pc:sldLayoutMk cId="1234107203" sldId="2147483848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223658097" sldId="2147483832"/>
            <pc:sldLayoutMk cId="1926136296" sldId="2147483853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223658097" sldId="2147483832"/>
            <pc:sldLayoutMk cId="1631861683" sldId="2147483857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223658097" sldId="2147483832"/>
            <pc:sldLayoutMk cId="1147179812" sldId="2147483858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223658097" sldId="2147483832"/>
            <pc:sldLayoutMk cId="93254684" sldId="2147483859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223658097" sldId="2147483832"/>
            <pc:sldLayoutMk cId="2235830840" sldId="2147483860"/>
          </pc:sldLayoutMkLst>
        </pc:sldLayoutChg>
        <pc:sldLayoutChg chg="del">
          <pc:chgData name="Wilhelm, Susan@Energy" userId="5ed20752-d5d1-4cec-8bc6-2afe5167eb7c" providerId="ADAL" clId="{01B94B79-B8BB-46C5-99CB-DCF4FCC9DB29}" dt="2024-08-09T22:09:29.720" v="1" actId="47"/>
          <pc:sldLayoutMkLst>
            <pc:docMk/>
            <pc:sldMasterMk cId="223658097" sldId="2147483832"/>
            <pc:sldLayoutMk cId="3472883864" sldId="214748386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15ADD9-6CDA-429A-9659-720B110C731D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1EAC1E-2E04-41FD-AF3C-F735CCD2F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9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8E7FC1-C667-4356-9B84-F5E0C1D4B6B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D4CD6F-1255-46E6-BF72-5A35B2A8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a051f39d5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a051f39d5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a051f39d5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a051f39d5a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a051f39d5a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a051f39d5a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a051f39d5a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a051f39d5a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a051f39d5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a051f39d5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a051f39d5a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a051f39d5a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22d13b90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a22d13b90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a051f39d5a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a051f39d5a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a22d13b906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2a22d13b906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a22d13b906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2a22d13b906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051f39d5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051f39d5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62c378dd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62c378dd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051f39d5a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a051f39d5a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a051f39d5a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a051f39d5a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22d13b90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a22d13b906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62c378d0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62c378d0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a051f39d5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a051f39d5a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62c378d03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62c378d03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a051f39d5a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a051f39d5a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500" spc="-38" baseline="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1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750669F1-E824-41CE-8532-4082AE669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4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ffice of Planning and Research Logo">
            <a:extLst>
              <a:ext uri="{FF2B5EF4-FFF2-40B4-BE49-F238E27FC236}">
                <a16:creationId xmlns:a16="http://schemas.microsoft.com/office/drawing/2014/main" id="{7DB5B5A5-5F4C-49E1-B873-6E9F66CAE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8379" y="3679955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Office of Planning and Research Logo">
            <a:extLst>
              <a:ext uri="{FF2B5EF4-FFF2-40B4-BE49-F238E27FC236}">
                <a16:creationId xmlns:a16="http://schemas.microsoft.com/office/drawing/2014/main" id="{99999CD0-5FB8-458E-ADBF-6CD1E8E0D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3021" y="3564977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4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9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64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81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333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9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07477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625963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84245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60494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 descr="A group of palm trees&#10;&#10;Description automatically generated with low confidence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6945"/>
          <a:stretch>
            <a:fillRect/>
          </a:stretch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508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579501" indent="-428625">
              <a:buClrTx/>
              <a:buFont typeface="Arial" panose="020B0604020202020204" pitchFamily="34" charset="0"/>
              <a:buChar char="•"/>
              <a:defRPr sz="2100"/>
            </a:lvl2pPr>
            <a:lvl3pPr marL="673799" indent="-385763">
              <a:buClrTx/>
              <a:buFont typeface="Arial" panose="020B0604020202020204" pitchFamily="34" charset="0"/>
              <a:buChar char="•"/>
              <a:defRPr sz="1800"/>
            </a:lvl3pPr>
            <a:lvl4pPr marL="810959" indent="-385763">
              <a:buClrTx/>
              <a:buFont typeface="Arial" panose="020B0604020202020204" pitchFamily="34" charset="0"/>
              <a:buChar char="•"/>
              <a:defRPr sz="1800"/>
            </a:lvl4pPr>
            <a:lvl5pPr marL="948119" indent="-385763">
              <a:buClrTx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 sz="1800" i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CE482DC-2269-4F26-9D2A-7E44B1A4CD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8C32A-ABD3-4EA2-B83E-D780A9E7E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158"/>
          <a:stretch/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4D9DE0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56947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r="3991"/>
          <a:stretch/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F7DBB5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33658A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rgbClr val="3365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585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1676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4D9DE0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7925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F7DBB5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33658A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rgbClr val="3365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7268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8E42E-F756-472F-812A-DEF3B2934A43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752590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900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64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084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127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FA71A036-8AF2-446D-99FA-D28380355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02959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1945F-0102-4AA2-9DC9-3B110E05F105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18982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502133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1280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8902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537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4450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240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007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611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Office of Planning and Research Logo">
            <a:extLst>
              <a:ext uri="{FF2B5EF4-FFF2-40B4-BE49-F238E27FC236}">
                <a16:creationId xmlns:a16="http://schemas.microsoft.com/office/drawing/2014/main" id="{C720B5C0-6516-4FD6-AE15-E7C9F0981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193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683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650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768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853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008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2814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5165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6280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889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30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Office of Planning and Research Logo">
            <a:extLst>
              <a:ext uri="{FF2B5EF4-FFF2-40B4-BE49-F238E27FC236}">
                <a16:creationId xmlns:a16="http://schemas.microsoft.com/office/drawing/2014/main" id="{3D477F67-FFC7-4E5E-892F-68D59940E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88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176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155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6063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8821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8228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9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3048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6812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3F48768A-E065-40EF-89FE-538969C0A8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r="5479"/>
          <a:stretch>
            <a:fillRect/>
          </a:stretch>
        </p:blipFill>
        <p:spPr>
          <a:xfrm>
            <a:off x="639536" y="805543"/>
            <a:ext cx="4397829" cy="3396343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959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9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97928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8403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Office of Planning and Research Logo">
            <a:extLst>
              <a:ext uri="{FF2B5EF4-FFF2-40B4-BE49-F238E27FC236}">
                <a16:creationId xmlns:a16="http://schemas.microsoft.com/office/drawing/2014/main" id="{15A79D17-9E3B-4FCE-9D5D-3F1A534C2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49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D5363-30D2-4459-82CC-1DECA8942DC0}"/>
              </a:ext>
            </a:extLst>
          </p:cNvPr>
          <p:cNvSpPr/>
          <p:nvPr userDrawn="1"/>
        </p:nvSpPr>
        <p:spPr>
          <a:xfrm>
            <a:off x="442676" y="494546"/>
            <a:ext cx="2688771" cy="2956887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37C16B-7039-459D-BDC2-5698B361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257" y="494546"/>
            <a:ext cx="2250416" cy="18696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72C2A5-E170-41C0-B743-8A631A0C03CD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C0F08-5A24-402F-A984-92279B638DBF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926C82A-6CA4-4130-A3C3-A63FE39542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9864" y="2574036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46092CB1-C589-4AB7-928A-8145E79FF9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9864" y="3342132"/>
            <a:ext cx="2542032" cy="937260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2552781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4D6A77-8CF2-44BF-A170-E48FA99C59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9536" y="805543"/>
            <a:ext cx="4397829" cy="3396343"/>
          </a:xfrm>
          <a:custGeom>
            <a:avLst/>
            <a:gdLst>
              <a:gd name="connsiteX0" fmla="*/ 0 w 5863772"/>
              <a:gd name="connsiteY0" fmla="*/ 0 h 4528457"/>
              <a:gd name="connsiteX1" fmla="*/ 5863772 w 5863772"/>
              <a:gd name="connsiteY1" fmla="*/ 0 h 4528457"/>
              <a:gd name="connsiteX2" fmla="*/ 5863772 w 5863772"/>
              <a:gd name="connsiteY2" fmla="*/ 4528457 h 4528457"/>
              <a:gd name="connsiteX3" fmla="*/ 0 w 5863772"/>
              <a:gd name="connsiteY3" fmla="*/ 4528457 h 452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772" h="4528457">
                <a:moveTo>
                  <a:pt x="0" y="0"/>
                </a:moveTo>
                <a:lnTo>
                  <a:pt x="5863772" y="0"/>
                </a:lnTo>
                <a:lnTo>
                  <a:pt x="5863772" y="4528457"/>
                </a:lnTo>
                <a:lnTo>
                  <a:pt x="0" y="4528457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425735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 descr="A group of palm trees&#10;&#10;Description automatically generated with low confidence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r="6945"/>
          <a:stretch>
            <a:fillRect/>
          </a:stretch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09312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158"/>
          <a:stretch/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4D9DE0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41689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10" name="Picture Placeholder 3">
            <a:extLst>
              <a:ext uri="{FF2B5EF4-FFF2-40B4-BE49-F238E27FC236}">
                <a16:creationId xmlns:a16="http://schemas.microsoft.com/office/drawing/2014/main" id="{89BCD555-DC28-4732-B160-4D210390D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" r="3991"/>
          <a:stretch/>
        </p:blipFill>
        <p:spPr>
          <a:xfrm>
            <a:off x="451758" y="417269"/>
            <a:ext cx="5929993" cy="4304391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F7DBB5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33658A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rgbClr val="3365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66569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50701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4D9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4D9DE0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33002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D468C-DB43-460E-BE24-B0DC6999B198}"/>
              </a:ext>
            </a:extLst>
          </p:cNvPr>
          <p:cNvSpPr/>
          <p:nvPr userDrawn="1"/>
        </p:nvSpPr>
        <p:spPr>
          <a:xfrm>
            <a:off x="4681264" y="424544"/>
            <a:ext cx="4113099" cy="4306824"/>
          </a:xfrm>
          <a:prstGeom prst="rect">
            <a:avLst/>
          </a:pr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4E354-DC01-4A9E-A0D0-36C0EE06C250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E3AD42-A875-437F-BC04-072A995EDC53}"/>
              </a:ext>
            </a:extLst>
          </p:cNvPr>
          <p:cNvSpPr/>
          <p:nvPr userDrawn="1"/>
        </p:nvSpPr>
        <p:spPr>
          <a:xfrm>
            <a:off x="0" y="1473200"/>
            <a:ext cx="3360057" cy="2197100"/>
          </a:xfrm>
          <a:prstGeom prst="rect">
            <a:avLst/>
          </a:prstGeom>
          <a:solidFill>
            <a:srgbClr val="F7DBB5"/>
          </a:solidFill>
          <a:ln>
            <a:noFill/>
          </a:ln>
          <a:effectLst>
            <a:outerShdw blurRad="635000" dist="50800" sx="104000" sy="104000" algn="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243DDDF-13E6-4570-ABC1-A363821608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457" y="2245270"/>
            <a:ext cx="2295144" cy="66294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rgbClr val="33658A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0F2217CB-61EA-4C30-B7E0-1D80E0E62A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0820" y="1408176"/>
            <a:ext cx="2034540" cy="2322576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lang="en-CA" sz="1000" kern="1200" dirty="0">
                <a:solidFill>
                  <a:srgbClr val="33658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ID" sz="1000" dirty="0">
                <a:solidFill>
                  <a:schemeClr val="bg1"/>
                </a:solidFill>
              </a:rPr>
              <a:t>Lorem ipsum </a:t>
            </a:r>
            <a:r>
              <a:rPr lang="en-ID" sz="1000" dirty="0" err="1">
                <a:solidFill>
                  <a:schemeClr val="bg1"/>
                </a:solidFill>
              </a:rPr>
              <a:t>dolor</a:t>
            </a:r>
            <a:r>
              <a:rPr lang="en-ID" sz="1000" dirty="0">
                <a:solidFill>
                  <a:schemeClr val="bg1"/>
                </a:solidFill>
              </a:rPr>
              <a:t> sit </a:t>
            </a:r>
            <a:r>
              <a:rPr lang="en-ID" sz="1000" dirty="0" err="1">
                <a:solidFill>
                  <a:schemeClr val="bg1"/>
                </a:solidFill>
              </a:rPr>
              <a:t>amet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consectetuer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adipiscing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elit</a:t>
            </a:r>
            <a:r>
              <a:rPr lang="en-ID" sz="1000" dirty="0">
                <a:solidFill>
                  <a:schemeClr val="bg1"/>
                </a:solidFill>
              </a:rPr>
              <a:t>, </a:t>
            </a:r>
            <a:r>
              <a:rPr lang="en-ID" sz="1000" dirty="0" err="1">
                <a:solidFill>
                  <a:schemeClr val="bg1"/>
                </a:solidFill>
              </a:rPr>
              <a:t>sed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diam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nonummy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nibh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euismod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tincidunt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ut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laoreet</a:t>
            </a:r>
            <a:r>
              <a:rPr lang="en-ID" sz="1000" dirty="0">
                <a:solidFill>
                  <a:schemeClr val="bg1"/>
                </a:solidFill>
              </a:rPr>
              <a:t> dolore magna </a:t>
            </a:r>
            <a:r>
              <a:rPr lang="en-ID" sz="1000" dirty="0" err="1">
                <a:solidFill>
                  <a:schemeClr val="bg1"/>
                </a:solidFill>
              </a:rPr>
              <a:t>aliquam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erat</a:t>
            </a:r>
            <a:r>
              <a:rPr lang="en-ID" sz="1000" dirty="0">
                <a:solidFill>
                  <a:schemeClr val="bg1"/>
                </a:solidFill>
              </a:rPr>
              <a:t> </a:t>
            </a:r>
            <a:r>
              <a:rPr lang="en-ID" sz="1000" dirty="0" err="1">
                <a:solidFill>
                  <a:schemeClr val="bg1"/>
                </a:solidFill>
              </a:rPr>
              <a:t>volutpat</a:t>
            </a:r>
            <a:r>
              <a:rPr lang="en-ID" sz="1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74571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46A188-4595-4D85-B82C-770384BE81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758" y="424544"/>
            <a:ext cx="5929993" cy="4304391"/>
          </a:xfrm>
          <a:custGeom>
            <a:avLst/>
            <a:gdLst>
              <a:gd name="connsiteX0" fmla="*/ 0 w 8098971"/>
              <a:gd name="connsiteY0" fmla="*/ 0 h 4107543"/>
              <a:gd name="connsiteX1" fmla="*/ 8098971 w 8098971"/>
              <a:gd name="connsiteY1" fmla="*/ 0 h 4107543"/>
              <a:gd name="connsiteX2" fmla="*/ 8098971 w 8098971"/>
              <a:gd name="connsiteY2" fmla="*/ 4107543 h 4107543"/>
              <a:gd name="connsiteX3" fmla="*/ 0 w 8098971"/>
              <a:gd name="connsiteY3" fmla="*/ 4107543 h 410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971" h="4107543">
                <a:moveTo>
                  <a:pt x="0" y="0"/>
                </a:moveTo>
                <a:lnTo>
                  <a:pt x="8098971" y="0"/>
                </a:lnTo>
                <a:lnTo>
                  <a:pt x="8098971" y="4107543"/>
                </a:lnTo>
                <a:lnTo>
                  <a:pt x="0" y="410754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8E42E-F756-472F-812A-DEF3B2934A43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4958572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41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6A1A23BB-95F5-43C4-91B8-1B522B101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033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4D9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5819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  <p:pic>
        <p:nvPicPr>
          <p:cNvPr id="4" name="Picture 3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6703CC1E-7359-4D56-880A-9A1E51782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37" y="982325"/>
            <a:ext cx="5084762" cy="2852282"/>
          </a:xfrm>
          <a:prstGeom prst="rect">
            <a:avLst/>
          </a:prstGeom>
          <a:effectLst>
            <a:outerShdw blurRad="673100" dist="38100" dir="2700000" sx="104000" sy="104000" algn="ctr" rotWithShape="0">
              <a:schemeClr val="tx1">
                <a:alpha val="3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6485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4492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02C6CA-A244-4674-9B83-31D8E15239C5}"/>
              </a:ext>
            </a:extLst>
          </p:cNvPr>
          <p:cNvSpPr/>
          <p:nvPr userDrawn="1"/>
        </p:nvSpPr>
        <p:spPr>
          <a:xfrm>
            <a:off x="2931885" y="290286"/>
            <a:ext cx="6212115" cy="3069771"/>
          </a:xfrm>
          <a:custGeom>
            <a:avLst/>
            <a:gdLst>
              <a:gd name="connsiteX0" fmla="*/ 0 w 8525715"/>
              <a:gd name="connsiteY0" fmla="*/ 0 h 3013028"/>
              <a:gd name="connsiteX1" fmla="*/ 4181178 w 8525715"/>
              <a:gd name="connsiteY1" fmla="*/ 0 h 3013028"/>
              <a:gd name="connsiteX2" fmla="*/ 4181178 w 8525715"/>
              <a:gd name="connsiteY2" fmla="*/ 1598998 h 3013028"/>
              <a:gd name="connsiteX3" fmla="*/ 8525715 w 8525715"/>
              <a:gd name="connsiteY3" fmla="*/ 1598998 h 3013028"/>
              <a:gd name="connsiteX4" fmla="*/ 8525715 w 8525715"/>
              <a:gd name="connsiteY4" fmla="*/ 3013028 h 3013028"/>
              <a:gd name="connsiteX5" fmla="*/ 4181178 w 8525715"/>
              <a:gd name="connsiteY5" fmla="*/ 3013028 h 3013028"/>
              <a:gd name="connsiteX6" fmla="*/ 3990109 w 8525715"/>
              <a:gd name="connsiteY6" fmla="*/ 3013028 h 3013028"/>
              <a:gd name="connsiteX7" fmla="*/ 0 w 8525715"/>
              <a:gd name="connsiteY7" fmla="*/ 3013028 h 30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5715" h="3013028">
                <a:moveTo>
                  <a:pt x="0" y="0"/>
                </a:moveTo>
                <a:lnTo>
                  <a:pt x="4181178" y="0"/>
                </a:lnTo>
                <a:lnTo>
                  <a:pt x="4181178" y="1598998"/>
                </a:lnTo>
                <a:lnTo>
                  <a:pt x="8525715" y="1598998"/>
                </a:lnTo>
                <a:lnTo>
                  <a:pt x="8525715" y="3013028"/>
                </a:lnTo>
                <a:lnTo>
                  <a:pt x="4181178" y="3013028"/>
                </a:lnTo>
                <a:lnTo>
                  <a:pt x="3990109" y="3013028"/>
                </a:lnTo>
                <a:lnTo>
                  <a:pt x="0" y="3013028"/>
                </a:lnTo>
                <a:close/>
              </a:path>
            </a:pathLst>
          </a:custGeom>
          <a:solidFill>
            <a:srgbClr val="F7DB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43BD0-37C2-44D2-BE75-A3213ADF68C7}"/>
              </a:ext>
            </a:extLst>
          </p:cNvPr>
          <p:cNvSpPr/>
          <p:nvPr userDrawn="1"/>
        </p:nvSpPr>
        <p:spPr>
          <a:xfrm>
            <a:off x="1" y="-1"/>
            <a:ext cx="95694" cy="5143501"/>
          </a:xfrm>
          <a:prstGeom prst="rect">
            <a:avLst/>
          </a:prstGeom>
          <a:solidFill>
            <a:srgbClr val="F79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11FBD-9EF2-4D4C-87EB-2AEE55055DED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45B3862E-F635-444B-B3B2-C8F537FFB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1490472"/>
            <a:ext cx="2295144" cy="1275588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CA" dirty="0"/>
              <a:t>Heading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F90F4B3-42BB-4587-89A0-22E868F4F6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608" y="4027932"/>
            <a:ext cx="8604504" cy="708660"/>
          </a:xfrm>
        </p:spPr>
        <p:txBody>
          <a:bodyPr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  <a:latin typeface="+mn-lt"/>
                <a:cs typeface="Poppins" panose="00000800000000000000" pitchFamily="2" charset="0"/>
              </a:defRPr>
            </a:lvl1pPr>
          </a:lstStyle>
          <a:p>
            <a:pPr lvl="0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consectetuer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elit</a:t>
            </a:r>
            <a:r>
              <a:rPr lang="en-CA" dirty="0"/>
              <a:t>, sed diam </a:t>
            </a:r>
            <a:r>
              <a:rPr lang="en-CA" dirty="0" err="1"/>
              <a:t>nonummy</a:t>
            </a:r>
            <a:r>
              <a:rPr lang="en-CA" dirty="0"/>
              <a:t> </a:t>
            </a:r>
            <a:r>
              <a:rPr lang="en-CA" dirty="0" err="1"/>
              <a:t>nibh</a:t>
            </a:r>
            <a:r>
              <a:rPr lang="en-CA" dirty="0"/>
              <a:t> </a:t>
            </a:r>
            <a:r>
              <a:rPr lang="en-CA" dirty="0" err="1"/>
              <a:t>euismod</a:t>
            </a:r>
            <a:r>
              <a:rPr lang="en-CA" dirty="0"/>
              <a:t> </a:t>
            </a:r>
            <a:r>
              <a:rPr lang="en-CA" dirty="0" err="1"/>
              <a:t>tincidunt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laoreet</a:t>
            </a:r>
            <a:r>
              <a:rPr lang="en-CA" dirty="0"/>
              <a:t> dolore magna </a:t>
            </a:r>
            <a:r>
              <a:rPr lang="en-CA" dirty="0" err="1"/>
              <a:t>aliquam</a:t>
            </a:r>
            <a:r>
              <a:rPr lang="en-CA" dirty="0"/>
              <a:t> </a:t>
            </a:r>
            <a:r>
              <a:rPr lang="en-CA" dirty="0" err="1"/>
              <a:t>erat</a:t>
            </a:r>
            <a:r>
              <a:rPr lang="en-CA" dirty="0"/>
              <a:t> </a:t>
            </a:r>
            <a:r>
              <a:rPr lang="en-CA" dirty="0" err="1"/>
              <a:t>volutpat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54026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1945F-0102-4AA2-9DC9-3B110E05F105}"/>
              </a:ext>
            </a:extLst>
          </p:cNvPr>
          <p:cNvSpPr txBox="1"/>
          <p:nvPr userDrawn="1"/>
        </p:nvSpPr>
        <p:spPr>
          <a:xfrm>
            <a:off x="147796" y="4908870"/>
            <a:ext cx="178577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dirty="0">
                <a:solidFill>
                  <a:srgbClr val="FBB15E"/>
                </a:solidFill>
                <a:uFill>
                  <a:noFill/>
                </a:uFill>
                <a:latin typeface="Roboto" panose="02000000000000000000" pitchFamily="2" charset="0"/>
                <a:ea typeface="Roboto" panose="02000000000000000000" pitchFamily="2" charset="0"/>
                <a:cs typeface="Poppins Light" panose="00000400000000000000" pitchFamily="2" charset="0"/>
                <a:sym typeface="Nunito"/>
              </a:rPr>
              <a:t>analytics.cal-adapt.org/</a:t>
            </a:r>
            <a:endParaRPr lang="en-US" sz="1600" b="1" i="0" strike="noStrike" cap="none" dirty="0">
              <a:solidFill>
                <a:srgbClr val="FBB15E"/>
              </a:solidFill>
              <a:latin typeface="Roboto" panose="02000000000000000000" pitchFamily="2" charset="0"/>
              <a:ea typeface="Roboto" panose="02000000000000000000" pitchFamily="2" charset="0"/>
              <a:cs typeface="Poppins Light" panose="00000400000000000000" pitchFamily="2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2985410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5CB711-1E0D-4DFC-AB7D-33E9FA6358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2338" y="982325"/>
            <a:ext cx="5084762" cy="2852282"/>
          </a:xfrm>
          <a:custGeom>
            <a:avLst/>
            <a:gdLst>
              <a:gd name="connsiteX0" fmla="*/ 0 w 7375674"/>
              <a:gd name="connsiteY0" fmla="*/ 0 h 2396213"/>
              <a:gd name="connsiteX1" fmla="*/ 7375674 w 7375674"/>
              <a:gd name="connsiteY1" fmla="*/ 0 h 2396213"/>
              <a:gd name="connsiteX2" fmla="*/ 7375674 w 7375674"/>
              <a:gd name="connsiteY2" fmla="*/ 2396213 h 2396213"/>
              <a:gd name="connsiteX3" fmla="*/ 0 w 7375674"/>
              <a:gd name="connsiteY3" fmla="*/ 2396213 h 239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5674" h="2396213">
                <a:moveTo>
                  <a:pt x="0" y="0"/>
                </a:moveTo>
                <a:lnTo>
                  <a:pt x="7375674" y="0"/>
                </a:lnTo>
                <a:lnTo>
                  <a:pt x="7375674" y="2396213"/>
                </a:lnTo>
                <a:lnTo>
                  <a:pt x="0" y="2396213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effectLst>
            <a:outerShdw blurRad="673100" dist="38100" dir="2700000" sx="104000" sy="104000" algn="tl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9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18905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D6319BBD-E150-44C0-BA3F-244D9841D5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E2D2E720-AC20-4AFE-A853-743A8CACC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54" y="3806190"/>
            <a:ext cx="1064659" cy="106554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A5CDA6-474B-4983-9700-2F1AD3529334}"/>
              </a:ext>
            </a:extLst>
          </p:cNvPr>
          <p:cNvCxnSpPr/>
          <p:nvPr userDrawn="1"/>
        </p:nvCxnSpPr>
        <p:spPr>
          <a:xfrm>
            <a:off x="822960" y="4423410"/>
            <a:ext cx="5558782" cy="0"/>
          </a:xfrm>
          <a:prstGeom prst="line">
            <a:avLst/>
          </a:prstGeom>
          <a:ln w="12700">
            <a:solidFill>
              <a:srgbClr val="6CB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2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ffice of Planning and Research Logo">
            <a:extLst>
              <a:ext uri="{FF2B5EF4-FFF2-40B4-BE49-F238E27FC236}">
                <a16:creationId xmlns:a16="http://schemas.microsoft.com/office/drawing/2014/main" id="{44F3104C-7FBB-43A7-A1EA-5D00662704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5E414383-EAEB-4765-A101-00BF21714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76EBCEFC-E031-486A-923C-E4B8FA827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BB09B26-1DF4-4790-8CFD-AF1A7A4C5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1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rgbClr val="501A65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86DC-550B-474B-9F2D-AF20EBED4459}" type="datetimeFigureOut">
              <a:rPr lang="en-CA" smtClean="0"/>
              <a:t>2024-08-09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63E5-D0DB-42DF-96B6-B4F62780C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756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4" r:id="rId15"/>
    <p:sldLayoutId id="2147483775" r:id="rId16"/>
    <p:sldLayoutId id="2147483776" r:id="rId17"/>
    <p:sldLayoutId id="2147483777" r:id="rId18"/>
    <p:sldLayoutId id="2147483779" r:id="rId19"/>
    <p:sldLayoutId id="2147483780" r:id="rId20"/>
    <p:sldLayoutId id="2147483781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4031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180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886DC-550B-474B-9F2D-AF20EBED4459}" type="datetimeFigureOut">
              <a:rPr lang="en-CA" smtClean="0"/>
              <a:t>2024-08-09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63E5-D0DB-42DF-96B6-B4F62780C3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5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9" r:id="rId15"/>
    <p:sldLayoutId id="2147483850" r:id="rId16"/>
    <p:sldLayoutId id="2147483851" r:id="rId17"/>
    <p:sldLayoutId id="2147483852" r:id="rId18"/>
    <p:sldLayoutId id="2147483854" r:id="rId19"/>
    <p:sldLayoutId id="2147483855" r:id="rId20"/>
    <p:sldLayoutId id="2147483856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Use Projections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of Process &amp; Models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4" descr="Graph on which the projections (with the selected General Use Projections brought forward) are plotted-  in showing the Change in Average Annual 2-day periods when Tmax is greater or equal to the historical 95th percentile, versus the CA average Tmax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8150" y="113738"/>
            <a:ext cx="7095849" cy="491602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2691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Tmax &amp; Heatwaves Relationship</a:t>
            </a:r>
            <a:endParaRPr dirty="0"/>
          </a:p>
        </p:txBody>
      </p:sp>
      <p:sp>
        <p:nvSpPr>
          <p:cNvPr id="239" name="Google Shape;239;p34"/>
          <p:cNvSpPr txBox="1"/>
          <p:nvPr/>
        </p:nvSpPr>
        <p:spPr>
          <a:xfrm>
            <a:off x="2629275" y="4042025"/>
            <a:ext cx="497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1" u="none" strike="noStrike" kern="0" cap="none" spc="0" normalizeH="0" baseline="0" noProof="0">
                <a:ln>
                  <a:noFill/>
                </a:ln>
                <a:solidFill>
                  <a:srgbClr val="EF6C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-&gt; Annual T changes correlate well with 2-day heat waves</a:t>
            </a:r>
            <a:endParaRPr kumimoji="0" sz="1400" b="0" i="1" u="none" strike="noStrike" kern="0" cap="none" spc="0" normalizeH="0" baseline="0" noProof="0">
              <a:ln>
                <a:noFill/>
              </a:ln>
              <a:solidFill>
                <a:srgbClr val="EF6C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5" descr="Graph plotting the GC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676" y="146300"/>
            <a:ext cx="7088326" cy="4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2691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Tmax &amp; Cold Snap Relationship</a:t>
            </a:r>
            <a:endParaRPr/>
          </a:p>
        </p:txBody>
      </p:sp>
      <p:sp>
        <p:nvSpPr>
          <p:cNvPr id="246" name="Google Shape;246;p35"/>
          <p:cNvSpPr txBox="1"/>
          <p:nvPr/>
        </p:nvSpPr>
        <p:spPr>
          <a:xfrm>
            <a:off x="2629275" y="4042025"/>
            <a:ext cx="497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1" u="none" strike="noStrike" kern="0" cap="none" spc="0" normalizeH="0" baseline="0" noProof="0">
                <a:ln>
                  <a:noFill/>
                </a:ln>
                <a:solidFill>
                  <a:srgbClr val="EF6C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-&gt; Annual T changes correlate with 2-day cold snaps</a:t>
            </a:r>
            <a:endParaRPr kumimoji="0" sz="1400" b="0" i="1" u="none" strike="noStrike" kern="0" cap="none" spc="0" normalizeH="0" baseline="0" noProof="0">
              <a:ln>
                <a:noFill/>
              </a:ln>
              <a:solidFill>
                <a:srgbClr val="EF6C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6" descr="Graph on which the projections (with the selected General Use Projections brought forward) are plotted-  in showing the Change in Average Annual 3-day periods when Precipitation is greater or equal to the historical 95th percentile, versus the CA average annual precipitatio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050" y="68475"/>
            <a:ext cx="7195950" cy="492454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67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Precip &amp; Wet Extremes (Flood)</a:t>
            </a:r>
            <a:endParaRPr/>
          </a:p>
        </p:txBody>
      </p:sp>
      <p:sp>
        <p:nvSpPr>
          <p:cNvPr id="253" name="Google Shape;253;p36"/>
          <p:cNvSpPr txBox="1"/>
          <p:nvPr/>
        </p:nvSpPr>
        <p:spPr>
          <a:xfrm>
            <a:off x="2542475" y="4011225"/>
            <a:ext cx="531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1" u="none" strike="noStrike" kern="0" cap="none" spc="0" normalizeH="0" baseline="0" noProof="0">
                <a:ln>
                  <a:noFill/>
                </a:ln>
                <a:solidFill>
                  <a:srgbClr val="EF6C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-&gt; Annual P changes correlate well with 3-day wet periods</a:t>
            </a:r>
            <a:endParaRPr kumimoji="0" sz="1400" b="0" i="1" u="none" strike="noStrike" kern="0" cap="none" spc="0" normalizeH="0" baseline="0" noProof="0">
              <a:ln>
                <a:noFill/>
              </a:ln>
              <a:solidFill>
                <a:srgbClr val="EF6C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7" descr="Graph on which the projections (with the selected General Use Projections brought forward) are plotted-  in showing the Change in Average Annual wind speed, versus the CA average Tmax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049" y="108225"/>
            <a:ext cx="7195949" cy="4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67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 &amp; Wind Speed</a:t>
            </a:r>
            <a:endParaRPr/>
          </a:p>
        </p:txBody>
      </p:sp>
      <p:sp>
        <p:nvSpPr>
          <p:cNvPr id="260" name="Google Shape;260;p37"/>
          <p:cNvSpPr txBox="1"/>
          <p:nvPr/>
        </p:nvSpPr>
        <p:spPr>
          <a:xfrm>
            <a:off x="2506523" y="4063557"/>
            <a:ext cx="4971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1" u="none" strike="noStrike" kern="0" cap="none" spc="0" normalizeH="0" baseline="0" noProof="0">
                <a:ln>
                  <a:noFill/>
                </a:ln>
                <a:solidFill>
                  <a:srgbClr val="EF6C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-&gt; Some correlation of annual T changes and wind speed</a:t>
            </a:r>
            <a:endParaRPr kumimoji="0" sz="1400" b="0" i="1" u="none" strike="noStrike" kern="0" cap="none" spc="0" normalizeH="0" baseline="0" noProof="0">
              <a:ln>
                <a:noFill/>
              </a:ln>
              <a:solidFill>
                <a:srgbClr val="EF6C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8" descr="Graph on which the projections (with the selected General Use Projections brought forward) are plotted-  in showing the Change in Average Annual 2-day periods when Tmax is greater or equal to the historical 95th percentile, versus the CA average Annual Precipitatio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275" y="48052"/>
            <a:ext cx="7205726" cy="493374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67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Precip &amp; Wind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67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Drought &amp; Heatwaves</a:t>
            </a:r>
            <a:endParaRPr/>
          </a:p>
        </p:txBody>
      </p:sp>
      <p:pic>
        <p:nvPicPr>
          <p:cNvPr id="272" name="Google Shape;272;p39" descr="Graph on which the projections (with the selected General Use Projections brought forward) are plotted-  in showing the Change in Average Annual 2-day periods when Tmax is greater or equal to the pct of 3-year periods when precipitation is smaller than historical 10% value of 3-p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050" y="135813"/>
            <a:ext cx="6887952" cy="4871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2220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Wind Speed &amp; Heatwaves</a:t>
            </a:r>
            <a:endParaRPr dirty="0"/>
          </a:p>
        </p:txBody>
      </p:sp>
      <p:pic>
        <p:nvPicPr>
          <p:cNvPr id="278" name="Google Shape;278;p40" descr="Graph on which the projections (with the selected General Use Projections brought forward) are plotted-  in showing the Change in Average Annual 2-day periods when Tmax is greater or equal to the historical 95th percentile, versus the CA average annual wind spee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825" y="142175"/>
            <a:ext cx="7019177" cy="48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>
            <a:spLocks noGrp="1"/>
          </p:cNvSpPr>
          <p:nvPr>
            <p:ph type="title"/>
          </p:nvPr>
        </p:nvSpPr>
        <p:spPr>
          <a:xfrm>
            <a:off x="311700" y="1463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Limitations of General Use Projections</a:t>
            </a:r>
            <a:endParaRPr dirty="0"/>
          </a:p>
        </p:txBody>
      </p:sp>
      <p:sp>
        <p:nvSpPr>
          <p:cNvPr id="284" name="Google Shape;284;p41"/>
          <p:cNvSpPr txBox="1">
            <a:spLocks noGrp="1"/>
          </p:cNvSpPr>
          <p:nvPr>
            <p:ph type="body" idx="1"/>
          </p:nvPr>
        </p:nvSpPr>
        <p:spPr>
          <a:xfrm>
            <a:off x="311700" y="922200"/>
            <a:ext cx="8520600" cy="40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 use projections are, by design, meant to be limited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Models evaluated for a limited set of metrics, scales and scenarios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Mid-century, SSP370, all of CA, and largely for temperature and precipitation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not cover all user-relevant ranges 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e.g. different time periods, SSP scenarios, locations, and/or variables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Wherever possible, it is recommended to use a larger set of runs to analyse the range of plausible outcomes for specific applications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frequency of extreme events, especially the most extreme, a few GCM simulations may not capture the variability in extremes well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Forthcoming Analytics Engine tools will help to more easily conduct preliminary analyses with larger datasets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/>
          <p:cNvSpPr txBox="1">
            <a:spLocks noGrp="1"/>
          </p:cNvSpPr>
          <p:nvPr>
            <p:ph type="title"/>
          </p:nvPr>
        </p:nvSpPr>
        <p:spPr>
          <a:xfrm>
            <a:off x="311700" y="1333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Final Thoughts…</a:t>
            </a:r>
            <a:endParaRPr dirty="0"/>
          </a:p>
        </p:txBody>
      </p:sp>
      <p:sp>
        <p:nvSpPr>
          <p:cNvPr id="290" name="Google Shape;290;p42"/>
          <p:cNvSpPr txBox="1">
            <a:spLocks noGrp="1"/>
          </p:cNvSpPr>
          <p:nvPr>
            <p:ph type="body" idx="1"/>
          </p:nvPr>
        </p:nvSpPr>
        <p:spPr>
          <a:xfrm>
            <a:off x="311700" y="784525"/>
            <a:ext cx="8520600" cy="37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5 selected G.U.P.’s capture the range of projected temperature and precipitation changes for SSP370, all of CA &amp; mid-century; capture the wind except the quadrant of greatest decrease in wind </a:t>
            </a:r>
            <a:endParaRPr/>
          </a:p>
          <a:p>
            <a:pPr marL="914400" lvl="1" indent="-312261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550"/>
              <a:t>Access-CM2 r1i1p1f1</a:t>
            </a:r>
            <a:endParaRPr sz="1550"/>
          </a:p>
          <a:p>
            <a:pPr marL="914400" lvl="1" indent="-312261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550"/>
              <a:t>CNRM-ESM2-1 r1i1p1f2</a:t>
            </a:r>
            <a:endParaRPr sz="1550"/>
          </a:p>
          <a:p>
            <a:pPr marL="914400" lvl="1" indent="-312261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550"/>
              <a:t>EC-Earth3 r1i1p1f1</a:t>
            </a:r>
            <a:endParaRPr sz="1550"/>
          </a:p>
          <a:p>
            <a:pPr marL="914400" lvl="1" indent="-312261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550"/>
              <a:t>FGOALS-g3 r1i1p1f1</a:t>
            </a:r>
            <a:endParaRPr sz="1550"/>
          </a:p>
          <a:p>
            <a:pPr marL="914400" lvl="1" indent="-312261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550"/>
              <a:t>MPI-ESM1-2-HR r3ilp1f1</a:t>
            </a:r>
            <a:endParaRPr sz="1550"/>
          </a:p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Did not select on extremes, annual mean precipitation and temperature changes correlate with changes in extremes (heatwaves, cold snaps, floods, droughts)</a:t>
            </a:r>
            <a:endParaRPr/>
          </a:p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Changes in wind speed by GCM vary regionally (not shown)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>
            <a:spLocks noGrp="1"/>
          </p:cNvSpPr>
          <p:nvPr>
            <p:ph type="title"/>
          </p:nvPr>
        </p:nvSpPr>
        <p:spPr>
          <a:xfrm>
            <a:off x="628650" y="140278"/>
            <a:ext cx="78867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 b="1" dirty="0"/>
              <a:t>LOCA2 Hourly Temperature Projections </a:t>
            </a:r>
            <a:br>
              <a:rPr lang="en" sz="2100" dirty="0"/>
            </a:br>
            <a:r>
              <a:rPr lang="en" sz="1800" dirty="0"/>
              <a:t>for Individual CEC Requested Stations</a:t>
            </a:r>
            <a:endParaRPr sz="2100" dirty="0"/>
          </a:p>
        </p:txBody>
      </p:sp>
      <p:sp>
        <p:nvSpPr>
          <p:cNvPr id="298" name="Google Shape;298;p43"/>
          <p:cNvSpPr txBox="1"/>
          <p:nvPr/>
        </p:nvSpPr>
        <p:spPr>
          <a:xfrm>
            <a:off x="579945" y="1052960"/>
            <a:ext cx="3865800" cy="3524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Overview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Projections of hourly surface temperatures from 1950-2100 at individual locations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0700" marR="0" lvl="1" indent="-1778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Based on LOCA method* and existing LOCA2 gridded 3km downscaled CMIP6 daily Tmax and Tmin results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7800" marR="0" lvl="0" indent="-1714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33 stations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0700" marR="0" lvl="1" indent="-1778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32 CA + Las Vegas station locations of importance requested by CEC demand forecast unit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7800" marR="0" lvl="0" indent="-1714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Includes all models from LOCA CA dataset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0700" marR="0" lvl="1" indent="-1778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(15 GCMs with up to 10 ensemble members each, depending on SSP2-4.5, SSP3-7.0, or SSP5-8.5)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7800" marR="0" lvl="0" indent="-1714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Analog matching method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20700" marR="0" lvl="1" indent="-1778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Better represents hourly variability compared to traditional climatological diurnal cycle approach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7800" marR="0" lvl="0" indent="-762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43" descr="A map of the Californ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5493" y="724904"/>
            <a:ext cx="3628531" cy="385211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3"/>
          <p:cNvSpPr txBox="1"/>
          <p:nvPr/>
        </p:nvSpPr>
        <p:spPr>
          <a:xfrm>
            <a:off x="5161327" y="4577015"/>
            <a:ext cx="31524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Map of the 33 stations, 4 new stations in this version labeled red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9" name="Google Shape;299;p43"/>
          <p:cNvSpPr txBox="1"/>
          <p:nvPr/>
        </p:nvSpPr>
        <p:spPr>
          <a:xfrm>
            <a:off x="248033" y="4784764"/>
            <a:ext cx="5053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*Pierce and Cayan 2019 https://cirrus.ucsd.edu/~pierce/tmp/Hourly_data_interpolation_2019-05-23.pdf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11700" y="1333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Use Projections 1-01</a:t>
            </a: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311700" y="1005325"/>
            <a:ext cx="8520600" cy="40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36550" algn="l" rtl="0">
              <a:spcBef>
                <a:spcPts val="30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What are General Use Projections? </a:t>
            </a:r>
            <a:endParaRPr sz="2000"/>
          </a:p>
          <a:p>
            <a:pPr marL="914400" lvl="1" indent="-314960" algn="l" rtl="0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A minimum subset of the 199 downscaled LOCA Hybrid GCM runs that can reasonably capture the range of future projections</a:t>
            </a:r>
            <a:endParaRPr sz="16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Why have General Use Projections?</a:t>
            </a:r>
            <a:endParaRPr sz="1600"/>
          </a:p>
          <a:p>
            <a:pPr marL="914400" lvl="1" indent="-314960" algn="l" rtl="0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Provide a starter-set of models for those less comfortable with large amounts of data</a:t>
            </a:r>
            <a:endParaRPr sz="1600"/>
          </a:p>
          <a:p>
            <a:pPr marL="914400" lvl="1" indent="-314960" algn="l" rtl="0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Allows the use of a uniform set of projections across different analyses to support coordination, comparisons and collaboration across jurisdictional and other types of boundaries</a:t>
            </a:r>
            <a:endParaRPr sz="16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000"/>
              <a:t> Should I only use the General Use Projections? </a:t>
            </a:r>
            <a:endParaRPr sz="2000"/>
          </a:p>
          <a:p>
            <a:pPr marL="914400" lvl="1" indent="-314960" algn="l" rtl="0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No, it is always better to use the full set of runs if you are able</a:t>
            </a:r>
            <a:endParaRPr sz="1600"/>
          </a:p>
          <a:p>
            <a:pPr marL="914400" lvl="1" indent="-314960" algn="l" rtl="0"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Using the General Use Projections is the minimum number of projections that should be used in any analysis</a:t>
            </a:r>
            <a:endParaRPr sz="160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4"/>
          <p:cNvSpPr txBox="1">
            <a:spLocks noGrp="1"/>
          </p:cNvSpPr>
          <p:nvPr>
            <p:ph type="title" idx="4294967295"/>
          </p:nvPr>
        </p:nvSpPr>
        <p:spPr>
          <a:xfrm>
            <a:off x="524469" y="140278"/>
            <a:ext cx="7990881" cy="758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LOCA2 Hourly Temperature Projections </a:t>
            </a:r>
            <a:b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 Individual CEC Requested Stations (2)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4"/>
          <p:cNvSpPr txBox="1"/>
          <p:nvPr/>
        </p:nvSpPr>
        <p:spPr>
          <a:xfrm>
            <a:off x="524469" y="1022989"/>
            <a:ext cx="4009500" cy="3550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What’s new in Version 2 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Projections based on LOCA2 (CMIP6), featuring latest generation of available models, SSP scenarios, and ensemble members compared to Version 1 (CMIP5)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7800" marR="0" lvl="0" indent="-1714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 additional stations in northern California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7800" marR="0" lvl="0" indent="-1714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Longer period of record for most stations from HadISD, the historical hourly temperature training data provided by Eagle Rock Analytics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7800" marR="0" lvl="0" indent="-1714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Method improved to better represent difference between wet vs. dry days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7800" marR="0" lvl="0" indent="-1714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Method improved to ensure that hourly values more closely match the input LOCA Tmax and Tmin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4"/>
          <p:cNvSpPr txBox="1"/>
          <p:nvPr/>
        </p:nvSpPr>
        <p:spPr>
          <a:xfrm>
            <a:off x="4919731" y="723603"/>
            <a:ext cx="3538500" cy="1571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r>
              <a:rPr kumimoji="0" lang="en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Projections are complete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7800" marR="0" lvl="0" indent="-1714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129 total simulations for each of the 33 stations = 4,257 total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77800" marR="0" lvl="0" indent="-1714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tabLst/>
              <a:defRPr/>
            </a:pPr>
            <a:r>
              <a:rPr kumimoji="0" lang="en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Next steps are to finalize documentation and share data with the Analytics Engine team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 descr="Example timeseries plot at Sacramento Executive Airport (KSAC) showing input daily LOCA Tmax and Tmin and LOCA projections.">
            <a:extLst>
              <a:ext uri="{FF2B5EF4-FFF2-40B4-BE49-F238E27FC236}">
                <a16:creationId xmlns:a16="http://schemas.microsoft.com/office/drawing/2014/main" id="{CEC8549C-4FA3-92C0-0170-ED9C729CD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731" y="2398804"/>
            <a:ext cx="3807810" cy="25163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2517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Appendix: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Proposed General Use Projections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(End of Century)</a:t>
            </a:r>
            <a:endParaRPr dirty="0"/>
          </a:p>
        </p:txBody>
      </p:sp>
      <p:pic>
        <p:nvPicPr>
          <p:cNvPr id="321" name="Google Shape;321;p45" descr="Graph showing proposed general us projections (end of century) in which the projections are plotted  in average annual precipitation versus average Tmax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350" y="153788"/>
            <a:ext cx="7126650" cy="483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3;p27">
            <a:extLst>
              <a:ext uri="{FF2B5EF4-FFF2-40B4-BE49-F238E27FC236}">
                <a16:creationId xmlns:a16="http://schemas.microsoft.com/office/drawing/2014/main" id="{BD976179-82A5-E2F1-ED42-C66FB769ED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073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Large Set of CMIP6 Downscaled Climate Projection Data</a:t>
            </a:r>
            <a:endParaRPr dirty="0"/>
          </a:p>
        </p:txBody>
      </p:sp>
      <p:pic>
        <p:nvPicPr>
          <p:cNvPr id="5" name="Picture 4" descr="Image that includes details about the dynamically downscaled and the statistically downscaled data and shows the 3km domain over California.">
            <a:extLst>
              <a:ext uri="{FF2B5EF4-FFF2-40B4-BE49-F238E27FC236}">
                <a16:creationId xmlns:a16="http://schemas.microsoft.com/office/drawing/2014/main" id="{119A01B9-0B8F-6B0C-0B45-E942183B5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5" y="814726"/>
            <a:ext cx="9050165" cy="42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5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311700" y="1852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Considerations for Selection of General Use Projections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xfrm>
            <a:off x="311700" y="1031300"/>
            <a:ext cx="8520600" cy="39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1864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25"/>
              <a:t>Target SSP370 with a 2045-2074 mid-century period, which many users have identified as a high priority and is far enough in future to capture climate change signals.</a:t>
            </a:r>
            <a:endParaRPr sz="2025"/>
          </a:p>
          <a:p>
            <a:pPr marL="457200" lvl="0" indent="-31864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025"/>
              <a:t>Favor including projections that have WRF data available</a:t>
            </a:r>
            <a:endParaRPr sz="2025"/>
          </a:p>
          <a:p>
            <a:pPr marL="457200" lvl="0" indent="-31864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025"/>
              <a:t>Pare down metrics to a small number because too many uncorrelated metrics would reduce the ability of the metrics to usefully distinguish between models. </a:t>
            </a:r>
            <a:endParaRPr sz="2025"/>
          </a:p>
          <a:p>
            <a:pPr marL="914400" lvl="1" indent="-31864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 sz="2025"/>
              <a:t>Metrics include temperature, precipitation and wind. </a:t>
            </a:r>
            <a:endParaRPr sz="2025"/>
          </a:p>
          <a:p>
            <a:pPr marL="457200" lvl="0" indent="-31864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025"/>
              <a:t>Favor metrics that are simple variables; avoid those that are derivatives of several variables.</a:t>
            </a:r>
            <a:endParaRPr sz="2025"/>
          </a:p>
          <a:p>
            <a:pPr marL="457200" lvl="0" indent="-31864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025"/>
              <a:t>Ensure the models selected capture the range of GCMs and ensemble members. </a:t>
            </a:r>
            <a:endParaRPr sz="2025"/>
          </a:p>
          <a:p>
            <a:pPr marL="457200" lvl="0" indent="-31864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025"/>
              <a:t>Selection did not consider time series/sequences (special cases will cover, e.g., droughts)</a:t>
            </a:r>
            <a:endParaRPr sz="2025"/>
          </a:p>
          <a:p>
            <a:pPr marL="457200" lvl="0" indent="-318642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2025"/>
              <a:t>Exclude GCMs that have an unrealistically high climate sensitivity based on Tokarska et al., 2020 and Hausfather et al., 2022</a:t>
            </a:r>
            <a:endParaRPr sz="2025"/>
          </a:p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 descr="Graph showing where the projections taken into consideration  &quot;rank&quot; when looking at the change in CA average annual precipitation (on the y-axis) and Change in CA average Tmax (on the x-axis)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675" y="96494"/>
            <a:ext cx="7301323" cy="495051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2691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General Use Projections</a:t>
            </a:r>
            <a:endParaRPr/>
          </a:p>
        </p:txBody>
      </p:sp>
      <p:sp>
        <p:nvSpPr>
          <p:cNvPr id="175" name="Google Shape;175;p29"/>
          <p:cNvSpPr txBox="1"/>
          <p:nvPr/>
        </p:nvSpPr>
        <p:spPr>
          <a:xfrm>
            <a:off x="2521475" y="4011225"/>
            <a:ext cx="5091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500" b="0" i="1" u="none" strike="noStrike" kern="0" cap="none" spc="0" normalizeH="0" baseline="0" noProof="0">
                <a:ln>
                  <a:noFill/>
                </a:ln>
                <a:solidFill>
                  <a:srgbClr val="EF6C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-&gt; Annual T and P changes are largely independent</a:t>
            </a:r>
            <a:endParaRPr kumimoji="0" sz="1500" b="0" i="1" u="none" strike="noStrike" kern="0" cap="none" spc="0" normalizeH="0" baseline="0" noProof="0">
              <a:ln>
                <a:noFill/>
              </a:ln>
              <a:solidFill>
                <a:srgbClr val="EF6C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2691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Proposed General Use Projections    </a:t>
            </a:r>
            <a:endParaRPr sz="1300" dirty="0"/>
          </a:p>
        </p:txBody>
      </p:sp>
      <p:pic>
        <p:nvPicPr>
          <p:cNvPr id="3" name="Picture 2" descr="Same graph as on last slide, but now with the selected General Use projections circled.">
            <a:extLst>
              <a:ext uri="{FF2B5EF4-FFF2-40B4-BE49-F238E27FC236}">
                <a16:creationId xmlns:a16="http://schemas.microsoft.com/office/drawing/2014/main" id="{45F01BCA-F7D3-84C2-5A77-1C513DEFD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709" y="271775"/>
            <a:ext cx="6844419" cy="46709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2691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Proposed General Use Projections </a:t>
            </a:r>
            <a:r>
              <a:rPr lang="en" sz="1300" dirty="0"/>
              <a:t>      </a:t>
            </a:r>
            <a:endParaRPr sz="1300" dirty="0"/>
          </a:p>
        </p:txBody>
      </p:sp>
      <p:pic>
        <p:nvPicPr>
          <p:cNvPr id="3" name="Picture 2" descr="Same background graph as in the last slides, but the General Use Projections that have WRF data have been circled.">
            <a:extLst>
              <a:ext uri="{FF2B5EF4-FFF2-40B4-BE49-F238E27FC236}">
                <a16:creationId xmlns:a16="http://schemas.microsoft.com/office/drawing/2014/main" id="{6E2B6056-5EDC-1CE7-0EB6-B79F36A27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416" y="125360"/>
            <a:ext cx="7134558" cy="48359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2691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" dirty="0"/>
              <a:t>Proposed General Use Projections </a:t>
            </a:r>
            <a:r>
              <a:rPr lang="en" sz="1300" dirty="0"/>
              <a:t>        </a:t>
            </a:r>
            <a:endParaRPr sz="1300" dirty="0"/>
          </a:p>
        </p:txBody>
      </p:sp>
      <p:pic>
        <p:nvPicPr>
          <p:cNvPr id="3" name="Picture 2" descr="Same background Graph as last slides, however, now the selected general use projections (GUPs) with WRF data AND with All LOCA CA variables have been circled.">
            <a:extLst>
              <a:ext uri="{FF2B5EF4-FFF2-40B4-BE49-F238E27FC236}">
                <a16:creationId xmlns:a16="http://schemas.microsoft.com/office/drawing/2014/main" id="{4923FCCD-7505-144D-ED3A-2A4EF410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575" y="213912"/>
            <a:ext cx="6906624" cy="4715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3" descr="Same background graph as last slides, however, this time the Selected General Use Projections are brought forward and other projections are not so clear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623" y="115536"/>
            <a:ext cx="7239374" cy="4912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26913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/>
            <a:r>
              <a:rPr lang="en" dirty="0"/>
              <a:t>Proposed General Use Projections      </a:t>
            </a:r>
            <a:endParaRPr sz="1300" dirty="0"/>
          </a:p>
        </p:txBody>
      </p:sp>
      <p:sp>
        <p:nvSpPr>
          <p:cNvPr id="232" name="Google Shape;232;p33"/>
          <p:cNvSpPr txBox="1"/>
          <p:nvPr/>
        </p:nvSpPr>
        <p:spPr>
          <a:xfrm>
            <a:off x="2429286" y="4098749"/>
            <a:ext cx="482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695D46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*FGOALS-g3 did not save wind, so LOCA has all vars except wind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695D46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CARP">
  <a:themeElements>
    <a:clrScheme name="ICARP Brand">
      <a:dk1>
        <a:srgbClr val="000000"/>
      </a:dk1>
      <a:lt1>
        <a:srgbClr val="FFFFFF"/>
      </a:lt1>
      <a:dk2>
        <a:srgbClr val="0370AB"/>
      </a:dk2>
      <a:lt2>
        <a:srgbClr val="DFFAAD"/>
      </a:lt2>
      <a:accent1>
        <a:srgbClr val="6CB82B"/>
      </a:accent1>
      <a:accent2>
        <a:srgbClr val="0370AB"/>
      </a:accent2>
      <a:accent3>
        <a:srgbClr val="501A65"/>
      </a:accent3>
      <a:accent4>
        <a:srgbClr val="6CB82B"/>
      </a:accent4>
      <a:accent5>
        <a:srgbClr val="38B7FB"/>
      </a:accent5>
      <a:accent6>
        <a:srgbClr val="A948CF"/>
      </a:accent6>
      <a:hlink>
        <a:srgbClr val="0370AB"/>
      </a:hlink>
      <a:folHlink>
        <a:srgbClr val="501A65"/>
      </a:folHlink>
    </a:clrScheme>
    <a:fontScheme name="ICARP Brand">
      <a:majorFont>
        <a:latin typeface="Amasis M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itle Slides">
  <a:themeElements>
    <a:clrScheme name="AE colors">
      <a:dk1>
        <a:srgbClr val="3A3838"/>
      </a:dk1>
      <a:lt1>
        <a:srgbClr val="F9F9F9"/>
      </a:lt1>
      <a:dk2>
        <a:srgbClr val="F9F9F9"/>
      </a:dk2>
      <a:lt2>
        <a:srgbClr val="F9F9F9"/>
      </a:lt2>
      <a:accent1>
        <a:srgbClr val="F79226"/>
      </a:accent1>
      <a:accent2>
        <a:srgbClr val="FCC24D"/>
      </a:accent2>
      <a:accent3>
        <a:srgbClr val="F7DBB5"/>
      </a:accent3>
      <a:accent4>
        <a:srgbClr val="33658A"/>
      </a:accent4>
      <a:accent5>
        <a:srgbClr val="4D9DE0"/>
      </a:accent5>
      <a:accent6>
        <a:srgbClr val="3F3F3F"/>
      </a:accent6>
      <a:hlink>
        <a:srgbClr val="C00000"/>
      </a:hlink>
      <a:folHlink>
        <a:srgbClr val="00B0F0"/>
      </a:folHlink>
    </a:clrScheme>
    <a:fontScheme name="AE Fonts">
      <a:majorFont>
        <a:latin typeface="Poppins SemiBol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itle Slides">
  <a:themeElements>
    <a:clrScheme name="AE colors">
      <a:dk1>
        <a:srgbClr val="3A3838"/>
      </a:dk1>
      <a:lt1>
        <a:srgbClr val="F9F9F9"/>
      </a:lt1>
      <a:dk2>
        <a:srgbClr val="F9F9F9"/>
      </a:dk2>
      <a:lt2>
        <a:srgbClr val="F9F9F9"/>
      </a:lt2>
      <a:accent1>
        <a:srgbClr val="F79226"/>
      </a:accent1>
      <a:accent2>
        <a:srgbClr val="FCC24D"/>
      </a:accent2>
      <a:accent3>
        <a:srgbClr val="F7DBB5"/>
      </a:accent3>
      <a:accent4>
        <a:srgbClr val="33658A"/>
      </a:accent4>
      <a:accent5>
        <a:srgbClr val="4D9DE0"/>
      </a:accent5>
      <a:accent6>
        <a:srgbClr val="3F3F3F"/>
      </a:accent6>
      <a:hlink>
        <a:srgbClr val="C00000"/>
      </a:hlink>
      <a:folHlink>
        <a:srgbClr val="00B0F0"/>
      </a:folHlink>
    </a:clrScheme>
    <a:fontScheme name="AE Fonts">
      <a:majorFont>
        <a:latin typeface="Poppins SemiBol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67c814-4b34-462c-a21d-c185ff6548d2">
      <UserInfo>
        <DisplayName/>
        <AccountId xsi:nil="true"/>
        <AccountType/>
      </UserInfo>
    </SharedWithUsers>
    <Contact xmlns="785685f2-c2e1-4352-89aa-3faca8eaba52" xsi:nil="true">
      <UserInfo>
        <DisplayName/>
        <AccountId xsi:nil="true"/>
        <AccountType/>
      </UserInfo>
    </Contact>
    <Qualitynotes xmlns="785685f2-c2e1-4352-89aa-3faca8eaba52" xsi:nil="true"/>
    <Source xmlns="785685f2-c2e1-4352-89aa-3faca8eaba52" xsi:nil="true"/>
    <Topic xmlns="785685f2-c2e1-4352-89aa-3faca8eaba52" xsi:nil="true"/>
    <Date xmlns="785685f2-c2e1-4352-89aa-3faca8eaba52" xsi:nil="true"/>
    <TaxCatchAll xmlns="5067c814-4b34-462c-a21d-c185ff6548d2" xsi:nil="true"/>
    <lcf76f155ced4ddcb4097134ff3c332f xmlns="785685f2-c2e1-4352-89aa-3faca8eaba5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22" ma:contentTypeDescription="Create a new document." ma:contentTypeScope="" ma:versionID="d54f9e55d3a08609f0f1241470b063a6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3eb5935f286a568bf7a17cad05ce6909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Source" minOccurs="0"/>
                <xsd:element ref="ns2:Topic" minOccurs="0"/>
                <xsd:element ref="ns2:Qualitynotes" minOccurs="0"/>
                <xsd:element ref="ns2:lcf76f155ced4ddcb4097134ff3c332f" minOccurs="0"/>
                <xsd:element ref="ns3:TaxCatchAll" minOccurs="0"/>
                <xsd:element ref="ns2:Contac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0" nillable="true" ma:displayName="Date" ma:format="DateOnly" ma:internalName="Date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Source" ma:index="20" nillable="true" ma:displayName="Source" ma:description="Source for data" ma:format="Dropdown" ma:internalName="Source">
      <xsd:simpleType>
        <xsd:restriction base="dms:Text">
          <xsd:maxLength value="255"/>
        </xsd:restriction>
      </xsd:simpleType>
    </xsd:element>
    <xsd:element name="Topic" ma:index="21" nillable="true" ma:displayName="Topic" ma:description="Main topic of data" ma:format="Dropdown" ma:internalName="Topic">
      <xsd:simpleType>
        <xsd:restriction base="dms:Text">
          <xsd:maxLength value="255"/>
        </xsd:restriction>
      </xsd:simpleType>
    </xsd:element>
    <xsd:element name="Qualitynotes" ma:index="22" nillable="true" ma:displayName="Quality notes" ma:format="Dropdown" ma:internalName="Qualitynote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6df981b-247c-4b11-954d-40cb19519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act" ma:index="26" nillable="true" ma:displayName="Contact" ma:description="Prior to deleting files in this folder, contact staff listed." ma:format="Dropdown" ma:list="UserInfo" ma:SharePointGroup="0" ma:internalName="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752bcb9-f337-4c4d-ab40-c128a420f593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70EC6-7540-46B8-AC0D-3F46DB2684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9021BB-973E-4634-B335-9438B3939E96}">
  <ds:schemaRefs>
    <ds:schemaRef ds:uri="5067c814-4b34-462c-a21d-c185ff6548d2"/>
    <ds:schemaRef ds:uri="785685f2-c2e1-4352-89aa-3faca8eaba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51D10D-C7E5-4E36-8EA7-EBC652BFB5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685f2-c2e1-4352-89aa-3faca8eaba52"/>
    <ds:schemaRef ds:uri="5067c814-4b34-462c-a21d-c185ff6548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ERDD-Template</Template>
  <TotalTime>157</TotalTime>
  <Words>891</Words>
  <Application>Microsoft Office PowerPoint</Application>
  <PresentationFormat>On-screen Show (16:9)</PresentationFormat>
  <Paragraphs>82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Amasis MT Pro</vt:lpstr>
      <vt:lpstr>Arial</vt:lpstr>
      <vt:lpstr>Calibri</vt:lpstr>
      <vt:lpstr>Neue Haas Grotesk Text Pro</vt:lpstr>
      <vt:lpstr>Open Sans</vt:lpstr>
      <vt:lpstr>Poppins SemiBold</vt:lpstr>
      <vt:lpstr>PT Sans Narrow</vt:lpstr>
      <vt:lpstr>Roboto</vt:lpstr>
      <vt:lpstr>ICARP</vt:lpstr>
      <vt:lpstr>Title Slides</vt:lpstr>
      <vt:lpstr>Tropic</vt:lpstr>
      <vt:lpstr>Office Theme</vt:lpstr>
      <vt:lpstr>1_Title Slides</vt:lpstr>
      <vt:lpstr>General Use Projections</vt:lpstr>
      <vt:lpstr>General Use Projections 1-01</vt:lpstr>
      <vt:lpstr>Large Set of CMIP6 Downscaled Climate Projection Data</vt:lpstr>
      <vt:lpstr>Considerations for Selection of General Use Projections</vt:lpstr>
      <vt:lpstr>Proposed General Use Projections</vt:lpstr>
      <vt:lpstr>Proposed General Use Projections    </vt:lpstr>
      <vt:lpstr>Proposed General Use Projections       </vt:lpstr>
      <vt:lpstr>Proposed General Use Projections         </vt:lpstr>
      <vt:lpstr>Proposed General Use Projections      </vt:lpstr>
      <vt:lpstr>Tmax &amp; Heatwaves Relationship</vt:lpstr>
      <vt:lpstr>Tmax &amp; Cold Snap Relationship</vt:lpstr>
      <vt:lpstr>Precip &amp; Wet Extremes (Flood)</vt:lpstr>
      <vt:lpstr>Temp &amp; Wind Speed</vt:lpstr>
      <vt:lpstr>Precip &amp; Wind</vt:lpstr>
      <vt:lpstr>Drought &amp; Heatwaves</vt:lpstr>
      <vt:lpstr>Wind Speed &amp; Heatwaves</vt:lpstr>
      <vt:lpstr>Limitations of General Use Projections</vt:lpstr>
      <vt:lpstr>Final Thoughts…</vt:lpstr>
      <vt:lpstr>LOCA2 Hourly Temperature Projections  for Individual CEC Requested Stations</vt:lpstr>
      <vt:lpstr>LOCA2 Hourly Temperature Projections  for Individual CEC Requested Stations (2)</vt:lpstr>
      <vt:lpstr>Appendix: Proposed General Use Projections  (End of Century)</vt:lpstr>
    </vt:vector>
  </TitlesOfParts>
  <Company>California Energy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 to Support Electricity Sector Vulnerability Assessment and Resilient Planning  Request for Comments on Forthcoming Solicitation</dc:title>
  <dc:creator>Lew, Virginia@Energy</dc:creator>
  <cp:lastModifiedBy>Wilhelm, Susan@Energy</cp:lastModifiedBy>
  <cp:revision>2</cp:revision>
  <cp:lastPrinted>2019-05-06T19:31:40Z</cp:lastPrinted>
  <dcterms:created xsi:type="dcterms:W3CDTF">2017-08-20T00:41:06Z</dcterms:created>
  <dcterms:modified xsi:type="dcterms:W3CDTF">2024-08-09T22:09:37Z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Order">
    <vt:r8>312100</vt:r8>
  </property>
  <property fmtid="{D5CDD505-2E9C-101B-9397-08002B2CF9AE}" pid="4" name="ComplianceAssetId">
    <vt:lpwstr/>
  </property>
  <property fmtid="{D5CDD505-2E9C-101B-9397-08002B2CF9AE}" pid="5" name="SharedWithUsers">
    <vt:lpwstr/>
  </property>
  <property fmtid="{D5CDD505-2E9C-101B-9397-08002B2CF9AE}" pid="6" name="MediaServiceImageTags">
    <vt:lpwstr/>
  </property>
</Properties>
</file>