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4"/>
  </p:sldMasterIdLst>
  <p:notesMasterIdLst>
    <p:notesMasterId r:id="rId25"/>
  </p:notesMasterIdLst>
  <p:sldIdLst>
    <p:sldId id="2147327448" r:id="rId5"/>
    <p:sldId id="2147327468" r:id="rId6"/>
    <p:sldId id="2147327473" r:id="rId7"/>
    <p:sldId id="3835" r:id="rId8"/>
    <p:sldId id="542" r:id="rId9"/>
    <p:sldId id="5152" r:id="rId10"/>
    <p:sldId id="2147327474" r:id="rId11"/>
    <p:sldId id="5153" r:id="rId12"/>
    <p:sldId id="5161" r:id="rId13"/>
    <p:sldId id="5163" r:id="rId14"/>
    <p:sldId id="2147327475" r:id="rId15"/>
    <p:sldId id="2147327477" r:id="rId16"/>
    <p:sldId id="2147327483" r:id="rId17"/>
    <p:sldId id="2147327476" r:id="rId18"/>
    <p:sldId id="2147327479" r:id="rId19"/>
    <p:sldId id="2147327480" r:id="rId20"/>
    <p:sldId id="2147327481" r:id="rId21"/>
    <p:sldId id="2147327484" r:id="rId22"/>
    <p:sldId id="2147327482" r:id="rId23"/>
    <p:sldId id="2147327335" r:id="rId24"/>
  </p:sldIdLst>
  <p:sldSz cx="9144000" cy="5143500" type="screen16x9"/>
  <p:notesSz cx="6858000" cy="9144000"/>
  <p:embeddedFontLst>
    <p:embeddedFont>
      <p:font typeface="Garamond" panose="02020404030301010803" pitchFamily="18" charset="0"/>
      <p:regular r:id="rId26"/>
      <p:bold r:id="rId27"/>
      <p:italic r:id="rId28"/>
    </p:embeddedFont>
    <p:embeddedFont>
      <p:font typeface="Lucida Sans" panose="020B0602030504020204" pitchFamily="34" charset="0"/>
      <p:regular r:id="rId29"/>
      <p:bold r:id="rId30"/>
      <p:italic r:id="rId31"/>
      <p:boldItalic r:id="rId32"/>
    </p:embeddedFont>
    <p:embeddedFont>
      <p:font typeface="Segoe UI" panose="020B0502040204020203"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helm, Susan@Energy" userId="5ed20752-d5d1-4cec-8bc6-2afe5167eb7c" providerId="ADAL" clId="{FA7A8A30-AB55-4530-ADA5-FADC8842177F}"/>
    <pc:docChg chg="delSld delMainMaster delSection modSection">
      <pc:chgData name="Wilhelm, Susan@Energy" userId="5ed20752-d5d1-4cec-8bc6-2afe5167eb7c" providerId="ADAL" clId="{FA7A8A30-AB55-4530-ADA5-FADC8842177F}" dt="2024-08-09T21:27:19.317" v="1" actId="17853"/>
      <pc:docMkLst>
        <pc:docMk/>
      </pc:docMkLst>
      <pc:sldChg chg="del">
        <pc:chgData name="Wilhelm, Susan@Energy" userId="5ed20752-d5d1-4cec-8bc6-2afe5167eb7c" providerId="ADAL" clId="{FA7A8A30-AB55-4530-ADA5-FADC8842177F}" dt="2024-08-09T21:27:14.096" v="0" actId="47"/>
        <pc:sldMkLst>
          <pc:docMk/>
          <pc:sldMk cId="0" sldId="256"/>
        </pc:sldMkLst>
      </pc:sldChg>
      <pc:sldChg chg="del">
        <pc:chgData name="Wilhelm, Susan@Energy" userId="5ed20752-d5d1-4cec-8bc6-2afe5167eb7c" providerId="ADAL" clId="{FA7A8A30-AB55-4530-ADA5-FADC8842177F}" dt="2024-08-09T21:27:14.096" v="0" actId="47"/>
        <pc:sldMkLst>
          <pc:docMk/>
          <pc:sldMk cId="81523746" sldId="257"/>
        </pc:sldMkLst>
      </pc:sldChg>
      <pc:sldChg chg="del">
        <pc:chgData name="Wilhelm, Susan@Energy" userId="5ed20752-d5d1-4cec-8bc6-2afe5167eb7c" providerId="ADAL" clId="{FA7A8A30-AB55-4530-ADA5-FADC8842177F}" dt="2024-08-09T21:27:14.096" v="0" actId="47"/>
        <pc:sldMkLst>
          <pc:docMk/>
          <pc:sldMk cId="0" sldId="258"/>
        </pc:sldMkLst>
      </pc:sldChg>
      <pc:sldChg chg="del">
        <pc:chgData name="Wilhelm, Susan@Energy" userId="5ed20752-d5d1-4cec-8bc6-2afe5167eb7c" providerId="ADAL" clId="{FA7A8A30-AB55-4530-ADA5-FADC8842177F}" dt="2024-08-09T21:27:14.096" v="0" actId="47"/>
        <pc:sldMkLst>
          <pc:docMk/>
          <pc:sldMk cId="0" sldId="259"/>
        </pc:sldMkLst>
      </pc:sldChg>
      <pc:sldChg chg="del">
        <pc:chgData name="Wilhelm, Susan@Energy" userId="5ed20752-d5d1-4cec-8bc6-2afe5167eb7c" providerId="ADAL" clId="{FA7A8A30-AB55-4530-ADA5-FADC8842177F}" dt="2024-08-09T21:27:14.096" v="0" actId="47"/>
        <pc:sldMkLst>
          <pc:docMk/>
          <pc:sldMk cId="0" sldId="260"/>
        </pc:sldMkLst>
      </pc:sldChg>
      <pc:sldChg chg="del">
        <pc:chgData name="Wilhelm, Susan@Energy" userId="5ed20752-d5d1-4cec-8bc6-2afe5167eb7c" providerId="ADAL" clId="{FA7A8A30-AB55-4530-ADA5-FADC8842177F}" dt="2024-08-09T21:27:14.096" v="0" actId="47"/>
        <pc:sldMkLst>
          <pc:docMk/>
          <pc:sldMk cId="0" sldId="261"/>
        </pc:sldMkLst>
      </pc:sldChg>
      <pc:sldChg chg="del">
        <pc:chgData name="Wilhelm, Susan@Energy" userId="5ed20752-d5d1-4cec-8bc6-2afe5167eb7c" providerId="ADAL" clId="{FA7A8A30-AB55-4530-ADA5-FADC8842177F}" dt="2024-08-09T21:27:14.096" v="0" actId="47"/>
        <pc:sldMkLst>
          <pc:docMk/>
          <pc:sldMk cId="0" sldId="262"/>
        </pc:sldMkLst>
      </pc:sldChg>
      <pc:sldChg chg="del">
        <pc:chgData name="Wilhelm, Susan@Energy" userId="5ed20752-d5d1-4cec-8bc6-2afe5167eb7c" providerId="ADAL" clId="{FA7A8A30-AB55-4530-ADA5-FADC8842177F}" dt="2024-08-09T21:27:14.096" v="0" actId="47"/>
        <pc:sldMkLst>
          <pc:docMk/>
          <pc:sldMk cId="0" sldId="263"/>
        </pc:sldMkLst>
      </pc:sldChg>
      <pc:sldChg chg="del">
        <pc:chgData name="Wilhelm, Susan@Energy" userId="5ed20752-d5d1-4cec-8bc6-2afe5167eb7c" providerId="ADAL" clId="{FA7A8A30-AB55-4530-ADA5-FADC8842177F}" dt="2024-08-09T21:27:14.096" v="0" actId="47"/>
        <pc:sldMkLst>
          <pc:docMk/>
          <pc:sldMk cId="0" sldId="264"/>
        </pc:sldMkLst>
      </pc:sldChg>
      <pc:sldChg chg="del">
        <pc:chgData name="Wilhelm, Susan@Energy" userId="5ed20752-d5d1-4cec-8bc6-2afe5167eb7c" providerId="ADAL" clId="{FA7A8A30-AB55-4530-ADA5-FADC8842177F}" dt="2024-08-09T21:27:14.096" v="0" actId="47"/>
        <pc:sldMkLst>
          <pc:docMk/>
          <pc:sldMk cId="0" sldId="265"/>
        </pc:sldMkLst>
      </pc:sldChg>
      <pc:sldChg chg="del">
        <pc:chgData name="Wilhelm, Susan@Energy" userId="5ed20752-d5d1-4cec-8bc6-2afe5167eb7c" providerId="ADAL" clId="{FA7A8A30-AB55-4530-ADA5-FADC8842177F}" dt="2024-08-09T21:27:14.096" v="0" actId="47"/>
        <pc:sldMkLst>
          <pc:docMk/>
          <pc:sldMk cId="0" sldId="266"/>
        </pc:sldMkLst>
      </pc:sldChg>
      <pc:sldChg chg="del">
        <pc:chgData name="Wilhelm, Susan@Energy" userId="5ed20752-d5d1-4cec-8bc6-2afe5167eb7c" providerId="ADAL" clId="{FA7A8A30-AB55-4530-ADA5-FADC8842177F}" dt="2024-08-09T21:27:14.096" v="0" actId="47"/>
        <pc:sldMkLst>
          <pc:docMk/>
          <pc:sldMk cId="0" sldId="267"/>
        </pc:sldMkLst>
      </pc:sldChg>
      <pc:sldChg chg="del">
        <pc:chgData name="Wilhelm, Susan@Energy" userId="5ed20752-d5d1-4cec-8bc6-2afe5167eb7c" providerId="ADAL" clId="{FA7A8A30-AB55-4530-ADA5-FADC8842177F}" dt="2024-08-09T21:27:14.096" v="0" actId="47"/>
        <pc:sldMkLst>
          <pc:docMk/>
          <pc:sldMk cId="0" sldId="268"/>
        </pc:sldMkLst>
      </pc:sldChg>
      <pc:sldChg chg="del">
        <pc:chgData name="Wilhelm, Susan@Energy" userId="5ed20752-d5d1-4cec-8bc6-2afe5167eb7c" providerId="ADAL" clId="{FA7A8A30-AB55-4530-ADA5-FADC8842177F}" dt="2024-08-09T21:27:14.096" v="0" actId="47"/>
        <pc:sldMkLst>
          <pc:docMk/>
          <pc:sldMk cId="0" sldId="269"/>
        </pc:sldMkLst>
      </pc:sldChg>
      <pc:sldChg chg="del">
        <pc:chgData name="Wilhelm, Susan@Energy" userId="5ed20752-d5d1-4cec-8bc6-2afe5167eb7c" providerId="ADAL" clId="{FA7A8A30-AB55-4530-ADA5-FADC8842177F}" dt="2024-08-09T21:27:14.096" v="0" actId="47"/>
        <pc:sldMkLst>
          <pc:docMk/>
          <pc:sldMk cId="0" sldId="270"/>
        </pc:sldMkLst>
      </pc:sldChg>
      <pc:sldChg chg="del">
        <pc:chgData name="Wilhelm, Susan@Energy" userId="5ed20752-d5d1-4cec-8bc6-2afe5167eb7c" providerId="ADAL" clId="{FA7A8A30-AB55-4530-ADA5-FADC8842177F}" dt="2024-08-09T21:27:14.096" v="0" actId="47"/>
        <pc:sldMkLst>
          <pc:docMk/>
          <pc:sldMk cId="0" sldId="271"/>
        </pc:sldMkLst>
      </pc:sldChg>
      <pc:sldChg chg="del">
        <pc:chgData name="Wilhelm, Susan@Energy" userId="5ed20752-d5d1-4cec-8bc6-2afe5167eb7c" providerId="ADAL" clId="{FA7A8A30-AB55-4530-ADA5-FADC8842177F}" dt="2024-08-09T21:27:14.096" v="0" actId="47"/>
        <pc:sldMkLst>
          <pc:docMk/>
          <pc:sldMk cId="1918630563" sldId="553"/>
        </pc:sldMkLst>
      </pc:sldChg>
      <pc:sldChg chg="del">
        <pc:chgData name="Wilhelm, Susan@Energy" userId="5ed20752-d5d1-4cec-8bc6-2afe5167eb7c" providerId="ADAL" clId="{FA7A8A30-AB55-4530-ADA5-FADC8842177F}" dt="2024-08-09T21:27:14.096" v="0" actId="47"/>
        <pc:sldMkLst>
          <pc:docMk/>
          <pc:sldMk cId="1620523075" sldId="2147327485"/>
        </pc:sldMkLst>
      </pc:sldChg>
      <pc:sldChg chg="del">
        <pc:chgData name="Wilhelm, Susan@Energy" userId="5ed20752-d5d1-4cec-8bc6-2afe5167eb7c" providerId="ADAL" clId="{FA7A8A30-AB55-4530-ADA5-FADC8842177F}" dt="2024-08-09T21:27:14.096" v="0" actId="47"/>
        <pc:sldMkLst>
          <pc:docMk/>
          <pc:sldMk cId="1913701943" sldId="2147327486"/>
        </pc:sldMkLst>
      </pc:sldChg>
      <pc:sldChg chg="del">
        <pc:chgData name="Wilhelm, Susan@Energy" userId="5ed20752-d5d1-4cec-8bc6-2afe5167eb7c" providerId="ADAL" clId="{FA7A8A30-AB55-4530-ADA5-FADC8842177F}" dt="2024-08-09T21:27:14.096" v="0" actId="47"/>
        <pc:sldMkLst>
          <pc:docMk/>
          <pc:sldMk cId="410281191" sldId="2147327487"/>
        </pc:sldMkLst>
      </pc:sldChg>
      <pc:sldChg chg="del">
        <pc:chgData name="Wilhelm, Susan@Energy" userId="5ed20752-d5d1-4cec-8bc6-2afe5167eb7c" providerId="ADAL" clId="{FA7A8A30-AB55-4530-ADA5-FADC8842177F}" dt="2024-08-09T21:27:14.096" v="0" actId="47"/>
        <pc:sldMkLst>
          <pc:docMk/>
          <pc:sldMk cId="3411721549" sldId="2147327488"/>
        </pc:sldMkLst>
      </pc:sldChg>
      <pc:sldChg chg="del">
        <pc:chgData name="Wilhelm, Susan@Energy" userId="5ed20752-d5d1-4cec-8bc6-2afe5167eb7c" providerId="ADAL" clId="{FA7A8A30-AB55-4530-ADA5-FADC8842177F}" dt="2024-08-09T21:27:14.096" v="0" actId="47"/>
        <pc:sldMkLst>
          <pc:docMk/>
          <pc:sldMk cId="2479300552" sldId="2147327489"/>
        </pc:sldMkLst>
      </pc:sldChg>
      <pc:sldChg chg="del">
        <pc:chgData name="Wilhelm, Susan@Energy" userId="5ed20752-d5d1-4cec-8bc6-2afe5167eb7c" providerId="ADAL" clId="{FA7A8A30-AB55-4530-ADA5-FADC8842177F}" dt="2024-08-09T21:27:14.096" v="0" actId="47"/>
        <pc:sldMkLst>
          <pc:docMk/>
          <pc:sldMk cId="894832581" sldId="2147327490"/>
        </pc:sldMkLst>
      </pc:sldChg>
      <pc:sldChg chg="del">
        <pc:chgData name="Wilhelm, Susan@Energy" userId="5ed20752-d5d1-4cec-8bc6-2afe5167eb7c" providerId="ADAL" clId="{FA7A8A30-AB55-4530-ADA5-FADC8842177F}" dt="2024-08-09T21:27:14.096" v="0" actId="47"/>
        <pc:sldMkLst>
          <pc:docMk/>
          <pc:sldMk cId="2990547305" sldId="2147327491"/>
        </pc:sldMkLst>
      </pc:sldChg>
      <pc:sldChg chg="del">
        <pc:chgData name="Wilhelm, Susan@Energy" userId="5ed20752-d5d1-4cec-8bc6-2afe5167eb7c" providerId="ADAL" clId="{FA7A8A30-AB55-4530-ADA5-FADC8842177F}" dt="2024-08-09T21:27:14.096" v="0" actId="47"/>
        <pc:sldMkLst>
          <pc:docMk/>
          <pc:sldMk cId="4104720165" sldId="2147327492"/>
        </pc:sldMkLst>
      </pc:sldChg>
      <pc:sldChg chg="del">
        <pc:chgData name="Wilhelm, Susan@Energy" userId="5ed20752-d5d1-4cec-8bc6-2afe5167eb7c" providerId="ADAL" clId="{FA7A8A30-AB55-4530-ADA5-FADC8842177F}" dt="2024-08-09T21:27:14.096" v="0" actId="47"/>
        <pc:sldMkLst>
          <pc:docMk/>
          <pc:sldMk cId="2060116760" sldId="2147327493"/>
        </pc:sldMkLst>
      </pc:sldChg>
      <pc:sldChg chg="del">
        <pc:chgData name="Wilhelm, Susan@Energy" userId="5ed20752-d5d1-4cec-8bc6-2afe5167eb7c" providerId="ADAL" clId="{FA7A8A30-AB55-4530-ADA5-FADC8842177F}" dt="2024-08-09T21:27:14.096" v="0" actId="47"/>
        <pc:sldMkLst>
          <pc:docMk/>
          <pc:sldMk cId="2331618558" sldId="2147327494"/>
        </pc:sldMkLst>
      </pc:sldChg>
      <pc:sldChg chg="del">
        <pc:chgData name="Wilhelm, Susan@Energy" userId="5ed20752-d5d1-4cec-8bc6-2afe5167eb7c" providerId="ADAL" clId="{FA7A8A30-AB55-4530-ADA5-FADC8842177F}" dt="2024-08-09T21:27:14.096" v="0" actId="47"/>
        <pc:sldMkLst>
          <pc:docMk/>
          <pc:sldMk cId="74371216" sldId="2147327495"/>
        </pc:sldMkLst>
      </pc:sldChg>
      <pc:sldChg chg="del">
        <pc:chgData name="Wilhelm, Susan@Energy" userId="5ed20752-d5d1-4cec-8bc6-2afe5167eb7c" providerId="ADAL" clId="{FA7A8A30-AB55-4530-ADA5-FADC8842177F}" dt="2024-08-09T21:27:14.096" v="0" actId="47"/>
        <pc:sldMkLst>
          <pc:docMk/>
          <pc:sldMk cId="4130039767" sldId="2147327496"/>
        </pc:sldMkLst>
      </pc:sldChg>
      <pc:sldChg chg="del">
        <pc:chgData name="Wilhelm, Susan@Energy" userId="5ed20752-d5d1-4cec-8bc6-2afe5167eb7c" providerId="ADAL" clId="{FA7A8A30-AB55-4530-ADA5-FADC8842177F}" dt="2024-08-09T21:27:14.096" v="0" actId="47"/>
        <pc:sldMkLst>
          <pc:docMk/>
          <pc:sldMk cId="4065803251" sldId="2147327497"/>
        </pc:sldMkLst>
      </pc:sldChg>
      <pc:sldMasterChg chg="del delSldLayout">
        <pc:chgData name="Wilhelm, Susan@Energy" userId="5ed20752-d5d1-4cec-8bc6-2afe5167eb7c" providerId="ADAL" clId="{FA7A8A30-AB55-4530-ADA5-FADC8842177F}" dt="2024-08-09T21:27:14.096" v="0" actId="47"/>
        <pc:sldMasterMkLst>
          <pc:docMk/>
          <pc:sldMasterMk cId="0" sldId="2147483660"/>
        </pc:sldMasterMkLst>
        <pc:sldLayoutChg chg="del">
          <pc:chgData name="Wilhelm, Susan@Energy" userId="5ed20752-d5d1-4cec-8bc6-2afe5167eb7c" providerId="ADAL" clId="{FA7A8A30-AB55-4530-ADA5-FADC8842177F}" dt="2024-08-09T21:27:14.096" v="0" actId="47"/>
          <pc:sldLayoutMkLst>
            <pc:docMk/>
            <pc:sldMasterMk cId="0" sldId="2147483660"/>
            <pc:sldLayoutMk cId="0" sldId="2147483648"/>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49"/>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50"/>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51"/>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52"/>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53"/>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54"/>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55"/>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56"/>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57"/>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58"/>
          </pc:sldLayoutMkLst>
        </pc:sldLayoutChg>
        <pc:sldLayoutChg chg="del">
          <pc:chgData name="Wilhelm, Susan@Energy" userId="5ed20752-d5d1-4cec-8bc6-2afe5167eb7c" providerId="ADAL" clId="{FA7A8A30-AB55-4530-ADA5-FADC8842177F}" dt="2024-08-09T21:27:14.096" v="0" actId="47"/>
          <pc:sldLayoutMkLst>
            <pc:docMk/>
            <pc:sldMasterMk cId="0" sldId="2147483660"/>
            <pc:sldLayoutMk cId="0" sldId="2147483659"/>
          </pc:sldLayoutMkLst>
        </pc:sldLayoutChg>
      </pc:sldMasterChg>
      <pc:sldMasterChg chg="del delSldLayout">
        <pc:chgData name="Wilhelm, Susan@Energy" userId="5ed20752-d5d1-4cec-8bc6-2afe5167eb7c" providerId="ADAL" clId="{FA7A8A30-AB55-4530-ADA5-FADC8842177F}" dt="2024-08-09T21:27:14.096" v="0" actId="47"/>
        <pc:sldMasterMkLst>
          <pc:docMk/>
          <pc:sldMasterMk cId="2289648536" sldId="2147483670"/>
        </pc:sldMasterMkLst>
        <pc:sldLayoutChg chg="del">
          <pc:chgData name="Wilhelm, Susan@Energy" userId="5ed20752-d5d1-4cec-8bc6-2afe5167eb7c" providerId="ADAL" clId="{FA7A8A30-AB55-4530-ADA5-FADC8842177F}" dt="2024-08-09T21:27:14.096" v="0" actId="47"/>
          <pc:sldLayoutMkLst>
            <pc:docMk/>
            <pc:sldMasterMk cId="2289648536" sldId="2147483670"/>
            <pc:sldLayoutMk cId="1405392520" sldId="2147483671"/>
          </pc:sldLayoutMkLst>
        </pc:sldLayoutChg>
        <pc:sldLayoutChg chg="del">
          <pc:chgData name="Wilhelm, Susan@Energy" userId="5ed20752-d5d1-4cec-8bc6-2afe5167eb7c" providerId="ADAL" clId="{FA7A8A30-AB55-4530-ADA5-FADC8842177F}" dt="2024-08-09T21:27:14.096" v="0" actId="47"/>
          <pc:sldLayoutMkLst>
            <pc:docMk/>
            <pc:sldMasterMk cId="2289648536" sldId="2147483670"/>
            <pc:sldLayoutMk cId="1638479932" sldId="2147483672"/>
          </pc:sldLayoutMkLst>
        </pc:sldLayoutChg>
        <pc:sldLayoutChg chg="del">
          <pc:chgData name="Wilhelm, Susan@Energy" userId="5ed20752-d5d1-4cec-8bc6-2afe5167eb7c" providerId="ADAL" clId="{FA7A8A30-AB55-4530-ADA5-FADC8842177F}" dt="2024-08-09T21:27:14.096" v="0" actId="47"/>
          <pc:sldLayoutMkLst>
            <pc:docMk/>
            <pc:sldMasterMk cId="2289648536" sldId="2147483670"/>
            <pc:sldLayoutMk cId="980025221" sldId="2147483673"/>
          </pc:sldLayoutMkLst>
        </pc:sldLayoutChg>
        <pc:sldLayoutChg chg="del">
          <pc:chgData name="Wilhelm, Susan@Energy" userId="5ed20752-d5d1-4cec-8bc6-2afe5167eb7c" providerId="ADAL" clId="{FA7A8A30-AB55-4530-ADA5-FADC8842177F}" dt="2024-08-09T21:27:14.096" v="0" actId="47"/>
          <pc:sldLayoutMkLst>
            <pc:docMk/>
            <pc:sldMasterMk cId="2289648536" sldId="2147483670"/>
            <pc:sldLayoutMk cId="3982645081" sldId="2147483674"/>
          </pc:sldLayoutMkLst>
        </pc:sldLayoutChg>
        <pc:sldLayoutChg chg="del">
          <pc:chgData name="Wilhelm, Susan@Energy" userId="5ed20752-d5d1-4cec-8bc6-2afe5167eb7c" providerId="ADAL" clId="{FA7A8A30-AB55-4530-ADA5-FADC8842177F}" dt="2024-08-09T21:27:14.096" v="0" actId="47"/>
          <pc:sldLayoutMkLst>
            <pc:docMk/>
            <pc:sldMasterMk cId="2289648536" sldId="2147483670"/>
            <pc:sldLayoutMk cId="3272688046" sldId="2147483675"/>
          </pc:sldLayoutMkLst>
        </pc:sldLayoutChg>
        <pc:sldLayoutChg chg="del">
          <pc:chgData name="Wilhelm, Susan@Energy" userId="5ed20752-d5d1-4cec-8bc6-2afe5167eb7c" providerId="ADAL" clId="{FA7A8A30-AB55-4530-ADA5-FADC8842177F}" dt="2024-08-09T21:27:14.096" v="0" actId="47"/>
          <pc:sldLayoutMkLst>
            <pc:docMk/>
            <pc:sldMasterMk cId="2289648536" sldId="2147483670"/>
            <pc:sldLayoutMk cId="3410013186" sldId="2147483676"/>
          </pc:sldLayoutMkLst>
        </pc:sldLayoutChg>
        <pc:sldLayoutChg chg="del">
          <pc:chgData name="Wilhelm, Susan@Energy" userId="5ed20752-d5d1-4cec-8bc6-2afe5167eb7c" providerId="ADAL" clId="{FA7A8A30-AB55-4530-ADA5-FADC8842177F}" dt="2024-08-09T21:27:14.096" v="0" actId="47"/>
          <pc:sldLayoutMkLst>
            <pc:docMk/>
            <pc:sldMasterMk cId="2289648536" sldId="2147483670"/>
            <pc:sldLayoutMk cId="2128064179" sldId="2147483677"/>
          </pc:sldLayoutMkLst>
        </pc:sldLayoutChg>
        <pc:sldLayoutChg chg="del">
          <pc:chgData name="Wilhelm, Susan@Energy" userId="5ed20752-d5d1-4cec-8bc6-2afe5167eb7c" providerId="ADAL" clId="{FA7A8A30-AB55-4530-ADA5-FADC8842177F}" dt="2024-08-09T21:27:14.096" v="0" actId="47"/>
          <pc:sldLayoutMkLst>
            <pc:docMk/>
            <pc:sldMasterMk cId="2289648536" sldId="2147483670"/>
            <pc:sldLayoutMk cId="2504554498" sldId="2147483678"/>
          </pc:sldLayoutMkLst>
        </pc:sldLayoutChg>
      </pc:sldMasterChg>
      <pc:sldMasterChg chg="del delSldLayout">
        <pc:chgData name="Wilhelm, Susan@Energy" userId="5ed20752-d5d1-4cec-8bc6-2afe5167eb7c" providerId="ADAL" clId="{FA7A8A30-AB55-4530-ADA5-FADC8842177F}" dt="2024-08-09T21:27:14.096" v="0" actId="47"/>
        <pc:sldMasterMkLst>
          <pc:docMk/>
          <pc:sldMasterMk cId="1840350066" sldId="2147483703"/>
        </pc:sldMasterMkLst>
        <pc:sldLayoutChg chg="del">
          <pc:chgData name="Wilhelm, Susan@Energy" userId="5ed20752-d5d1-4cec-8bc6-2afe5167eb7c" providerId="ADAL" clId="{FA7A8A30-AB55-4530-ADA5-FADC8842177F}" dt="2024-08-09T21:27:14.096" v="0" actId="47"/>
          <pc:sldLayoutMkLst>
            <pc:docMk/>
            <pc:sldMasterMk cId="1840350066" sldId="2147483703"/>
            <pc:sldLayoutMk cId="2333133419" sldId="2147483704"/>
          </pc:sldLayoutMkLst>
        </pc:sldLayoutChg>
        <pc:sldLayoutChg chg="del">
          <pc:chgData name="Wilhelm, Susan@Energy" userId="5ed20752-d5d1-4cec-8bc6-2afe5167eb7c" providerId="ADAL" clId="{FA7A8A30-AB55-4530-ADA5-FADC8842177F}" dt="2024-08-09T21:27:14.096" v="0" actId="47"/>
          <pc:sldLayoutMkLst>
            <pc:docMk/>
            <pc:sldMasterMk cId="1840350066" sldId="2147483703"/>
            <pc:sldLayoutMk cId="2671980874" sldId="2147483705"/>
          </pc:sldLayoutMkLst>
        </pc:sldLayoutChg>
        <pc:sldLayoutChg chg="del">
          <pc:chgData name="Wilhelm, Susan@Energy" userId="5ed20752-d5d1-4cec-8bc6-2afe5167eb7c" providerId="ADAL" clId="{FA7A8A30-AB55-4530-ADA5-FADC8842177F}" dt="2024-08-09T21:27:14.096" v="0" actId="47"/>
          <pc:sldLayoutMkLst>
            <pc:docMk/>
            <pc:sldMasterMk cId="1840350066" sldId="2147483703"/>
            <pc:sldLayoutMk cId="1338413672" sldId="2147483706"/>
          </pc:sldLayoutMkLst>
        </pc:sldLayoutChg>
        <pc:sldLayoutChg chg="del">
          <pc:chgData name="Wilhelm, Susan@Energy" userId="5ed20752-d5d1-4cec-8bc6-2afe5167eb7c" providerId="ADAL" clId="{FA7A8A30-AB55-4530-ADA5-FADC8842177F}" dt="2024-08-09T21:27:14.096" v="0" actId="47"/>
          <pc:sldLayoutMkLst>
            <pc:docMk/>
            <pc:sldMasterMk cId="1840350066" sldId="2147483703"/>
            <pc:sldLayoutMk cId="2658334392" sldId="2147483707"/>
          </pc:sldLayoutMkLst>
        </pc:sldLayoutChg>
        <pc:sldLayoutChg chg="del">
          <pc:chgData name="Wilhelm, Susan@Energy" userId="5ed20752-d5d1-4cec-8bc6-2afe5167eb7c" providerId="ADAL" clId="{FA7A8A30-AB55-4530-ADA5-FADC8842177F}" dt="2024-08-09T21:27:14.096" v="0" actId="47"/>
          <pc:sldLayoutMkLst>
            <pc:docMk/>
            <pc:sldMasterMk cId="1840350066" sldId="2147483703"/>
            <pc:sldLayoutMk cId="3550806030" sldId="2147483708"/>
          </pc:sldLayoutMkLst>
        </pc:sldLayoutChg>
        <pc:sldLayoutChg chg="del">
          <pc:chgData name="Wilhelm, Susan@Energy" userId="5ed20752-d5d1-4cec-8bc6-2afe5167eb7c" providerId="ADAL" clId="{FA7A8A30-AB55-4530-ADA5-FADC8842177F}" dt="2024-08-09T21:27:14.096" v="0" actId="47"/>
          <pc:sldLayoutMkLst>
            <pc:docMk/>
            <pc:sldMasterMk cId="1840350066" sldId="2147483703"/>
            <pc:sldLayoutMk cId="2934553256" sldId="2147483709"/>
          </pc:sldLayoutMkLst>
        </pc:sldLayoutChg>
        <pc:sldLayoutChg chg="del">
          <pc:chgData name="Wilhelm, Susan@Energy" userId="5ed20752-d5d1-4cec-8bc6-2afe5167eb7c" providerId="ADAL" clId="{FA7A8A30-AB55-4530-ADA5-FADC8842177F}" dt="2024-08-09T21:27:14.096" v="0" actId="47"/>
          <pc:sldLayoutMkLst>
            <pc:docMk/>
            <pc:sldMasterMk cId="1840350066" sldId="2147483703"/>
            <pc:sldLayoutMk cId="2221469102" sldId="2147483710"/>
          </pc:sldLayoutMkLst>
        </pc:sldLayoutChg>
        <pc:sldLayoutChg chg="del">
          <pc:chgData name="Wilhelm, Susan@Energy" userId="5ed20752-d5d1-4cec-8bc6-2afe5167eb7c" providerId="ADAL" clId="{FA7A8A30-AB55-4530-ADA5-FADC8842177F}" dt="2024-08-09T21:27:14.096" v="0" actId="47"/>
          <pc:sldLayoutMkLst>
            <pc:docMk/>
            <pc:sldMasterMk cId="1840350066" sldId="2147483703"/>
            <pc:sldLayoutMk cId="725245146" sldId="2147483711"/>
          </pc:sldLayoutMkLst>
        </pc:sldLayoutChg>
        <pc:sldLayoutChg chg="del">
          <pc:chgData name="Wilhelm, Susan@Energy" userId="5ed20752-d5d1-4cec-8bc6-2afe5167eb7c" providerId="ADAL" clId="{FA7A8A30-AB55-4530-ADA5-FADC8842177F}" dt="2024-08-09T21:27:14.096" v="0" actId="47"/>
          <pc:sldLayoutMkLst>
            <pc:docMk/>
            <pc:sldMasterMk cId="1840350066" sldId="2147483703"/>
            <pc:sldLayoutMk cId="4198692493" sldId="2147483712"/>
          </pc:sldLayoutMkLst>
        </pc:sldLayoutChg>
        <pc:sldLayoutChg chg="del">
          <pc:chgData name="Wilhelm, Susan@Energy" userId="5ed20752-d5d1-4cec-8bc6-2afe5167eb7c" providerId="ADAL" clId="{FA7A8A30-AB55-4530-ADA5-FADC8842177F}" dt="2024-08-09T21:27:14.096" v="0" actId="47"/>
          <pc:sldLayoutMkLst>
            <pc:docMk/>
            <pc:sldMasterMk cId="1840350066" sldId="2147483703"/>
            <pc:sldLayoutMk cId="2904036490" sldId="2147483713"/>
          </pc:sldLayoutMkLst>
        </pc:sldLayoutChg>
        <pc:sldLayoutChg chg="del">
          <pc:chgData name="Wilhelm, Susan@Energy" userId="5ed20752-d5d1-4cec-8bc6-2afe5167eb7c" providerId="ADAL" clId="{FA7A8A30-AB55-4530-ADA5-FADC8842177F}" dt="2024-08-09T21:27:14.096" v="0" actId="47"/>
          <pc:sldLayoutMkLst>
            <pc:docMk/>
            <pc:sldMasterMk cId="1840350066" sldId="2147483703"/>
            <pc:sldLayoutMk cId="383393165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7C884C-2074-1E4E-8B7D-F3966173A15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181280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Verdana" panose="020B0604030504040204" pitchFamily="34" charset="0"/>
              </a:rPr>
              <a:t>Top-down approaches generally result in scenarios of future conditions that are easy to explain and can provide a range of impacts that explore possible outcomes. But, these scenarios, by themselves, are difficult to place in a probabilistic context and are generally not informed by specific factors that drive system risk or vulnerability. They are also highly sensitive to decisions about which climate models are included and cannot easily explore sensitivity to model selection.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7C884C-2074-1E4E-8B7D-F3966173A15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5" name="Footer Placeholder 4">
            <a:extLst>
              <a:ext uri="{FF2B5EF4-FFF2-40B4-BE49-F238E27FC236}">
                <a16:creationId xmlns:a16="http://schemas.microsoft.com/office/drawing/2014/main" id="{5729F3AE-EC78-9798-058C-F2F72BDC7613}"/>
              </a:ext>
            </a:extLst>
          </p:cNvPr>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331947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2"/>
                </a:solidFill>
                <a:effectLst/>
                <a:highlight>
                  <a:srgbClr val="FFFFFF"/>
                </a:highlight>
                <a:latin typeface="Arial" panose="020B0604020202020204" pitchFamily="34" charset="0"/>
              </a:rPr>
              <a:t>Ridiculously Resilient Ridge or </a:t>
            </a:r>
            <a:r>
              <a:rPr lang="en-US" b="0" i="0" dirty="0">
                <a:solidFill>
                  <a:srgbClr val="202122"/>
                </a:solidFill>
                <a:effectLst/>
                <a:highlight>
                  <a:srgbClr val="FFFFFF"/>
                </a:highlight>
                <a:latin typeface="Arial" panose="020B0604020202020204" pitchFamily="34" charset="0"/>
              </a:rPr>
              <a:t>persistent anticyclone </a:t>
            </a:r>
          </a:p>
          <a:p>
            <a:endParaRPr lang="en-US" b="1" i="0" dirty="0">
              <a:solidFill>
                <a:srgbClr val="202122"/>
              </a:solidFill>
              <a:effectLst/>
              <a:highlight>
                <a:srgbClr val="FFFFFF"/>
              </a:highlight>
              <a:latin typeface="Arial" panose="020B0604020202020204" pitchFamily="34" charset="0"/>
            </a:endParaRPr>
          </a:p>
          <a:p>
            <a:r>
              <a:rPr lang="en-US" dirty="0"/>
              <a:t>https://www.kqed.org/science/26293/ridiculous-ridge-may-be-back-to-prolong-california-drought</a:t>
            </a:r>
          </a:p>
        </p:txBody>
      </p:sp>
      <p:sp>
        <p:nvSpPr>
          <p:cNvPr id="4" name="Footer Placeholder 3"/>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17198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7C884C-2074-1E4E-8B7D-F3966173A15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199175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7C884C-2074-1E4E-8B7D-F3966173A15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362839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auto">
              <a:spcAft>
                <a:spcPts val="0"/>
              </a:spcAft>
            </a:pPr>
            <a:r>
              <a:rPr lang="en-US" sz="5400" dirty="0"/>
              <a:t>Over a range of hydrologic conditions</a:t>
            </a:r>
            <a:endParaRPr lang="en-US" sz="4000" dirty="0"/>
          </a:p>
          <a:p>
            <a:pPr lvl="1" fontAlgn="auto">
              <a:spcAft>
                <a:spcPts val="0"/>
              </a:spcAft>
            </a:pPr>
            <a:r>
              <a:rPr lang="en-US" sz="3600" dirty="0"/>
              <a:t>Historic extended dry cycle</a:t>
            </a:r>
          </a:p>
          <a:p>
            <a:pPr lvl="1" fontAlgn="auto">
              <a:spcAft>
                <a:spcPts val="0"/>
              </a:spcAft>
            </a:pPr>
            <a:r>
              <a:rPr lang="en-US" sz="3600" dirty="0"/>
              <a:t>Long-term average</a:t>
            </a:r>
            <a:endParaRPr lang="en-US" sz="7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7C884C-2074-1E4E-8B7D-F3966173A15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256992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7C884C-2074-1E4E-8B7D-F3966173A15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mn-cs"/>
            </a:endParaRPr>
          </a:p>
        </p:txBody>
      </p:sp>
    </p:spTree>
    <p:extLst>
      <p:ext uri="{BB962C8B-B14F-4D97-AF65-F5344CB8AC3E}">
        <p14:creationId xmlns:p14="http://schemas.microsoft.com/office/powerpoint/2010/main" val="237865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24">
            <a:extLst>
              <a:ext uri="{FF2B5EF4-FFF2-40B4-BE49-F238E27FC236}">
                <a16:creationId xmlns:a16="http://schemas.microsoft.com/office/drawing/2014/main" id="{F364F0D4-FF05-764E-8022-608BBE76FF70}"/>
              </a:ext>
            </a:extLst>
          </p:cNvPr>
          <p:cNvSpPr>
            <a:spLocks noGrp="1"/>
          </p:cNvSpPr>
          <p:nvPr>
            <p:ph type="pic" sz="quarter" idx="19" hasCustomPrompt="1"/>
          </p:nvPr>
        </p:nvSpPr>
        <p:spPr>
          <a:xfrm>
            <a:off x="0" y="3611685"/>
            <a:ext cx="9144000" cy="1096047"/>
          </a:xfrm>
          <a:prstGeom prst="rect">
            <a:avLst/>
          </a:prstGeom>
        </p:spPr>
        <p:txBody>
          <a:bodyPr vert="horz"/>
          <a:lstStyle>
            <a:lvl1pPr marL="0" indent="0">
              <a:buFontTx/>
              <a:buNone/>
              <a:defRPr sz="750" b="0" i="1" kern="700" spc="225">
                <a:solidFill>
                  <a:schemeClr val="bg1"/>
                </a:solidFill>
                <a:latin typeface="Arial"/>
              </a:defRPr>
            </a:lvl1pPr>
          </a:lstStyle>
          <a:p>
            <a:r>
              <a:rPr lang="en-US"/>
              <a:t>Place a 1020px x 164px picture here.</a:t>
            </a:r>
          </a:p>
        </p:txBody>
      </p:sp>
      <p:sp>
        <p:nvSpPr>
          <p:cNvPr id="3" name="Text Placeholder 15">
            <a:extLst>
              <a:ext uri="{FF2B5EF4-FFF2-40B4-BE49-F238E27FC236}">
                <a16:creationId xmlns:a16="http://schemas.microsoft.com/office/drawing/2014/main" id="{AC8406E1-F5BA-534C-A273-10DE16FE1EB7}"/>
              </a:ext>
            </a:extLst>
          </p:cNvPr>
          <p:cNvSpPr>
            <a:spLocks noGrp="1"/>
          </p:cNvSpPr>
          <p:nvPr>
            <p:ph type="body" sz="quarter" idx="14" hasCustomPrompt="1"/>
          </p:nvPr>
        </p:nvSpPr>
        <p:spPr>
          <a:xfrm>
            <a:off x="477142" y="1312818"/>
            <a:ext cx="8238494" cy="1052513"/>
          </a:xfrm>
          <a:prstGeom prst="rect">
            <a:avLst/>
          </a:prstGeom>
        </p:spPr>
        <p:txBody>
          <a:bodyPr vert="horz"/>
          <a:lstStyle>
            <a:lvl1pPr marL="0" indent="0" algn="r">
              <a:buFontTx/>
              <a:buNone/>
              <a:defRPr sz="8250" b="1" i="0" spc="-300" baseline="0">
                <a:solidFill>
                  <a:schemeClr val="accent1"/>
                </a:solidFill>
              </a:defRPr>
            </a:lvl1pPr>
            <a:lvl2pPr marL="342897" indent="0">
              <a:buFontTx/>
              <a:buNone/>
              <a:defRPr sz="8250" b="1" i="0" spc="-413">
                <a:solidFill>
                  <a:schemeClr val="accent1"/>
                </a:solidFill>
              </a:defRPr>
            </a:lvl2pPr>
            <a:lvl3pPr marL="685795" indent="0">
              <a:buFontTx/>
              <a:buNone/>
              <a:defRPr sz="8250" b="1" i="0" spc="-413">
                <a:solidFill>
                  <a:schemeClr val="accent1"/>
                </a:solidFill>
              </a:defRPr>
            </a:lvl3pPr>
            <a:lvl4pPr marL="1028692" indent="0">
              <a:buFontTx/>
              <a:buNone/>
              <a:defRPr sz="8250" b="1" i="0" spc="-413">
                <a:solidFill>
                  <a:schemeClr val="accent1"/>
                </a:solidFill>
              </a:defRPr>
            </a:lvl4pPr>
            <a:lvl5pPr marL="1371589" indent="0">
              <a:buFontTx/>
              <a:buNone/>
              <a:defRPr sz="8250" b="1" i="0" spc="-413">
                <a:solidFill>
                  <a:schemeClr val="accent1"/>
                </a:solidFill>
              </a:defRPr>
            </a:lvl5pPr>
          </a:lstStyle>
          <a:p>
            <a:pPr lvl="0"/>
            <a:r>
              <a:rPr lang="en-US"/>
              <a:t>A Short Title </a:t>
            </a:r>
          </a:p>
        </p:txBody>
      </p:sp>
      <p:sp>
        <p:nvSpPr>
          <p:cNvPr id="4" name="Text Placeholder 17">
            <a:extLst>
              <a:ext uri="{FF2B5EF4-FFF2-40B4-BE49-F238E27FC236}">
                <a16:creationId xmlns:a16="http://schemas.microsoft.com/office/drawing/2014/main" id="{9E97C00A-8D89-A24D-8CA7-E354D5593678}"/>
              </a:ext>
            </a:extLst>
          </p:cNvPr>
          <p:cNvSpPr>
            <a:spLocks noGrp="1"/>
          </p:cNvSpPr>
          <p:nvPr>
            <p:ph type="body" sz="quarter" idx="15" hasCustomPrompt="1"/>
          </p:nvPr>
        </p:nvSpPr>
        <p:spPr>
          <a:xfrm>
            <a:off x="2358571" y="2518809"/>
            <a:ext cx="6310766" cy="461963"/>
          </a:xfrm>
          <a:prstGeom prst="rect">
            <a:avLst/>
          </a:prstGeom>
        </p:spPr>
        <p:txBody>
          <a:bodyPr vert="horz"/>
          <a:lstStyle>
            <a:lvl1pPr marL="0" indent="0" algn="r">
              <a:buFontTx/>
              <a:buNone/>
              <a:defRPr sz="1950" b="0" i="1">
                <a:solidFill>
                  <a:srgbClr val="00395E"/>
                </a:solidFill>
              </a:defRPr>
            </a:lvl1pPr>
          </a:lstStyle>
          <a:p>
            <a:pPr lvl="0"/>
            <a:r>
              <a:rPr lang="en-US"/>
              <a:t>Single line Subtitle of 40 character or less</a:t>
            </a:r>
          </a:p>
        </p:txBody>
      </p:sp>
      <p:sp>
        <p:nvSpPr>
          <p:cNvPr id="5" name="Text Placeholder 19">
            <a:extLst>
              <a:ext uri="{FF2B5EF4-FFF2-40B4-BE49-F238E27FC236}">
                <a16:creationId xmlns:a16="http://schemas.microsoft.com/office/drawing/2014/main" id="{6CFB9E51-AB50-004E-8E67-EA6F6844990E}"/>
              </a:ext>
            </a:extLst>
          </p:cNvPr>
          <p:cNvSpPr>
            <a:spLocks noGrp="1"/>
          </p:cNvSpPr>
          <p:nvPr>
            <p:ph type="body" sz="quarter" idx="16" hasCustomPrompt="1"/>
          </p:nvPr>
        </p:nvSpPr>
        <p:spPr>
          <a:xfrm>
            <a:off x="990938" y="1420141"/>
            <a:ext cx="4932342" cy="270272"/>
          </a:xfrm>
          <a:prstGeom prst="rect">
            <a:avLst/>
          </a:prstGeom>
        </p:spPr>
        <p:txBody>
          <a:bodyPr vert="horz"/>
          <a:lstStyle>
            <a:lvl1pPr marL="0" indent="0">
              <a:buFontTx/>
              <a:buNone/>
              <a:defRPr sz="600" kern="800" spc="315">
                <a:solidFill>
                  <a:srgbClr val="00395E"/>
                </a:solidFill>
              </a:defRPr>
            </a:lvl1pPr>
          </a:lstStyle>
          <a:p>
            <a:pPr lvl="0"/>
            <a:r>
              <a:rPr lang="en-US"/>
              <a:t>CALIFORNIA DEPARTMENT OF WATER RESOURCES</a:t>
            </a:r>
          </a:p>
        </p:txBody>
      </p:sp>
      <p:sp>
        <p:nvSpPr>
          <p:cNvPr id="6" name="Text Placeholder 21">
            <a:extLst>
              <a:ext uri="{FF2B5EF4-FFF2-40B4-BE49-F238E27FC236}">
                <a16:creationId xmlns:a16="http://schemas.microsoft.com/office/drawing/2014/main" id="{13F7D128-8861-3F43-A9EB-0E7ACDA47780}"/>
              </a:ext>
            </a:extLst>
          </p:cNvPr>
          <p:cNvSpPr>
            <a:spLocks noGrp="1"/>
          </p:cNvSpPr>
          <p:nvPr>
            <p:ph type="body" sz="quarter" idx="17" hasCustomPrompt="1"/>
          </p:nvPr>
        </p:nvSpPr>
        <p:spPr>
          <a:xfrm>
            <a:off x="6971965" y="2890538"/>
            <a:ext cx="1697373" cy="245910"/>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Event Name   |   Date/Year</a:t>
            </a:r>
          </a:p>
        </p:txBody>
      </p:sp>
      <p:sp>
        <p:nvSpPr>
          <p:cNvPr id="7" name="Text Placeholder 21">
            <a:extLst>
              <a:ext uri="{FF2B5EF4-FFF2-40B4-BE49-F238E27FC236}">
                <a16:creationId xmlns:a16="http://schemas.microsoft.com/office/drawing/2014/main" id="{EB2060A9-0B46-1242-816F-6C3DCD80101E}"/>
              </a:ext>
            </a:extLst>
          </p:cNvPr>
          <p:cNvSpPr>
            <a:spLocks noGrp="1"/>
          </p:cNvSpPr>
          <p:nvPr>
            <p:ph type="body" sz="quarter" idx="18" hasCustomPrompt="1"/>
          </p:nvPr>
        </p:nvSpPr>
        <p:spPr>
          <a:xfrm>
            <a:off x="6971964" y="3109235"/>
            <a:ext cx="1818250" cy="274485"/>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Presenter’s Name, Title</a:t>
            </a:r>
          </a:p>
        </p:txBody>
      </p:sp>
    </p:spTree>
    <p:extLst>
      <p:ext uri="{BB962C8B-B14F-4D97-AF65-F5344CB8AC3E}">
        <p14:creationId xmlns:p14="http://schemas.microsoft.com/office/powerpoint/2010/main" val="324400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5605423" cy="1049616"/>
          </a:xfrm>
          <a:prstGeom prst="rect">
            <a:avLst/>
          </a:prstGeom>
        </p:spPr>
        <p:txBody>
          <a:bodyPr lIns="163284" tIns="81642" rIns="163284" bIns="81642"/>
          <a:lstStyle>
            <a:lvl1pPr algn="l">
              <a:defRPr sz="33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671851"/>
            <a:ext cx="5943600" cy="2846361"/>
          </a:xfrm>
          <a:prstGeom prst="rect">
            <a:avLst/>
          </a:prstGeom>
        </p:spPr>
        <p:txBody>
          <a:bodyPr lIns="163284" tIns="81642" rIns="163284" bIns="81642"/>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6" descr="Logo&#10;&#10;Description automatically generated">
            <a:extLst>
              <a:ext uri="{FF2B5EF4-FFF2-40B4-BE49-F238E27FC236}">
                <a16:creationId xmlns:a16="http://schemas.microsoft.com/office/drawing/2014/main" id="{FE6EFE14-6BBA-4947-AAF4-C7D03D6E5D5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81642" y="351651"/>
            <a:ext cx="758269" cy="758269"/>
          </a:xfrm>
          <a:prstGeom prst="rect">
            <a:avLst/>
          </a:prstGeom>
        </p:spPr>
      </p:pic>
      <p:sp>
        <p:nvSpPr>
          <p:cNvPr id="8" name="Picture Placeholder 24">
            <a:extLst>
              <a:ext uri="{FF2B5EF4-FFF2-40B4-BE49-F238E27FC236}">
                <a16:creationId xmlns:a16="http://schemas.microsoft.com/office/drawing/2014/main" id="{136BCC51-1536-449C-BEE8-4A26636C9A10}"/>
              </a:ext>
            </a:extLst>
          </p:cNvPr>
          <p:cNvSpPr>
            <a:spLocks noGrp="1"/>
          </p:cNvSpPr>
          <p:nvPr>
            <p:ph type="pic" sz="quarter" idx="19" hasCustomPrompt="1"/>
          </p:nvPr>
        </p:nvSpPr>
        <p:spPr>
          <a:xfrm>
            <a:off x="7258929" y="0"/>
            <a:ext cx="1885071" cy="5143500"/>
          </a:xfrm>
          <a:prstGeom prst="rect">
            <a:avLst/>
          </a:prstGeom>
        </p:spPr>
        <p:txBody>
          <a:bodyPr vert="horz"/>
          <a:lstStyle>
            <a:lvl1pPr marL="0" indent="0">
              <a:buFontTx/>
              <a:buNone/>
              <a:defRPr sz="750" b="0" i="1" kern="700" spc="225">
                <a:solidFill>
                  <a:schemeClr val="bg1"/>
                </a:solidFill>
                <a:latin typeface="Arial"/>
              </a:defRPr>
            </a:lvl1pPr>
          </a:lstStyle>
          <a:p>
            <a:r>
              <a:rPr lang="en-US"/>
              <a:t>Place a picture here.</a:t>
            </a:r>
          </a:p>
        </p:txBody>
      </p:sp>
    </p:spTree>
    <p:extLst>
      <p:ext uri="{BB962C8B-B14F-4D97-AF65-F5344CB8AC3E}">
        <p14:creationId xmlns:p14="http://schemas.microsoft.com/office/powerpoint/2010/main" val="121570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A37B005-BFFD-DA41-8E10-12091077AF7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
        <p:nvSpPr>
          <p:cNvPr id="7" name="Title 1">
            <a:extLst>
              <a:ext uri="{FF2B5EF4-FFF2-40B4-BE49-F238E27FC236}">
                <a16:creationId xmlns:a16="http://schemas.microsoft.com/office/drawing/2014/main" id="{EC3A6151-6F0F-45EC-9977-2815B6AF2A11}"/>
              </a:ext>
            </a:extLst>
          </p:cNvPr>
          <p:cNvSpPr>
            <a:spLocks noGrp="1"/>
          </p:cNvSpPr>
          <p:nvPr>
            <p:ph type="title" hasCustomPrompt="1"/>
          </p:nvPr>
        </p:nvSpPr>
        <p:spPr>
          <a:xfrm>
            <a:off x="457200" y="205978"/>
            <a:ext cx="5605423" cy="1049616"/>
          </a:xfrm>
          <a:prstGeom prst="rect">
            <a:avLst/>
          </a:prstGeom>
        </p:spPr>
        <p:txBody>
          <a:bodyPr lIns="163284" tIns="81642" rIns="163284" bIns="81642"/>
          <a:lstStyle>
            <a:lvl1pPr algn="l">
              <a:defRPr sz="3300" b="1">
                <a:solidFill>
                  <a:srgbClr val="00395E"/>
                </a:solidFill>
              </a:defRPr>
            </a:lvl1pPr>
          </a:lstStyle>
          <a:p>
            <a:r>
              <a:rPr lang="en-US"/>
              <a:t>CLICK TO EDIT MASTER TITLE STYLE</a:t>
            </a:r>
          </a:p>
        </p:txBody>
      </p:sp>
    </p:spTree>
    <p:extLst>
      <p:ext uri="{BB962C8B-B14F-4D97-AF65-F5344CB8AC3E}">
        <p14:creationId xmlns:p14="http://schemas.microsoft.com/office/powerpoint/2010/main" val="2768347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bg>
      <p:bgPr>
        <a:gradFill rotWithShape="1">
          <a:gsLst>
            <a:gs pos="0">
              <a:schemeClr val="bg1">
                <a:lumMod val="95000"/>
              </a:schemeClr>
            </a:gs>
            <a:gs pos="100000">
              <a:schemeClr val="bg1">
                <a:lumMod val="75000"/>
                <a:alpha val="5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idx="1"/>
          </p:nvPr>
        </p:nvSpPr>
        <p:spPr>
          <a:xfrm>
            <a:off x="457200" y="1200151"/>
            <a:ext cx="8229600" cy="3394473"/>
          </a:xfrm>
          <a:prstGeom prst="rect">
            <a:avLst/>
          </a:prstGeom>
        </p:spPr>
        <p:txBody>
          <a:bodyPr lIns="163284" tIns="81642" rIns="163284" bIns="81642"/>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F930DDB-8D58-492F-A09C-74F2086AA6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10" name="TextBox 9">
            <a:extLst>
              <a:ext uri="{FF2B5EF4-FFF2-40B4-BE49-F238E27FC236}">
                <a16:creationId xmlns:a16="http://schemas.microsoft.com/office/drawing/2014/main" id="{44CEBFBB-8601-4776-8CC9-AD34CF438009}"/>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5772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16674773-0F26-4465-87C0-0235CA6C286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12" name="TextBox 11">
            <a:extLst>
              <a:ext uri="{FF2B5EF4-FFF2-40B4-BE49-F238E27FC236}">
                <a16:creationId xmlns:a16="http://schemas.microsoft.com/office/drawing/2014/main" id="{5A040B9D-6088-4066-8E53-DC9F0B804819}"/>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3819728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_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773606" cy="1049616"/>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671851"/>
            <a:ext cx="4038600" cy="29227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0"/>
            <a:ext cx="4495800" cy="5143500"/>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endParaRPr lang="en-US"/>
          </a:p>
        </p:txBody>
      </p:sp>
      <p:pic>
        <p:nvPicPr>
          <p:cNvPr id="11" name="Picture 10">
            <a:extLst>
              <a:ext uri="{FF2B5EF4-FFF2-40B4-BE49-F238E27FC236}">
                <a16:creationId xmlns:a16="http://schemas.microsoft.com/office/drawing/2014/main" id="{2564DFF6-9EFB-4A82-88FC-4AFE21082D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12" name="TextBox 11">
            <a:extLst>
              <a:ext uri="{FF2B5EF4-FFF2-40B4-BE49-F238E27FC236}">
                <a16:creationId xmlns:a16="http://schemas.microsoft.com/office/drawing/2014/main" id="{044B2A1F-EBEA-4A37-BC83-11E5BF302915}"/>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3807724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lef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3208" y="328809"/>
            <a:ext cx="3773606" cy="1049616"/>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hasCustomPrompt="1"/>
          </p:nvPr>
        </p:nvSpPr>
        <p:spPr>
          <a:xfrm>
            <a:off x="4844956" y="2060812"/>
            <a:ext cx="4038600" cy="2922773"/>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half" idx="2"/>
          </p:nvPr>
        </p:nvSpPr>
        <p:spPr>
          <a:xfrm>
            <a:off x="35257" y="1"/>
            <a:ext cx="4495800" cy="5143500"/>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endParaRPr lang="en-US"/>
          </a:p>
        </p:txBody>
      </p:sp>
    </p:spTree>
    <p:extLst>
      <p:ext uri="{BB962C8B-B14F-4D97-AF65-F5344CB8AC3E}">
        <p14:creationId xmlns:p14="http://schemas.microsoft.com/office/powerpoint/2010/main" val="496783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ith s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BE7C25-90F8-1D40-93DE-171CAE24262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1067528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with se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573FE8-E673-4CE7-988F-D5A74243808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9" name="TextBox 8">
            <a:extLst>
              <a:ext uri="{FF2B5EF4-FFF2-40B4-BE49-F238E27FC236}">
                <a16:creationId xmlns:a16="http://schemas.microsoft.com/office/drawing/2014/main" id="{9094A424-E732-49CF-88F7-64A91D0404A7}"/>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541805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41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242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Picture Placeholder 24">
            <a:extLst>
              <a:ext uri="{FF2B5EF4-FFF2-40B4-BE49-F238E27FC236}">
                <a16:creationId xmlns:a16="http://schemas.microsoft.com/office/drawing/2014/main" id="{F364F0D4-FF05-764E-8022-608BBE76FF70}"/>
              </a:ext>
            </a:extLst>
          </p:cNvPr>
          <p:cNvSpPr>
            <a:spLocks noGrp="1"/>
          </p:cNvSpPr>
          <p:nvPr>
            <p:ph type="pic" sz="quarter" idx="19" hasCustomPrompt="1"/>
          </p:nvPr>
        </p:nvSpPr>
        <p:spPr>
          <a:xfrm>
            <a:off x="0" y="3611685"/>
            <a:ext cx="9144000" cy="1096047"/>
          </a:xfrm>
          <a:prstGeom prst="rect">
            <a:avLst/>
          </a:prstGeom>
        </p:spPr>
        <p:txBody>
          <a:bodyPr vert="horz"/>
          <a:lstStyle>
            <a:lvl1pPr marL="0" indent="0">
              <a:buFontTx/>
              <a:buNone/>
              <a:defRPr sz="750" b="0" i="1" kern="700" spc="225">
                <a:solidFill>
                  <a:schemeClr val="bg1"/>
                </a:solidFill>
                <a:latin typeface="Arial"/>
              </a:defRPr>
            </a:lvl1pPr>
          </a:lstStyle>
          <a:p>
            <a:r>
              <a:rPr lang="en-US"/>
              <a:t>Place a 1020px x 164px picture here.</a:t>
            </a:r>
          </a:p>
        </p:txBody>
      </p:sp>
      <p:sp>
        <p:nvSpPr>
          <p:cNvPr id="3" name="Text Placeholder 15">
            <a:extLst>
              <a:ext uri="{FF2B5EF4-FFF2-40B4-BE49-F238E27FC236}">
                <a16:creationId xmlns:a16="http://schemas.microsoft.com/office/drawing/2014/main" id="{AC8406E1-F5BA-534C-A273-10DE16FE1EB7}"/>
              </a:ext>
            </a:extLst>
          </p:cNvPr>
          <p:cNvSpPr>
            <a:spLocks noGrp="1"/>
          </p:cNvSpPr>
          <p:nvPr>
            <p:ph type="body" sz="quarter" idx="14" hasCustomPrompt="1"/>
          </p:nvPr>
        </p:nvSpPr>
        <p:spPr>
          <a:xfrm>
            <a:off x="477142" y="1312818"/>
            <a:ext cx="8238494" cy="1052513"/>
          </a:xfrm>
          <a:prstGeom prst="rect">
            <a:avLst/>
          </a:prstGeom>
        </p:spPr>
        <p:txBody>
          <a:bodyPr vert="horz"/>
          <a:lstStyle>
            <a:lvl1pPr marL="0" indent="0" algn="r">
              <a:buFontTx/>
              <a:buNone/>
              <a:defRPr sz="8250" b="1" i="0" spc="-300" baseline="0">
                <a:solidFill>
                  <a:srgbClr val="00395E"/>
                </a:solidFill>
              </a:defRPr>
            </a:lvl1pPr>
            <a:lvl2pPr marL="342897" indent="0">
              <a:buFontTx/>
              <a:buNone/>
              <a:defRPr sz="8250" b="1" i="0" spc="-413">
                <a:solidFill>
                  <a:schemeClr val="accent1"/>
                </a:solidFill>
              </a:defRPr>
            </a:lvl2pPr>
            <a:lvl3pPr marL="685795" indent="0">
              <a:buFontTx/>
              <a:buNone/>
              <a:defRPr sz="8250" b="1" i="0" spc="-413">
                <a:solidFill>
                  <a:schemeClr val="accent1"/>
                </a:solidFill>
              </a:defRPr>
            </a:lvl3pPr>
            <a:lvl4pPr marL="1028692" indent="0">
              <a:buFontTx/>
              <a:buNone/>
              <a:defRPr sz="8250" b="1" i="0" spc="-413">
                <a:solidFill>
                  <a:schemeClr val="accent1"/>
                </a:solidFill>
              </a:defRPr>
            </a:lvl4pPr>
            <a:lvl5pPr marL="1371589" indent="0">
              <a:buFontTx/>
              <a:buNone/>
              <a:defRPr sz="8250" b="1" i="0" spc="-413">
                <a:solidFill>
                  <a:schemeClr val="accent1"/>
                </a:solidFill>
              </a:defRPr>
            </a:lvl5pPr>
          </a:lstStyle>
          <a:p>
            <a:pPr lvl="0"/>
            <a:r>
              <a:rPr lang="en-US"/>
              <a:t>A Short Title </a:t>
            </a:r>
          </a:p>
        </p:txBody>
      </p:sp>
      <p:sp>
        <p:nvSpPr>
          <p:cNvPr id="4" name="Text Placeholder 17">
            <a:extLst>
              <a:ext uri="{FF2B5EF4-FFF2-40B4-BE49-F238E27FC236}">
                <a16:creationId xmlns:a16="http://schemas.microsoft.com/office/drawing/2014/main" id="{9E97C00A-8D89-A24D-8CA7-E354D5593678}"/>
              </a:ext>
            </a:extLst>
          </p:cNvPr>
          <p:cNvSpPr>
            <a:spLocks noGrp="1"/>
          </p:cNvSpPr>
          <p:nvPr>
            <p:ph type="body" sz="quarter" idx="15" hasCustomPrompt="1"/>
          </p:nvPr>
        </p:nvSpPr>
        <p:spPr>
          <a:xfrm>
            <a:off x="2358571" y="2518809"/>
            <a:ext cx="6310766" cy="461963"/>
          </a:xfrm>
          <a:prstGeom prst="rect">
            <a:avLst/>
          </a:prstGeom>
        </p:spPr>
        <p:txBody>
          <a:bodyPr vert="horz"/>
          <a:lstStyle>
            <a:lvl1pPr marL="0" indent="0" algn="r">
              <a:buFontTx/>
              <a:buNone/>
              <a:defRPr sz="1950" b="0" i="1" baseline="0">
                <a:solidFill>
                  <a:schemeClr val="tx1">
                    <a:lumMod val="65000"/>
                    <a:lumOff val="35000"/>
                  </a:schemeClr>
                </a:solidFill>
              </a:defRPr>
            </a:lvl1pPr>
          </a:lstStyle>
          <a:p>
            <a:pPr lvl="0"/>
            <a:r>
              <a:rPr lang="en-US"/>
              <a:t>Single line Subtitle of 40 character or less</a:t>
            </a:r>
          </a:p>
        </p:txBody>
      </p:sp>
      <p:sp>
        <p:nvSpPr>
          <p:cNvPr id="5" name="Text Placeholder 19">
            <a:extLst>
              <a:ext uri="{FF2B5EF4-FFF2-40B4-BE49-F238E27FC236}">
                <a16:creationId xmlns:a16="http://schemas.microsoft.com/office/drawing/2014/main" id="{6CFB9E51-AB50-004E-8E67-EA6F6844990E}"/>
              </a:ext>
            </a:extLst>
          </p:cNvPr>
          <p:cNvSpPr>
            <a:spLocks noGrp="1"/>
          </p:cNvSpPr>
          <p:nvPr>
            <p:ph type="body" sz="quarter" idx="16" hasCustomPrompt="1"/>
          </p:nvPr>
        </p:nvSpPr>
        <p:spPr>
          <a:xfrm>
            <a:off x="990938" y="1420141"/>
            <a:ext cx="4932342" cy="270272"/>
          </a:xfrm>
          <a:prstGeom prst="rect">
            <a:avLst/>
          </a:prstGeom>
        </p:spPr>
        <p:txBody>
          <a:bodyPr vert="horz"/>
          <a:lstStyle>
            <a:lvl1pPr marL="0" indent="0">
              <a:buFontTx/>
              <a:buNone/>
              <a:defRPr sz="600" kern="800" spc="315" baseline="0">
                <a:solidFill>
                  <a:schemeClr val="tx1">
                    <a:lumMod val="65000"/>
                    <a:lumOff val="35000"/>
                  </a:schemeClr>
                </a:solidFill>
              </a:defRPr>
            </a:lvl1pPr>
          </a:lstStyle>
          <a:p>
            <a:pPr lvl="0"/>
            <a:r>
              <a:rPr lang="en-US"/>
              <a:t>CALIFORNIA DEPARTMENT OF WATER RESOURCES</a:t>
            </a:r>
          </a:p>
        </p:txBody>
      </p:sp>
      <p:sp>
        <p:nvSpPr>
          <p:cNvPr id="6" name="Text Placeholder 21">
            <a:extLst>
              <a:ext uri="{FF2B5EF4-FFF2-40B4-BE49-F238E27FC236}">
                <a16:creationId xmlns:a16="http://schemas.microsoft.com/office/drawing/2014/main" id="{13F7D128-8861-3F43-A9EB-0E7ACDA47780}"/>
              </a:ext>
            </a:extLst>
          </p:cNvPr>
          <p:cNvSpPr>
            <a:spLocks noGrp="1"/>
          </p:cNvSpPr>
          <p:nvPr>
            <p:ph type="body" sz="quarter" idx="17" hasCustomPrompt="1"/>
          </p:nvPr>
        </p:nvSpPr>
        <p:spPr>
          <a:xfrm>
            <a:off x="6971965" y="2890538"/>
            <a:ext cx="1697373" cy="245910"/>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Event Name   |   Date/Year</a:t>
            </a:r>
          </a:p>
        </p:txBody>
      </p:sp>
      <p:sp>
        <p:nvSpPr>
          <p:cNvPr id="7" name="Text Placeholder 21">
            <a:extLst>
              <a:ext uri="{FF2B5EF4-FFF2-40B4-BE49-F238E27FC236}">
                <a16:creationId xmlns:a16="http://schemas.microsoft.com/office/drawing/2014/main" id="{EB2060A9-0B46-1242-816F-6C3DCD80101E}"/>
              </a:ext>
            </a:extLst>
          </p:cNvPr>
          <p:cNvSpPr>
            <a:spLocks noGrp="1"/>
          </p:cNvSpPr>
          <p:nvPr>
            <p:ph type="body" sz="quarter" idx="18" hasCustomPrompt="1"/>
          </p:nvPr>
        </p:nvSpPr>
        <p:spPr>
          <a:xfrm>
            <a:off x="6971964" y="3109235"/>
            <a:ext cx="1818250" cy="274485"/>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Presenter’s Name, Title</a:t>
            </a:r>
          </a:p>
        </p:txBody>
      </p:sp>
    </p:spTree>
    <p:extLst>
      <p:ext uri="{BB962C8B-B14F-4D97-AF65-F5344CB8AC3E}">
        <p14:creationId xmlns:p14="http://schemas.microsoft.com/office/powerpoint/2010/main" val="138843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Single column bullets with picture">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9BEAE2D-02E8-6D42-846B-0889CAC06994}"/>
              </a:ext>
            </a:extLst>
          </p:cNvPr>
          <p:cNvSpPr/>
          <p:nvPr userDrawn="1"/>
        </p:nvSpPr>
        <p:spPr>
          <a:xfrm>
            <a:off x="0" y="4922506"/>
            <a:ext cx="9144000" cy="237965"/>
          </a:xfrm>
          <a:prstGeom prst="rect">
            <a:avLst/>
          </a:prstGeom>
          <a:solidFill>
            <a:srgbClr val="161D48"/>
          </a:solidFill>
          <a:ln>
            <a:solidFill>
              <a:srgbClr val="155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88" name="Title Placeholder 1">
            <a:extLst>
              <a:ext uri="{FF2B5EF4-FFF2-40B4-BE49-F238E27FC236}">
                <a16:creationId xmlns:a16="http://schemas.microsoft.com/office/drawing/2014/main" id="{83B4A48A-25D3-1D4B-8F36-CD9EF64EBAB0}"/>
              </a:ext>
            </a:extLst>
          </p:cNvPr>
          <p:cNvSpPr>
            <a:spLocks noGrp="1"/>
          </p:cNvSpPr>
          <p:nvPr>
            <p:ph type="title" hasCustomPrompt="1"/>
          </p:nvPr>
        </p:nvSpPr>
        <p:spPr>
          <a:xfrm>
            <a:off x="784621" y="534278"/>
            <a:ext cx="7482484" cy="415499"/>
          </a:xfrm>
          <a:prstGeom prst="rect">
            <a:avLst/>
          </a:prstGeom>
        </p:spPr>
        <p:txBody>
          <a:bodyPr vert="horz" lIns="91440" tIns="45720" rIns="91440" bIns="45720" rtlCol="0" anchor="ctr">
            <a:normAutofit/>
          </a:bodyPr>
          <a:lstStyle>
            <a:lvl1pPr algn="l">
              <a:defRPr sz="2400" b="0">
                <a:solidFill>
                  <a:srgbClr val="161D48"/>
                </a:solidFill>
                <a:latin typeface="Branding Bold" panose="00000800000000000000" pitchFamily="50" charset="0"/>
              </a:defRPr>
            </a:lvl1pPr>
          </a:lstStyle>
          <a:p>
            <a:r>
              <a:rPr lang="en-US"/>
              <a:t>Title Goes Here</a:t>
            </a:r>
          </a:p>
        </p:txBody>
      </p:sp>
      <p:sp>
        <p:nvSpPr>
          <p:cNvPr id="4" name="Content Placeholder 3">
            <a:extLst>
              <a:ext uri="{FF2B5EF4-FFF2-40B4-BE49-F238E27FC236}">
                <a16:creationId xmlns:a16="http://schemas.microsoft.com/office/drawing/2014/main" id="{EC4A5402-42A5-8C4B-896A-E7B7F18D3A1C}"/>
              </a:ext>
            </a:extLst>
          </p:cNvPr>
          <p:cNvSpPr>
            <a:spLocks noGrp="1"/>
          </p:cNvSpPr>
          <p:nvPr>
            <p:ph sz="quarter" idx="11"/>
          </p:nvPr>
        </p:nvSpPr>
        <p:spPr>
          <a:xfrm>
            <a:off x="784622" y="1069523"/>
            <a:ext cx="7482483" cy="3423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836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7BBB6F-2149-4303-810C-4504F19B2FA0}"/>
              </a:ext>
            </a:extLst>
          </p:cNvPr>
          <p:cNvSpPr/>
          <p:nvPr userDrawn="1"/>
        </p:nvSpPr>
        <p:spPr>
          <a:xfrm>
            <a:off x="0" y="1257300"/>
            <a:ext cx="9144000" cy="131445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p>
        </p:txBody>
      </p:sp>
      <p:sp>
        <p:nvSpPr>
          <p:cNvPr id="4" name="Title 1">
            <a:extLst>
              <a:ext uri="{FF2B5EF4-FFF2-40B4-BE49-F238E27FC236}">
                <a16:creationId xmlns:a16="http://schemas.microsoft.com/office/drawing/2014/main" id="{CCB744C8-A21F-4B75-A7AE-38E4839977E8}"/>
              </a:ext>
            </a:extLst>
          </p:cNvPr>
          <p:cNvSpPr>
            <a:spLocks noGrp="1"/>
          </p:cNvSpPr>
          <p:nvPr>
            <p:ph type="title" hasCustomPrompt="1"/>
          </p:nvPr>
        </p:nvSpPr>
        <p:spPr>
          <a:xfrm>
            <a:off x="722313" y="1403748"/>
            <a:ext cx="7772400" cy="1021557"/>
          </a:xfrm>
          <a:prstGeom prst="rect">
            <a:avLst/>
          </a:prstGeom>
        </p:spPr>
        <p:txBody>
          <a:bodyPr lIns="163284" tIns="81642" rIns="163284" bIns="81642" anchor="ctr"/>
          <a:lstStyle>
            <a:lvl1pPr algn="l">
              <a:defRPr sz="3551" b="1" cap="all">
                <a:solidFill>
                  <a:schemeClr val="bg1"/>
                </a:solidFill>
              </a:defRPr>
            </a:lvl1pPr>
          </a:lstStyle>
          <a:p>
            <a:r>
              <a:rPr lang="en-US"/>
              <a:t>Click to edit Master title</a:t>
            </a:r>
            <a:br>
              <a:rPr lang="en-US"/>
            </a:br>
            <a:r>
              <a:rPr lang="en-US"/>
              <a:t>Click to edit Master title</a:t>
            </a:r>
          </a:p>
        </p:txBody>
      </p:sp>
      <p:sp>
        <p:nvSpPr>
          <p:cNvPr id="5" name="Text Placeholder 2">
            <a:extLst>
              <a:ext uri="{FF2B5EF4-FFF2-40B4-BE49-F238E27FC236}">
                <a16:creationId xmlns:a16="http://schemas.microsoft.com/office/drawing/2014/main" id="{94E3D131-20AE-416F-B2CB-31141519F8B9}"/>
              </a:ext>
            </a:extLst>
          </p:cNvPr>
          <p:cNvSpPr>
            <a:spLocks noGrp="1"/>
          </p:cNvSpPr>
          <p:nvPr>
            <p:ph type="body" idx="1"/>
          </p:nvPr>
        </p:nvSpPr>
        <p:spPr>
          <a:xfrm>
            <a:off x="722313" y="2677803"/>
            <a:ext cx="7772400" cy="1125141"/>
          </a:xfrm>
          <a:prstGeom prst="rect">
            <a:avLst/>
          </a:prstGeom>
        </p:spPr>
        <p:txBody>
          <a:bodyPr lIns="163284" tIns="81642" rIns="163284" bIns="81642" anchor="t"/>
          <a:lstStyle>
            <a:lvl1pPr marL="0" indent="0">
              <a:buNone/>
              <a:defRPr sz="1800">
                <a:solidFill>
                  <a:srgbClr val="00395E"/>
                </a:solidFill>
              </a:defRPr>
            </a:lvl1pPr>
            <a:lvl2pPr marL="408232" indent="0">
              <a:buNone/>
              <a:defRPr sz="1600">
                <a:solidFill>
                  <a:schemeClr val="tx1">
                    <a:tint val="75000"/>
                  </a:schemeClr>
                </a:solidFill>
              </a:defRPr>
            </a:lvl2pPr>
            <a:lvl3pPr marL="816463" indent="0">
              <a:buNone/>
              <a:defRPr sz="1450">
                <a:solidFill>
                  <a:schemeClr val="tx1">
                    <a:tint val="75000"/>
                  </a:schemeClr>
                </a:solidFill>
              </a:defRPr>
            </a:lvl3pPr>
            <a:lvl4pPr marL="1224695" indent="0">
              <a:buNone/>
              <a:defRPr sz="1251">
                <a:solidFill>
                  <a:schemeClr val="tx1">
                    <a:tint val="75000"/>
                  </a:schemeClr>
                </a:solidFill>
              </a:defRPr>
            </a:lvl4pPr>
            <a:lvl5pPr marL="1632926" indent="0">
              <a:buNone/>
              <a:defRPr sz="1251">
                <a:solidFill>
                  <a:schemeClr val="tx1">
                    <a:tint val="75000"/>
                  </a:schemeClr>
                </a:solidFill>
              </a:defRPr>
            </a:lvl5pPr>
            <a:lvl6pPr marL="2041158" indent="0">
              <a:buNone/>
              <a:defRPr sz="1251">
                <a:solidFill>
                  <a:schemeClr val="tx1">
                    <a:tint val="75000"/>
                  </a:schemeClr>
                </a:solidFill>
              </a:defRPr>
            </a:lvl6pPr>
            <a:lvl7pPr marL="2449389" indent="0">
              <a:buNone/>
              <a:defRPr sz="1251">
                <a:solidFill>
                  <a:schemeClr val="tx1">
                    <a:tint val="75000"/>
                  </a:schemeClr>
                </a:solidFill>
              </a:defRPr>
            </a:lvl7pPr>
            <a:lvl8pPr marL="2857620" indent="0">
              <a:buNone/>
              <a:defRPr sz="1251">
                <a:solidFill>
                  <a:schemeClr val="tx1">
                    <a:tint val="75000"/>
                  </a:schemeClr>
                </a:solidFill>
              </a:defRPr>
            </a:lvl8pPr>
            <a:lvl9pPr marL="3265851" indent="0">
              <a:buNone/>
              <a:defRPr sz="12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11342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4756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495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914400"/>
            <a:ext cx="7543800" cy="1614488"/>
          </a:xfrm>
          <a:prstGeom prst="rect">
            <a:avLst/>
          </a:prstGeom>
        </p:spPr>
        <p:txBody>
          <a:bodyPr>
            <a:noAutofit/>
          </a:bodyPr>
          <a:lstStyle>
            <a:lvl1pPr>
              <a:defRPr sz="5350" b="1">
                <a:solidFill>
                  <a:srgbClr val="00395E"/>
                </a:solidFill>
              </a:defRPr>
            </a:lvl1pPr>
          </a:lstStyle>
          <a:p>
            <a:r>
              <a:rPr lang="en-US"/>
              <a:t>Click to edit Master title style</a:t>
            </a:r>
          </a:p>
        </p:txBody>
      </p:sp>
      <p:sp>
        <p:nvSpPr>
          <p:cNvPr id="3" name="Subtitle 2"/>
          <p:cNvSpPr>
            <a:spLocks noGrp="1"/>
          </p:cNvSpPr>
          <p:nvPr>
            <p:ph type="subTitle" idx="1"/>
          </p:nvPr>
        </p:nvSpPr>
        <p:spPr>
          <a:xfrm>
            <a:off x="2133600" y="2531619"/>
            <a:ext cx="6172200" cy="514350"/>
          </a:xfrm>
          <a:prstGeom prst="rect">
            <a:avLst/>
          </a:prstGeom>
        </p:spPr>
        <p:txBody>
          <a:bodyPr anchor="ctr"/>
          <a:lstStyle>
            <a:lvl1pPr marL="0" indent="0" algn="l">
              <a:buNone/>
              <a:defRPr>
                <a:solidFill>
                  <a:schemeClr val="tx1">
                    <a:lumMod val="65000"/>
                    <a:lumOff val="35000"/>
                  </a:schemeClr>
                </a:solidFill>
              </a:defRPr>
            </a:lvl1pPr>
            <a:lvl2pPr marL="408211" indent="0" algn="ctr">
              <a:buNone/>
              <a:defRPr>
                <a:solidFill>
                  <a:schemeClr val="tx1">
                    <a:tint val="75000"/>
                  </a:schemeClr>
                </a:solidFill>
              </a:defRPr>
            </a:lvl2pPr>
            <a:lvl3pPr marL="816422" indent="0" algn="ctr">
              <a:buNone/>
              <a:defRPr>
                <a:solidFill>
                  <a:schemeClr val="tx1">
                    <a:tint val="75000"/>
                  </a:schemeClr>
                </a:solidFill>
              </a:defRPr>
            </a:lvl3pPr>
            <a:lvl4pPr marL="1224633" indent="0" algn="ctr">
              <a:buNone/>
              <a:defRPr>
                <a:solidFill>
                  <a:schemeClr val="tx1">
                    <a:tint val="75000"/>
                  </a:schemeClr>
                </a:solidFill>
              </a:defRPr>
            </a:lvl4pPr>
            <a:lvl5pPr marL="1632844" indent="0" algn="ctr">
              <a:buNone/>
              <a:defRPr>
                <a:solidFill>
                  <a:schemeClr val="tx1">
                    <a:tint val="75000"/>
                  </a:schemeClr>
                </a:solidFill>
              </a:defRPr>
            </a:lvl5pPr>
            <a:lvl6pPr marL="2041055" indent="0" algn="ctr">
              <a:buNone/>
              <a:defRPr>
                <a:solidFill>
                  <a:schemeClr val="tx1">
                    <a:tint val="75000"/>
                  </a:schemeClr>
                </a:solidFill>
              </a:defRPr>
            </a:lvl6pPr>
            <a:lvl7pPr marL="2449266" indent="0" algn="ctr">
              <a:buNone/>
              <a:defRPr>
                <a:solidFill>
                  <a:schemeClr val="tx1">
                    <a:tint val="75000"/>
                  </a:schemeClr>
                </a:solidFill>
              </a:defRPr>
            </a:lvl7pPr>
            <a:lvl8pPr marL="2857477" indent="0" algn="ctr">
              <a:buNone/>
              <a:defRPr>
                <a:solidFill>
                  <a:schemeClr val="tx1">
                    <a:tint val="75000"/>
                  </a:schemeClr>
                </a:solidFill>
              </a:defRPr>
            </a:lvl8pPr>
            <a:lvl9pPr marL="3265688" indent="0" algn="ctr">
              <a:buNone/>
              <a:defRPr>
                <a:solidFill>
                  <a:schemeClr val="tx1">
                    <a:tint val="75000"/>
                  </a:schemeClr>
                </a:solidFill>
              </a:defRPr>
            </a:lvl9pPr>
          </a:lstStyle>
          <a:p>
            <a:r>
              <a:rPr lang="en-US"/>
              <a:t>Click to edit Master subtitle style</a:t>
            </a:r>
          </a:p>
        </p:txBody>
      </p:sp>
      <p:sp>
        <p:nvSpPr>
          <p:cNvPr id="4" name="TextBox 3"/>
          <p:cNvSpPr txBox="1"/>
          <p:nvPr userDrawn="1"/>
        </p:nvSpPr>
        <p:spPr>
          <a:xfrm>
            <a:off x="265036" y="280500"/>
            <a:ext cx="4968027" cy="246221"/>
          </a:xfrm>
          <a:prstGeom prst="rect">
            <a:avLst/>
          </a:prstGeom>
          <a:noFill/>
        </p:spPr>
        <p:txBody>
          <a:bodyPr wrap="none" rtlCol="0">
            <a:spAutoFit/>
          </a:bodyPr>
          <a:lstStyle/>
          <a:p>
            <a:r>
              <a:rPr lang="en-US" sz="1000" spc="300">
                <a:solidFill>
                  <a:schemeClr val="tx1">
                    <a:lumMod val="65000"/>
                    <a:lumOff val="35000"/>
                  </a:schemeClr>
                </a:solidFill>
                <a:latin typeface="Arial"/>
                <a:cs typeface="Arial"/>
              </a:rPr>
              <a:t>CALIFORNIA DEPARTMENT OF WATER RESOURCES</a:t>
            </a:r>
          </a:p>
        </p:txBody>
      </p:sp>
    </p:spTree>
    <p:extLst>
      <p:ext uri="{BB962C8B-B14F-4D97-AF65-F5344CB8AC3E}">
        <p14:creationId xmlns:p14="http://schemas.microsoft.com/office/powerpoint/2010/main" val="679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865EA0-E1AD-4C99-830A-EC4086C4BB8E}"/>
              </a:ext>
            </a:extLst>
          </p:cNvPr>
          <p:cNvSpPr/>
          <p:nvPr userDrawn="1"/>
        </p:nvSpPr>
        <p:spPr>
          <a:xfrm>
            <a:off x="0" y="-18789"/>
            <a:ext cx="9144000" cy="514350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p>
        </p:txBody>
      </p:sp>
      <p:sp>
        <p:nvSpPr>
          <p:cNvPr id="2" name="Title 1"/>
          <p:cNvSpPr>
            <a:spLocks noGrp="1"/>
          </p:cNvSpPr>
          <p:nvPr>
            <p:ph type="title" hasCustomPrompt="1"/>
          </p:nvPr>
        </p:nvSpPr>
        <p:spPr>
          <a:xfrm>
            <a:off x="722313" y="2755727"/>
            <a:ext cx="4319413" cy="1295769"/>
          </a:xfrm>
          <a:prstGeom prst="rect">
            <a:avLst/>
          </a:prstGeom>
        </p:spPr>
        <p:txBody>
          <a:bodyPr lIns="163284" tIns="81642" rIns="163284" bIns="81642" anchor="b"/>
          <a:lstStyle>
            <a:lvl1pPr algn="l">
              <a:defRPr sz="3600" b="1" cap="none">
                <a:solidFill>
                  <a:srgbClr val="6A9EC2"/>
                </a:solidFill>
              </a:defRPr>
            </a:lvl1pPr>
          </a:lstStyle>
          <a:p>
            <a:r>
              <a:rPr lang="en-US"/>
              <a:t>Click To Edit Master Title Style</a:t>
            </a:r>
          </a:p>
        </p:txBody>
      </p:sp>
      <p:sp>
        <p:nvSpPr>
          <p:cNvPr id="3" name="Text Placeholder 2"/>
          <p:cNvSpPr>
            <a:spLocks noGrp="1"/>
          </p:cNvSpPr>
          <p:nvPr>
            <p:ph type="body" idx="1"/>
          </p:nvPr>
        </p:nvSpPr>
        <p:spPr>
          <a:xfrm>
            <a:off x="5198301" y="607513"/>
            <a:ext cx="3685447" cy="4114800"/>
          </a:xfrm>
          <a:prstGeom prst="rect">
            <a:avLst/>
          </a:prstGeom>
        </p:spPr>
        <p:txBody>
          <a:bodyPr lIns="163284" tIns="81642" rIns="163284" bIns="81642" anchor="t"/>
          <a:lstStyle>
            <a:lvl1pPr marL="0" indent="0" algn="l">
              <a:buNone/>
              <a:defRPr sz="1800">
                <a:solidFill>
                  <a:schemeClr val="tx1">
                    <a:lumMod val="75000"/>
                    <a:lumOff val="25000"/>
                  </a:schemeClr>
                </a:solidFill>
              </a:defRPr>
            </a:lvl1pPr>
            <a:lvl2pPr marL="408211" indent="0">
              <a:buNone/>
              <a:defRPr sz="1600">
                <a:solidFill>
                  <a:schemeClr val="tx1">
                    <a:tint val="75000"/>
                  </a:schemeClr>
                </a:solidFill>
              </a:defRPr>
            </a:lvl2pPr>
            <a:lvl3pPr marL="816422" indent="0">
              <a:buNone/>
              <a:defRPr sz="1450">
                <a:solidFill>
                  <a:schemeClr val="tx1">
                    <a:tint val="75000"/>
                  </a:schemeClr>
                </a:solidFill>
              </a:defRPr>
            </a:lvl3pPr>
            <a:lvl4pPr marL="1224633" indent="0">
              <a:buNone/>
              <a:defRPr sz="1250">
                <a:solidFill>
                  <a:schemeClr val="tx1">
                    <a:tint val="75000"/>
                  </a:schemeClr>
                </a:solidFill>
              </a:defRPr>
            </a:lvl4pPr>
            <a:lvl5pPr marL="1632844" indent="0">
              <a:buNone/>
              <a:defRPr sz="1250">
                <a:solidFill>
                  <a:schemeClr val="tx1">
                    <a:tint val="75000"/>
                  </a:schemeClr>
                </a:solidFill>
              </a:defRPr>
            </a:lvl5pPr>
            <a:lvl6pPr marL="2041055" indent="0">
              <a:buNone/>
              <a:defRPr sz="1250">
                <a:solidFill>
                  <a:schemeClr val="tx1">
                    <a:tint val="75000"/>
                  </a:schemeClr>
                </a:solidFill>
              </a:defRPr>
            </a:lvl6pPr>
            <a:lvl7pPr marL="2449266" indent="0">
              <a:buNone/>
              <a:defRPr sz="1250">
                <a:solidFill>
                  <a:schemeClr val="tx1">
                    <a:tint val="75000"/>
                  </a:schemeClr>
                </a:solidFill>
              </a:defRPr>
            </a:lvl7pPr>
            <a:lvl8pPr marL="2857477" indent="0">
              <a:buNone/>
              <a:defRPr sz="1250">
                <a:solidFill>
                  <a:schemeClr val="tx1">
                    <a:tint val="75000"/>
                  </a:schemeClr>
                </a:solidFill>
              </a:defRPr>
            </a:lvl8pPr>
            <a:lvl9pPr marL="3265688" indent="0">
              <a:buNone/>
              <a:defRPr sz="12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6337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rotWithShape="1">
          <a:gsLst>
            <a:gs pos="0">
              <a:schemeClr val="bg1">
                <a:lumMod val="95000"/>
              </a:schemeClr>
            </a:gs>
            <a:gs pos="100000">
              <a:schemeClr val="bg1">
                <a:lumMod val="75000"/>
                <a:alpha val="5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3"/>
          </a:xfrm>
          <a:prstGeom prst="rect">
            <a:avLst/>
          </a:prstGeom>
        </p:spPr>
        <p:txBody>
          <a:bodyPr lIns="163284" tIns="81642" rIns="163284" bIns="81642"/>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6" name="Picture 5">
            <a:extLst>
              <a:ext uri="{FF2B5EF4-FFF2-40B4-BE49-F238E27FC236}">
                <a16:creationId xmlns:a16="http://schemas.microsoft.com/office/drawing/2014/main" id="{22FE17BF-62EF-294C-AC68-AEF695F02BD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
        <p:nvSpPr>
          <p:cNvPr id="5" name="Title 1">
            <a:extLst>
              <a:ext uri="{FF2B5EF4-FFF2-40B4-BE49-F238E27FC236}">
                <a16:creationId xmlns:a16="http://schemas.microsoft.com/office/drawing/2014/main" id="{55758087-8C72-4A62-B963-BA94954D7E63}"/>
              </a:ext>
            </a:extLst>
          </p:cNvPr>
          <p:cNvSpPr>
            <a:spLocks noGrp="1"/>
          </p:cNvSpPr>
          <p:nvPr>
            <p:ph type="title" hasCustomPrompt="1"/>
          </p:nvPr>
        </p:nvSpPr>
        <p:spPr>
          <a:xfrm>
            <a:off x="457200" y="205978"/>
            <a:ext cx="6295293" cy="1049616"/>
          </a:xfrm>
          <a:prstGeom prst="rect">
            <a:avLst/>
          </a:prstGeom>
        </p:spPr>
        <p:txBody>
          <a:bodyPr lIns="163284" tIns="81642" rIns="163284" bIns="81642"/>
          <a:lstStyle>
            <a:lvl1pPr algn="l">
              <a:defRPr sz="3300" b="1">
                <a:solidFill>
                  <a:srgbClr val="00395E"/>
                </a:solidFill>
              </a:defRPr>
            </a:lvl1pPr>
          </a:lstStyle>
          <a:p>
            <a:r>
              <a:rPr lang="en-US"/>
              <a:t>CLICK TO EDIT MASTER TITLE STYLE</a:t>
            </a:r>
          </a:p>
        </p:txBody>
      </p:sp>
    </p:spTree>
    <p:extLst>
      <p:ext uri="{BB962C8B-B14F-4D97-AF65-F5344CB8AC3E}">
        <p14:creationId xmlns:p14="http://schemas.microsoft.com/office/powerpoint/2010/main" val="273945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a:prstGeom prst="rect">
            <a:avLst/>
          </a:prstGeom>
        </p:spPr>
        <p:txBody>
          <a:bodyPr lIns="163284" tIns="81642" rIns="163284" bIns="81642" anchor="t"/>
          <a:lstStyle>
            <a:lvl1pPr algn="l">
              <a:defRPr sz="3550" b="1" cap="all">
                <a:solidFill>
                  <a:srgbClr val="00395E"/>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1"/>
          </a:xfrm>
          <a:prstGeom prst="rect">
            <a:avLst/>
          </a:prstGeom>
        </p:spPr>
        <p:txBody>
          <a:bodyPr lIns="163284" tIns="81642" rIns="163284" bIns="81642" anchor="b"/>
          <a:lstStyle>
            <a:lvl1pPr marL="0" indent="0">
              <a:buNone/>
              <a:defRPr sz="1800">
                <a:solidFill>
                  <a:schemeClr val="tx1">
                    <a:tint val="75000"/>
                  </a:schemeClr>
                </a:solidFill>
              </a:defRPr>
            </a:lvl1pPr>
            <a:lvl2pPr marL="408211" indent="0">
              <a:buNone/>
              <a:defRPr sz="1600">
                <a:solidFill>
                  <a:schemeClr val="tx1">
                    <a:tint val="75000"/>
                  </a:schemeClr>
                </a:solidFill>
              </a:defRPr>
            </a:lvl2pPr>
            <a:lvl3pPr marL="816422" indent="0">
              <a:buNone/>
              <a:defRPr sz="1450">
                <a:solidFill>
                  <a:schemeClr val="tx1">
                    <a:tint val="75000"/>
                  </a:schemeClr>
                </a:solidFill>
              </a:defRPr>
            </a:lvl3pPr>
            <a:lvl4pPr marL="1224633" indent="0">
              <a:buNone/>
              <a:defRPr sz="1250">
                <a:solidFill>
                  <a:schemeClr val="tx1">
                    <a:tint val="75000"/>
                  </a:schemeClr>
                </a:solidFill>
              </a:defRPr>
            </a:lvl4pPr>
            <a:lvl5pPr marL="1632844" indent="0">
              <a:buNone/>
              <a:defRPr sz="1250">
                <a:solidFill>
                  <a:schemeClr val="tx1">
                    <a:tint val="75000"/>
                  </a:schemeClr>
                </a:solidFill>
              </a:defRPr>
            </a:lvl5pPr>
            <a:lvl6pPr marL="2041055" indent="0">
              <a:buNone/>
              <a:defRPr sz="1250">
                <a:solidFill>
                  <a:schemeClr val="tx1">
                    <a:tint val="75000"/>
                  </a:schemeClr>
                </a:solidFill>
              </a:defRPr>
            </a:lvl6pPr>
            <a:lvl7pPr marL="2449266" indent="0">
              <a:buNone/>
              <a:defRPr sz="1250">
                <a:solidFill>
                  <a:schemeClr val="tx1">
                    <a:tint val="75000"/>
                  </a:schemeClr>
                </a:solidFill>
              </a:defRPr>
            </a:lvl7pPr>
            <a:lvl8pPr marL="2857477" indent="0">
              <a:buNone/>
              <a:defRPr sz="1250">
                <a:solidFill>
                  <a:schemeClr val="tx1">
                    <a:tint val="75000"/>
                  </a:schemeClr>
                </a:solidFill>
              </a:defRPr>
            </a:lvl8pPr>
            <a:lvl9pPr marL="3265688" indent="0">
              <a:buNone/>
              <a:defRPr sz="12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9340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rotWithShape="1">
          <a:gsLst>
            <a:gs pos="0">
              <a:schemeClr val="bg1">
                <a:lumMod val="95000"/>
              </a:schemeClr>
            </a:gs>
            <a:gs pos="100000">
              <a:schemeClr val="bg1">
                <a:lumMod val="75000"/>
                <a:alpha val="5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idx="1"/>
          </p:nvPr>
        </p:nvSpPr>
        <p:spPr>
          <a:xfrm>
            <a:off x="457200" y="1200151"/>
            <a:ext cx="8229600" cy="3394473"/>
          </a:xfrm>
          <a:prstGeom prst="rect">
            <a:avLst/>
          </a:prstGeom>
        </p:spPr>
        <p:txBody>
          <a:bodyPr lIns="163284" tIns="81642" rIns="163284" bIns="81642"/>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2FE17BF-62EF-294C-AC68-AEF695F02BD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188155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A37B005-BFFD-DA41-8E10-12091077AF7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393268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773606" cy="1049616"/>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671851"/>
            <a:ext cx="4038600" cy="29227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0"/>
            <a:ext cx="4495800" cy="5143500"/>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endParaRPr lang="en-US"/>
          </a:p>
        </p:txBody>
      </p:sp>
      <p:pic>
        <p:nvPicPr>
          <p:cNvPr id="6" name="Picture 5">
            <a:extLst>
              <a:ext uri="{FF2B5EF4-FFF2-40B4-BE49-F238E27FC236}">
                <a16:creationId xmlns:a16="http://schemas.microsoft.com/office/drawing/2014/main" id="{6263752D-273C-F748-A353-D7EF29A902E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399638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lumMod val="95000"/>
              </a:schemeClr>
            </a:gs>
            <a:gs pos="100000">
              <a:schemeClr val="bg1">
                <a:lumMod val="75000"/>
                <a:alpha val="47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34543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txStyles>
    <p:titleStyle>
      <a:lvl1pPr algn="ctr" defTabSz="408211" rtl="0" eaLnBrk="1" latinLnBrk="0" hangingPunct="1">
        <a:spcBef>
          <a:spcPct val="0"/>
        </a:spcBef>
        <a:buNone/>
        <a:defRPr sz="3950" kern="1200">
          <a:solidFill>
            <a:schemeClr val="tx1"/>
          </a:solidFill>
          <a:latin typeface="+mj-lt"/>
          <a:ea typeface="+mj-ea"/>
          <a:cs typeface="+mj-cs"/>
        </a:defRPr>
      </a:lvl1pPr>
    </p:titleStyle>
    <p:bodyStyle>
      <a:lvl1pPr marL="306159" indent="-306159" algn="l" defTabSz="408211" rtl="0" eaLnBrk="1" latinLnBrk="0" hangingPunct="1">
        <a:spcBef>
          <a:spcPct val="20000"/>
        </a:spcBef>
        <a:buFont typeface="Arial"/>
        <a:buChar char="•"/>
        <a:defRPr sz="2850" kern="1200">
          <a:solidFill>
            <a:schemeClr val="tx1"/>
          </a:solidFill>
          <a:latin typeface="+mn-lt"/>
          <a:ea typeface="+mn-ea"/>
          <a:cs typeface="+mn-cs"/>
        </a:defRPr>
      </a:lvl1pPr>
      <a:lvl2pPr marL="663343" indent="-255132" algn="l" defTabSz="408211" rtl="0" eaLnBrk="1" latinLnBrk="0" hangingPunct="1">
        <a:spcBef>
          <a:spcPct val="20000"/>
        </a:spcBef>
        <a:buFont typeface="Arial"/>
        <a:buChar char="–"/>
        <a:defRPr sz="2500" kern="1200">
          <a:solidFill>
            <a:schemeClr val="tx1"/>
          </a:solidFill>
          <a:latin typeface="+mn-lt"/>
          <a:ea typeface="+mn-ea"/>
          <a:cs typeface="+mn-cs"/>
        </a:defRPr>
      </a:lvl2pPr>
      <a:lvl3pPr marL="1020528" indent="-204106" algn="l" defTabSz="408211" rtl="0" eaLnBrk="1" latinLnBrk="0" hangingPunct="1">
        <a:spcBef>
          <a:spcPct val="20000"/>
        </a:spcBef>
        <a:buFont typeface="Arial"/>
        <a:buChar char="•"/>
        <a:defRPr sz="2150" kern="1200">
          <a:solidFill>
            <a:schemeClr val="tx1"/>
          </a:solidFill>
          <a:latin typeface="+mn-lt"/>
          <a:ea typeface="+mn-ea"/>
          <a:cs typeface="+mn-cs"/>
        </a:defRPr>
      </a:lvl3pPr>
      <a:lvl4pPr marL="1428739" indent="-204106" algn="l" defTabSz="408211" rtl="0" eaLnBrk="1" latinLnBrk="0" hangingPunct="1">
        <a:spcBef>
          <a:spcPct val="20000"/>
        </a:spcBef>
        <a:buFont typeface="Arial"/>
        <a:buChar char="–"/>
        <a:defRPr sz="1800" kern="1200">
          <a:solidFill>
            <a:schemeClr val="tx1"/>
          </a:solidFill>
          <a:latin typeface="+mn-lt"/>
          <a:ea typeface="+mn-ea"/>
          <a:cs typeface="+mn-cs"/>
        </a:defRPr>
      </a:lvl4pPr>
      <a:lvl5pPr marL="1836950" indent="-204106" algn="l" defTabSz="408211" rtl="0" eaLnBrk="1" latinLnBrk="0" hangingPunct="1">
        <a:spcBef>
          <a:spcPct val="20000"/>
        </a:spcBef>
        <a:buFont typeface="Arial"/>
        <a:buChar char="»"/>
        <a:defRPr sz="1800" kern="1200">
          <a:solidFill>
            <a:schemeClr val="tx1"/>
          </a:solidFill>
          <a:latin typeface="+mn-lt"/>
          <a:ea typeface="+mn-ea"/>
          <a:cs typeface="+mn-cs"/>
        </a:defRPr>
      </a:lvl5pPr>
      <a:lvl6pPr marL="2245161" indent="-204106" algn="l" defTabSz="408211" rtl="0" eaLnBrk="1" latinLnBrk="0" hangingPunct="1">
        <a:spcBef>
          <a:spcPct val="20000"/>
        </a:spcBef>
        <a:buFont typeface="Arial"/>
        <a:buChar char="•"/>
        <a:defRPr sz="1800" kern="1200">
          <a:solidFill>
            <a:schemeClr val="tx1"/>
          </a:solidFill>
          <a:latin typeface="+mn-lt"/>
          <a:ea typeface="+mn-ea"/>
          <a:cs typeface="+mn-cs"/>
        </a:defRPr>
      </a:lvl6pPr>
      <a:lvl7pPr marL="2653372" indent="-204106" algn="l" defTabSz="408211" rtl="0" eaLnBrk="1" latinLnBrk="0" hangingPunct="1">
        <a:spcBef>
          <a:spcPct val="20000"/>
        </a:spcBef>
        <a:buFont typeface="Arial"/>
        <a:buChar char="•"/>
        <a:defRPr sz="1800" kern="1200">
          <a:solidFill>
            <a:schemeClr val="tx1"/>
          </a:solidFill>
          <a:latin typeface="+mn-lt"/>
          <a:ea typeface="+mn-ea"/>
          <a:cs typeface="+mn-cs"/>
        </a:defRPr>
      </a:lvl7pPr>
      <a:lvl8pPr marL="3061583" indent="-204106" algn="l" defTabSz="408211" rtl="0" eaLnBrk="1" latinLnBrk="0" hangingPunct="1">
        <a:spcBef>
          <a:spcPct val="20000"/>
        </a:spcBef>
        <a:buFont typeface="Arial"/>
        <a:buChar char="•"/>
        <a:defRPr sz="1800" kern="1200">
          <a:solidFill>
            <a:schemeClr val="tx1"/>
          </a:solidFill>
          <a:latin typeface="+mn-lt"/>
          <a:ea typeface="+mn-ea"/>
          <a:cs typeface="+mn-cs"/>
        </a:defRPr>
      </a:lvl8pPr>
      <a:lvl9pPr marL="3469794" indent="-204106" algn="l" defTabSz="40821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211" rtl="0" eaLnBrk="1" latinLnBrk="0" hangingPunct="1">
        <a:defRPr sz="1600" kern="1200">
          <a:solidFill>
            <a:schemeClr val="tx1"/>
          </a:solidFill>
          <a:latin typeface="+mn-lt"/>
          <a:ea typeface="+mn-ea"/>
          <a:cs typeface="+mn-cs"/>
        </a:defRPr>
      </a:lvl1pPr>
      <a:lvl2pPr marL="408211" algn="l" defTabSz="408211" rtl="0" eaLnBrk="1" latinLnBrk="0" hangingPunct="1">
        <a:defRPr sz="1600" kern="1200">
          <a:solidFill>
            <a:schemeClr val="tx1"/>
          </a:solidFill>
          <a:latin typeface="+mn-lt"/>
          <a:ea typeface="+mn-ea"/>
          <a:cs typeface="+mn-cs"/>
        </a:defRPr>
      </a:lvl2pPr>
      <a:lvl3pPr marL="816422" algn="l" defTabSz="408211" rtl="0" eaLnBrk="1" latinLnBrk="0" hangingPunct="1">
        <a:defRPr sz="1600" kern="1200">
          <a:solidFill>
            <a:schemeClr val="tx1"/>
          </a:solidFill>
          <a:latin typeface="+mn-lt"/>
          <a:ea typeface="+mn-ea"/>
          <a:cs typeface="+mn-cs"/>
        </a:defRPr>
      </a:lvl3pPr>
      <a:lvl4pPr marL="1224633" algn="l" defTabSz="408211" rtl="0" eaLnBrk="1" latinLnBrk="0" hangingPunct="1">
        <a:defRPr sz="1600" kern="1200">
          <a:solidFill>
            <a:schemeClr val="tx1"/>
          </a:solidFill>
          <a:latin typeface="+mn-lt"/>
          <a:ea typeface="+mn-ea"/>
          <a:cs typeface="+mn-cs"/>
        </a:defRPr>
      </a:lvl4pPr>
      <a:lvl5pPr marL="1632844" algn="l" defTabSz="408211" rtl="0" eaLnBrk="1" latinLnBrk="0" hangingPunct="1">
        <a:defRPr sz="1600" kern="1200">
          <a:solidFill>
            <a:schemeClr val="tx1"/>
          </a:solidFill>
          <a:latin typeface="+mn-lt"/>
          <a:ea typeface="+mn-ea"/>
          <a:cs typeface="+mn-cs"/>
        </a:defRPr>
      </a:lvl5pPr>
      <a:lvl6pPr marL="2041055" algn="l" defTabSz="408211" rtl="0" eaLnBrk="1" latinLnBrk="0" hangingPunct="1">
        <a:defRPr sz="1600" kern="1200">
          <a:solidFill>
            <a:schemeClr val="tx1"/>
          </a:solidFill>
          <a:latin typeface="+mn-lt"/>
          <a:ea typeface="+mn-ea"/>
          <a:cs typeface="+mn-cs"/>
        </a:defRPr>
      </a:lvl6pPr>
      <a:lvl7pPr marL="2449266" algn="l" defTabSz="408211" rtl="0" eaLnBrk="1" latinLnBrk="0" hangingPunct="1">
        <a:defRPr sz="1600" kern="1200">
          <a:solidFill>
            <a:schemeClr val="tx1"/>
          </a:solidFill>
          <a:latin typeface="+mn-lt"/>
          <a:ea typeface="+mn-ea"/>
          <a:cs typeface="+mn-cs"/>
        </a:defRPr>
      </a:lvl7pPr>
      <a:lvl8pPr marL="2857477" algn="l" defTabSz="408211" rtl="0" eaLnBrk="1" latinLnBrk="0" hangingPunct="1">
        <a:defRPr sz="1600" kern="1200">
          <a:solidFill>
            <a:schemeClr val="tx1"/>
          </a:solidFill>
          <a:latin typeface="+mn-lt"/>
          <a:ea typeface="+mn-ea"/>
          <a:cs typeface="+mn-cs"/>
        </a:defRPr>
      </a:lvl8pPr>
      <a:lvl9pPr marL="3265688" algn="l" defTabSz="40821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data.cnra.ca.gov/dataset/ca-weather-generator-gridded-climate-pr-tmin-tmax-2023" TargetMode="External"/><Relationship Id="rId2" Type="http://schemas.openxmlformats.org/officeDocument/2006/relationships/hyperlink" Target="https://water.ca.gov/Programs/All-Programs/Climate-Change-Program/Resources-for-Water-Managers" TargetMode="Externa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hyperlink" Target="https://www.youtube.com/watch?v=QQZ1MIoC2_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Romain.Maendly@water.c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ctrTitle"/>
          </p:nvPr>
        </p:nvSpPr>
        <p:spPr>
          <a:xfrm>
            <a:off x="191922" y="873299"/>
            <a:ext cx="8760157" cy="1113003"/>
          </a:xfrm>
        </p:spPr>
        <p:txBody>
          <a:bodyPr lIns="45720" tIns="22860" rIns="45720" bIns="22860" anchor="t">
            <a:noAutofit/>
          </a:bodyPr>
          <a:lstStyle/>
          <a:p>
            <a:pPr algn="r"/>
            <a:r>
              <a:rPr lang="en-US" sz="3000" i="1" dirty="0">
                <a:cs typeface="Arial"/>
              </a:rPr>
              <a:t>Current Climate Change Analysis Practices in DWR’s using the Latest Climate Change Projections and a Weather Generator</a:t>
            </a:r>
          </a:p>
        </p:txBody>
      </p:sp>
      <p:pic>
        <p:nvPicPr>
          <p:cNvPr id="7" name="Picture 6" descr="Picture of Romain Maendly standing in front of a body of water.">
            <a:extLst>
              <a:ext uri="{FF2B5EF4-FFF2-40B4-BE49-F238E27FC236}">
                <a16:creationId xmlns:a16="http://schemas.microsoft.com/office/drawing/2014/main" id="{A0C4CACC-CA61-4538-90B5-566716E9A3E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1702" t="28136" r="27960" b="44262"/>
          <a:stretch/>
        </p:blipFill>
        <p:spPr>
          <a:xfrm>
            <a:off x="450715" y="2469127"/>
            <a:ext cx="1692442" cy="1544136"/>
          </a:xfrm>
          <a:prstGeom prst="rect">
            <a:avLst/>
          </a:prstGeom>
        </p:spPr>
      </p:pic>
      <p:sp>
        <p:nvSpPr>
          <p:cNvPr id="10" name="Rectangle 9">
            <a:extLst>
              <a:ext uri="{FF2B5EF4-FFF2-40B4-BE49-F238E27FC236}">
                <a16:creationId xmlns:a16="http://schemas.microsoft.com/office/drawing/2014/main" id="{4BCA1E5D-8F33-420A-8E8B-061A2D79755D}"/>
              </a:ext>
            </a:extLst>
          </p:cNvPr>
          <p:cNvSpPr/>
          <p:nvPr/>
        </p:nvSpPr>
        <p:spPr>
          <a:xfrm>
            <a:off x="450715" y="4072827"/>
            <a:ext cx="3796019" cy="923330"/>
          </a:xfrm>
          <a:prstGeom prst="rect">
            <a:avLst/>
          </a:prstGeom>
        </p:spPr>
        <p:txBody>
          <a:bodyPr wrap="square">
            <a:spAutoFit/>
          </a:bodyPr>
          <a:lstStyle/>
          <a:p>
            <a:pPr defTabSz="457200" eaLnBrk="0" fontAlgn="base" hangingPunct="0">
              <a:spcBef>
                <a:spcPct val="0"/>
              </a:spcBef>
              <a:spcAft>
                <a:spcPct val="0"/>
              </a:spcAft>
              <a:buClrTx/>
              <a:defRPr/>
            </a:pPr>
            <a:r>
              <a:rPr lang="en-US" sz="1800" b="1" kern="1200" dirty="0">
                <a:solidFill>
                  <a:prstClr val="black">
                    <a:lumMod val="85000"/>
                    <a:lumOff val="15000"/>
                  </a:prstClr>
                </a:solidFill>
                <a:ea typeface="+mn-ea"/>
              </a:rPr>
              <a:t>Romain Maendly</a:t>
            </a:r>
          </a:p>
          <a:p>
            <a:pPr defTabSz="457200" eaLnBrk="0" fontAlgn="base" hangingPunct="0">
              <a:spcBef>
                <a:spcPct val="0"/>
              </a:spcBef>
              <a:spcAft>
                <a:spcPct val="0"/>
              </a:spcAft>
              <a:buClrTx/>
              <a:defRPr/>
            </a:pPr>
            <a:r>
              <a:rPr lang="en-US" sz="1800" kern="1200" dirty="0">
                <a:solidFill>
                  <a:prstClr val="black">
                    <a:lumMod val="85000"/>
                    <a:lumOff val="15000"/>
                  </a:prstClr>
                </a:solidFill>
                <a:ea typeface="+mn-ea"/>
              </a:rPr>
              <a:t>Climate Action Coordinator</a:t>
            </a:r>
          </a:p>
          <a:p>
            <a:pPr defTabSz="457200" eaLnBrk="0" fontAlgn="base" hangingPunct="0">
              <a:spcBef>
                <a:spcPct val="0"/>
              </a:spcBef>
              <a:spcAft>
                <a:spcPct val="0"/>
              </a:spcAft>
              <a:buClrTx/>
              <a:defRPr/>
            </a:pPr>
            <a:r>
              <a:rPr lang="en-US" sz="1800" kern="1200" dirty="0">
                <a:solidFill>
                  <a:prstClr val="black">
                    <a:lumMod val="85000"/>
                    <a:lumOff val="15000"/>
                  </a:prstClr>
                </a:solidFill>
                <a:ea typeface="+mn-ea"/>
              </a:rPr>
              <a:t>CA DWR / Executive Division</a:t>
            </a:r>
          </a:p>
        </p:txBody>
      </p:sp>
      <p:sp>
        <p:nvSpPr>
          <p:cNvPr id="9" name="Content Placeholder 7">
            <a:extLst>
              <a:ext uri="{FF2B5EF4-FFF2-40B4-BE49-F238E27FC236}">
                <a16:creationId xmlns:a16="http://schemas.microsoft.com/office/drawing/2014/main" id="{D7B5EB6F-6F71-4D9E-82ED-0BD647EBA06B}"/>
              </a:ext>
            </a:extLst>
          </p:cNvPr>
          <p:cNvSpPr txBox="1">
            <a:spLocks/>
          </p:cNvSpPr>
          <p:nvPr/>
        </p:nvSpPr>
        <p:spPr>
          <a:xfrm>
            <a:off x="5397910" y="2416876"/>
            <a:ext cx="3554169" cy="558675"/>
          </a:xfrm>
          <a:prstGeom prst="rect">
            <a:avLst/>
          </a:prstGeom>
        </p:spPr>
        <p:txBody>
          <a:bodyPr lIns="81642" tIns="40821" rIns="81642" bIns="40821" anchor="t"/>
          <a:lstStyle>
            <a:lvl1pPr marL="0" indent="0" algn="l" defTabSz="816422" rtl="0" eaLnBrk="1" latinLnBrk="0" hangingPunct="1">
              <a:spcBef>
                <a:spcPct val="20000"/>
              </a:spcBef>
              <a:buFont typeface="Arial"/>
              <a:buNone/>
              <a:defRPr sz="5700" kern="1200">
                <a:solidFill>
                  <a:schemeClr val="tx1">
                    <a:lumMod val="65000"/>
                    <a:lumOff val="35000"/>
                  </a:schemeClr>
                </a:solidFill>
                <a:latin typeface="+mn-lt"/>
                <a:ea typeface="+mn-ea"/>
                <a:cs typeface="+mn-cs"/>
              </a:defRPr>
            </a:lvl1pPr>
            <a:lvl2pPr marL="816422" indent="0" algn="ctr" defTabSz="816422" rtl="0" eaLnBrk="1" latinLnBrk="0" hangingPunct="1">
              <a:spcBef>
                <a:spcPct val="20000"/>
              </a:spcBef>
              <a:buFont typeface="Arial"/>
              <a:buNone/>
              <a:defRPr sz="5000" kern="1200">
                <a:solidFill>
                  <a:schemeClr val="tx1">
                    <a:tint val="75000"/>
                  </a:schemeClr>
                </a:solidFill>
                <a:latin typeface="+mn-lt"/>
                <a:ea typeface="+mn-ea"/>
                <a:cs typeface="+mn-cs"/>
              </a:defRPr>
            </a:lvl2pPr>
            <a:lvl3pPr marL="1632844" indent="0" algn="ctr" defTabSz="816422" rtl="0" eaLnBrk="1" latinLnBrk="0" hangingPunct="1">
              <a:spcBef>
                <a:spcPct val="20000"/>
              </a:spcBef>
              <a:buFont typeface="Arial"/>
              <a:buNone/>
              <a:defRPr sz="4300" kern="1200">
                <a:solidFill>
                  <a:schemeClr val="tx1">
                    <a:tint val="75000"/>
                  </a:schemeClr>
                </a:solidFill>
                <a:latin typeface="+mn-lt"/>
                <a:ea typeface="+mn-ea"/>
                <a:cs typeface="+mn-cs"/>
              </a:defRPr>
            </a:lvl3pPr>
            <a:lvl4pPr marL="2449266" indent="0" algn="ctr" defTabSz="816422" rtl="0" eaLnBrk="1" latinLnBrk="0" hangingPunct="1">
              <a:spcBef>
                <a:spcPct val="20000"/>
              </a:spcBef>
              <a:buFont typeface="Arial"/>
              <a:buNone/>
              <a:defRPr sz="3600" kern="1200">
                <a:solidFill>
                  <a:schemeClr val="tx1">
                    <a:tint val="75000"/>
                  </a:schemeClr>
                </a:solidFill>
                <a:latin typeface="+mn-lt"/>
                <a:ea typeface="+mn-ea"/>
                <a:cs typeface="+mn-cs"/>
              </a:defRPr>
            </a:lvl4pPr>
            <a:lvl5pPr marL="3265688" indent="0" algn="ctr" defTabSz="816422" rtl="0" eaLnBrk="1" latinLnBrk="0" hangingPunct="1">
              <a:spcBef>
                <a:spcPct val="20000"/>
              </a:spcBef>
              <a:buFont typeface="Arial"/>
              <a:buNone/>
              <a:defRPr sz="3600" kern="1200">
                <a:solidFill>
                  <a:schemeClr val="tx1">
                    <a:tint val="75000"/>
                  </a:schemeClr>
                </a:solidFill>
                <a:latin typeface="+mn-lt"/>
                <a:ea typeface="+mn-ea"/>
                <a:cs typeface="+mn-cs"/>
              </a:defRPr>
            </a:lvl5pPr>
            <a:lvl6pPr marL="4082110" indent="0" algn="ctr" defTabSz="816422" rtl="0" eaLnBrk="1" latinLnBrk="0" hangingPunct="1">
              <a:spcBef>
                <a:spcPct val="20000"/>
              </a:spcBef>
              <a:buFont typeface="Arial"/>
              <a:buNone/>
              <a:defRPr sz="3600" kern="1200">
                <a:solidFill>
                  <a:schemeClr val="tx1">
                    <a:tint val="75000"/>
                  </a:schemeClr>
                </a:solidFill>
                <a:latin typeface="+mn-lt"/>
                <a:ea typeface="+mn-ea"/>
                <a:cs typeface="+mn-cs"/>
              </a:defRPr>
            </a:lvl6pPr>
            <a:lvl7pPr marL="4898532" indent="0" algn="ctr" defTabSz="816422" rtl="0" eaLnBrk="1" latinLnBrk="0" hangingPunct="1">
              <a:spcBef>
                <a:spcPct val="20000"/>
              </a:spcBef>
              <a:buFont typeface="Arial"/>
              <a:buNone/>
              <a:defRPr sz="3600" kern="1200">
                <a:solidFill>
                  <a:schemeClr val="tx1">
                    <a:tint val="75000"/>
                  </a:schemeClr>
                </a:solidFill>
                <a:latin typeface="+mn-lt"/>
                <a:ea typeface="+mn-ea"/>
                <a:cs typeface="+mn-cs"/>
              </a:defRPr>
            </a:lvl7pPr>
            <a:lvl8pPr marL="5714954" indent="0" algn="ctr" defTabSz="816422" rtl="0" eaLnBrk="1" latinLnBrk="0" hangingPunct="1">
              <a:spcBef>
                <a:spcPct val="20000"/>
              </a:spcBef>
              <a:buFont typeface="Arial"/>
              <a:buNone/>
              <a:defRPr sz="3600" kern="1200">
                <a:solidFill>
                  <a:schemeClr val="tx1">
                    <a:tint val="75000"/>
                  </a:schemeClr>
                </a:solidFill>
                <a:latin typeface="+mn-lt"/>
                <a:ea typeface="+mn-ea"/>
                <a:cs typeface="+mn-cs"/>
              </a:defRPr>
            </a:lvl8pPr>
            <a:lvl9pPr marL="6531376" indent="0" algn="ctr" defTabSz="816422" rtl="0" eaLnBrk="1" latinLnBrk="0" hangingPunct="1">
              <a:spcBef>
                <a:spcPct val="20000"/>
              </a:spcBef>
              <a:buFont typeface="Arial"/>
              <a:buNone/>
              <a:defRPr sz="3600" kern="1200">
                <a:solidFill>
                  <a:schemeClr val="tx1">
                    <a:tint val="75000"/>
                  </a:schemeClr>
                </a:solidFill>
                <a:latin typeface="+mn-lt"/>
                <a:ea typeface="+mn-ea"/>
                <a:cs typeface="+mn-cs"/>
              </a:defRPr>
            </a:lvl9pPr>
          </a:lstStyle>
          <a:p>
            <a:pPr algn="r" defTabSz="408211" fontAlgn="base">
              <a:spcBef>
                <a:spcPct val="0"/>
              </a:spcBef>
              <a:spcAft>
                <a:spcPct val="0"/>
              </a:spcAft>
              <a:buClrTx/>
              <a:defRPr/>
            </a:pPr>
            <a:r>
              <a:rPr lang="en-US" sz="1800" b="1" dirty="0">
                <a:solidFill>
                  <a:prstClr val="black">
                    <a:lumMod val="85000"/>
                    <a:lumOff val="15000"/>
                  </a:prstClr>
                </a:solidFill>
                <a:latin typeface="Arial" panose="020B0604020202020204"/>
                <a:cs typeface="Arial"/>
              </a:rPr>
              <a:t>May 17</a:t>
            </a:r>
            <a:r>
              <a:rPr lang="en-US" sz="1800" b="1" baseline="30000" dirty="0">
                <a:solidFill>
                  <a:prstClr val="black">
                    <a:lumMod val="85000"/>
                    <a:lumOff val="15000"/>
                  </a:prstClr>
                </a:solidFill>
                <a:latin typeface="Arial" panose="020B0604020202020204"/>
                <a:cs typeface="Arial"/>
              </a:rPr>
              <a:t>th</a:t>
            </a:r>
            <a:r>
              <a:rPr lang="en-US" sz="1800" b="1" dirty="0">
                <a:solidFill>
                  <a:prstClr val="black">
                    <a:lumMod val="85000"/>
                    <a:lumOff val="15000"/>
                  </a:prstClr>
                </a:solidFill>
                <a:latin typeface="Arial" panose="020B0604020202020204"/>
                <a:cs typeface="Arial"/>
              </a:rPr>
              <a:t>, 2024</a:t>
            </a:r>
          </a:p>
          <a:p>
            <a:pPr algn="r" defTabSz="408211" fontAlgn="base">
              <a:spcBef>
                <a:spcPct val="0"/>
              </a:spcBef>
              <a:spcAft>
                <a:spcPct val="0"/>
              </a:spcAft>
              <a:buClrTx/>
              <a:defRPr/>
            </a:pPr>
            <a:r>
              <a:rPr lang="en-US" sz="1800" b="1" dirty="0">
                <a:solidFill>
                  <a:prstClr val="black">
                    <a:lumMod val="85000"/>
                    <a:lumOff val="15000"/>
                  </a:prstClr>
                </a:solidFill>
                <a:latin typeface="Arial" panose="020B0604020202020204"/>
                <a:cs typeface="Arial"/>
              </a:rPr>
              <a:t>C-DAWG</a:t>
            </a:r>
          </a:p>
          <a:p>
            <a:pPr algn="r" defTabSz="408211" fontAlgn="base">
              <a:spcBef>
                <a:spcPct val="0"/>
              </a:spcBef>
              <a:spcAft>
                <a:spcPct val="0"/>
              </a:spcAft>
              <a:buClrTx/>
              <a:defRPr/>
            </a:pPr>
            <a:endParaRPr lang="en-US" sz="1800" dirty="0">
              <a:solidFill>
                <a:prstClr val="black">
                  <a:lumMod val="85000"/>
                  <a:lumOff val="15000"/>
                </a:prstClr>
              </a:solidFill>
              <a:latin typeface="Arial" panose="020B0604020202020204"/>
              <a:cs typeface="Arial"/>
            </a:endParaRPr>
          </a:p>
        </p:txBody>
      </p:sp>
    </p:spTree>
    <p:extLst>
      <p:ext uri="{BB962C8B-B14F-4D97-AF65-F5344CB8AC3E}">
        <p14:creationId xmlns:p14="http://schemas.microsoft.com/office/powerpoint/2010/main" val="405386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58DF-8398-A440-83F4-AE6509024384}"/>
              </a:ext>
            </a:extLst>
          </p:cNvPr>
          <p:cNvSpPr>
            <a:spLocks noGrp="1"/>
          </p:cNvSpPr>
          <p:nvPr>
            <p:ph type="title"/>
          </p:nvPr>
        </p:nvSpPr>
        <p:spPr>
          <a:xfrm>
            <a:off x="1396093" y="137345"/>
            <a:ext cx="6351815" cy="733025"/>
          </a:xfrm>
        </p:spPr>
        <p:txBody>
          <a:bodyPr/>
          <a:lstStyle/>
          <a:p>
            <a:r>
              <a:rPr lang="en-US" sz="2700" b="1">
                <a:solidFill>
                  <a:schemeClr val="tx2">
                    <a:lumMod val="75000"/>
                  </a:schemeClr>
                </a:solidFill>
              </a:rPr>
              <a:t>Process-Based Understanding of Climate Change</a:t>
            </a:r>
          </a:p>
        </p:txBody>
      </p:sp>
      <p:sp>
        <p:nvSpPr>
          <p:cNvPr id="4" name="TextBox 3"/>
          <p:cNvSpPr txBox="1"/>
          <p:nvPr/>
        </p:nvSpPr>
        <p:spPr>
          <a:xfrm>
            <a:off x="621847" y="2356436"/>
            <a:ext cx="3950153" cy="1569660"/>
          </a:xfrm>
          <a:prstGeom prst="rect">
            <a:avLst/>
          </a:prstGeom>
          <a:noFill/>
        </p:spPr>
        <p:txBody>
          <a:bodyPr wrap="square" rtlCol="0">
            <a:spAutoFit/>
          </a:bodyPr>
          <a:lstStyle/>
          <a:p>
            <a:pPr marL="214313" indent="-214313" defTabSz="457200" eaLnBrk="0" fontAlgn="base" hangingPunct="0">
              <a:spcBef>
                <a:spcPct val="0"/>
              </a:spcBef>
              <a:spcAft>
                <a:spcPct val="0"/>
              </a:spcAft>
              <a:buClrTx/>
              <a:buFont typeface="Arial" panose="020B0604020202020204" pitchFamily="34" charset="0"/>
              <a:buChar char="•"/>
            </a:pPr>
            <a:r>
              <a:rPr lang="en-US" sz="1600" kern="1200">
                <a:solidFill>
                  <a:srgbClr val="FF0000"/>
                </a:solidFill>
                <a:latin typeface="Calibri" panose="020F0502020204030204" pitchFamily="34" charset="0"/>
                <a:ea typeface="+mn-ea"/>
                <a:cs typeface="Calibri" panose="020F0502020204030204" pitchFamily="34" charset="0"/>
              </a:rPr>
              <a:t>Shifting snow accumulation / melt dynamics, rain-on-snow</a:t>
            </a:r>
          </a:p>
          <a:p>
            <a:pPr marL="214313" indent="-214313" defTabSz="457200" eaLnBrk="0" fontAlgn="base" hangingPunct="0">
              <a:spcBef>
                <a:spcPct val="0"/>
              </a:spcBef>
              <a:spcAft>
                <a:spcPct val="0"/>
              </a:spcAft>
              <a:buClrTx/>
              <a:buFont typeface="Arial" panose="020B0604020202020204" pitchFamily="34" charset="0"/>
              <a:buChar char="•"/>
            </a:pPr>
            <a:endParaRPr lang="en-US" sz="1600" kern="1200">
              <a:solidFill>
                <a:srgbClr val="FF0000"/>
              </a:solidFill>
              <a:latin typeface="Calibri" panose="020F0502020204030204" pitchFamily="34" charset="0"/>
              <a:ea typeface="+mn-ea"/>
              <a:cs typeface="Calibri" panose="020F0502020204030204" pitchFamily="34" charset="0"/>
            </a:endParaRPr>
          </a:p>
          <a:p>
            <a:pPr marL="214313" indent="-214313" defTabSz="457200" eaLnBrk="0" fontAlgn="base" hangingPunct="0">
              <a:spcBef>
                <a:spcPct val="0"/>
              </a:spcBef>
              <a:spcAft>
                <a:spcPct val="0"/>
              </a:spcAft>
              <a:buClrTx/>
              <a:buFont typeface="Arial" panose="020B0604020202020204" pitchFamily="34" charset="0"/>
              <a:buChar char="•"/>
            </a:pPr>
            <a:r>
              <a:rPr lang="en-US" sz="1600" kern="1200">
                <a:solidFill>
                  <a:srgbClr val="FF0000"/>
                </a:solidFill>
                <a:latin typeface="Calibri" panose="020F0502020204030204" pitchFamily="34" charset="0"/>
                <a:ea typeface="+mn-ea"/>
                <a:cs typeface="Calibri" panose="020F0502020204030204" pitchFamily="34" charset="0"/>
              </a:rPr>
              <a:t>Higher ET and soil moisture loss</a:t>
            </a:r>
          </a:p>
          <a:p>
            <a:pPr marL="214313" indent="-214313" defTabSz="457200" eaLnBrk="0" fontAlgn="base" hangingPunct="0">
              <a:spcBef>
                <a:spcPct val="0"/>
              </a:spcBef>
              <a:spcAft>
                <a:spcPct val="0"/>
              </a:spcAft>
              <a:buClrTx/>
              <a:buFont typeface="Arial" panose="020B0604020202020204" pitchFamily="34" charset="0"/>
              <a:buChar char="•"/>
            </a:pPr>
            <a:endParaRPr lang="en-US" sz="1600" kern="1200">
              <a:solidFill>
                <a:srgbClr val="FF0000"/>
              </a:solidFill>
              <a:latin typeface="Calibri" panose="020F0502020204030204" pitchFamily="34" charset="0"/>
              <a:ea typeface="+mn-ea"/>
              <a:cs typeface="Calibri" panose="020F0502020204030204" pitchFamily="34" charset="0"/>
            </a:endParaRPr>
          </a:p>
          <a:p>
            <a:pPr marL="214313" indent="-214313" defTabSz="457200" eaLnBrk="0" fontAlgn="base" hangingPunct="0">
              <a:spcBef>
                <a:spcPct val="0"/>
              </a:spcBef>
              <a:spcAft>
                <a:spcPct val="0"/>
              </a:spcAft>
              <a:buClrTx/>
              <a:buFont typeface="Arial" panose="020B0604020202020204" pitchFamily="34" charset="0"/>
              <a:buChar char="•"/>
            </a:pPr>
            <a:r>
              <a:rPr lang="en-US" sz="1600" kern="1200">
                <a:solidFill>
                  <a:srgbClr val="FF0000"/>
                </a:solidFill>
                <a:latin typeface="Calibri" panose="020F0502020204030204" pitchFamily="34" charset="0"/>
                <a:ea typeface="+mn-ea"/>
                <a:cs typeface="Calibri" panose="020F0502020204030204" pitchFamily="34" charset="0"/>
              </a:rPr>
              <a:t>Intensification of extreme precipitation</a:t>
            </a:r>
          </a:p>
        </p:txBody>
      </p:sp>
      <p:sp>
        <p:nvSpPr>
          <p:cNvPr id="9" name="TextBox 8"/>
          <p:cNvSpPr txBox="1"/>
          <p:nvPr/>
        </p:nvSpPr>
        <p:spPr>
          <a:xfrm>
            <a:off x="4314089" y="2118437"/>
            <a:ext cx="4208065" cy="2308324"/>
          </a:xfrm>
          <a:prstGeom prst="rect">
            <a:avLst/>
          </a:prstGeom>
          <a:noFill/>
        </p:spPr>
        <p:txBody>
          <a:bodyPr wrap="square" rtlCol="0">
            <a:spAutoFit/>
          </a:bodyPr>
          <a:lstStyle/>
          <a:p>
            <a:pPr marL="214313" indent="-214313" algn="r" defTabSz="457200" eaLnBrk="0" fontAlgn="base" hangingPunct="0">
              <a:spcBef>
                <a:spcPct val="0"/>
              </a:spcBef>
              <a:spcAft>
                <a:spcPct val="0"/>
              </a:spcAft>
              <a:buClrTx/>
              <a:buFont typeface="Arial" panose="020B0604020202020204" pitchFamily="34" charset="0"/>
              <a:buChar char="•"/>
            </a:pPr>
            <a:r>
              <a:rPr lang="en-US" sz="1600" kern="1200">
                <a:solidFill>
                  <a:srgbClr val="1F497D"/>
                </a:solidFill>
                <a:latin typeface="Calibri" panose="020F0502020204030204" pitchFamily="34" charset="0"/>
                <a:ea typeface="+mn-ea"/>
                <a:cs typeface="Calibri" panose="020F0502020204030204" pitchFamily="34" charset="0"/>
              </a:rPr>
              <a:t>Shifts in location of storm tracks</a:t>
            </a:r>
          </a:p>
          <a:p>
            <a:pPr marL="214313" indent="-214313" algn="r" defTabSz="457200" eaLnBrk="0" fontAlgn="base" hangingPunct="0">
              <a:spcBef>
                <a:spcPct val="0"/>
              </a:spcBef>
              <a:spcAft>
                <a:spcPct val="0"/>
              </a:spcAft>
              <a:buClrTx/>
              <a:buFont typeface="Arial" panose="020B0604020202020204" pitchFamily="34" charset="0"/>
              <a:buChar char="•"/>
            </a:pPr>
            <a:endParaRPr lang="en-US" sz="1600" kern="1200">
              <a:solidFill>
                <a:srgbClr val="1F497D"/>
              </a:solidFill>
              <a:latin typeface="Calibri" panose="020F0502020204030204" pitchFamily="34" charset="0"/>
              <a:ea typeface="+mn-ea"/>
              <a:cs typeface="Calibri" panose="020F0502020204030204" pitchFamily="34" charset="0"/>
            </a:endParaRPr>
          </a:p>
          <a:p>
            <a:pPr marL="214313" indent="-214313" algn="r" defTabSz="457200" eaLnBrk="0" fontAlgn="base" hangingPunct="0">
              <a:spcBef>
                <a:spcPct val="0"/>
              </a:spcBef>
              <a:spcAft>
                <a:spcPct val="0"/>
              </a:spcAft>
              <a:buClrTx/>
              <a:buFont typeface="Arial" panose="020B0604020202020204" pitchFamily="34" charset="0"/>
              <a:buChar char="•"/>
            </a:pPr>
            <a:r>
              <a:rPr lang="en-US" sz="1600" kern="1200">
                <a:solidFill>
                  <a:srgbClr val="1F497D"/>
                </a:solidFill>
                <a:latin typeface="Calibri" panose="020F0502020204030204" pitchFamily="34" charset="0"/>
                <a:ea typeface="+mn-ea"/>
                <a:cs typeface="Calibri" panose="020F0502020204030204" pitchFamily="34" charset="0"/>
              </a:rPr>
              <a:t>More frequent storm events</a:t>
            </a:r>
          </a:p>
          <a:p>
            <a:pPr marL="214313" indent="-214313" algn="r" defTabSz="457200" eaLnBrk="0" fontAlgn="base" hangingPunct="0">
              <a:spcBef>
                <a:spcPct val="0"/>
              </a:spcBef>
              <a:spcAft>
                <a:spcPct val="0"/>
              </a:spcAft>
              <a:buClrTx/>
              <a:buFont typeface="Arial" panose="020B0604020202020204" pitchFamily="34" charset="0"/>
              <a:buChar char="•"/>
            </a:pPr>
            <a:endParaRPr lang="en-US" sz="1600" kern="1200">
              <a:solidFill>
                <a:srgbClr val="1F497D"/>
              </a:solidFill>
              <a:latin typeface="Calibri" panose="020F0502020204030204" pitchFamily="34" charset="0"/>
              <a:ea typeface="+mn-ea"/>
              <a:cs typeface="Calibri" panose="020F0502020204030204" pitchFamily="34" charset="0"/>
            </a:endParaRPr>
          </a:p>
          <a:p>
            <a:pPr marL="214313" indent="-214313" algn="r" defTabSz="457200" eaLnBrk="0" fontAlgn="base" hangingPunct="0">
              <a:spcBef>
                <a:spcPct val="0"/>
              </a:spcBef>
              <a:spcAft>
                <a:spcPct val="0"/>
              </a:spcAft>
              <a:buClrTx/>
              <a:buFont typeface="Arial" panose="020B0604020202020204" pitchFamily="34" charset="0"/>
              <a:buChar char="•"/>
            </a:pPr>
            <a:r>
              <a:rPr lang="en-US" sz="1600" kern="1200">
                <a:solidFill>
                  <a:srgbClr val="1F497D"/>
                </a:solidFill>
                <a:latin typeface="Calibri" panose="020F0502020204030204" pitchFamily="34" charset="0"/>
                <a:ea typeface="+mn-ea"/>
                <a:cs typeface="Calibri" panose="020F0502020204030204" pitchFamily="34" charset="0"/>
              </a:rPr>
              <a:t>Shift in the frequency, duration, or transition probabilities of weather regimes</a:t>
            </a:r>
          </a:p>
          <a:p>
            <a:pPr marL="214313" indent="-214313" algn="r" defTabSz="457200" eaLnBrk="0" fontAlgn="base" hangingPunct="0">
              <a:spcBef>
                <a:spcPct val="0"/>
              </a:spcBef>
              <a:spcAft>
                <a:spcPct val="0"/>
              </a:spcAft>
              <a:buClrTx/>
              <a:buFont typeface="Arial" panose="020B0604020202020204" pitchFamily="34" charset="0"/>
              <a:buChar char="•"/>
            </a:pPr>
            <a:endParaRPr lang="en-US" sz="1600" kern="1200">
              <a:solidFill>
                <a:srgbClr val="1F497D"/>
              </a:solidFill>
              <a:latin typeface="Calibri" panose="020F0502020204030204" pitchFamily="34" charset="0"/>
              <a:ea typeface="+mn-ea"/>
              <a:cs typeface="Calibri" panose="020F0502020204030204" pitchFamily="34" charset="0"/>
            </a:endParaRPr>
          </a:p>
          <a:p>
            <a:pPr marL="214313" indent="-214313" algn="r" defTabSz="457200" eaLnBrk="0" fontAlgn="base" hangingPunct="0">
              <a:spcBef>
                <a:spcPct val="0"/>
              </a:spcBef>
              <a:spcAft>
                <a:spcPct val="0"/>
              </a:spcAft>
              <a:buClrTx/>
              <a:buFont typeface="Arial" panose="020B0604020202020204" pitchFamily="34" charset="0"/>
              <a:buChar char="•"/>
            </a:pPr>
            <a:r>
              <a:rPr lang="en-US" sz="1600" kern="1200">
                <a:solidFill>
                  <a:srgbClr val="1F497D"/>
                </a:solidFill>
                <a:latin typeface="Calibri" panose="020F0502020204030204" pitchFamily="34" charset="0"/>
                <a:ea typeface="+mn-ea"/>
                <a:cs typeface="Calibri" panose="020F0502020204030204" pitchFamily="34" charset="0"/>
              </a:rPr>
              <a:t>Changes in the dynamics of ENSO</a:t>
            </a:r>
          </a:p>
          <a:p>
            <a:pPr marL="214313" indent="-214313" algn="r" defTabSz="457200" eaLnBrk="0" fontAlgn="base" hangingPunct="0">
              <a:spcBef>
                <a:spcPct val="0"/>
              </a:spcBef>
              <a:spcAft>
                <a:spcPct val="0"/>
              </a:spcAft>
              <a:buClrTx/>
              <a:buFont typeface="Arial" panose="020B0604020202020204" pitchFamily="34" charset="0"/>
              <a:buChar char="•"/>
            </a:pPr>
            <a:endParaRPr lang="en-US" sz="1600" kern="1200">
              <a:solidFill>
                <a:srgbClr val="1F497D"/>
              </a:solidFill>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24A48FE9-ECF0-562C-3A61-7ABA6358BD80}"/>
              </a:ext>
            </a:extLst>
          </p:cNvPr>
          <p:cNvSpPr txBox="1"/>
          <p:nvPr/>
        </p:nvSpPr>
        <p:spPr>
          <a:xfrm>
            <a:off x="769257" y="1263571"/>
            <a:ext cx="7346043" cy="507831"/>
          </a:xfrm>
          <a:prstGeom prst="rect">
            <a:avLst/>
          </a:prstGeom>
          <a:noFill/>
        </p:spPr>
        <p:txBody>
          <a:bodyPr wrap="square" rtlCol="0">
            <a:spAutoFit/>
          </a:bodyPr>
          <a:lstStyle/>
          <a:p>
            <a:pPr algn="ctr" defTabSz="457200" eaLnBrk="0" fontAlgn="base" hangingPunct="0">
              <a:spcBef>
                <a:spcPct val="0"/>
              </a:spcBef>
              <a:spcAft>
                <a:spcPct val="0"/>
              </a:spcAft>
              <a:buClrTx/>
            </a:pPr>
            <a:r>
              <a:rPr lang="en-US" sz="2700" b="1" kern="1200">
                <a:solidFill>
                  <a:srgbClr val="C00000"/>
                </a:solidFill>
                <a:latin typeface="Garamond" pitchFamily="18" charset="0"/>
                <a:ea typeface="+mn-ea"/>
                <a:cs typeface="+mn-cs"/>
              </a:rPr>
              <a:t>Thermodynamic	</a:t>
            </a:r>
            <a:r>
              <a:rPr lang="en-US" sz="2700" b="1" kern="1200">
                <a:solidFill>
                  <a:prstClr val="black"/>
                </a:solidFill>
                <a:latin typeface="Garamond" pitchFamily="18" charset="0"/>
                <a:ea typeface="+mn-ea"/>
                <a:cs typeface="+mn-cs"/>
              </a:rPr>
              <a:t>VS.	</a:t>
            </a:r>
            <a:r>
              <a:rPr lang="en-US" sz="2700" b="1" kern="1200">
                <a:solidFill>
                  <a:srgbClr val="1F497D"/>
                </a:solidFill>
                <a:latin typeface="Garamond" pitchFamily="18" charset="0"/>
                <a:ea typeface="+mn-ea"/>
                <a:cs typeface="+mn-cs"/>
              </a:rPr>
              <a:t>Dynamic</a:t>
            </a:r>
          </a:p>
        </p:txBody>
      </p:sp>
    </p:spTree>
    <p:extLst>
      <p:ext uri="{BB962C8B-B14F-4D97-AF65-F5344CB8AC3E}">
        <p14:creationId xmlns:p14="http://schemas.microsoft.com/office/powerpoint/2010/main" val="212453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539E05-F281-2BB4-6E7C-6EC223926894}"/>
              </a:ext>
            </a:extLst>
          </p:cNvPr>
          <p:cNvSpPr txBox="1">
            <a:spLocks noGrp="1"/>
          </p:cNvSpPr>
          <p:nvPr>
            <p:ph type="title" idx="4294967295"/>
          </p:nvPr>
        </p:nvSpPr>
        <p:spPr>
          <a:xfrm>
            <a:off x="457200" y="206375"/>
            <a:ext cx="8229600" cy="488950"/>
          </a:xfrm>
          <a:prstGeom prst="rect">
            <a:avLst/>
          </a:prstGeom>
          <a:noFill/>
          <a:ln>
            <a:noFill/>
            <a:prstDash/>
          </a:ln>
          <a:effectLst/>
        </p:spPr>
        <p:txBody>
          <a:bodyPr rot="0" spcFirstLastPara="0" vertOverflow="overflow" horzOverflow="overflow" vert="horz" wrap="square" lIns="81642" tIns="40821" rIns="81642" bIns="40821" numCol="1" spcCol="0" rtlCol="0" fromWordArt="0" anchor="t" anchorCtr="0" forceAA="0" compatLnSpc="1">
            <a:prstTxWarp prst="textNoShape">
              <a:avLst/>
            </a:prstTxWarp>
            <a:noAutofit/>
          </a:bodyPr>
          <a:lstStyle>
            <a:lvl1pPr defTabSz="816422" eaLnBrk="1" latinLnBrk="0" hangingPunct="1">
              <a:buNone/>
              <a:defRPr sz="4800" b="1">
                <a:solidFill>
                  <a:schemeClr val="tx2">
                    <a:lumMod val="75000"/>
                  </a:schemeClr>
                </a:solidFill>
                <a:latin typeface="+mj-lt"/>
                <a:ea typeface="+mj-ea"/>
                <a:cs typeface="+mj-cs"/>
              </a:defRPr>
            </a:lvl1pPr>
          </a:lstStyle>
          <a:p>
            <a:pPr algn="l" defTabSz="408211" fontAlgn="base">
              <a:spcAft>
                <a:spcPct val="0"/>
              </a:spcAft>
              <a:defRPr/>
            </a:pPr>
            <a:r>
              <a:rPr lang="en-US" sz="2400" dirty="0"/>
              <a:t>Thermodynamic Precipitation-Temperature Scaling</a:t>
            </a:r>
          </a:p>
        </p:txBody>
      </p:sp>
      <p:pic>
        <p:nvPicPr>
          <p:cNvPr id="17" name="Picture 16" descr="Image showing 4 different maps/graphs: 1. change in precipitation frequency, 2. change in frequency of precipitation whiplash events 3. IPCC map of the world indicating extreme precipitation increase projection. 4. Graph of January precipitation and non-exceedance probability.">
            <a:extLst>
              <a:ext uri="{FF2B5EF4-FFF2-40B4-BE49-F238E27FC236}">
                <a16:creationId xmlns:a16="http://schemas.microsoft.com/office/drawing/2014/main" id="{9C191903-385F-0FC3-0320-46033EF1F1C4}"/>
              </a:ext>
            </a:extLst>
          </p:cNvPr>
          <p:cNvPicPr>
            <a:picLocks noChangeAspect="1"/>
          </p:cNvPicPr>
          <p:nvPr/>
        </p:nvPicPr>
        <p:blipFill>
          <a:blip r:embed="rId2"/>
          <a:stretch>
            <a:fillRect/>
          </a:stretch>
        </p:blipFill>
        <p:spPr>
          <a:xfrm>
            <a:off x="81645" y="589894"/>
            <a:ext cx="8899072" cy="4445516"/>
          </a:xfrm>
          <a:prstGeom prst="rect">
            <a:avLst/>
          </a:prstGeom>
        </p:spPr>
      </p:pic>
    </p:spTree>
    <p:extLst>
      <p:ext uri="{BB962C8B-B14F-4D97-AF65-F5344CB8AC3E}">
        <p14:creationId xmlns:p14="http://schemas.microsoft.com/office/powerpoint/2010/main" val="76846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9039F7-320B-5D1F-18C2-CD911EC94CE4}"/>
              </a:ext>
            </a:extLst>
          </p:cNvPr>
          <p:cNvSpPr txBox="1">
            <a:spLocks noGrp="1"/>
          </p:cNvSpPr>
          <p:nvPr>
            <p:ph type="title" idx="4294967295"/>
          </p:nvPr>
        </p:nvSpPr>
        <p:spPr>
          <a:xfrm>
            <a:off x="241023" y="91250"/>
            <a:ext cx="4567742" cy="857250"/>
          </a:xfrm>
          <a:prstGeom prst="rect">
            <a:avLst/>
          </a:prstGeom>
          <a:noFill/>
          <a:ln>
            <a:noFill/>
            <a:prstDash/>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defTabSz="408211">
              <a:defRPr/>
            </a:pPr>
            <a:r>
              <a:rPr lang="en-US" sz="3300" b="1" dirty="0">
                <a:solidFill>
                  <a:srgbClr val="00395E"/>
                </a:solidFill>
                <a:cs typeface="Calibri Light"/>
              </a:rPr>
              <a:t>Climatic Scenarios</a:t>
            </a:r>
          </a:p>
        </p:txBody>
      </p:sp>
      <p:pic>
        <p:nvPicPr>
          <p:cNvPr id="3" name="Picture 2" descr="Graph and text describing the perturbations used against the climatic scenarios">
            <a:extLst>
              <a:ext uri="{FF2B5EF4-FFF2-40B4-BE49-F238E27FC236}">
                <a16:creationId xmlns:a16="http://schemas.microsoft.com/office/drawing/2014/main" id="{46AB3394-441D-3ADF-3353-9B0937600B12}"/>
              </a:ext>
            </a:extLst>
          </p:cNvPr>
          <p:cNvPicPr>
            <a:picLocks noChangeAspect="1"/>
          </p:cNvPicPr>
          <p:nvPr/>
        </p:nvPicPr>
        <p:blipFill>
          <a:blip r:embed="rId2"/>
          <a:stretch>
            <a:fillRect/>
          </a:stretch>
        </p:blipFill>
        <p:spPr>
          <a:xfrm>
            <a:off x="241023" y="636717"/>
            <a:ext cx="8625190" cy="3853640"/>
          </a:xfrm>
          <a:prstGeom prst="rect">
            <a:avLst/>
          </a:prstGeom>
        </p:spPr>
      </p:pic>
    </p:spTree>
    <p:extLst>
      <p:ext uri="{BB962C8B-B14F-4D97-AF65-F5344CB8AC3E}">
        <p14:creationId xmlns:p14="http://schemas.microsoft.com/office/powerpoint/2010/main" val="231677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5DFD-8B0B-1960-4C31-E8F4E2234AC8}"/>
              </a:ext>
            </a:extLst>
          </p:cNvPr>
          <p:cNvSpPr txBox="1">
            <a:spLocks noGrp="1"/>
          </p:cNvSpPr>
          <p:nvPr>
            <p:ph type="title" idx="4294967295"/>
          </p:nvPr>
        </p:nvSpPr>
        <p:spPr>
          <a:xfrm>
            <a:off x="4133850" y="164828"/>
            <a:ext cx="5010150" cy="857250"/>
          </a:xfrm>
          <a:prstGeom prst="rect">
            <a:avLst/>
          </a:prstGeom>
          <a:noFill/>
          <a:ln>
            <a:noFill/>
            <a:prstDash/>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defTabSz="408211">
              <a:defRPr/>
            </a:pPr>
            <a:r>
              <a:rPr lang="en-US" sz="2200" b="1" dirty="0">
                <a:solidFill>
                  <a:schemeClr val="tx2">
                    <a:lumMod val="75000"/>
                  </a:schemeClr>
                </a:solidFill>
              </a:rPr>
              <a:t>Weather Regimes Support California-Wide Model Development and Deployment</a:t>
            </a:r>
          </a:p>
        </p:txBody>
      </p:sp>
      <p:pic>
        <p:nvPicPr>
          <p:cNvPr id="3" name="Picture 2" descr="A map of California HUC-2, HUC-4, and HUC-8 watershed subregions.">
            <a:extLst>
              <a:ext uri="{FF2B5EF4-FFF2-40B4-BE49-F238E27FC236}">
                <a16:creationId xmlns:a16="http://schemas.microsoft.com/office/drawing/2014/main" id="{F711910A-A70A-9D2F-C798-69638F816E5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3322" y="377962"/>
            <a:ext cx="3847667" cy="4387577"/>
          </a:xfrm>
          <a:prstGeom prst="rect">
            <a:avLst/>
          </a:prstGeom>
          <a:noFill/>
          <a:ln>
            <a:noFill/>
          </a:ln>
        </p:spPr>
      </p:pic>
      <p:sp>
        <p:nvSpPr>
          <p:cNvPr id="5" name="TextBox 4">
            <a:extLst>
              <a:ext uri="{FF2B5EF4-FFF2-40B4-BE49-F238E27FC236}">
                <a16:creationId xmlns:a16="http://schemas.microsoft.com/office/drawing/2014/main" id="{D9B460CE-28B5-5905-529B-329E2114993D}"/>
              </a:ext>
            </a:extLst>
          </p:cNvPr>
          <p:cNvSpPr txBox="1"/>
          <p:nvPr/>
        </p:nvSpPr>
        <p:spPr>
          <a:xfrm>
            <a:off x="4133850" y="1319048"/>
            <a:ext cx="4724400" cy="3970318"/>
          </a:xfrm>
          <a:prstGeom prst="rect">
            <a:avLst/>
          </a:prstGeom>
          <a:noFill/>
        </p:spPr>
        <p:txBody>
          <a:bodyPr wrap="square">
            <a:spAutoFit/>
          </a:bodyPr>
          <a:lstStyle/>
          <a:p>
            <a:pPr defTabSz="457200" eaLnBrk="0" fontAlgn="base" hangingPunct="0">
              <a:spcBef>
                <a:spcPct val="0"/>
              </a:spcBef>
              <a:spcAft>
                <a:spcPct val="0"/>
              </a:spcAft>
              <a:buClrTx/>
            </a:pPr>
            <a:r>
              <a:rPr lang="en-US" sz="1800" u="sng" kern="1200" dirty="0">
                <a:solidFill>
                  <a:prstClr val="black"/>
                </a:solidFill>
                <a:ea typeface="+mn-ea"/>
                <a:cs typeface="+mn-cs"/>
              </a:rPr>
              <a:t>Perturbed Historical Time series (1915-2018)</a:t>
            </a:r>
          </a:p>
          <a:p>
            <a:pPr marL="228600" lvl="1" indent="-228600" defTabSz="457200" eaLnBrk="0" fontAlgn="base" hangingPunct="0">
              <a:spcBef>
                <a:spcPts val="600"/>
              </a:spcBef>
              <a:spcAft>
                <a:spcPct val="0"/>
              </a:spcAft>
              <a:buClrTx/>
              <a:buFont typeface="Arial" panose="020B0604020202020204" pitchFamily="34" charset="0"/>
              <a:buChar char="•"/>
            </a:pPr>
            <a:r>
              <a:rPr lang="en-US" b="1" kern="1200" dirty="0">
                <a:solidFill>
                  <a:prstClr val="black"/>
                </a:solidFill>
                <a:ea typeface="+mn-ea"/>
                <a:cs typeface="+mn-cs"/>
              </a:rPr>
              <a:t>Inputs: </a:t>
            </a:r>
            <a:r>
              <a:rPr lang="en-US" kern="1200" dirty="0" err="1">
                <a:solidFill>
                  <a:prstClr val="black"/>
                </a:solidFill>
                <a:ea typeface="+mn-ea"/>
                <a:cs typeface="+mn-cs"/>
              </a:rPr>
              <a:t>Livneh</a:t>
            </a:r>
            <a:r>
              <a:rPr lang="en-US" kern="1200" dirty="0">
                <a:solidFill>
                  <a:prstClr val="black"/>
                </a:solidFill>
                <a:ea typeface="+mn-ea"/>
                <a:cs typeface="+mn-cs"/>
              </a:rPr>
              <a:t> Untrimmed Precipitation &amp; </a:t>
            </a:r>
            <a:r>
              <a:rPr lang="en-US" kern="1200" dirty="0" err="1">
                <a:solidFill>
                  <a:prstClr val="black"/>
                </a:solidFill>
                <a:ea typeface="+mn-ea"/>
                <a:cs typeface="+mn-cs"/>
              </a:rPr>
              <a:t>Livneh</a:t>
            </a:r>
            <a:r>
              <a:rPr lang="en-US" kern="1200" dirty="0">
                <a:solidFill>
                  <a:prstClr val="black"/>
                </a:solidFill>
                <a:ea typeface="+mn-ea"/>
                <a:cs typeface="+mn-cs"/>
              </a:rPr>
              <a:t> Detrended (1991-2020) Temperature</a:t>
            </a:r>
          </a:p>
          <a:p>
            <a:pPr marL="228600" lvl="1" indent="-228600" defTabSz="457200" eaLnBrk="0" fontAlgn="base" hangingPunct="0">
              <a:spcBef>
                <a:spcPts val="600"/>
              </a:spcBef>
              <a:spcAft>
                <a:spcPct val="0"/>
              </a:spcAft>
              <a:buClrTx/>
              <a:buFont typeface="Arial" panose="020B0604020202020204" pitchFamily="34" charset="0"/>
              <a:buChar char="•"/>
            </a:pPr>
            <a:r>
              <a:rPr lang="en-US" b="1" kern="1200" dirty="0">
                <a:solidFill>
                  <a:prstClr val="black"/>
                </a:solidFill>
                <a:ea typeface="+mn-ea"/>
                <a:cs typeface="+mn-cs"/>
              </a:rPr>
              <a:t>Outputs: </a:t>
            </a:r>
            <a:r>
              <a:rPr lang="en-US" kern="1200" dirty="0">
                <a:solidFill>
                  <a:prstClr val="black"/>
                </a:solidFill>
                <a:ea typeface="+mn-ea"/>
                <a:cs typeface="+mn-cs"/>
              </a:rPr>
              <a:t>23 Scenarios based on the historical period (</a:t>
            </a:r>
            <a:r>
              <a:rPr lang="en-US" kern="1200" dirty="0" err="1">
                <a:solidFill>
                  <a:prstClr val="black"/>
                </a:solidFill>
                <a:ea typeface="+mn-ea"/>
                <a:cs typeface="+mn-cs"/>
              </a:rPr>
              <a:t>Tmin</a:t>
            </a:r>
            <a:r>
              <a:rPr lang="en-US" kern="1200" dirty="0">
                <a:solidFill>
                  <a:prstClr val="black"/>
                </a:solidFill>
                <a:ea typeface="+mn-ea"/>
                <a:cs typeface="+mn-cs"/>
              </a:rPr>
              <a:t>, </a:t>
            </a:r>
            <a:r>
              <a:rPr lang="en-US" kern="1200" dirty="0" err="1">
                <a:solidFill>
                  <a:prstClr val="black"/>
                </a:solidFill>
                <a:ea typeface="+mn-ea"/>
                <a:cs typeface="+mn-cs"/>
              </a:rPr>
              <a:t>Tmax</a:t>
            </a:r>
            <a:r>
              <a:rPr lang="en-US" kern="1200" dirty="0">
                <a:solidFill>
                  <a:prstClr val="black"/>
                </a:solidFill>
                <a:ea typeface="+mn-ea"/>
                <a:cs typeface="+mn-cs"/>
              </a:rPr>
              <a:t> and </a:t>
            </a:r>
            <a:r>
              <a:rPr lang="en-US" kern="1200" dirty="0" err="1">
                <a:solidFill>
                  <a:prstClr val="black"/>
                </a:solidFill>
                <a:ea typeface="+mn-ea"/>
                <a:cs typeface="+mn-cs"/>
              </a:rPr>
              <a:t>Precip</a:t>
            </a:r>
            <a:r>
              <a:rPr lang="en-US" kern="1200" dirty="0">
                <a:solidFill>
                  <a:prstClr val="black"/>
                </a:solidFill>
                <a:ea typeface="+mn-ea"/>
                <a:cs typeface="+mn-cs"/>
              </a:rPr>
              <a:t>) with extreme precipitation scaling of 7% per °C.</a:t>
            </a:r>
          </a:p>
          <a:p>
            <a:pPr defTabSz="457200" eaLnBrk="0" fontAlgn="base" hangingPunct="0">
              <a:spcBef>
                <a:spcPts val="1200"/>
              </a:spcBef>
              <a:spcAft>
                <a:spcPct val="0"/>
              </a:spcAft>
              <a:buClrTx/>
            </a:pPr>
            <a:r>
              <a:rPr lang="en-US" sz="1800" u="sng" kern="1200" dirty="0">
                <a:solidFill>
                  <a:prstClr val="black"/>
                </a:solidFill>
                <a:ea typeface="+mn-ea"/>
                <a:cs typeface="+mn-cs"/>
              </a:rPr>
              <a:t>WGEN Thermodynamic Time Series Only</a:t>
            </a:r>
          </a:p>
          <a:p>
            <a:pPr marL="228600" lvl="1" indent="-228600" defTabSz="457200" eaLnBrk="0" fontAlgn="base" hangingPunct="0">
              <a:spcBef>
                <a:spcPts val="600"/>
              </a:spcBef>
              <a:spcAft>
                <a:spcPct val="0"/>
              </a:spcAft>
              <a:buClrTx/>
              <a:buFont typeface="Arial" panose="020B0604020202020204" pitchFamily="34" charset="0"/>
              <a:buChar char="•"/>
            </a:pPr>
            <a:r>
              <a:rPr lang="en-US" b="1" kern="1200" dirty="0">
                <a:solidFill>
                  <a:prstClr val="black"/>
                </a:solidFill>
                <a:ea typeface="+mn-ea"/>
                <a:cs typeface="+mn-cs"/>
              </a:rPr>
              <a:t>Inputs: </a:t>
            </a:r>
            <a:r>
              <a:rPr lang="en-US" kern="1200" dirty="0">
                <a:solidFill>
                  <a:prstClr val="black"/>
                </a:solidFill>
                <a:ea typeface="+mn-ea"/>
                <a:cs typeface="+mn-cs"/>
              </a:rPr>
              <a:t>Same as above, trained on the historical period (1948-2018) </a:t>
            </a:r>
          </a:p>
          <a:p>
            <a:pPr marL="228600" lvl="1" indent="-228600" defTabSz="457200" eaLnBrk="0" fontAlgn="base" hangingPunct="0">
              <a:spcBef>
                <a:spcPts val="600"/>
              </a:spcBef>
              <a:spcAft>
                <a:spcPct val="0"/>
              </a:spcAft>
              <a:buClrTx/>
              <a:buFont typeface="Arial" panose="020B0604020202020204" pitchFamily="34" charset="0"/>
              <a:buChar char="•"/>
              <a:tabLst>
                <a:tab pos="1314450" algn="l"/>
                <a:tab pos="1628775" algn="l"/>
              </a:tabLst>
            </a:pPr>
            <a:r>
              <a:rPr lang="en-US" b="1" kern="1200" dirty="0">
                <a:solidFill>
                  <a:prstClr val="black"/>
                </a:solidFill>
                <a:ea typeface="+mn-ea"/>
                <a:cs typeface="+mn-cs"/>
              </a:rPr>
              <a:t>Outputs:</a:t>
            </a:r>
          </a:p>
          <a:p>
            <a:pPr marL="457200" lvl="1" indent="-228600" defTabSz="457200" eaLnBrk="0" fontAlgn="base" hangingPunct="0">
              <a:spcBef>
                <a:spcPct val="0"/>
              </a:spcBef>
              <a:spcAft>
                <a:spcPct val="0"/>
              </a:spcAft>
              <a:buClrTx/>
              <a:buFont typeface="Courier New" panose="02070309020205020404" pitchFamily="49" charset="0"/>
              <a:buChar char="o"/>
              <a:tabLst>
                <a:tab pos="1314450" algn="l"/>
                <a:tab pos="1628775" algn="l"/>
              </a:tabLst>
            </a:pPr>
            <a:r>
              <a:rPr lang="en-US" kern="1200" dirty="0">
                <a:solidFill>
                  <a:prstClr val="black"/>
                </a:solidFill>
                <a:ea typeface="+mn-ea"/>
                <a:cs typeface="+mn-cs"/>
              </a:rPr>
              <a:t>1,000year daily weather-generated data (</a:t>
            </a:r>
            <a:r>
              <a:rPr lang="en-US" kern="1200" dirty="0" err="1">
                <a:solidFill>
                  <a:prstClr val="black"/>
                </a:solidFill>
                <a:ea typeface="+mn-ea"/>
                <a:cs typeface="+mn-cs"/>
              </a:rPr>
              <a:t>Tmin</a:t>
            </a:r>
            <a:r>
              <a:rPr lang="en-US" kern="1200" dirty="0">
                <a:solidFill>
                  <a:prstClr val="black"/>
                </a:solidFill>
                <a:ea typeface="+mn-ea"/>
                <a:cs typeface="+mn-cs"/>
              </a:rPr>
              <a:t>, </a:t>
            </a:r>
            <a:r>
              <a:rPr lang="en-US" kern="1200" dirty="0" err="1">
                <a:solidFill>
                  <a:prstClr val="black"/>
                </a:solidFill>
                <a:ea typeface="+mn-ea"/>
                <a:cs typeface="+mn-cs"/>
              </a:rPr>
              <a:t>Tmax</a:t>
            </a:r>
            <a:r>
              <a:rPr lang="en-US" kern="1200" dirty="0">
                <a:solidFill>
                  <a:prstClr val="black"/>
                </a:solidFill>
                <a:ea typeface="+mn-ea"/>
                <a:cs typeface="+mn-cs"/>
              </a:rPr>
              <a:t> and </a:t>
            </a:r>
            <a:r>
              <a:rPr lang="en-US" kern="1200" dirty="0" err="1">
                <a:solidFill>
                  <a:prstClr val="black"/>
                </a:solidFill>
                <a:ea typeface="+mn-ea"/>
                <a:cs typeface="+mn-cs"/>
              </a:rPr>
              <a:t>Precip</a:t>
            </a:r>
            <a:r>
              <a:rPr lang="en-US" kern="1200" dirty="0">
                <a:solidFill>
                  <a:prstClr val="black"/>
                </a:solidFill>
                <a:ea typeface="+mn-ea"/>
                <a:cs typeface="+mn-cs"/>
              </a:rPr>
              <a:t>)</a:t>
            </a:r>
          </a:p>
          <a:p>
            <a:pPr marL="457200" lvl="1" indent="-228600" defTabSz="457200" eaLnBrk="0" fontAlgn="base" hangingPunct="0">
              <a:spcBef>
                <a:spcPct val="0"/>
              </a:spcBef>
              <a:spcAft>
                <a:spcPct val="0"/>
              </a:spcAft>
              <a:buClrTx/>
              <a:buFont typeface="Courier New" panose="02070309020205020404" pitchFamily="49" charset="0"/>
              <a:buChar char="o"/>
              <a:tabLst>
                <a:tab pos="1314450" algn="l"/>
                <a:tab pos="1628775" algn="l"/>
              </a:tabLst>
            </a:pPr>
            <a:r>
              <a:rPr lang="en-US" kern="1200" dirty="0">
                <a:solidFill>
                  <a:prstClr val="black"/>
                </a:solidFill>
                <a:ea typeface="+mn-ea"/>
                <a:cs typeface="+mn-cs"/>
              </a:rPr>
              <a:t>23 scenarios with extreme precipitation scaling of 7% per °C, +6 scenarios for sensitivity analysis</a:t>
            </a:r>
          </a:p>
        </p:txBody>
      </p:sp>
    </p:spTree>
    <p:extLst>
      <p:ext uri="{BB962C8B-B14F-4D97-AF65-F5344CB8AC3E}">
        <p14:creationId xmlns:p14="http://schemas.microsoft.com/office/powerpoint/2010/main" val="58590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781CD-A905-C562-8B9F-0E678361964D}"/>
              </a:ext>
            </a:extLst>
          </p:cNvPr>
          <p:cNvSpPr>
            <a:spLocks noGrp="1"/>
          </p:cNvSpPr>
          <p:nvPr>
            <p:ph type="title" idx="4294967295"/>
          </p:nvPr>
        </p:nvSpPr>
        <p:spPr>
          <a:xfrm>
            <a:off x="457200" y="1200151"/>
            <a:ext cx="8229600" cy="3394473"/>
          </a:xfrm>
          <a:prstGeom prst="rect">
            <a:avLst/>
          </a:prstGeom>
          <a:noFill/>
          <a:ln>
            <a:noFill/>
            <a:prstDash/>
          </a:ln>
          <a:effectLst/>
        </p:spPr>
        <p:txBody>
          <a:bodyPr rot="0" spcFirstLastPara="0" vertOverflow="overflow" horzOverflow="overflow" vert="horz" wrap="square" lIns="81642" tIns="40821" rIns="81642" bIns="40821" numCol="1" spcCol="0" rtlCol="0" fromWordArt="0" anchor="t" anchorCtr="0" forceAA="0" compatLnSpc="1">
            <a:prstTxWarp prst="textNoShape">
              <a:avLst/>
            </a:prstTxWarp>
            <a:noAutofit/>
          </a:bodyPr>
          <a:lstStyle/>
          <a:p>
            <a:pPr>
              <a:spcBef>
                <a:spcPct val="20000"/>
              </a:spcBef>
              <a:defRPr/>
            </a:pPr>
            <a:endParaRPr lang="en-US" sz="2400" b="1" dirty="0">
              <a:solidFill>
                <a:srgbClr val="00395E"/>
              </a:solidFill>
              <a:latin typeface="Arial" panose="020B0604020202020204"/>
            </a:endParaRPr>
          </a:p>
          <a:p>
            <a:pPr>
              <a:spcBef>
                <a:spcPct val="20000"/>
              </a:spcBef>
              <a:defRPr/>
            </a:pPr>
            <a:endParaRPr lang="en-US" sz="2400" b="1" dirty="0">
              <a:solidFill>
                <a:srgbClr val="00395E"/>
              </a:solidFill>
              <a:latin typeface="Arial" panose="020B0604020202020204"/>
            </a:endParaRPr>
          </a:p>
          <a:p>
            <a:pPr>
              <a:spcBef>
                <a:spcPct val="20000"/>
              </a:spcBef>
              <a:defRPr/>
            </a:pPr>
            <a:r>
              <a:rPr lang="en-US" sz="4400" b="1" dirty="0">
                <a:solidFill>
                  <a:srgbClr val="00395E"/>
                </a:solidFill>
                <a:latin typeface="Arial" panose="020B0604020202020204"/>
              </a:rPr>
              <a:t>4. Latest Use Case</a:t>
            </a:r>
          </a:p>
        </p:txBody>
      </p:sp>
    </p:spTree>
    <p:extLst>
      <p:ext uri="{BB962C8B-B14F-4D97-AF65-F5344CB8AC3E}">
        <p14:creationId xmlns:p14="http://schemas.microsoft.com/office/powerpoint/2010/main" val="105952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48E085-1E3F-92CD-EA5D-A96E6D93AC13}"/>
              </a:ext>
            </a:extLst>
          </p:cNvPr>
          <p:cNvSpPr txBox="1">
            <a:spLocks noGrp="1"/>
          </p:cNvSpPr>
          <p:nvPr>
            <p:ph type="title" idx="4294967295"/>
          </p:nvPr>
        </p:nvSpPr>
        <p:spPr>
          <a:xfrm>
            <a:off x="51816" y="276743"/>
            <a:ext cx="9040368" cy="1167066"/>
          </a:xfrm>
          <a:prstGeom prst="rect">
            <a:avLst/>
          </a:prstGeom>
          <a:noFill/>
          <a:ln>
            <a:noFill/>
            <a:prstDash/>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pPr defTabSz="342900">
              <a:spcBef>
                <a:spcPts val="0"/>
              </a:spcBef>
              <a:defRPr/>
            </a:pPr>
            <a:r>
              <a:rPr lang="en-US" sz="2700" b="1" dirty="0">
                <a:solidFill>
                  <a:schemeClr val="tx2">
                    <a:lumMod val="75000"/>
                  </a:schemeClr>
                </a:solidFill>
                <a:cs typeface="Lucida Sans"/>
              </a:rPr>
              <a:t>Bottom-Up Climate Vulnerability Analysis with a Stochastic Weather Generator</a:t>
            </a:r>
          </a:p>
          <a:p>
            <a:pPr defTabSz="342900">
              <a:spcBef>
                <a:spcPts val="0"/>
              </a:spcBef>
              <a:defRPr/>
            </a:pPr>
            <a:endParaRPr lang="en-US" sz="2700" b="1" i="1" kern="1400" dirty="0">
              <a:solidFill>
                <a:schemeClr val="tx2">
                  <a:lumMod val="75000"/>
                </a:schemeClr>
              </a:solidFill>
              <a:cs typeface="Lucida Sans"/>
            </a:endParaRPr>
          </a:p>
        </p:txBody>
      </p:sp>
      <p:pic>
        <p:nvPicPr>
          <p:cNvPr id="3" name="Picture 2" descr="Graph of bottom-up climate vulnerability analysis, showing the change in temperature against the change in mean precipitation.">
            <a:extLst>
              <a:ext uri="{FF2B5EF4-FFF2-40B4-BE49-F238E27FC236}">
                <a16:creationId xmlns:a16="http://schemas.microsoft.com/office/drawing/2014/main" id="{10994DF8-D44A-7275-01DB-A8FAF8C7591D}"/>
              </a:ext>
            </a:extLst>
          </p:cNvPr>
          <p:cNvPicPr>
            <a:picLocks noChangeAspect="1"/>
          </p:cNvPicPr>
          <p:nvPr/>
        </p:nvPicPr>
        <p:blipFill>
          <a:blip r:embed="rId2"/>
          <a:stretch>
            <a:fillRect/>
          </a:stretch>
        </p:blipFill>
        <p:spPr>
          <a:xfrm>
            <a:off x="1880119" y="1141011"/>
            <a:ext cx="5383763" cy="3918949"/>
          </a:xfrm>
          <a:prstGeom prst="rect">
            <a:avLst/>
          </a:prstGeom>
        </p:spPr>
      </p:pic>
    </p:spTree>
    <p:extLst>
      <p:ext uri="{BB962C8B-B14F-4D97-AF65-F5344CB8AC3E}">
        <p14:creationId xmlns:p14="http://schemas.microsoft.com/office/powerpoint/2010/main" val="342110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48E085-1E3F-92CD-EA5D-A96E6D93AC13}"/>
              </a:ext>
            </a:extLst>
          </p:cNvPr>
          <p:cNvSpPr txBox="1">
            <a:spLocks noGrp="1"/>
          </p:cNvSpPr>
          <p:nvPr>
            <p:ph type="title" idx="4294967295"/>
          </p:nvPr>
        </p:nvSpPr>
        <p:spPr>
          <a:xfrm>
            <a:off x="457200" y="205979"/>
            <a:ext cx="8229600" cy="857250"/>
          </a:xfrm>
          <a:prstGeom prst="rect">
            <a:avLst/>
          </a:prstGeom>
          <a:noFill/>
          <a:ln>
            <a:noFill/>
            <a:prstDash/>
          </a:ln>
          <a:effectLst/>
        </p:spPr>
        <p:txBody>
          <a:bodyPr rot="0" spcFirstLastPara="0" vertOverflow="overflow" horzOverflow="overflow" vert="horz" wrap="square" lIns="81642" tIns="40821" rIns="81642" bIns="40821" numCol="1" spcCol="0" rtlCol="0" fromWordArt="0" anchor="t" anchorCtr="0" forceAA="0" compatLnSpc="1">
            <a:prstTxWarp prst="textNoShape">
              <a:avLst/>
            </a:prstTxWarp>
            <a:normAutofit/>
          </a:bodyPr>
          <a:lstStyle/>
          <a:p>
            <a:pPr algn="l">
              <a:lnSpc>
                <a:spcPct val="90000"/>
              </a:lnSpc>
              <a:spcAft>
                <a:spcPts val="300"/>
              </a:spcAft>
              <a:defRPr/>
            </a:pPr>
            <a:r>
              <a:rPr lang="en-US" sz="2500" b="1" dirty="0">
                <a:solidFill>
                  <a:srgbClr val="00395E"/>
                </a:solidFill>
              </a:rPr>
              <a:t>Bottom-Up Climate Vulnerability Analysis with a Stochastic Weather Generator (2)</a:t>
            </a:r>
          </a:p>
          <a:p>
            <a:pPr algn="l">
              <a:lnSpc>
                <a:spcPct val="90000"/>
              </a:lnSpc>
              <a:spcAft>
                <a:spcPts val="300"/>
              </a:spcAft>
              <a:defRPr/>
            </a:pPr>
            <a:endParaRPr lang="en-US" sz="2500" b="1" i="1" dirty="0">
              <a:solidFill>
                <a:srgbClr val="00395E"/>
              </a:solidFill>
            </a:endParaRPr>
          </a:p>
        </p:txBody>
      </p:sp>
      <p:pic>
        <p:nvPicPr>
          <p:cNvPr id="31" name="Picture 30" descr="Image of the climate vulnerability analysis.">
            <a:extLst>
              <a:ext uri="{FF2B5EF4-FFF2-40B4-BE49-F238E27FC236}">
                <a16:creationId xmlns:a16="http://schemas.microsoft.com/office/drawing/2014/main" id="{263B02EF-0DB6-DDF5-3DC8-C5A90FFFA551}"/>
              </a:ext>
            </a:extLst>
          </p:cNvPr>
          <p:cNvPicPr>
            <a:picLocks noChangeAspect="1"/>
          </p:cNvPicPr>
          <p:nvPr/>
        </p:nvPicPr>
        <p:blipFill>
          <a:blip r:embed="rId3"/>
          <a:stretch>
            <a:fillRect/>
          </a:stretch>
        </p:blipFill>
        <p:spPr>
          <a:xfrm>
            <a:off x="351065" y="892444"/>
            <a:ext cx="7794065" cy="3702180"/>
          </a:xfrm>
          <a:prstGeom prst="rect">
            <a:avLst/>
          </a:prstGeom>
          <a:noFill/>
        </p:spPr>
      </p:pic>
    </p:spTree>
    <p:extLst>
      <p:ext uri="{BB962C8B-B14F-4D97-AF65-F5344CB8AC3E}">
        <p14:creationId xmlns:p14="http://schemas.microsoft.com/office/powerpoint/2010/main" val="258603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0122-7B17-324B-69DD-16E11149FCEE}"/>
              </a:ext>
            </a:extLst>
          </p:cNvPr>
          <p:cNvSpPr txBox="1">
            <a:spLocks noGrp="1"/>
          </p:cNvSpPr>
          <p:nvPr>
            <p:ph type="title" idx="4294967295"/>
          </p:nvPr>
        </p:nvSpPr>
        <p:spPr>
          <a:xfrm>
            <a:off x="457200" y="205978"/>
            <a:ext cx="8334376" cy="1049616"/>
          </a:xfrm>
          <a:prstGeom prst="rect">
            <a:avLst/>
          </a:prstGeom>
          <a:noFill/>
          <a:ln>
            <a:noFill/>
            <a:prstDash/>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defTabSz="408211">
              <a:defRPr/>
            </a:pPr>
            <a:r>
              <a:rPr lang="en-US" sz="3300" b="1" dirty="0">
                <a:solidFill>
                  <a:srgbClr val="00395E"/>
                </a:solidFill>
              </a:rPr>
              <a:t>State Water Project (SWP) Delivery Capability Report</a:t>
            </a:r>
          </a:p>
        </p:txBody>
      </p:sp>
      <p:sp>
        <p:nvSpPr>
          <p:cNvPr id="3" name="Content Placeholder 2">
            <a:extLst>
              <a:ext uri="{FF2B5EF4-FFF2-40B4-BE49-F238E27FC236}">
                <a16:creationId xmlns:a16="http://schemas.microsoft.com/office/drawing/2014/main" id="{E90A18B4-B2F6-9A5F-3B02-90AFE30994AC}"/>
              </a:ext>
            </a:extLst>
          </p:cNvPr>
          <p:cNvSpPr txBox="1">
            <a:spLocks/>
          </p:cNvSpPr>
          <p:nvPr/>
        </p:nvSpPr>
        <p:spPr>
          <a:xfrm>
            <a:off x="457200" y="1719263"/>
            <a:ext cx="8582025" cy="3021542"/>
          </a:xfrm>
          <a:prstGeom prst="rect">
            <a:avLst/>
          </a:prstGeom>
        </p:spPr>
        <p:txBody>
          <a:bodyPr lIns="45720" tIns="22860" rIns="45720" bIns="22860" anchor="t"/>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306070" indent="-306070" defTabSz="408211">
              <a:spcBef>
                <a:spcPts val="2100"/>
              </a:spcBef>
              <a:buClrTx/>
            </a:pPr>
            <a:r>
              <a:rPr lang="en-US" sz="2200" dirty="0">
                <a:solidFill>
                  <a:prstClr val="black"/>
                </a:solidFill>
                <a:latin typeface="Arial" panose="020B0604020202020204"/>
              </a:rPr>
              <a:t>Bi-annual report of Existing and Future delivery capability</a:t>
            </a:r>
            <a:endParaRPr lang="en-US" sz="2850" dirty="0">
              <a:solidFill>
                <a:prstClr val="black"/>
              </a:solidFill>
              <a:latin typeface="Arial" panose="020B0604020202020204"/>
            </a:endParaRPr>
          </a:p>
          <a:p>
            <a:pPr marL="306070" indent="-306070" defTabSz="408211">
              <a:spcBef>
                <a:spcPts val="2100"/>
              </a:spcBef>
              <a:buClrTx/>
            </a:pPr>
            <a:r>
              <a:rPr lang="en-US" sz="2200" dirty="0">
                <a:solidFill>
                  <a:prstClr val="black"/>
                </a:solidFill>
                <a:latin typeface="Arial" panose="020B0604020202020204"/>
              </a:rPr>
              <a:t>Key Planning Information for SWP water users (UWMP, IRWM, SGMP, AWMP, etc.)</a:t>
            </a:r>
            <a:endParaRPr lang="en-US" sz="2200" dirty="0">
              <a:solidFill>
                <a:prstClr val="black"/>
              </a:solidFill>
              <a:latin typeface="Arial" panose="020B0604020202020204"/>
              <a:cs typeface="Arial"/>
            </a:endParaRPr>
          </a:p>
          <a:p>
            <a:pPr marL="306070" indent="-306070" defTabSz="408211">
              <a:spcBef>
                <a:spcPts val="2100"/>
              </a:spcBef>
              <a:buClrTx/>
            </a:pPr>
            <a:r>
              <a:rPr lang="en-US" sz="2200" dirty="0">
                <a:solidFill>
                  <a:prstClr val="black"/>
                </a:solidFill>
                <a:latin typeface="Arial" panose="020B0604020202020204"/>
              </a:rPr>
              <a:t>Serve as the default climate change scenario for SWP planning (future energy resource, asset maintenance and management studies, EIR, etc.)</a:t>
            </a:r>
            <a:endParaRPr lang="en-US" sz="2200" dirty="0">
              <a:solidFill>
                <a:prstClr val="black"/>
              </a:solidFill>
              <a:latin typeface="Arial" panose="020B0604020202020204"/>
              <a:cs typeface="Arial"/>
            </a:endParaRPr>
          </a:p>
        </p:txBody>
      </p:sp>
    </p:spTree>
    <p:extLst>
      <p:ext uri="{BB962C8B-B14F-4D97-AF65-F5344CB8AC3E}">
        <p14:creationId xmlns:p14="http://schemas.microsoft.com/office/powerpoint/2010/main" val="1991748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FC67657-411C-BD7D-2D14-6A27F111E933}"/>
              </a:ext>
            </a:extLst>
          </p:cNvPr>
          <p:cNvSpPr txBox="1">
            <a:spLocks noGrp="1"/>
          </p:cNvSpPr>
          <p:nvPr>
            <p:ph type="title" idx="4294967295"/>
          </p:nvPr>
        </p:nvSpPr>
        <p:spPr>
          <a:xfrm>
            <a:off x="454129" y="-9123"/>
            <a:ext cx="8536359" cy="857250"/>
          </a:xfrm>
          <a:prstGeom prst="rect">
            <a:avLst/>
          </a:prstGeom>
          <a:noFill/>
          <a:ln>
            <a:noFill/>
            <a:prstDash/>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defTabSz="408211">
              <a:defRPr/>
            </a:pPr>
            <a:r>
              <a:rPr lang="en-US" sz="3300" b="1" dirty="0">
                <a:solidFill>
                  <a:srgbClr val="00395E"/>
                </a:solidFill>
              </a:rPr>
              <a:t>Link Stress Test and Climate Space and Assess Risk</a:t>
            </a:r>
          </a:p>
        </p:txBody>
      </p:sp>
      <p:pic>
        <p:nvPicPr>
          <p:cNvPr id="13" name="Picture 12" descr="Two graphs indicating the link between the stress test and assess risk.">
            <a:extLst>
              <a:ext uri="{FF2B5EF4-FFF2-40B4-BE49-F238E27FC236}">
                <a16:creationId xmlns:a16="http://schemas.microsoft.com/office/drawing/2014/main" id="{50B1B198-6FAB-F921-A144-8017D44DC550}"/>
              </a:ext>
            </a:extLst>
          </p:cNvPr>
          <p:cNvPicPr>
            <a:picLocks noChangeAspect="1"/>
          </p:cNvPicPr>
          <p:nvPr/>
        </p:nvPicPr>
        <p:blipFill>
          <a:blip r:embed="rId2"/>
          <a:stretch>
            <a:fillRect/>
          </a:stretch>
        </p:blipFill>
        <p:spPr>
          <a:xfrm>
            <a:off x="146957" y="1035908"/>
            <a:ext cx="8833727" cy="3919814"/>
          </a:xfrm>
          <a:prstGeom prst="rect">
            <a:avLst/>
          </a:prstGeom>
        </p:spPr>
      </p:pic>
    </p:spTree>
    <p:extLst>
      <p:ext uri="{BB962C8B-B14F-4D97-AF65-F5344CB8AC3E}">
        <p14:creationId xmlns:p14="http://schemas.microsoft.com/office/powerpoint/2010/main" val="357712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9A13-E499-951D-37D4-9AA93FFA8544}"/>
              </a:ext>
            </a:extLst>
          </p:cNvPr>
          <p:cNvSpPr txBox="1">
            <a:spLocks noGrp="1"/>
          </p:cNvSpPr>
          <p:nvPr>
            <p:ph type="title" idx="4294967295"/>
          </p:nvPr>
        </p:nvSpPr>
        <p:spPr>
          <a:xfrm>
            <a:off x="457200" y="205978"/>
            <a:ext cx="6295293" cy="1049616"/>
          </a:xfrm>
          <a:prstGeom prst="rect">
            <a:avLst/>
          </a:prstGeom>
          <a:noFill/>
          <a:ln>
            <a:noFill/>
            <a:prstDash/>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defTabSz="408211">
              <a:defRPr/>
            </a:pPr>
            <a:r>
              <a:rPr lang="en-US" sz="2400" b="1" dirty="0">
                <a:solidFill>
                  <a:schemeClr val="tx2">
                    <a:lumMod val="75000"/>
                  </a:schemeClr>
                </a:solidFill>
              </a:rPr>
              <a:t>Model/Data Availability and Resources</a:t>
            </a:r>
          </a:p>
        </p:txBody>
      </p:sp>
      <p:sp>
        <p:nvSpPr>
          <p:cNvPr id="3" name="Content Placeholder 3">
            <a:extLst>
              <a:ext uri="{FF2B5EF4-FFF2-40B4-BE49-F238E27FC236}">
                <a16:creationId xmlns:a16="http://schemas.microsoft.com/office/drawing/2014/main" id="{F6A757D0-74B5-0B14-4C71-6120E837DA5F}"/>
              </a:ext>
            </a:extLst>
          </p:cNvPr>
          <p:cNvSpPr txBox="1">
            <a:spLocks/>
          </p:cNvSpPr>
          <p:nvPr/>
        </p:nvSpPr>
        <p:spPr>
          <a:xfrm>
            <a:off x="88107" y="762000"/>
            <a:ext cx="4845844" cy="4179606"/>
          </a:xfrm>
          <a:prstGeom prst="rect">
            <a:avLst/>
          </a:prstGeom>
          <a:noFill/>
        </p:spPr>
        <p:txBody>
          <a:bodyPr wrap="square" rtlCol="0">
            <a:spAutoFit/>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285750" indent="-285750" defTabSz="408211">
              <a:buClrTx/>
              <a:buFont typeface="Arial" panose="020B0604020202020204" pitchFamily="34" charset="0"/>
              <a:buChar char="•"/>
            </a:pPr>
            <a:r>
              <a:rPr lang="en-US" sz="2000" dirty="0">
                <a:solidFill>
                  <a:srgbClr val="1F497D"/>
                </a:solidFill>
                <a:latin typeface="Calibri"/>
              </a:rPr>
              <a:t>DWR Climate Change Program Website:</a:t>
            </a:r>
            <a:r>
              <a:rPr lang="en-US" sz="2000" dirty="0">
                <a:solidFill>
                  <a:srgbClr val="1F497D"/>
                </a:solidFill>
                <a:latin typeface="Calibri"/>
                <a:sym typeface="Wingdings" panose="05000000000000000000" pitchFamily="2" charset="2"/>
              </a:rPr>
              <a:t> Resources for Water Managers</a:t>
            </a:r>
          </a:p>
          <a:p>
            <a:pPr marL="642935" lvl="1" indent="-285750" defTabSz="408211">
              <a:buClrTx/>
              <a:buFont typeface="Arial" panose="020B0604020202020204" pitchFamily="34" charset="0"/>
              <a:buChar char="•"/>
            </a:pPr>
            <a:r>
              <a:rPr lang="en-US" sz="1800" dirty="0">
                <a:solidFill>
                  <a:srgbClr val="1F497D"/>
                </a:solidFill>
                <a:latin typeface="Calibri"/>
                <a:sym typeface="Wingdings" panose="05000000000000000000" pitchFamily="2" charset="2"/>
                <a:hlinkClick r:id="rId2"/>
              </a:rPr>
              <a:t>https://water.ca.gov/Programs/All-Programs/Climate-Change-Program/Resources-for-Water-Managers</a:t>
            </a:r>
            <a:endParaRPr lang="en-US" sz="1800" dirty="0">
              <a:solidFill>
                <a:srgbClr val="1F497D"/>
              </a:solidFill>
              <a:latin typeface="Calibri"/>
              <a:sym typeface="Wingdings" panose="05000000000000000000" pitchFamily="2" charset="2"/>
            </a:endParaRPr>
          </a:p>
          <a:p>
            <a:pPr marL="1000119" lvl="2" indent="-285750" defTabSz="408211">
              <a:buClrTx/>
              <a:buFont typeface="Wingdings" panose="05000000000000000000" pitchFamily="2" charset="2"/>
              <a:buChar char="Ø"/>
            </a:pPr>
            <a:r>
              <a:rPr lang="en-US" sz="1600" dirty="0">
                <a:solidFill>
                  <a:srgbClr val="1F497D"/>
                </a:solidFill>
                <a:latin typeface="Calibri"/>
              </a:rPr>
              <a:t>Final Report</a:t>
            </a:r>
          </a:p>
          <a:p>
            <a:pPr marL="1000119" lvl="2" indent="-285750" defTabSz="408211">
              <a:buClrTx/>
              <a:buFont typeface="Wingdings" panose="05000000000000000000" pitchFamily="2" charset="2"/>
              <a:buChar char="Ø"/>
            </a:pPr>
            <a:r>
              <a:rPr lang="en-US" sz="1600" dirty="0">
                <a:solidFill>
                  <a:srgbClr val="1F497D"/>
                </a:solidFill>
                <a:latin typeface="Calibri"/>
              </a:rPr>
              <a:t>California Natural Resources Agency Data Library: </a:t>
            </a:r>
            <a:r>
              <a:rPr lang="en-US" sz="1600" dirty="0">
                <a:solidFill>
                  <a:srgbClr val="1F497D"/>
                </a:solidFill>
                <a:latin typeface="Calibri"/>
                <a:hlinkClick r:id="rId3"/>
              </a:rPr>
              <a:t>https://data.cnra.ca.gov/dataset/ca-weather-generator-gridded-climate-pr-tmin-tmax-2023</a:t>
            </a:r>
            <a:endParaRPr lang="en-US" sz="2000" dirty="0">
              <a:solidFill>
                <a:srgbClr val="1F497D"/>
              </a:solidFill>
              <a:latin typeface="Calibri"/>
            </a:endParaRPr>
          </a:p>
          <a:p>
            <a:pPr marL="285750" indent="-285750" defTabSz="408211">
              <a:buClrTx/>
              <a:buFont typeface="Arial" panose="020B0604020202020204" pitchFamily="34" charset="0"/>
              <a:buChar char="•"/>
            </a:pPr>
            <a:r>
              <a:rPr lang="en-US" sz="2000" dirty="0">
                <a:solidFill>
                  <a:srgbClr val="1F497D"/>
                </a:solidFill>
                <a:latin typeface="Calibri"/>
              </a:rPr>
              <a:t>Weather Generator Tool Public Seminar</a:t>
            </a:r>
          </a:p>
          <a:p>
            <a:pPr marL="642935" lvl="1" indent="-285750" defTabSz="408211">
              <a:buClrTx/>
              <a:buFont typeface="Arial" panose="020B0604020202020204" pitchFamily="34" charset="0"/>
              <a:buChar char="•"/>
            </a:pPr>
            <a:r>
              <a:rPr lang="en-US" sz="1800" dirty="0">
                <a:solidFill>
                  <a:srgbClr val="1F497D"/>
                </a:solidFill>
                <a:latin typeface="Calibri"/>
              </a:rPr>
              <a:t>YouTube Channel: </a:t>
            </a:r>
            <a:r>
              <a:rPr lang="en-US" sz="1800" dirty="0">
                <a:solidFill>
                  <a:srgbClr val="1F497D"/>
                </a:solidFill>
                <a:latin typeface="Calibri"/>
                <a:hlinkClick r:id="rId4"/>
              </a:rPr>
              <a:t>https://www.youtube.com/watch?v=QQZ1MIoC2_0</a:t>
            </a:r>
            <a:endParaRPr lang="en-US" sz="1800" dirty="0">
              <a:solidFill>
                <a:srgbClr val="1F497D"/>
              </a:solidFill>
              <a:latin typeface="Calibri"/>
            </a:endParaRPr>
          </a:p>
        </p:txBody>
      </p:sp>
      <p:pic>
        <p:nvPicPr>
          <p:cNvPr id="4" name="Picture 3" descr="Screen shot of DWR climate Change Program Website">
            <a:extLst>
              <a:ext uri="{FF2B5EF4-FFF2-40B4-BE49-F238E27FC236}">
                <a16:creationId xmlns:a16="http://schemas.microsoft.com/office/drawing/2014/main" id="{F56AE935-4AD8-444F-A6DC-4270E67877E1}"/>
              </a:ext>
            </a:extLst>
          </p:cNvPr>
          <p:cNvPicPr>
            <a:picLocks noChangeAspect="1"/>
          </p:cNvPicPr>
          <p:nvPr/>
        </p:nvPicPr>
        <p:blipFill>
          <a:blip r:embed="rId5"/>
          <a:stretch>
            <a:fillRect/>
          </a:stretch>
        </p:blipFill>
        <p:spPr>
          <a:xfrm>
            <a:off x="5052582" y="1212128"/>
            <a:ext cx="3860437" cy="3269456"/>
          </a:xfrm>
          <a:prstGeom prst="rect">
            <a:avLst/>
          </a:prstGeom>
        </p:spPr>
      </p:pic>
    </p:spTree>
    <p:extLst>
      <p:ext uri="{BB962C8B-B14F-4D97-AF65-F5344CB8AC3E}">
        <p14:creationId xmlns:p14="http://schemas.microsoft.com/office/powerpoint/2010/main" val="357899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7A45-2F1F-FD3B-2CD1-153878A8CF12}"/>
              </a:ext>
            </a:extLst>
          </p:cNvPr>
          <p:cNvSpPr txBox="1">
            <a:spLocks noGrp="1"/>
          </p:cNvSpPr>
          <p:nvPr>
            <p:ph type="title" idx="4294967295"/>
          </p:nvPr>
        </p:nvSpPr>
        <p:spPr>
          <a:xfrm>
            <a:off x="457200" y="205979"/>
            <a:ext cx="8229600" cy="857250"/>
          </a:xfrm>
          <a:prstGeom prst="rect">
            <a:avLst/>
          </a:prstGeom>
          <a:noFill/>
          <a:ln>
            <a:noFill/>
            <a:prstDash/>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defTabSz="408211">
              <a:defRPr/>
            </a:pPr>
            <a:r>
              <a:rPr lang="en-US" sz="2400" b="1" dirty="0">
                <a:solidFill>
                  <a:srgbClr val="00395E"/>
                </a:solidFill>
                <a:latin typeface="Arial" panose="020B0604020202020204"/>
              </a:rPr>
              <a:t>Presentation Outline</a:t>
            </a:r>
          </a:p>
        </p:txBody>
      </p:sp>
      <p:sp>
        <p:nvSpPr>
          <p:cNvPr id="3" name="TextBox 2">
            <a:extLst>
              <a:ext uri="{FF2B5EF4-FFF2-40B4-BE49-F238E27FC236}">
                <a16:creationId xmlns:a16="http://schemas.microsoft.com/office/drawing/2014/main" id="{45B36F95-94BD-1F8A-C644-A1CAF60C2633}"/>
              </a:ext>
            </a:extLst>
          </p:cNvPr>
          <p:cNvSpPr txBox="1"/>
          <p:nvPr/>
        </p:nvSpPr>
        <p:spPr>
          <a:xfrm>
            <a:off x="457200" y="993803"/>
            <a:ext cx="7949184" cy="3970318"/>
          </a:xfrm>
          <a:prstGeom prst="rect">
            <a:avLst/>
          </a:prstGeom>
          <a:noFill/>
        </p:spPr>
        <p:txBody>
          <a:bodyPr wrap="square" rtlCol="0">
            <a:spAutoFit/>
          </a:bodyPr>
          <a:lstStyle/>
          <a:p>
            <a:pPr defTabSz="342900">
              <a:buClrTx/>
            </a:pPr>
            <a:r>
              <a:rPr lang="en-US" sz="1800" b="1" i="1" kern="1200" dirty="0">
                <a:solidFill>
                  <a:srgbClr val="1F497D"/>
                </a:solidFill>
                <a:latin typeface="Calibri"/>
                <a:ea typeface="+mn-ea"/>
                <a:cs typeface="+mn-cs"/>
              </a:rPr>
              <a:t>1.	Motivation</a:t>
            </a:r>
            <a:endParaRPr lang="en-US" sz="1800" i="1" kern="1200" dirty="0">
              <a:solidFill>
                <a:srgbClr val="1F497D"/>
              </a:solidFill>
              <a:latin typeface="Calibri"/>
              <a:ea typeface="+mn-ea"/>
              <a:cs typeface="+mn-cs"/>
            </a:endParaRPr>
          </a:p>
          <a:p>
            <a:pPr marL="341313" lvl="1" defTabSz="342900">
              <a:buClrTx/>
            </a:pPr>
            <a:r>
              <a:rPr lang="en-US" sz="1800" kern="1200" dirty="0">
                <a:solidFill>
                  <a:srgbClr val="1F497D"/>
                </a:solidFill>
                <a:latin typeface="Calibri"/>
                <a:ea typeface="+mn-ea"/>
                <a:cs typeface="+mn-cs"/>
              </a:rPr>
              <a:t>Why combine a stochastic weather generator and downscaled General Circulation Models directly?</a:t>
            </a:r>
          </a:p>
          <a:p>
            <a:pPr defTabSz="342900">
              <a:buClrTx/>
            </a:pPr>
            <a:endParaRPr lang="en-US" sz="1800" kern="1200" dirty="0">
              <a:solidFill>
                <a:srgbClr val="1F497D"/>
              </a:solidFill>
              <a:latin typeface="Calibri"/>
              <a:ea typeface="+mn-ea"/>
              <a:cs typeface="+mn-cs"/>
            </a:endParaRPr>
          </a:p>
          <a:p>
            <a:pPr marL="341313" indent="-341313" defTabSz="342900">
              <a:buClrTx/>
              <a:buFontTx/>
              <a:buAutoNum type="arabicPeriod" startAt="2"/>
            </a:pPr>
            <a:r>
              <a:rPr lang="en-US" sz="1800" b="1" i="1" kern="1200" dirty="0">
                <a:solidFill>
                  <a:srgbClr val="1F497D"/>
                </a:solidFill>
                <a:latin typeface="Calibri"/>
                <a:ea typeface="+mn-ea"/>
                <a:cs typeface="+mn-cs"/>
              </a:rPr>
              <a:t>Weather-Regime Based Stochastic Weather Generator</a:t>
            </a:r>
          </a:p>
          <a:p>
            <a:pPr defTabSz="342900">
              <a:buClrTx/>
            </a:pPr>
            <a:r>
              <a:rPr lang="en-US" sz="1800" b="1" kern="1200" dirty="0">
                <a:solidFill>
                  <a:srgbClr val="1F497D"/>
                </a:solidFill>
                <a:latin typeface="Calibri"/>
                <a:ea typeface="+mn-ea"/>
                <a:cs typeface="+mn-cs"/>
              </a:rPr>
              <a:t>	</a:t>
            </a:r>
            <a:r>
              <a:rPr lang="en-US" sz="1800" kern="1200" dirty="0">
                <a:solidFill>
                  <a:srgbClr val="1F497D"/>
                </a:solidFill>
                <a:latin typeface="Calibri"/>
                <a:ea typeface="+mn-ea"/>
                <a:cs typeface="+mn-cs"/>
              </a:rPr>
              <a:t>Basic description of the weather generator</a:t>
            </a:r>
          </a:p>
          <a:p>
            <a:pPr defTabSz="342900">
              <a:buClrTx/>
            </a:pPr>
            <a:endParaRPr lang="en-US" sz="1800" kern="1200" dirty="0">
              <a:solidFill>
                <a:srgbClr val="1F497D"/>
              </a:solidFill>
              <a:latin typeface="Calibri"/>
              <a:ea typeface="+mn-ea"/>
              <a:cs typeface="+mn-cs"/>
            </a:endParaRPr>
          </a:p>
          <a:p>
            <a:pPr marL="371475" indent="-371475" defTabSz="342900">
              <a:buClrTx/>
              <a:buFontTx/>
              <a:buAutoNum type="arabicPeriod" startAt="3"/>
            </a:pPr>
            <a:r>
              <a:rPr lang="en-US" sz="1800" b="1" i="1" kern="1200" dirty="0">
                <a:solidFill>
                  <a:srgbClr val="1F497D"/>
                </a:solidFill>
                <a:latin typeface="Calibri"/>
                <a:ea typeface="+mn-ea"/>
                <a:cs typeface="+mn-cs"/>
              </a:rPr>
              <a:t>Scenario Generation</a:t>
            </a:r>
          </a:p>
          <a:p>
            <a:pPr marL="342900" indent="-342900" defTabSz="342900">
              <a:buClrTx/>
            </a:pPr>
            <a:r>
              <a:rPr lang="en-US" sz="1800" kern="1200" dirty="0">
                <a:solidFill>
                  <a:srgbClr val="1F497D"/>
                </a:solidFill>
                <a:latin typeface="Calibri"/>
                <a:ea typeface="+mn-ea"/>
                <a:cs typeface="+mn-cs"/>
              </a:rPr>
              <a:t>	Demonstration of climate change scenarios generation with the Stochastic Weather Generator model</a:t>
            </a:r>
          </a:p>
          <a:p>
            <a:pPr defTabSz="342900">
              <a:buClrTx/>
            </a:pPr>
            <a:endParaRPr lang="en-US" sz="1800" kern="1200" dirty="0">
              <a:solidFill>
                <a:srgbClr val="1F497D"/>
              </a:solidFill>
              <a:latin typeface="Calibri"/>
              <a:ea typeface="+mn-ea"/>
              <a:cs typeface="+mn-cs"/>
            </a:endParaRPr>
          </a:p>
          <a:p>
            <a:pPr marL="371475" indent="-371475" defTabSz="342900">
              <a:buClrTx/>
              <a:buFontTx/>
              <a:buAutoNum type="arabicPeriod" startAt="4"/>
            </a:pPr>
            <a:r>
              <a:rPr lang="en-US" sz="1800" b="1" i="1" kern="1200" dirty="0">
                <a:solidFill>
                  <a:srgbClr val="1F497D"/>
                </a:solidFill>
                <a:latin typeface="Calibri"/>
                <a:ea typeface="+mn-ea"/>
                <a:cs typeface="+mn-cs"/>
              </a:rPr>
              <a:t>Latest Use Case</a:t>
            </a:r>
          </a:p>
          <a:p>
            <a:pPr defTabSz="342900">
              <a:buClrTx/>
            </a:pPr>
            <a:r>
              <a:rPr lang="en-US" sz="1800" kern="1200" dirty="0">
                <a:solidFill>
                  <a:srgbClr val="1F497D"/>
                </a:solidFill>
                <a:latin typeface="Calibri"/>
                <a:ea typeface="+mn-ea"/>
                <a:cs typeface="+mn-cs"/>
              </a:rPr>
              <a:t>	Draft – State Water Project Delivery Capability Report 2023</a:t>
            </a:r>
          </a:p>
          <a:p>
            <a:pPr marL="214313" indent="-214313" defTabSz="342900">
              <a:buClrTx/>
              <a:buFont typeface="Arial" panose="020B0604020202020204" pitchFamily="34" charset="0"/>
              <a:buChar char="•"/>
            </a:pPr>
            <a:endParaRPr lang="en-US" sz="1800" kern="1200" dirty="0">
              <a:solidFill>
                <a:srgbClr val="1F497D"/>
              </a:solidFill>
              <a:latin typeface="Calibri"/>
              <a:ea typeface="+mn-ea"/>
              <a:cs typeface="+mn-cs"/>
            </a:endParaRPr>
          </a:p>
        </p:txBody>
      </p:sp>
    </p:spTree>
    <p:extLst>
      <p:ext uri="{BB962C8B-B14F-4D97-AF65-F5344CB8AC3E}">
        <p14:creationId xmlns:p14="http://schemas.microsoft.com/office/powerpoint/2010/main" val="293910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4D7868-3B81-4974-831E-AC97C46D849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245" b="67247"/>
          <a:stretch/>
        </p:blipFill>
        <p:spPr>
          <a:xfrm>
            <a:off x="0" y="3383720"/>
            <a:ext cx="9144000" cy="1759781"/>
          </a:xfrm>
          <a:prstGeom prst="rect">
            <a:avLst/>
          </a:prstGeom>
        </p:spPr>
      </p:pic>
      <p:sp>
        <p:nvSpPr>
          <p:cNvPr id="13" name="Title 2">
            <a:extLst>
              <a:ext uri="{FF2B5EF4-FFF2-40B4-BE49-F238E27FC236}">
                <a16:creationId xmlns:a16="http://schemas.microsoft.com/office/drawing/2014/main" id="{BC2DF061-CE3A-4929-8290-AC6E2B4C58FD}"/>
              </a:ext>
            </a:extLst>
          </p:cNvPr>
          <p:cNvSpPr txBox="1">
            <a:spLocks/>
          </p:cNvSpPr>
          <p:nvPr/>
        </p:nvSpPr>
        <p:spPr>
          <a:xfrm>
            <a:off x="623119" y="1234973"/>
            <a:ext cx="8094161" cy="1049616"/>
          </a:xfrm>
          <a:prstGeom prst="rect">
            <a:avLst/>
          </a:prstGeom>
        </p:spPr>
        <p:txBody>
          <a:bodyPr lIns="45720" tIns="22860" rIns="45720" bIns="22860" anchor="t"/>
          <a:lstStyle>
            <a:lvl1pPr algn="ctr" defTabSz="816422" rtl="0" eaLnBrk="1" latinLnBrk="0" hangingPunct="1">
              <a:spcBef>
                <a:spcPct val="0"/>
              </a:spcBef>
              <a:buNone/>
              <a:defRPr sz="7900" kern="1200">
                <a:solidFill>
                  <a:schemeClr val="tx1"/>
                </a:solidFill>
                <a:latin typeface="+mj-lt"/>
                <a:ea typeface="+mj-ea"/>
                <a:cs typeface="+mj-cs"/>
              </a:defRPr>
            </a:lvl1pPr>
          </a:lstStyle>
          <a:p>
            <a:pPr defTabSz="408211" fontAlgn="base">
              <a:buClrTx/>
            </a:pPr>
            <a:r>
              <a:rPr lang="en-US" sz="4800" b="1" dirty="0">
                <a:solidFill>
                  <a:srgbClr val="00395E"/>
                </a:solidFill>
                <a:latin typeface="Arial" panose="020B0604020202020204"/>
              </a:rPr>
              <a:t>Thank you!</a:t>
            </a:r>
          </a:p>
          <a:p>
            <a:pPr defTabSz="408211" fontAlgn="base">
              <a:spcAft>
                <a:spcPct val="0"/>
              </a:spcAft>
              <a:buClrTx/>
            </a:pPr>
            <a:r>
              <a:rPr lang="en-US" sz="1800" b="1" i="1" dirty="0">
                <a:solidFill>
                  <a:srgbClr val="00395E"/>
                </a:solidFill>
                <a:latin typeface="Arial" panose="020B0604020202020204"/>
                <a:cs typeface="Arial"/>
                <a:hlinkClick r:id="rId4"/>
              </a:rPr>
              <a:t>Romain.Maendly@water.ca.gov</a:t>
            </a:r>
            <a:endParaRPr lang="en-US" sz="1800" b="1" i="1" dirty="0">
              <a:solidFill>
                <a:srgbClr val="00395E"/>
              </a:solidFill>
              <a:latin typeface="Arial" panose="020B0604020202020204"/>
              <a:cs typeface="Arial"/>
            </a:endParaRPr>
          </a:p>
          <a:p>
            <a:pPr defTabSz="408211" fontAlgn="base">
              <a:buClrTx/>
            </a:pPr>
            <a:endParaRPr lang="en-US" sz="3950" dirty="0">
              <a:solidFill>
                <a:prstClr val="black"/>
              </a:solidFill>
              <a:latin typeface="Arial" panose="020B0604020202020204"/>
            </a:endParaRPr>
          </a:p>
        </p:txBody>
      </p:sp>
      <p:sp>
        <p:nvSpPr>
          <p:cNvPr id="2" name="Title 1" hidden="1">
            <a:extLst>
              <a:ext uri="{FF2B5EF4-FFF2-40B4-BE49-F238E27FC236}">
                <a16:creationId xmlns:a16="http://schemas.microsoft.com/office/drawing/2014/main" id="{DCA31DEF-4D8C-4BF6-B52D-815674D4F9B9}"/>
              </a:ext>
            </a:extLst>
          </p:cNvPr>
          <p:cNvSpPr>
            <a:spLocks noGrp="1"/>
          </p:cNvSpPr>
          <p:nvPr>
            <p:ph type="title" idx="4294967295"/>
          </p:nvPr>
        </p:nvSpPr>
        <p:spPr>
          <a:xfrm>
            <a:off x="628650" y="273844"/>
            <a:ext cx="7886700" cy="994569"/>
          </a:xfrm>
          <a:prstGeom prst="rect">
            <a:avLst/>
          </a:prstGeom>
        </p:spPr>
        <p:txBody>
          <a:bodyPr/>
          <a:lstStyle/>
          <a:p>
            <a:r>
              <a:rPr lang="en-US"/>
              <a:t>Introduction to Ca Water Plan Update 2021</a:t>
            </a:r>
          </a:p>
        </p:txBody>
      </p:sp>
    </p:spTree>
    <p:extLst>
      <p:ext uri="{BB962C8B-B14F-4D97-AF65-F5344CB8AC3E}">
        <p14:creationId xmlns:p14="http://schemas.microsoft.com/office/powerpoint/2010/main" val="355845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781CD-A905-C562-8B9F-0E678361964D}"/>
              </a:ext>
            </a:extLst>
          </p:cNvPr>
          <p:cNvSpPr>
            <a:spLocks noGrp="1"/>
          </p:cNvSpPr>
          <p:nvPr>
            <p:ph type="title" idx="4294967295"/>
          </p:nvPr>
        </p:nvSpPr>
        <p:spPr>
          <a:xfrm>
            <a:off x="457200" y="1200151"/>
            <a:ext cx="8229600" cy="3394473"/>
          </a:xfrm>
          <a:prstGeom prst="rect">
            <a:avLst/>
          </a:prstGeom>
          <a:noFill/>
          <a:ln>
            <a:noFill/>
            <a:prstDash/>
          </a:ln>
          <a:effectLst/>
        </p:spPr>
        <p:txBody>
          <a:bodyPr rot="0" spcFirstLastPara="0" vertOverflow="overflow" horzOverflow="overflow" vert="horz" wrap="square" lIns="81642" tIns="40821" rIns="81642" bIns="40821" numCol="1" spcCol="0" rtlCol="0" fromWordArt="0" anchor="t" anchorCtr="0" forceAA="0" compatLnSpc="1">
            <a:prstTxWarp prst="textNoShape">
              <a:avLst/>
            </a:prstTxWarp>
            <a:noAutofit/>
          </a:bodyPr>
          <a:lstStyle/>
          <a:p>
            <a:pPr>
              <a:spcBef>
                <a:spcPct val="20000"/>
              </a:spcBef>
              <a:defRPr/>
            </a:pPr>
            <a:endParaRPr lang="en-US" sz="2400" b="1" dirty="0">
              <a:solidFill>
                <a:srgbClr val="00395E"/>
              </a:solidFill>
              <a:latin typeface="Arial" panose="020B0604020202020204"/>
            </a:endParaRPr>
          </a:p>
          <a:p>
            <a:pPr>
              <a:spcBef>
                <a:spcPct val="20000"/>
              </a:spcBef>
              <a:defRPr/>
            </a:pPr>
            <a:endParaRPr lang="en-US" sz="2400" b="1" dirty="0">
              <a:solidFill>
                <a:srgbClr val="00395E"/>
              </a:solidFill>
              <a:latin typeface="Arial" panose="020B0604020202020204"/>
            </a:endParaRPr>
          </a:p>
          <a:p>
            <a:pPr>
              <a:spcBef>
                <a:spcPct val="20000"/>
              </a:spcBef>
              <a:defRPr/>
            </a:pPr>
            <a:r>
              <a:rPr lang="en-US" sz="4400" b="1" dirty="0">
                <a:solidFill>
                  <a:srgbClr val="00395E"/>
                </a:solidFill>
                <a:latin typeface="Arial" panose="020B0604020202020204"/>
              </a:rPr>
              <a:t>1. Motivation</a:t>
            </a:r>
          </a:p>
          <a:p>
            <a:pPr algn="l">
              <a:spcBef>
                <a:spcPct val="20000"/>
              </a:spcBef>
              <a:defRPr/>
            </a:pPr>
            <a:endParaRPr lang="en-US" sz="240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153665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503C8C1-23CA-41E8-87D2-BBA1766B845F}"/>
              </a:ext>
            </a:extLst>
          </p:cNvPr>
          <p:cNvSpPr txBox="1">
            <a:spLocks noGrp="1"/>
          </p:cNvSpPr>
          <p:nvPr>
            <p:ph type="title" idx="4294967295"/>
          </p:nvPr>
        </p:nvSpPr>
        <p:spPr>
          <a:xfrm>
            <a:off x="457200" y="205979"/>
            <a:ext cx="8229600" cy="857250"/>
          </a:xfrm>
          <a:prstGeom prst="rect">
            <a:avLst/>
          </a:prstGeom>
          <a:noFill/>
          <a:ln>
            <a:noFill/>
            <a:prstDash/>
          </a:ln>
          <a:effectLst/>
        </p:spPr>
        <p:txBody>
          <a:bodyPr rot="0" spcFirstLastPara="0" vertOverflow="overflow" horzOverflow="overflow" vert="horz" wrap="square" lIns="81642" tIns="40821" rIns="81642" bIns="40821" numCol="1" spcCol="0" rtlCol="0" fromWordArt="0" anchor="t" anchorCtr="0" forceAA="0" compatLnSpc="1">
            <a:prstTxWarp prst="textNoShape">
              <a:avLst/>
            </a:prstTxWarp>
            <a:normAutofit/>
          </a:bodyPr>
          <a:lstStyle>
            <a:lvl1pPr algn="l" defTabSz="544309" rtl="0" eaLnBrk="1" latinLnBrk="0" hangingPunct="1">
              <a:spcBef>
                <a:spcPct val="0"/>
              </a:spcBef>
              <a:buNone/>
              <a:defRPr sz="4800" b="1" kern="1200">
                <a:solidFill>
                  <a:srgbClr val="00395E"/>
                </a:solidFill>
                <a:latin typeface="+mj-lt"/>
                <a:ea typeface="+mj-ea"/>
                <a:cs typeface="+mj-cs"/>
              </a:defRPr>
            </a:lvl1pPr>
          </a:lstStyle>
          <a:p>
            <a:pPr defTabSz="408211">
              <a:lnSpc>
                <a:spcPct val="90000"/>
              </a:lnSpc>
              <a:spcAft>
                <a:spcPts val="300"/>
              </a:spcAft>
              <a:defRPr/>
            </a:pPr>
            <a:r>
              <a:rPr lang="en-US" sz="2500" i="1" dirty="0"/>
              <a:t>Why combine a stochastic weather generator and downscaled General Circulation Models directly?</a:t>
            </a:r>
          </a:p>
          <a:p>
            <a:pPr defTabSz="408211">
              <a:lnSpc>
                <a:spcPct val="90000"/>
              </a:lnSpc>
              <a:spcAft>
                <a:spcPts val="300"/>
              </a:spcAft>
              <a:defRPr/>
            </a:pPr>
            <a:endParaRPr lang="en-US" sz="2500" dirty="0"/>
          </a:p>
        </p:txBody>
      </p:sp>
      <p:pic>
        <p:nvPicPr>
          <p:cNvPr id="23" name="Picture 22" descr="Image with top down and bottom up approaches described.">
            <a:extLst>
              <a:ext uri="{FF2B5EF4-FFF2-40B4-BE49-F238E27FC236}">
                <a16:creationId xmlns:a16="http://schemas.microsoft.com/office/drawing/2014/main" id="{5C700756-98AC-60B9-90E8-C9C6F1E1D10E}"/>
              </a:ext>
            </a:extLst>
          </p:cNvPr>
          <p:cNvPicPr>
            <a:picLocks noChangeAspect="1"/>
          </p:cNvPicPr>
          <p:nvPr/>
        </p:nvPicPr>
        <p:blipFill>
          <a:blip r:embed="rId3"/>
          <a:stretch>
            <a:fillRect/>
          </a:stretch>
        </p:blipFill>
        <p:spPr>
          <a:xfrm>
            <a:off x="1017579" y="1200151"/>
            <a:ext cx="7108843" cy="3394473"/>
          </a:xfrm>
          <a:prstGeom prst="rect">
            <a:avLst/>
          </a:prstGeom>
          <a:noFill/>
        </p:spPr>
      </p:pic>
    </p:spTree>
    <p:extLst>
      <p:ext uri="{BB962C8B-B14F-4D97-AF65-F5344CB8AC3E}">
        <p14:creationId xmlns:p14="http://schemas.microsoft.com/office/powerpoint/2010/main" val="70542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58DF-8398-A440-83F4-AE6509024384}"/>
              </a:ext>
            </a:extLst>
          </p:cNvPr>
          <p:cNvSpPr>
            <a:spLocks noGrp="1"/>
          </p:cNvSpPr>
          <p:nvPr>
            <p:ph type="title"/>
          </p:nvPr>
        </p:nvSpPr>
        <p:spPr>
          <a:xfrm>
            <a:off x="1396092" y="140692"/>
            <a:ext cx="6351815" cy="733025"/>
          </a:xfrm>
        </p:spPr>
        <p:txBody>
          <a:bodyPr/>
          <a:lstStyle/>
          <a:p>
            <a:r>
              <a:rPr lang="en-US" sz="2700" b="1" dirty="0">
                <a:solidFill>
                  <a:schemeClr val="tx2">
                    <a:lumMod val="75000"/>
                  </a:schemeClr>
                </a:solidFill>
              </a:rPr>
              <a:t>Planning Water Systems for Future Climate Conditions</a:t>
            </a:r>
          </a:p>
        </p:txBody>
      </p:sp>
      <p:sp>
        <p:nvSpPr>
          <p:cNvPr id="3" name="TextBox 2">
            <a:extLst>
              <a:ext uri="{FF2B5EF4-FFF2-40B4-BE49-F238E27FC236}">
                <a16:creationId xmlns:a16="http://schemas.microsoft.com/office/drawing/2014/main" id="{ABEFF6C7-B347-A449-A549-E4827C9C618F}"/>
              </a:ext>
            </a:extLst>
          </p:cNvPr>
          <p:cNvSpPr txBox="1"/>
          <p:nvPr/>
        </p:nvSpPr>
        <p:spPr>
          <a:xfrm>
            <a:off x="0" y="1373384"/>
            <a:ext cx="9144000" cy="877163"/>
          </a:xfrm>
          <a:prstGeom prst="rect">
            <a:avLst/>
          </a:prstGeom>
          <a:noFill/>
        </p:spPr>
        <p:txBody>
          <a:bodyPr wrap="square" rtlCol="0">
            <a:spAutoFit/>
          </a:bodyPr>
          <a:lstStyle/>
          <a:p>
            <a:pPr algn="ctr" defTabSz="457200" eaLnBrk="0" fontAlgn="base" hangingPunct="0">
              <a:spcBef>
                <a:spcPct val="0"/>
              </a:spcBef>
              <a:spcAft>
                <a:spcPct val="0"/>
              </a:spcAft>
              <a:buClrTx/>
            </a:pPr>
            <a:r>
              <a:rPr lang="en-US" sz="2400" b="1" kern="1200" dirty="0">
                <a:solidFill>
                  <a:srgbClr val="1F497D"/>
                </a:solidFill>
                <a:latin typeface="Calibri"/>
                <a:ea typeface="+mn-ea"/>
                <a:cs typeface="+mn-cs"/>
              </a:rPr>
              <a:t>Realized Hydroclimate:</a:t>
            </a:r>
          </a:p>
          <a:p>
            <a:pPr algn="ctr" defTabSz="457200" eaLnBrk="0" fontAlgn="base" hangingPunct="0">
              <a:spcBef>
                <a:spcPct val="0"/>
              </a:spcBef>
              <a:spcAft>
                <a:spcPct val="0"/>
              </a:spcAft>
              <a:buClrTx/>
            </a:pPr>
            <a:r>
              <a:rPr lang="en-US" sz="2700" b="1" kern="1200" dirty="0">
                <a:solidFill>
                  <a:prstClr val="black"/>
                </a:solidFill>
                <a:latin typeface="Garamond" pitchFamily="18" charset="0"/>
                <a:ea typeface="+mn-ea"/>
                <a:cs typeface="+mn-cs"/>
              </a:rPr>
              <a:t>+</a:t>
            </a:r>
            <a:endParaRPr lang="en-US" sz="2700" b="1" kern="1200" dirty="0">
              <a:solidFill>
                <a:srgbClr val="FF0000"/>
              </a:solidFill>
              <a:latin typeface="Garamond" pitchFamily="18" charset="0"/>
              <a:ea typeface="+mn-ea"/>
              <a:cs typeface="+mn-cs"/>
            </a:endParaRPr>
          </a:p>
        </p:txBody>
      </p:sp>
      <p:sp>
        <p:nvSpPr>
          <p:cNvPr id="11" name="TextBox 10">
            <a:extLst>
              <a:ext uri="{FF2B5EF4-FFF2-40B4-BE49-F238E27FC236}">
                <a16:creationId xmlns:a16="http://schemas.microsoft.com/office/drawing/2014/main" id="{4F993008-649C-755B-42FB-6D84E8B1A53F}"/>
              </a:ext>
            </a:extLst>
          </p:cNvPr>
          <p:cNvSpPr txBox="1"/>
          <p:nvPr/>
        </p:nvSpPr>
        <p:spPr>
          <a:xfrm>
            <a:off x="0" y="1633997"/>
            <a:ext cx="4572000" cy="507831"/>
          </a:xfrm>
          <a:prstGeom prst="rect">
            <a:avLst/>
          </a:prstGeom>
          <a:noFill/>
        </p:spPr>
        <p:txBody>
          <a:bodyPr wrap="square" rtlCol="0">
            <a:spAutoFit/>
          </a:bodyPr>
          <a:lstStyle/>
          <a:p>
            <a:pPr algn="ctr" defTabSz="457200" eaLnBrk="0" fontAlgn="base" hangingPunct="0">
              <a:spcBef>
                <a:spcPct val="0"/>
              </a:spcBef>
              <a:spcAft>
                <a:spcPct val="0"/>
              </a:spcAft>
              <a:buClrTx/>
            </a:pPr>
            <a:r>
              <a:rPr lang="en-US" sz="2700" b="1" kern="1200" dirty="0">
                <a:solidFill>
                  <a:srgbClr val="FF0000"/>
                </a:solidFill>
                <a:latin typeface="Garamond" pitchFamily="18" charset="0"/>
                <a:ea typeface="+mn-ea"/>
                <a:cs typeface="+mn-cs"/>
              </a:rPr>
              <a:t>Noise</a:t>
            </a:r>
          </a:p>
        </p:txBody>
      </p:sp>
      <p:sp>
        <p:nvSpPr>
          <p:cNvPr id="8" name="TextBox 7">
            <a:extLst>
              <a:ext uri="{FF2B5EF4-FFF2-40B4-BE49-F238E27FC236}">
                <a16:creationId xmlns:a16="http://schemas.microsoft.com/office/drawing/2014/main" id="{82896BC9-718F-B848-80C2-E7E4F3BEE9F6}"/>
              </a:ext>
            </a:extLst>
          </p:cNvPr>
          <p:cNvSpPr txBox="1"/>
          <p:nvPr/>
        </p:nvSpPr>
        <p:spPr>
          <a:xfrm>
            <a:off x="-85725" y="2035549"/>
            <a:ext cx="4657725" cy="276999"/>
          </a:xfrm>
          <a:prstGeom prst="rect">
            <a:avLst/>
          </a:prstGeom>
          <a:noFill/>
        </p:spPr>
        <p:txBody>
          <a:bodyPr wrap="square" rtlCol="0">
            <a:spAutoFit/>
          </a:bodyPr>
          <a:lstStyle/>
          <a:p>
            <a:pPr algn="ctr" defTabSz="457200" eaLnBrk="0" fontAlgn="base" hangingPunct="0">
              <a:spcBef>
                <a:spcPct val="0"/>
              </a:spcBef>
              <a:spcAft>
                <a:spcPct val="0"/>
              </a:spcAft>
              <a:buClrTx/>
            </a:pPr>
            <a:r>
              <a:rPr lang="en-US" sz="1200" kern="1200" dirty="0">
                <a:solidFill>
                  <a:srgbClr val="FF0000"/>
                </a:solidFill>
                <a:latin typeface="Garamond" pitchFamily="18" charset="0"/>
                <a:ea typeface="+mn-ea"/>
                <a:cs typeface="+mn-cs"/>
              </a:rPr>
              <a:t>(Natural variability)</a:t>
            </a:r>
          </a:p>
        </p:txBody>
      </p:sp>
      <p:sp>
        <p:nvSpPr>
          <p:cNvPr id="4" name="TextBox 3"/>
          <p:cNvSpPr txBox="1"/>
          <p:nvPr/>
        </p:nvSpPr>
        <p:spPr>
          <a:xfrm>
            <a:off x="243879" y="2398575"/>
            <a:ext cx="4084241" cy="2308324"/>
          </a:xfrm>
          <a:prstGeom prst="rect">
            <a:avLst/>
          </a:prstGeom>
          <a:noFill/>
        </p:spPr>
        <p:txBody>
          <a:bodyPr wrap="square" rtlCol="0">
            <a:spAutoFit/>
          </a:bodyPr>
          <a:lstStyle/>
          <a:p>
            <a:pPr marL="214313" indent="-214313" defTabSz="457200" eaLnBrk="0" fontAlgn="base" hangingPunct="0">
              <a:spcBef>
                <a:spcPct val="0"/>
              </a:spcBef>
              <a:spcAft>
                <a:spcPct val="0"/>
              </a:spcAft>
              <a:buClrTx/>
              <a:buFont typeface="Arial" panose="020B0604020202020204" pitchFamily="34" charset="0"/>
              <a:buChar char="•"/>
            </a:pPr>
            <a:r>
              <a:rPr lang="en-US" sz="1600" kern="1200" dirty="0">
                <a:solidFill>
                  <a:srgbClr val="FF0000"/>
                </a:solidFill>
                <a:latin typeface="Calibri" panose="020F0502020204030204" pitchFamily="34" charset="0"/>
                <a:ea typeface="+mn-ea"/>
                <a:cs typeface="Calibri" panose="020F0502020204030204" pitchFamily="34" charset="0"/>
              </a:rPr>
              <a:t>Magnitude, frequency, timing, and sequencing of droughts and floods</a:t>
            </a:r>
          </a:p>
          <a:p>
            <a:pPr marL="214313" indent="-214313" defTabSz="457200" eaLnBrk="0" fontAlgn="base" hangingPunct="0">
              <a:spcBef>
                <a:spcPct val="0"/>
              </a:spcBef>
              <a:spcAft>
                <a:spcPct val="0"/>
              </a:spcAft>
              <a:buClrTx/>
              <a:buFont typeface="Arial" panose="020B0604020202020204" pitchFamily="34" charset="0"/>
              <a:buChar char="•"/>
            </a:pPr>
            <a:endParaRPr lang="en-US" sz="1600" kern="1200" dirty="0">
              <a:solidFill>
                <a:srgbClr val="FF0000"/>
              </a:solidFill>
              <a:latin typeface="Calibri" panose="020F0502020204030204" pitchFamily="34" charset="0"/>
              <a:ea typeface="+mn-ea"/>
              <a:cs typeface="Calibri" panose="020F0502020204030204" pitchFamily="34" charset="0"/>
            </a:endParaRPr>
          </a:p>
          <a:p>
            <a:pPr marL="214313" indent="-214313" defTabSz="457200" eaLnBrk="0" fontAlgn="base" hangingPunct="0">
              <a:spcBef>
                <a:spcPct val="0"/>
              </a:spcBef>
              <a:spcAft>
                <a:spcPct val="0"/>
              </a:spcAft>
              <a:buClrTx/>
              <a:buFont typeface="Arial" panose="020B0604020202020204" pitchFamily="34" charset="0"/>
              <a:buChar char="•"/>
            </a:pPr>
            <a:r>
              <a:rPr lang="en-US" sz="1600" kern="1200" dirty="0">
                <a:solidFill>
                  <a:srgbClr val="FF0000"/>
                </a:solidFill>
                <a:latin typeface="Calibri" panose="020F0502020204030204" pitchFamily="34" charset="0"/>
                <a:ea typeface="+mn-ea"/>
                <a:cs typeface="Calibri" panose="020F0502020204030204" pitchFamily="34" charset="0"/>
              </a:rPr>
              <a:t>Long-term, quasi- or aperiodic dry periods and </a:t>
            </a:r>
            <a:r>
              <a:rPr lang="en-US" sz="1600" kern="1200" dirty="0" err="1">
                <a:solidFill>
                  <a:srgbClr val="FF0000"/>
                </a:solidFill>
                <a:latin typeface="Calibri" panose="020F0502020204030204" pitchFamily="34" charset="0"/>
                <a:ea typeface="+mn-ea"/>
                <a:cs typeface="Calibri" panose="020F0502020204030204" pitchFamily="34" charset="0"/>
              </a:rPr>
              <a:t>pluvials</a:t>
            </a:r>
            <a:r>
              <a:rPr lang="en-US" sz="1600" kern="1200" dirty="0">
                <a:solidFill>
                  <a:srgbClr val="FF0000"/>
                </a:solidFill>
                <a:latin typeface="Calibri" panose="020F0502020204030204" pitchFamily="34" charset="0"/>
                <a:ea typeface="+mn-ea"/>
                <a:cs typeface="Calibri" panose="020F0502020204030204" pitchFamily="34" charset="0"/>
              </a:rPr>
              <a:t> </a:t>
            </a:r>
          </a:p>
          <a:p>
            <a:pPr marL="214313" indent="-214313" defTabSz="457200" eaLnBrk="0" fontAlgn="base" hangingPunct="0">
              <a:spcBef>
                <a:spcPct val="0"/>
              </a:spcBef>
              <a:spcAft>
                <a:spcPct val="0"/>
              </a:spcAft>
              <a:buClrTx/>
              <a:buFont typeface="Arial" panose="020B0604020202020204" pitchFamily="34" charset="0"/>
              <a:buChar char="•"/>
            </a:pPr>
            <a:endParaRPr lang="en-US" sz="1600" kern="1200" dirty="0">
              <a:solidFill>
                <a:srgbClr val="FF0000"/>
              </a:solidFill>
              <a:latin typeface="Calibri" panose="020F0502020204030204" pitchFamily="34" charset="0"/>
              <a:ea typeface="+mn-ea"/>
              <a:cs typeface="Calibri" panose="020F0502020204030204" pitchFamily="34" charset="0"/>
            </a:endParaRPr>
          </a:p>
          <a:p>
            <a:pPr marL="214313" indent="-214313" defTabSz="457200" eaLnBrk="0" fontAlgn="base" hangingPunct="0">
              <a:spcBef>
                <a:spcPct val="0"/>
              </a:spcBef>
              <a:spcAft>
                <a:spcPct val="0"/>
              </a:spcAft>
              <a:buClrTx/>
              <a:buFont typeface="Arial" panose="020B0604020202020204" pitchFamily="34" charset="0"/>
              <a:buChar char="•"/>
            </a:pPr>
            <a:r>
              <a:rPr lang="en-US" sz="1600" kern="1200" dirty="0">
                <a:solidFill>
                  <a:srgbClr val="FF0000"/>
                </a:solidFill>
                <a:latin typeface="Calibri" panose="020F0502020204030204" pitchFamily="34" charset="0"/>
                <a:ea typeface="+mn-ea"/>
                <a:cs typeface="Calibri" panose="020F0502020204030204" pitchFamily="34" charset="0"/>
              </a:rPr>
              <a:t>Space-time distribution of precipitation and  temperature across a heterogeneous landscape</a:t>
            </a:r>
          </a:p>
        </p:txBody>
      </p:sp>
      <p:sp>
        <p:nvSpPr>
          <p:cNvPr id="10" name="TextBox 9">
            <a:extLst>
              <a:ext uri="{FF2B5EF4-FFF2-40B4-BE49-F238E27FC236}">
                <a16:creationId xmlns:a16="http://schemas.microsoft.com/office/drawing/2014/main" id="{24A48FE9-ECF0-562C-3A61-7ABA6358BD80}"/>
              </a:ext>
            </a:extLst>
          </p:cNvPr>
          <p:cNvSpPr txBox="1"/>
          <p:nvPr/>
        </p:nvSpPr>
        <p:spPr>
          <a:xfrm>
            <a:off x="4572000" y="1648420"/>
            <a:ext cx="4572000" cy="507831"/>
          </a:xfrm>
          <a:prstGeom prst="rect">
            <a:avLst/>
          </a:prstGeom>
          <a:noFill/>
        </p:spPr>
        <p:txBody>
          <a:bodyPr wrap="square" rtlCol="0">
            <a:spAutoFit/>
          </a:bodyPr>
          <a:lstStyle/>
          <a:p>
            <a:pPr algn="ctr" defTabSz="457200" eaLnBrk="0" fontAlgn="base" hangingPunct="0">
              <a:spcBef>
                <a:spcPct val="0"/>
              </a:spcBef>
              <a:spcAft>
                <a:spcPct val="0"/>
              </a:spcAft>
              <a:buClrTx/>
            </a:pPr>
            <a:r>
              <a:rPr lang="en-US" sz="2700" b="1" kern="1200" dirty="0">
                <a:solidFill>
                  <a:srgbClr val="1F497D"/>
                </a:solidFill>
                <a:latin typeface="Garamond" pitchFamily="18" charset="0"/>
                <a:ea typeface="+mn-ea"/>
                <a:cs typeface="+mn-cs"/>
              </a:rPr>
              <a:t>Signal</a:t>
            </a:r>
            <a:endParaRPr lang="en-US" sz="2700" b="1" kern="1200" dirty="0">
              <a:solidFill>
                <a:srgbClr val="FF0000"/>
              </a:solidFill>
              <a:latin typeface="Garamond" pitchFamily="18" charset="0"/>
              <a:ea typeface="+mn-ea"/>
              <a:cs typeface="+mn-cs"/>
            </a:endParaRPr>
          </a:p>
        </p:txBody>
      </p:sp>
      <p:sp>
        <p:nvSpPr>
          <p:cNvPr id="6" name="TextBox 5">
            <a:extLst>
              <a:ext uri="{FF2B5EF4-FFF2-40B4-BE49-F238E27FC236}">
                <a16:creationId xmlns:a16="http://schemas.microsoft.com/office/drawing/2014/main" id="{FD657E38-9F1A-F249-A929-9496DDF99BBE}"/>
              </a:ext>
            </a:extLst>
          </p:cNvPr>
          <p:cNvSpPr txBox="1"/>
          <p:nvPr/>
        </p:nvSpPr>
        <p:spPr>
          <a:xfrm>
            <a:off x="4572000" y="2097550"/>
            <a:ext cx="4572000" cy="276999"/>
          </a:xfrm>
          <a:prstGeom prst="rect">
            <a:avLst/>
          </a:prstGeom>
          <a:noFill/>
        </p:spPr>
        <p:txBody>
          <a:bodyPr wrap="square" rtlCol="0">
            <a:spAutoFit/>
          </a:bodyPr>
          <a:lstStyle/>
          <a:p>
            <a:pPr algn="ctr" defTabSz="457200" eaLnBrk="0" fontAlgn="base" hangingPunct="0">
              <a:spcBef>
                <a:spcPct val="0"/>
              </a:spcBef>
              <a:spcAft>
                <a:spcPct val="0"/>
              </a:spcAft>
              <a:buClrTx/>
            </a:pPr>
            <a:r>
              <a:rPr lang="en-US" sz="1200" kern="1200" dirty="0">
                <a:solidFill>
                  <a:srgbClr val="1F497D"/>
                </a:solidFill>
                <a:latin typeface="Garamond" pitchFamily="18" charset="0"/>
                <a:ea typeface="+mn-ea"/>
                <a:cs typeface="+mn-cs"/>
              </a:rPr>
              <a:t>(Climate change  trends)</a:t>
            </a:r>
            <a:endParaRPr lang="en-US" sz="1200" kern="1200" dirty="0">
              <a:solidFill>
                <a:prstClr val="black"/>
              </a:solidFill>
              <a:latin typeface="Garamond" pitchFamily="18" charset="0"/>
              <a:ea typeface="+mn-ea"/>
              <a:cs typeface="+mn-cs"/>
            </a:endParaRPr>
          </a:p>
        </p:txBody>
      </p:sp>
      <p:sp>
        <p:nvSpPr>
          <p:cNvPr id="9" name="TextBox 8"/>
          <p:cNvSpPr txBox="1"/>
          <p:nvPr/>
        </p:nvSpPr>
        <p:spPr>
          <a:xfrm>
            <a:off x="4693939" y="2398576"/>
            <a:ext cx="4328122" cy="2308324"/>
          </a:xfrm>
          <a:prstGeom prst="rect">
            <a:avLst/>
          </a:prstGeom>
          <a:noFill/>
        </p:spPr>
        <p:txBody>
          <a:bodyPr wrap="square" rtlCol="0">
            <a:spAutoFit/>
          </a:bodyPr>
          <a:lstStyle/>
          <a:p>
            <a:pPr marL="214313" indent="-214313" algn="r" defTabSz="457200" eaLnBrk="0" fontAlgn="base" hangingPunct="0">
              <a:spcBef>
                <a:spcPct val="0"/>
              </a:spcBef>
              <a:spcAft>
                <a:spcPct val="0"/>
              </a:spcAft>
              <a:buClrTx/>
              <a:buFont typeface="Arial" panose="020B0604020202020204" pitchFamily="34" charset="0"/>
              <a:buChar char="•"/>
            </a:pPr>
            <a:r>
              <a:rPr lang="en-US" sz="1600" kern="1200" dirty="0">
                <a:solidFill>
                  <a:srgbClr val="1F497D"/>
                </a:solidFill>
                <a:latin typeface="Calibri" panose="020F0502020204030204" pitchFamily="34" charset="0"/>
                <a:ea typeface="+mn-ea"/>
                <a:cs typeface="Calibri" panose="020F0502020204030204" pitchFamily="34" charset="0"/>
              </a:rPr>
              <a:t>Shifting snow accumulation / melt dynamics, rain-on-snow</a:t>
            </a:r>
          </a:p>
          <a:p>
            <a:pPr algn="r" defTabSz="457200" eaLnBrk="0" fontAlgn="base" hangingPunct="0">
              <a:spcBef>
                <a:spcPct val="0"/>
              </a:spcBef>
              <a:spcAft>
                <a:spcPct val="0"/>
              </a:spcAft>
              <a:buClrTx/>
            </a:pPr>
            <a:endParaRPr lang="en-US" sz="1600" kern="1200" dirty="0">
              <a:solidFill>
                <a:srgbClr val="1F497D"/>
              </a:solidFill>
              <a:latin typeface="Calibri" panose="020F0502020204030204" pitchFamily="34" charset="0"/>
              <a:ea typeface="+mn-ea"/>
              <a:cs typeface="Calibri" panose="020F0502020204030204" pitchFamily="34" charset="0"/>
            </a:endParaRPr>
          </a:p>
          <a:p>
            <a:pPr marL="214313" indent="-214313" algn="r" defTabSz="457200" eaLnBrk="0" fontAlgn="base" hangingPunct="0">
              <a:spcBef>
                <a:spcPct val="0"/>
              </a:spcBef>
              <a:spcAft>
                <a:spcPct val="0"/>
              </a:spcAft>
              <a:buClrTx/>
              <a:buFont typeface="Arial" panose="020B0604020202020204" pitchFamily="34" charset="0"/>
              <a:buChar char="•"/>
            </a:pPr>
            <a:r>
              <a:rPr lang="en-US" sz="1600" kern="1200" dirty="0">
                <a:solidFill>
                  <a:srgbClr val="1F497D"/>
                </a:solidFill>
                <a:latin typeface="Calibri" panose="020F0502020204030204" pitchFamily="34" charset="0"/>
                <a:ea typeface="+mn-ea"/>
                <a:cs typeface="Calibri" panose="020F0502020204030204" pitchFamily="34" charset="0"/>
              </a:rPr>
              <a:t>Higher ET and soil moisture loss</a:t>
            </a:r>
          </a:p>
          <a:p>
            <a:pPr marL="214313" indent="-214313" algn="r" defTabSz="457200" eaLnBrk="0" fontAlgn="base" hangingPunct="0">
              <a:spcBef>
                <a:spcPct val="0"/>
              </a:spcBef>
              <a:spcAft>
                <a:spcPct val="0"/>
              </a:spcAft>
              <a:buClrTx/>
              <a:buFont typeface="Arial" panose="020B0604020202020204" pitchFamily="34" charset="0"/>
              <a:buChar char="•"/>
            </a:pPr>
            <a:endParaRPr lang="en-US" sz="1600" kern="1200" dirty="0">
              <a:solidFill>
                <a:srgbClr val="1F497D"/>
              </a:solidFill>
              <a:latin typeface="Calibri" panose="020F0502020204030204" pitchFamily="34" charset="0"/>
              <a:ea typeface="+mn-ea"/>
              <a:cs typeface="Calibri" panose="020F0502020204030204" pitchFamily="34" charset="0"/>
            </a:endParaRPr>
          </a:p>
          <a:p>
            <a:pPr marL="214313" indent="-214313" algn="r" defTabSz="457200" eaLnBrk="0" fontAlgn="base" hangingPunct="0">
              <a:spcBef>
                <a:spcPct val="0"/>
              </a:spcBef>
              <a:spcAft>
                <a:spcPct val="0"/>
              </a:spcAft>
              <a:buClrTx/>
              <a:buFont typeface="Arial" panose="020B0604020202020204" pitchFamily="34" charset="0"/>
              <a:buChar char="•"/>
            </a:pPr>
            <a:r>
              <a:rPr lang="en-US" sz="1600" kern="1200" dirty="0">
                <a:solidFill>
                  <a:srgbClr val="1F497D"/>
                </a:solidFill>
                <a:latin typeface="Calibri" panose="020F0502020204030204" pitchFamily="34" charset="0"/>
                <a:ea typeface="+mn-ea"/>
                <a:cs typeface="Calibri" panose="020F0502020204030204" pitchFamily="34" charset="0"/>
              </a:rPr>
              <a:t>Intensification of extreme precipitation</a:t>
            </a:r>
          </a:p>
          <a:p>
            <a:pPr marL="214313" indent="-214313" algn="r" defTabSz="457200" eaLnBrk="0" fontAlgn="base" hangingPunct="0">
              <a:spcBef>
                <a:spcPct val="0"/>
              </a:spcBef>
              <a:spcAft>
                <a:spcPct val="0"/>
              </a:spcAft>
              <a:buClrTx/>
              <a:buFont typeface="Arial" panose="020B0604020202020204" pitchFamily="34" charset="0"/>
              <a:buChar char="•"/>
            </a:pPr>
            <a:endParaRPr lang="en-US" sz="1600" kern="1200" dirty="0">
              <a:solidFill>
                <a:srgbClr val="1F497D"/>
              </a:solidFill>
              <a:latin typeface="Calibri" panose="020F0502020204030204" pitchFamily="34" charset="0"/>
              <a:ea typeface="+mn-ea"/>
              <a:cs typeface="Calibri" panose="020F0502020204030204" pitchFamily="34" charset="0"/>
            </a:endParaRPr>
          </a:p>
          <a:p>
            <a:pPr marL="214313" indent="-214313" algn="r" defTabSz="457200" eaLnBrk="0" fontAlgn="base" hangingPunct="0">
              <a:spcBef>
                <a:spcPct val="0"/>
              </a:spcBef>
              <a:spcAft>
                <a:spcPct val="0"/>
              </a:spcAft>
              <a:buClrTx/>
              <a:buFont typeface="Arial" panose="020B0604020202020204" pitchFamily="34" charset="0"/>
              <a:buChar char="•"/>
            </a:pPr>
            <a:r>
              <a:rPr lang="en-US" sz="1600" kern="1200" dirty="0">
                <a:solidFill>
                  <a:srgbClr val="1F497D"/>
                </a:solidFill>
                <a:latin typeface="Calibri" panose="020F0502020204030204" pitchFamily="34" charset="0"/>
                <a:ea typeface="+mn-ea"/>
                <a:cs typeface="Calibri" panose="020F0502020204030204" pitchFamily="34" charset="0"/>
              </a:rPr>
              <a:t>Shifts in location and frequency of storm tracks</a:t>
            </a:r>
          </a:p>
          <a:p>
            <a:pPr marL="214313" indent="-214313" algn="r" defTabSz="457200" eaLnBrk="0" fontAlgn="base" hangingPunct="0">
              <a:spcBef>
                <a:spcPct val="0"/>
              </a:spcBef>
              <a:spcAft>
                <a:spcPct val="0"/>
              </a:spcAft>
              <a:buClrTx/>
              <a:buFont typeface="Arial" panose="020B0604020202020204" pitchFamily="34" charset="0"/>
              <a:buChar char="•"/>
            </a:pPr>
            <a:endParaRPr lang="en-US" sz="1600" kern="1200" dirty="0">
              <a:solidFill>
                <a:srgbClr val="1F497D"/>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9538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781CD-A905-C562-8B9F-0E678361964D}"/>
              </a:ext>
            </a:extLst>
          </p:cNvPr>
          <p:cNvSpPr>
            <a:spLocks noGrp="1"/>
          </p:cNvSpPr>
          <p:nvPr>
            <p:ph type="title" idx="4294967295"/>
          </p:nvPr>
        </p:nvSpPr>
        <p:spPr>
          <a:xfrm>
            <a:off x="0" y="1200151"/>
            <a:ext cx="9144000" cy="3394473"/>
          </a:xfrm>
          <a:prstGeom prst="rect">
            <a:avLst/>
          </a:prstGeom>
          <a:noFill/>
          <a:ln>
            <a:noFill/>
            <a:prstDash/>
          </a:ln>
          <a:effectLst/>
        </p:spPr>
        <p:txBody>
          <a:bodyPr rot="0" spcFirstLastPara="0" vertOverflow="overflow" horzOverflow="overflow" vert="horz" wrap="square" lIns="81642" tIns="40821" rIns="81642" bIns="40821" numCol="1" spcCol="0" rtlCol="0" fromWordArt="0" anchor="t" anchorCtr="0" forceAA="0" compatLnSpc="1">
            <a:prstTxWarp prst="textNoShape">
              <a:avLst/>
            </a:prstTxWarp>
            <a:noAutofit/>
          </a:bodyPr>
          <a:lstStyle/>
          <a:p>
            <a:pPr>
              <a:spcBef>
                <a:spcPct val="20000"/>
              </a:spcBef>
              <a:defRPr/>
            </a:pPr>
            <a:endParaRPr lang="en-US" sz="2400" b="1" dirty="0">
              <a:solidFill>
                <a:srgbClr val="00395E"/>
              </a:solidFill>
              <a:latin typeface="Arial" panose="020B0604020202020204"/>
            </a:endParaRPr>
          </a:p>
          <a:p>
            <a:pPr>
              <a:spcBef>
                <a:spcPct val="20000"/>
              </a:spcBef>
              <a:defRPr/>
            </a:pPr>
            <a:r>
              <a:rPr lang="en-US" sz="4400" b="1" dirty="0">
                <a:solidFill>
                  <a:srgbClr val="00395E"/>
                </a:solidFill>
                <a:latin typeface="Arial" panose="020B0604020202020204"/>
              </a:rPr>
              <a:t>2. Weather-Regime Based Stochastic Weather Generator</a:t>
            </a:r>
          </a:p>
          <a:p>
            <a:pPr algn="l">
              <a:spcBef>
                <a:spcPct val="20000"/>
              </a:spcBef>
              <a:defRPr/>
            </a:pPr>
            <a:endParaRPr lang="en-US" sz="2400" dirty="0">
              <a:solidFill>
                <a:schemeClr val="tx1">
                  <a:lumMod val="75000"/>
                  <a:lumOff val="25000"/>
                </a:schemeClr>
              </a:solidFill>
              <a:latin typeface="+mn-lt"/>
              <a:ea typeface="+mn-ea"/>
              <a:cs typeface="+mn-cs"/>
            </a:endParaRPr>
          </a:p>
        </p:txBody>
      </p:sp>
      <p:pic>
        <p:nvPicPr>
          <p:cNvPr id="6" name="Picture 5" descr="Cornell logo&#10;">
            <a:extLst>
              <a:ext uri="{FF2B5EF4-FFF2-40B4-BE49-F238E27FC236}">
                <a16:creationId xmlns:a16="http://schemas.microsoft.com/office/drawing/2014/main" id="{7EAE04BA-8328-7AF2-31D1-FBCBA1BB9FF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17660" y="3317755"/>
            <a:ext cx="1036886" cy="1036886"/>
          </a:xfrm>
          <a:prstGeom prst="rect">
            <a:avLst/>
          </a:prstGeom>
        </p:spPr>
      </p:pic>
      <p:pic>
        <p:nvPicPr>
          <p:cNvPr id="9" name="Picture 8" descr="TID water and power logo">
            <a:extLst>
              <a:ext uri="{FF2B5EF4-FFF2-40B4-BE49-F238E27FC236}">
                <a16:creationId xmlns:a16="http://schemas.microsoft.com/office/drawing/2014/main" id="{5D17C0AD-634A-AE4C-AE1F-B46E0EA2E64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17660" y="4223782"/>
            <a:ext cx="1038057" cy="1038057"/>
          </a:xfrm>
          <a:prstGeom prst="rect">
            <a:avLst/>
          </a:prstGeom>
        </p:spPr>
      </p:pic>
      <p:pic>
        <p:nvPicPr>
          <p:cNvPr id="10" name="Picture 9" descr="CW3E logo">
            <a:extLst>
              <a:ext uri="{FF2B5EF4-FFF2-40B4-BE49-F238E27FC236}">
                <a16:creationId xmlns:a16="http://schemas.microsoft.com/office/drawing/2014/main" id="{99E7998D-2CAD-37FA-CD12-B8372D300570}"/>
              </a:ext>
            </a:extLst>
          </p:cNvPr>
          <p:cNvPicPr>
            <a:picLocks noChangeAspect="1"/>
          </p:cNvPicPr>
          <p:nvPr/>
        </p:nvPicPr>
        <p:blipFill>
          <a:blip r:embed="rId4"/>
          <a:stretch>
            <a:fillRect/>
          </a:stretch>
        </p:blipFill>
        <p:spPr>
          <a:xfrm>
            <a:off x="7880639" y="3317755"/>
            <a:ext cx="819140" cy="1036886"/>
          </a:xfrm>
          <a:prstGeom prst="rect">
            <a:avLst/>
          </a:prstGeom>
        </p:spPr>
      </p:pic>
      <p:pic>
        <p:nvPicPr>
          <p:cNvPr id="11" name="Picture 10" descr="ERDC logo">
            <a:extLst>
              <a:ext uri="{FF2B5EF4-FFF2-40B4-BE49-F238E27FC236}">
                <a16:creationId xmlns:a16="http://schemas.microsoft.com/office/drawing/2014/main" id="{5C8410A2-35DC-70D5-6353-6875B3887186}"/>
              </a:ext>
            </a:extLst>
          </p:cNvPr>
          <p:cNvPicPr>
            <a:picLocks noChangeAspect="1"/>
          </p:cNvPicPr>
          <p:nvPr/>
        </p:nvPicPr>
        <p:blipFill rotWithShape="1">
          <a:blip r:embed="rId5">
            <a:clrChange>
              <a:clrFrom>
                <a:srgbClr val="FFFFFF"/>
              </a:clrFrom>
              <a:clrTo>
                <a:srgbClr val="FFFFFF">
                  <a:alpha val="0"/>
                </a:srgbClr>
              </a:clrTo>
            </a:clrChange>
          </a:blip>
          <a:srcRect l="19603" t="30042" r="20313" b="32173"/>
          <a:stretch/>
        </p:blipFill>
        <p:spPr>
          <a:xfrm>
            <a:off x="7600533" y="4473506"/>
            <a:ext cx="1379352" cy="433697"/>
          </a:xfrm>
          <a:prstGeom prst="rect">
            <a:avLst/>
          </a:prstGeom>
        </p:spPr>
      </p:pic>
    </p:spTree>
    <p:extLst>
      <p:ext uri="{BB962C8B-B14F-4D97-AF65-F5344CB8AC3E}">
        <p14:creationId xmlns:p14="http://schemas.microsoft.com/office/powerpoint/2010/main" val="259230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536A79-2715-810B-3D89-42720182B8F3}"/>
              </a:ext>
            </a:extLst>
          </p:cNvPr>
          <p:cNvSpPr txBox="1">
            <a:spLocks noGrp="1"/>
          </p:cNvSpPr>
          <p:nvPr>
            <p:ph type="title" idx="4294967295"/>
          </p:nvPr>
        </p:nvSpPr>
        <p:spPr>
          <a:xfrm>
            <a:off x="457200" y="205978"/>
            <a:ext cx="8458200" cy="1049616"/>
          </a:xfrm>
          <a:prstGeom prst="rect">
            <a:avLst/>
          </a:prstGeom>
          <a:noFill/>
          <a:ln>
            <a:noFill/>
            <a:prstDash/>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l" defTabSz="408211">
              <a:defRPr/>
            </a:pPr>
            <a:r>
              <a:rPr lang="en-US" sz="2400" b="1" dirty="0">
                <a:solidFill>
                  <a:schemeClr val="tx2">
                    <a:lumMod val="75000"/>
                  </a:schemeClr>
                </a:solidFill>
              </a:rPr>
              <a:t>Weather Regime Based Stochastic Weather Generation</a:t>
            </a:r>
          </a:p>
        </p:txBody>
      </p:sp>
      <p:sp>
        <p:nvSpPr>
          <p:cNvPr id="5" name="TextBox 4">
            <a:extLst>
              <a:ext uri="{FF2B5EF4-FFF2-40B4-BE49-F238E27FC236}">
                <a16:creationId xmlns:a16="http://schemas.microsoft.com/office/drawing/2014/main" id="{015212F1-8280-8904-A807-8A1A2E73ADAE}"/>
              </a:ext>
            </a:extLst>
          </p:cNvPr>
          <p:cNvSpPr txBox="1"/>
          <p:nvPr/>
        </p:nvSpPr>
        <p:spPr>
          <a:xfrm>
            <a:off x="457200" y="653116"/>
            <a:ext cx="8458200" cy="2369880"/>
          </a:xfrm>
          <a:prstGeom prst="rect">
            <a:avLst/>
          </a:prstGeom>
          <a:noFill/>
        </p:spPr>
        <p:txBody>
          <a:bodyPr wrap="square" rtlCol="0">
            <a:spAutoFit/>
          </a:bodyPr>
          <a:lstStyle/>
          <a:p>
            <a:pPr defTabSz="457200" eaLnBrk="0" fontAlgn="base" hangingPunct="0">
              <a:spcBef>
                <a:spcPct val="0"/>
              </a:spcBef>
              <a:spcAft>
                <a:spcPct val="0"/>
              </a:spcAft>
              <a:buClrTx/>
            </a:pPr>
            <a:r>
              <a:rPr lang="en-US" sz="1800" kern="1200" dirty="0">
                <a:solidFill>
                  <a:srgbClr val="1F497D"/>
                </a:solidFill>
                <a:latin typeface="Calibri"/>
                <a:ea typeface="+mn-ea"/>
                <a:cs typeface="+mn-cs"/>
              </a:rPr>
              <a:t>Weather Regime - Mid‐latitude atmospheric intra‐seasonal variability is characterized by large‐scale flow patterns (“weather regimes”) </a:t>
            </a:r>
          </a:p>
          <a:p>
            <a:pPr marL="751111" lvl="1" indent="-342900" defTabSz="457200" eaLnBrk="0" fontAlgn="base" hangingPunct="0">
              <a:spcBef>
                <a:spcPct val="0"/>
              </a:spcBef>
              <a:spcAft>
                <a:spcPct val="0"/>
              </a:spcAft>
              <a:buClrTx/>
              <a:buFont typeface="Arial" panose="020B0604020202020204" pitchFamily="34" charset="0"/>
              <a:buChar char="•"/>
            </a:pPr>
            <a:r>
              <a:rPr lang="en-US" sz="1600" kern="1200" dirty="0">
                <a:solidFill>
                  <a:srgbClr val="1F497D"/>
                </a:solidFill>
                <a:latin typeface="Calibri"/>
                <a:ea typeface="+mn-ea"/>
                <a:cs typeface="+mn-cs"/>
              </a:rPr>
              <a:t>Organize mid‐latitude storms</a:t>
            </a:r>
          </a:p>
          <a:p>
            <a:pPr marL="751111" lvl="1" indent="-342900" defTabSz="457200" eaLnBrk="0" fontAlgn="base" hangingPunct="0">
              <a:spcBef>
                <a:spcPct val="0"/>
              </a:spcBef>
              <a:spcAft>
                <a:spcPct val="0"/>
              </a:spcAft>
              <a:buClrTx/>
              <a:buFont typeface="Arial" panose="020B0604020202020204" pitchFamily="34" charset="0"/>
              <a:buChar char="•"/>
            </a:pPr>
            <a:r>
              <a:rPr lang="en-US" sz="1600" kern="1200" dirty="0">
                <a:solidFill>
                  <a:srgbClr val="1F497D"/>
                </a:solidFill>
                <a:latin typeface="Calibri"/>
                <a:ea typeface="+mn-ea"/>
                <a:cs typeface="+mn-cs"/>
              </a:rPr>
              <a:t>Appear repeatedly at fixed geographical locations</a:t>
            </a:r>
          </a:p>
          <a:p>
            <a:pPr marL="751111" lvl="1" indent="-342900" defTabSz="457200" eaLnBrk="0" fontAlgn="base" hangingPunct="0">
              <a:spcBef>
                <a:spcPct val="0"/>
              </a:spcBef>
              <a:spcAft>
                <a:spcPct val="0"/>
              </a:spcAft>
              <a:buClrTx/>
              <a:buFont typeface="Arial" panose="020B0604020202020204" pitchFamily="34" charset="0"/>
              <a:buChar char="•"/>
            </a:pPr>
            <a:r>
              <a:rPr lang="en-US" sz="1600" kern="1200" dirty="0">
                <a:solidFill>
                  <a:srgbClr val="1F497D"/>
                </a:solidFill>
                <a:latin typeface="Calibri"/>
                <a:ea typeface="+mn-ea"/>
                <a:cs typeface="+mn-cs"/>
              </a:rPr>
              <a:t>Persist beyond the lifetime of individual synoptic‐scale storms (days-weeks)</a:t>
            </a:r>
          </a:p>
          <a:p>
            <a:pPr marL="751111" lvl="1" indent="-342900" defTabSz="457200" eaLnBrk="0" fontAlgn="base" hangingPunct="0">
              <a:spcBef>
                <a:spcPct val="0"/>
              </a:spcBef>
              <a:spcAft>
                <a:spcPct val="0"/>
              </a:spcAft>
              <a:buClrTx/>
              <a:buFont typeface="Arial" panose="020B0604020202020204" pitchFamily="34" charset="0"/>
              <a:buChar char="•"/>
            </a:pPr>
            <a:r>
              <a:rPr lang="en-US" sz="1600" kern="1200" dirty="0">
                <a:solidFill>
                  <a:srgbClr val="1F497D"/>
                </a:solidFill>
                <a:latin typeface="Calibri"/>
                <a:ea typeface="+mn-ea"/>
                <a:cs typeface="+mn-cs"/>
              </a:rPr>
              <a:t>Exhibit rapid transitions associated with nonlinear atmospheric dynamics</a:t>
            </a:r>
          </a:p>
          <a:p>
            <a:pPr marL="751111" lvl="1" indent="-342900" defTabSz="457200" eaLnBrk="0" fontAlgn="base" hangingPunct="0">
              <a:spcBef>
                <a:spcPct val="0"/>
              </a:spcBef>
              <a:spcAft>
                <a:spcPct val="0"/>
              </a:spcAft>
              <a:buClrTx/>
              <a:buFont typeface="Arial" panose="020B0604020202020204" pitchFamily="34" charset="0"/>
              <a:buChar char="•"/>
            </a:pPr>
            <a:r>
              <a:rPr lang="en-US" sz="1600" kern="1200" dirty="0">
                <a:solidFill>
                  <a:srgbClr val="1F497D"/>
                </a:solidFill>
                <a:latin typeface="Calibri"/>
                <a:ea typeface="+mn-ea"/>
                <a:cs typeface="+mn-cs"/>
              </a:rPr>
              <a:t>Respond to external forcings (e.g., ENSO or anthropogenic effects)</a:t>
            </a:r>
          </a:p>
          <a:p>
            <a:pPr defTabSz="457200" eaLnBrk="0" fontAlgn="base" hangingPunct="0">
              <a:spcBef>
                <a:spcPct val="0"/>
              </a:spcBef>
              <a:spcAft>
                <a:spcPct val="0"/>
              </a:spcAft>
              <a:buClrTx/>
            </a:pPr>
            <a:endParaRPr lang="en-US" sz="1600" kern="1200" dirty="0">
              <a:solidFill>
                <a:prstClr val="black"/>
              </a:solidFill>
              <a:latin typeface="Garamond" pitchFamily="18" charset="0"/>
              <a:ea typeface="+mn-ea"/>
              <a:cs typeface="+mn-cs"/>
            </a:endParaRPr>
          </a:p>
          <a:p>
            <a:pPr defTabSz="457200" eaLnBrk="0" fontAlgn="base" hangingPunct="0">
              <a:spcBef>
                <a:spcPct val="0"/>
              </a:spcBef>
              <a:spcAft>
                <a:spcPct val="0"/>
              </a:spcAft>
              <a:buClrTx/>
            </a:pPr>
            <a:endParaRPr lang="en-US" sz="1600" kern="1200" dirty="0">
              <a:solidFill>
                <a:prstClr val="black"/>
              </a:solidFill>
              <a:latin typeface="Garamond" pitchFamily="18" charset="0"/>
              <a:ea typeface="+mn-ea"/>
              <a:cs typeface="+mn-cs"/>
            </a:endParaRPr>
          </a:p>
        </p:txBody>
      </p:sp>
      <p:pic>
        <p:nvPicPr>
          <p:cNvPr id="7" name="Picture 6" descr="Image of  flow patterns about western US">
            <a:extLst>
              <a:ext uri="{FF2B5EF4-FFF2-40B4-BE49-F238E27FC236}">
                <a16:creationId xmlns:a16="http://schemas.microsoft.com/office/drawing/2014/main" id="{006B5C2C-5AA3-5F5D-D964-60BAAC1B27B2}"/>
              </a:ext>
            </a:extLst>
          </p:cNvPr>
          <p:cNvPicPr>
            <a:picLocks noChangeAspect="1"/>
          </p:cNvPicPr>
          <p:nvPr/>
        </p:nvPicPr>
        <p:blipFill>
          <a:blip r:embed="rId2"/>
          <a:stretch>
            <a:fillRect/>
          </a:stretch>
        </p:blipFill>
        <p:spPr>
          <a:xfrm>
            <a:off x="237754" y="2740943"/>
            <a:ext cx="2455069" cy="2130339"/>
          </a:xfrm>
          <a:prstGeom prst="rect">
            <a:avLst/>
          </a:prstGeom>
        </p:spPr>
      </p:pic>
      <p:pic>
        <p:nvPicPr>
          <p:cNvPr id="9" name="Picture 8" descr="Image of cloud cover above western US">
            <a:extLst>
              <a:ext uri="{FF2B5EF4-FFF2-40B4-BE49-F238E27FC236}">
                <a16:creationId xmlns:a16="http://schemas.microsoft.com/office/drawing/2014/main" id="{6C242A7E-039B-D58D-7B43-34AC98B3D215}"/>
              </a:ext>
            </a:extLst>
          </p:cNvPr>
          <p:cNvPicPr>
            <a:picLocks noChangeAspect="1"/>
          </p:cNvPicPr>
          <p:nvPr/>
        </p:nvPicPr>
        <p:blipFill>
          <a:blip r:embed="rId3"/>
          <a:stretch>
            <a:fillRect/>
          </a:stretch>
        </p:blipFill>
        <p:spPr>
          <a:xfrm>
            <a:off x="3081273" y="2729181"/>
            <a:ext cx="3320891" cy="2142101"/>
          </a:xfrm>
          <a:prstGeom prst="rect">
            <a:avLst/>
          </a:prstGeom>
        </p:spPr>
      </p:pic>
      <p:pic>
        <p:nvPicPr>
          <p:cNvPr id="10" name="Picture 9" descr="Image of California with precipitation">
            <a:extLst>
              <a:ext uri="{FF2B5EF4-FFF2-40B4-BE49-F238E27FC236}">
                <a16:creationId xmlns:a16="http://schemas.microsoft.com/office/drawing/2014/main" id="{03562454-B3C4-1768-63B9-8E7D6A7C6BA9}"/>
              </a:ext>
            </a:extLst>
          </p:cNvPr>
          <p:cNvPicPr>
            <a:picLocks noChangeAspect="1"/>
          </p:cNvPicPr>
          <p:nvPr/>
        </p:nvPicPr>
        <p:blipFill>
          <a:blip r:embed="rId4"/>
          <a:stretch>
            <a:fillRect/>
          </a:stretch>
        </p:blipFill>
        <p:spPr>
          <a:xfrm>
            <a:off x="6789983" y="2740943"/>
            <a:ext cx="2023395" cy="2130339"/>
          </a:xfrm>
          <a:prstGeom prst="rect">
            <a:avLst/>
          </a:prstGeom>
        </p:spPr>
      </p:pic>
    </p:spTree>
    <p:extLst>
      <p:ext uri="{BB962C8B-B14F-4D97-AF65-F5344CB8AC3E}">
        <p14:creationId xmlns:p14="http://schemas.microsoft.com/office/powerpoint/2010/main" val="193586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770E-C05F-9F08-64AA-BA5408850A4E}"/>
              </a:ext>
            </a:extLst>
          </p:cNvPr>
          <p:cNvSpPr>
            <a:spLocks noGrp="1"/>
          </p:cNvSpPr>
          <p:nvPr>
            <p:ph type="title"/>
          </p:nvPr>
        </p:nvSpPr>
        <p:spPr/>
        <p:txBody>
          <a:bodyPr/>
          <a:lstStyle/>
          <a:p>
            <a:r>
              <a:rPr lang="en-US" sz="2400">
                <a:solidFill>
                  <a:schemeClr val="tx2">
                    <a:lumMod val="75000"/>
                  </a:schemeClr>
                </a:solidFill>
              </a:rPr>
              <a:t>Weather Regimes</a:t>
            </a:r>
            <a:endParaRPr lang="en-US"/>
          </a:p>
        </p:txBody>
      </p:sp>
      <p:pic>
        <p:nvPicPr>
          <p:cNvPr id="6" name="Picture 5" descr="Image showing the 10 weather regime used and how two of those regimes &quot;translate&quot; to precipitation or a storm.">
            <a:extLst>
              <a:ext uri="{FF2B5EF4-FFF2-40B4-BE49-F238E27FC236}">
                <a16:creationId xmlns:a16="http://schemas.microsoft.com/office/drawing/2014/main" id="{50538861-9FC6-45D2-F40B-94648826E255}"/>
              </a:ext>
            </a:extLst>
          </p:cNvPr>
          <p:cNvPicPr>
            <a:picLocks noChangeAspect="1"/>
          </p:cNvPicPr>
          <p:nvPr/>
        </p:nvPicPr>
        <p:blipFill>
          <a:blip r:embed="rId3"/>
          <a:stretch>
            <a:fillRect/>
          </a:stretch>
        </p:blipFill>
        <p:spPr>
          <a:xfrm>
            <a:off x="669472" y="605406"/>
            <a:ext cx="8017329" cy="4067079"/>
          </a:xfrm>
          <a:prstGeom prst="rect">
            <a:avLst/>
          </a:prstGeom>
        </p:spPr>
      </p:pic>
    </p:spTree>
    <p:extLst>
      <p:ext uri="{BB962C8B-B14F-4D97-AF65-F5344CB8AC3E}">
        <p14:creationId xmlns:p14="http://schemas.microsoft.com/office/powerpoint/2010/main" val="673293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781CD-A905-C562-8B9F-0E678361964D}"/>
              </a:ext>
            </a:extLst>
          </p:cNvPr>
          <p:cNvSpPr>
            <a:spLocks noGrp="1"/>
          </p:cNvSpPr>
          <p:nvPr>
            <p:ph type="title" idx="4294967295"/>
          </p:nvPr>
        </p:nvSpPr>
        <p:spPr>
          <a:xfrm>
            <a:off x="457200" y="1200151"/>
            <a:ext cx="8229600" cy="3394473"/>
          </a:xfrm>
          <a:prstGeom prst="rect">
            <a:avLst/>
          </a:prstGeom>
          <a:noFill/>
          <a:ln>
            <a:noFill/>
            <a:prstDash/>
          </a:ln>
          <a:effectLst/>
        </p:spPr>
        <p:txBody>
          <a:bodyPr rot="0" spcFirstLastPara="0" vertOverflow="overflow" horzOverflow="overflow" vert="horz" wrap="square" lIns="81642" tIns="40821" rIns="81642" bIns="40821" numCol="1" spcCol="0" rtlCol="0" fromWordArt="0" anchor="t" anchorCtr="0" forceAA="0" compatLnSpc="1">
            <a:prstTxWarp prst="textNoShape">
              <a:avLst/>
            </a:prstTxWarp>
            <a:noAutofit/>
          </a:bodyPr>
          <a:lstStyle/>
          <a:p>
            <a:pPr>
              <a:spcBef>
                <a:spcPct val="20000"/>
              </a:spcBef>
              <a:defRPr/>
            </a:pPr>
            <a:endParaRPr lang="en-US" sz="2400" b="1" dirty="0">
              <a:solidFill>
                <a:srgbClr val="00395E"/>
              </a:solidFill>
              <a:latin typeface="Arial" panose="020B0604020202020204"/>
            </a:endParaRPr>
          </a:p>
          <a:p>
            <a:pPr>
              <a:spcBef>
                <a:spcPct val="20000"/>
              </a:spcBef>
              <a:defRPr/>
            </a:pPr>
            <a:endParaRPr lang="en-US" sz="2400" b="1" dirty="0">
              <a:solidFill>
                <a:srgbClr val="00395E"/>
              </a:solidFill>
              <a:latin typeface="Arial" panose="020B0604020202020204"/>
            </a:endParaRPr>
          </a:p>
          <a:p>
            <a:pPr>
              <a:spcBef>
                <a:spcPct val="20000"/>
              </a:spcBef>
              <a:defRPr/>
            </a:pPr>
            <a:r>
              <a:rPr lang="en-US" sz="4400" b="1" dirty="0">
                <a:solidFill>
                  <a:srgbClr val="00395E"/>
                </a:solidFill>
                <a:latin typeface="Arial" panose="020B0604020202020204"/>
              </a:rPr>
              <a:t>3. Scenario Generation</a:t>
            </a:r>
          </a:p>
          <a:p>
            <a:pPr algn="l">
              <a:spcBef>
                <a:spcPct val="20000"/>
              </a:spcBef>
              <a:defRPr/>
            </a:pPr>
            <a:endParaRPr lang="en-US" sz="240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2892996626"/>
      </p:ext>
    </p:extLst>
  </p:cSld>
  <p:clrMapOvr>
    <a:masterClrMapping/>
  </p:clrMapOvr>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E36C09"/>
      </a:accent2>
      <a:accent3>
        <a:srgbClr val="1F497D"/>
      </a:accent3>
      <a:accent4>
        <a:srgbClr val="31859B"/>
      </a:accent4>
      <a:accent5>
        <a:srgbClr val="FFC000"/>
      </a:accent5>
      <a:accent6>
        <a:srgbClr val="6565F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22" ma:contentTypeDescription="Create a new document." ma:contentTypeScope="" ma:versionID="d54f9e55d3a08609f0f1241470b063a6">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3eb5935f286a568bf7a17cad05ce6909"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2:Date"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Source" minOccurs="0"/>
                <xsd:element ref="ns2:Topic" minOccurs="0"/>
                <xsd:element ref="ns2:Qualitynotes" minOccurs="0"/>
                <xsd:element ref="ns2:lcf76f155ced4ddcb4097134ff3c332f" minOccurs="0"/>
                <xsd:element ref="ns3:TaxCatchAll" minOccurs="0"/>
                <xsd:element ref="ns2:Contac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Source" ma:index="20" nillable="true" ma:displayName="Source" ma:description="Source for data" ma:format="Dropdown" ma:internalName="Source">
      <xsd:simpleType>
        <xsd:restriction base="dms:Text">
          <xsd:maxLength value="255"/>
        </xsd:restriction>
      </xsd:simpleType>
    </xsd:element>
    <xsd:element name="Topic" ma:index="21" nillable="true" ma:displayName="Topic" ma:description="Main topic of data" ma:format="Dropdown" ma:internalName="Topic">
      <xsd:simpleType>
        <xsd:restriction base="dms:Text">
          <xsd:maxLength value="255"/>
        </xsd:restriction>
      </xsd:simpleType>
    </xsd:element>
    <xsd:element name="Qualitynotes" ma:index="22" nillable="true" ma:displayName="Quality notes" ma:format="Dropdown" ma:internalName="Qualitynote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Contact" ma:index="26" nillable="true" ma:displayName="Contact" ma:description="Prior to deleting files in this folder, contact staff listed." ma:format="Dropdown" ma:list="UserInfo" ma:SharePointGroup="0" ma:internalName="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ntact xmlns="785685f2-c2e1-4352-89aa-3faca8eaba52">
      <UserInfo>
        <DisplayName/>
        <AccountId xsi:nil="true"/>
        <AccountType/>
      </UserInfo>
    </Contact>
    <Qualitynotes xmlns="785685f2-c2e1-4352-89aa-3faca8eaba52" xsi:nil="true"/>
    <TaxCatchAll xmlns="5067c814-4b34-462c-a21d-c185ff6548d2" xsi:nil="true"/>
    <Source xmlns="785685f2-c2e1-4352-89aa-3faca8eaba52" xsi:nil="true"/>
    <Topic xmlns="785685f2-c2e1-4352-89aa-3faca8eaba52" xsi:nil="true"/>
    <lcf76f155ced4ddcb4097134ff3c332f xmlns="785685f2-c2e1-4352-89aa-3faca8eaba52">
      <Terms xmlns="http://schemas.microsoft.com/office/infopath/2007/PartnerControls"/>
    </lcf76f155ced4ddcb4097134ff3c332f>
    <Date xmlns="785685f2-c2e1-4352-89aa-3faca8eaba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4289FC-CC4D-4277-ADF7-A3B6E58A586A}">
  <ds:schemaRefs>
    <ds:schemaRef ds:uri="5067c814-4b34-462c-a21d-c185ff6548d2"/>
    <ds:schemaRef ds:uri="785685f2-c2e1-4352-89aa-3faca8eab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1EB10D-6455-44FA-8343-3B50058257E5}">
  <ds:schemaRefs>
    <ds:schemaRef ds:uri="http://schemas.microsoft.com/office/2006/metadata/properties"/>
    <ds:schemaRef ds:uri="http://schemas.microsoft.com/office/infopath/2007/PartnerControls"/>
    <ds:schemaRef ds:uri="785685f2-c2e1-4352-89aa-3faca8eaba52"/>
    <ds:schemaRef ds:uri="5067c814-4b34-462c-a21d-c185ff6548d2"/>
  </ds:schemaRefs>
</ds:datastoreItem>
</file>

<file path=customXml/itemProps3.xml><?xml version="1.0" encoding="utf-8"?>
<ds:datastoreItem xmlns:ds="http://schemas.openxmlformats.org/officeDocument/2006/customXml" ds:itemID="{F0810371-B44D-4397-90AB-065B5E9E05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746</Words>
  <Application>Microsoft Office PowerPoint</Application>
  <PresentationFormat>On-screen Show (16:9)</PresentationFormat>
  <Paragraphs>112</Paragraphs>
  <Slides>20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Verdana</vt:lpstr>
      <vt:lpstr>Calibri Light</vt:lpstr>
      <vt:lpstr>Courier New</vt:lpstr>
      <vt:lpstr>Arial</vt:lpstr>
      <vt:lpstr>Branding Bold</vt:lpstr>
      <vt:lpstr>Wingdings</vt:lpstr>
      <vt:lpstr>Segoe UI</vt:lpstr>
      <vt:lpstr>Garamond</vt:lpstr>
      <vt:lpstr>Lucida Sans</vt:lpstr>
      <vt:lpstr>Calibri</vt:lpstr>
      <vt:lpstr>1_Custom Design</vt:lpstr>
      <vt:lpstr>Current Climate Change Analysis Practices in DWR’s using the Latest Climate Change Projections and a Weather Generator</vt:lpstr>
      <vt:lpstr>Presentation Outline</vt:lpstr>
      <vt:lpstr>  1. Motivation </vt:lpstr>
      <vt:lpstr>Why combine a stochastic weather generator and downscaled General Circulation Models directly? </vt:lpstr>
      <vt:lpstr>Planning Water Systems for Future Climate Conditions</vt:lpstr>
      <vt:lpstr> 2. Weather-Regime Based Stochastic Weather Generator </vt:lpstr>
      <vt:lpstr>Weather Regime Based Stochastic Weather Generation</vt:lpstr>
      <vt:lpstr>Weather Regimes</vt:lpstr>
      <vt:lpstr>  3. Scenario Generation </vt:lpstr>
      <vt:lpstr>Process-Based Understanding of Climate Change</vt:lpstr>
      <vt:lpstr>Thermodynamic Precipitation-Temperature Scaling</vt:lpstr>
      <vt:lpstr>Climatic Scenarios</vt:lpstr>
      <vt:lpstr>Weather Regimes Support California-Wide Model Development and Deployment</vt:lpstr>
      <vt:lpstr>  4. Latest Use Case</vt:lpstr>
      <vt:lpstr>Bottom-Up Climate Vulnerability Analysis with a Stochastic Weather Generator </vt:lpstr>
      <vt:lpstr>Bottom-Up Climate Vulnerability Analysis with a Stochastic Weather Generator (2) </vt:lpstr>
      <vt:lpstr>State Water Project (SWP) Delivery Capability Report</vt:lpstr>
      <vt:lpstr>Link Stress Test and Climate Space and Assess Risk</vt:lpstr>
      <vt:lpstr>Model/Data Availability and Resources</vt:lpstr>
      <vt:lpstr>Introduction to Ca Water Plan Update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CMIP6 Climate Projections for California</dc:title>
  <dc:creator>Schmidt-Poolman, Martine@Energy</dc:creator>
  <cp:lastModifiedBy>Wilhelm, Susan@Energy</cp:lastModifiedBy>
  <cp:revision>2</cp:revision>
  <dcterms:modified xsi:type="dcterms:W3CDTF">2024-08-09T21:27:24Z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MediaServiceImageTags">
    <vt:lpwstr/>
  </property>
</Properties>
</file>