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9" r:id="rId5"/>
  </p:sldMasterIdLst>
  <p:notesMasterIdLst>
    <p:notesMasterId r:id="rId22"/>
  </p:notesMasterIdLst>
  <p:sldIdLst>
    <p:sldId id="256" r:id="rId6"/>
    <p:sldId id="214732748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5143500" type="screen16x9"/>
  <p:notesSz cx="6858000" cy="9144000"/>
  <p:embeddedFontLs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helm, Susan@Energy" userId="5ed20752-d5d1-4cec-8bc6-2afe5167eb7c" providerId="ADAL" clId="{030025A3-CAC3-44CC-80F7-37B29030C54C}"/>
    <pc:docChg chg="delSld delMainMaster delSection modSection">
      <pc:chgData name="Wilhelm, Susan@Energy" userId="5ed20752-d5d1-4cec-8bc6-2afe5167eb7c" providerId="ADAL" clId="{030025A3-CAC3-44CC-80F7-37B29030C54C}" dt="2024-08-09T21:30:04.949" v="1" actId="17853"/>
      <pc:docMkLst>
        <pc:docMk/>
      </pc:docMkLst>
      <pc:sldChg chg="del">
        <pc:chgData name="Wilhelm, Susan@Energy" userId="5ed20752-d5d1-4cec-8bc6-2afe5167eb7c" providerId="ADAL" clId="{030025A3-CAC3-44CC-80F7-37B29030C54C}" dt="2024-08-09T21:29:57.455" v="0" actId="47"/>
        <pc:sldMkLst>
          <pc:docMk/>
          <pc:sldMk cId="81523746" sldId="257"/>
        </pc:sldMkLst>
      </pc:sldChg>
      <pc:sldChg chg="del">
        <pc:chgData name="Wilhelm, Susan@Energy" userId="5ed20752-d5d1-4cec-8bc6-2afe5167eb7c" providerId="ADAL" clId="{030025A3-CAC3-44CC-80F7-37B29030C54C}" dt="2024-08-09T21:29:57.455" v="0" actId="47"/>
        <pc:sldMkLst>
          <pc:docMk/>
          <pc:sldMk cId="1918630563" sldId="553"/>
        </pc:sldMkLst>
      </pc:sldChg>
      <pc:sldChg chg="del">
        <pc:chgData name="Wilhelm, Susan@Energy" userId="5ed20752-d5d1-4cec-8bc6-2afe5167eb7c" providerId="ADAL" clId="{030025A3-CAC3-44CC-80F7-37B29030C54C}" dt="2024-08-09T21:29:57.455" v="0" actId="47"/>
        <pc:sldMkLst>
          <pc:docMk/>
          <pc:sldMk cId="1913701943" sldId="2147327486"/>
        </pc:sldMkLst>
      </pc:sldChg>
      <pc:sldChg chg="del">
        <pc:chgData name="Wilhelm, Susan@Energy" userId="5ed20752-d5d1-4cec-8bc6-2afe5167eb7c" providerId="ADAL" clId="{030025A3-CAC3-44CC-80F7-37B29030C54C}" dt="2024-08-09T21:29:57.455" v="0" actId="47"/>
        <pc:sldMkLst>
          <pc:docMk/>
          <pc:sldMk cId="410281191" sldId="2147327487"/>
        </pc:sldMkLst>
      </pc:sldChg>
      <pc:sldChg chg="del">
        <pc:chgData name="Wilhelm, Susan@Energy" userId="5ed20752-d5d1-4cec-8bc6-2afe5167eb7c" providerId="ADAL" clId="{030025A3-CAC3-44CC-80F7-37B29030C54C}" dt="2024-08-09T21:29:57.455" v="0" actId="47"/>
        <pc:sldMkLst>
          <pc:docMk/>
          <pc:sldMk cId="3411721549" sldId="2147327488"/>
        </pc:sldMkLst>
      </pc:sldChg>
      <pc:sldChg chg="del">
        <pc:chgData name="Wilhelm, Susan@Energy" userId="5ed20752-d5d1-4cec-8bc6-2afe5167eb7c" providerId="ADAL" clId="{030025A3-CAC3-44CC-80F7-37B29030C54C}" dt="2024-08-09T21:29:57.455" v="0" actId="47"/>
        <pc:sldMkLst>
          <pc:docMk/>
          <pc:sldMk cId="2479300552" sldId="2147327489"/>
        </pc:sldMkLst>
      </pc:sldChg>
      <pc:sldChg chg="del">
        <pc:chgData name="Wilhelm, Susan@Energy" userId="5ed20752-d5d1-4cec-8bc6-2afe5167eb7c" providerId="ADAL" clId="{030025A3-CAC3-44CC-80F7-37B29030C54C}" dt="2024-08-09T21:29:57.455" v="0" actId="47"/>
        <pc:sldMkLst>
          <pc:docMk/>
          <pc:sldMk cId="894832581" sldId="2147327490"/>
        </pc:sldMkLst>
      </pc:sldChg>
      <pc:sldChg chg="del">
        <pc:chgData name="Wilhelm, Susan@Energy" userId="5ed20752-d5d1-4cec-8bc6-2afe5167eb7c" providerId="ADAL" clId="{030025A3-CAC3-44CC-80F7-37B29030C54C}" dt="2024-08-09T21:29:57.455" v="0" actId="47"/>
        <pc:sldMkLst>
          <pc:docMk/>
          <pc:sldMk cId="2990547305" sldId="2147327491"/>
        </pc:sldMkLst>
      </pc:sldChg>
      <pc:sldChg chg="del">
        <pc:chgData name="Wilhelm, Susan@Energy" userId="5ed20752-d5d1-4cec-8bc6-2afe5167eb7c" providerId="ADAL" clId="{030025A3-CAC3-44CC-80F7-37B29030C54C}" dt="2024-08-09T21:29:57.455" v="0" actId="47"/>
        <pc:sldMkLst>
          <pc:docMk/>
          <pc:sldMk cId="4104720165" sldId="2147327492"/>
        </pc:sldMkLst>
      </pc:sldChg>
      <pc:sldChg chg="del">
        <pc:chgData name="Wilhelm, Susan@Energy" userId="5ed20752-d5d1-4cec-8bc6-2afe5167eb7c" providerId="ADAL" clId="{030025A3-CAC3-44CC-80F7-37B29030C54C}" dt="2024-08-09T21:29:57.455" v="0" actId="47"/>
        <pc:sldMkLst>
          <pc:docMk/>
          <pc:sldMk cId="2060116760" sldId="2147327493"/>
        </pc:sldMkLst>
      </pc:sldChg>
      <pc:sldChg chg="del">
        <pc:chgData name="Wilhelm, Susan@Energy" userId="5ed20752-d5d1-4cec-8bc6-2afe5167eb7c" providerId="ADAL" clId="{030025A3-CAC3-44CC-80F7-37B29030C54C}" dt="2024-08-09T21:29:57.455" v="0" actId="47"/>
        <pc:sldMkLst>
          <pc:docMk/>
          <pc:sldMk cId="2331618558" sldId="2147327494"/>
        </pc:sldMkLst>
      </pc:sldChg>
      <pc:sldChg chg="del">
        <pc:chgData name="Wilhelm, Susan@Energy" userId="5ed20752-d5d1-4cec-8bc6-2afe5167eb7c" providerId="ADAL" clId="{030025A3-CAC3-44CC-80F7-37B29030C54C}" dt="2024-08-09T21:29:57.455" v="0" actId="47"/>
        <pc:sldMkLst>
          <pc:docMk/>
          <pc:sldMk cId="74371216" sldId="2147327495"/>
        </pc:sldMkLst>
      </pc:sldChg>
      <pc:sldChg chg="del">
        <pc:chgData name="Wilhelm, Susan@Energy" userId="5ed20752-d5d1-4cec-8bc6-2afe5167eb7c" providerId="ADAL" clId="{030025A3-CAC3-44CC-80F7-37B29030C54C}" dt="2024-08-09T21:29:57.455" v="0" actId="47"/>
        <pc:sldMkLst>
          <pc:docMk/>
          <pc:sldMk cId="4130039767" sldId="2147327496"/>
        </pc:sldMkLst>
      </pc:sldChg>
      <pc:sldChg chg="del">
        <pc:chgData name="Wilhelm, Susan@Energy" userId="5ed20752-d5d1-4cec-8bc6-2afe5167eb7c" providerId="ADAL" clId="{030025A3-CAC3-44CC-80F7-37B29030C54C}" dt="2024-08-09T21:29:57.455" v="0" actId="47"/>
        <pc:sldMkLst>
          <pc:docMk/>
          <pc:sldMk cId="4065803251" sldId="2147327497"/>
        </pc:sldMkLst>
      </pc:sldChg>
      <pc:sldMasterChg chg="del delSldLayout">
        <pc:chgData name="Wilhelm, Susan@Energy" userId="5ed20752-d5d1-4cec-8bc6-2afe5167eb7c" providerId="ADAL" clId="{030025A3-CAC3-44CC-80F7-37B29030C54C}" dt="2024-08-09T21:29:57.455" v="0" actId="47"/>
        <pc:sldMasterMkLst>
          <pc:docMk/>
          <pc:sldMasterMk cId="2289648536" sldId="2147483670"/>
        </pc:sldMasterMkLst>
        <pc:sldLayoutChg chg="del">
          <pc:chgData name="Wilhelm, Susan@Energy" userId="5ed20752-d5d1-4cec-8bc6-2afe5167eb7c" providerId="ADAL" clId="{030025A3-CAC3-44CC-80F7-37B29030C54C}" dt="2024-08-09T21:29:57.455" v="0" actId="47"/>
          <pc:sldLayoutMkLst>
            <pc:docMk/>
            <pc:sldMasterMk cId="2289648536" sldId="2147483670"/>
            <pc:sldLayoutMk cId="1405392520" sldId="2147483671"/>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1638479932" sldId="2147483672"/>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980025221" sldId="2147483673"/>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3982645081" sldId="2147483674"/>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3272688046" sldId="2147483675"/>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3410013186" sldId="2147483676"/>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2128064179" sldId="2147483677"/>
          </pc:sldLayoutMkLst>
        </pc:sldLayoutChg>
        <pc:sldLayoutChg chg="del">
          <pc:chgData name="Wilhelm, Susan@Energy" userId="5ed20752-d5d1-4cec-8bc6-2afe5167eb7c" providerId="ADAL" clId="{030025A3-CAC3-44CC-80F7-37B29030C54C}" dt="2024-08-09T21:29:57.455" v="0" actId="47"/>
          <pc:sldLayoutMkLst>
            <pc:docMk/>
            <pc:sldMasterMk cId="2289648536" sldId="2147483670"/>
            <pc:sldLayoutMk cId="2504554498" sldId="2147483678"/>
          </pc:sldLayoutMkLst>
        </pc:sldLayoutChg>
      </pc:sldMasterChg>
      <pc:sldMasterChg chg="del delSldLayout">
        <pc:chgData name="Wilhelm, Susan@Energy" userId="5ed20752-d5d1-4cec-8bc6-2afe5167eb7c" providerId="ADAL" clId="{030025A3-CAC3-44CC-80F7-37B29030C54C}" dt="2024-08-09T21:29:57.455" v="0" actId="47"/>
        <pc:sldMasterMkLst>
          <pc:docMk/>
          <pc:sldMasterMk cId="1840350066" sldId="2147483703"/>
        </pc:sldMasterMkLst>
        <pc:sldLayoutChg chg="del">
          <pc:chgData name="Wilhelm, Susan@Energy" userId="5ed20752-d5d1-4cec-8bc6-2afe5167eb7c" providerId="ADAL" clId="{030025A3-CAC3-44CC-80F7-37B29030C54C}" dt="2024-08-09T21:29:57.455" v="0" actId="47"/>
          <pc:sldLayoutMkLst>
            <pc:docMk/>
            <pc:sldMasterMk cId="1840350066" sldId="2147483703"/>
            <pc:sldLayoutMk cId="2333133419" sldId="2147483704"/>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2671980874" sldId="2147483705"/>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1338413672" sldId="2147483706"/>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2658334392" sldId="2147483707"/>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3550806030" sldId="2147483708"/>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2934553256" sldId="2147483709"/>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2221469102" sldId="2147483710"/>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725245146" sldId="2147483711"/>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4198692493" sldId="2147483712"/>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2904036490" sldId="2147483713"/>
          </pc:sldLayoutMkLst>
        </pc:sldLayoutChg>
        <pc:sldLayoutChg chg="del">
          <pc:chgData name="Wilhelm, Susan@Energy" userId="5ed20752-d5d1-4cec-8bc6-2afe5167eb7c" providerId="ADAL" clId="{030025A3-CAC3-44CC-80F7-37B29030C54C}" dt="2024-08-09T21:29:57.455" v="0" actId="47"/>
          <pc:sldLayoutMkLst>
            <pc:docMk/>
            <pc:sldMasterMk cId="1840350066" sldId="2147483703"/>
            <pc:sldLayoutMk cId="383393165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d0339ab12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d0339ab12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0339ab1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d0339ab1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595959"/>
                </a:solidFill>
              </a:rPr>
              <a:t>Hourly Variables</a:t>
            </a:r>
            <a:endParaRPr sz="1200">
              <a:solidFill>
                <a:srgbClr val="595959"/>
              </a:solidFill>
            </a:endParaRPr>
          </a:p>
          <a:p>
            <a:pPr marL="0" lvl="0" indent="0" algn="l" rtl="0">
              <a:spcBef>
                <a:spcPts val="0"/>
              </a:spcBef>
              <a:spcAft>
                <a:spcPts val="0"/>
              </a:spcAft>
              <a:buClr>
                <a:schemeClr val="dk1"/>
              </a:buClr>
              <a:buSzPts val="1100"/>
              <a:buFont typeface="Arial"/>
              <a:buNone/>
            </a:pPr>
            <a:r>
              <a:rPr lang="en" sz="1200">
                <a:solidFill>
                  <a:srgbClr val="595959"/>
                </a:solidFill>
              </a:rPr>
              <a:t>2-m temperature, 2-m specific humidity, Surface pressure, 10-m u-component of the wind (grid relative), 10-m v-component of the wind (grid relative), Snow water equivalent, Skin temperature, Non-convective precipitation (cumulative). Convective precipitation (cumulative), Cumulative snowfall equivalent, Diffuse downwelled solar radiation, Surface upwelled solar radiation (all sky), Surface upwelled solar radiation (clear sky), Surface downwelled solar radiation (all sky)Surface downwelled solar radiation (clear sky), Surface upwelled longwave radiation (all sky), Surface upwelled longwave radiation (clear sky), Surface downwelled longwave radiation (all sky), Surface downwelled longwave radiation (clear sky),Surface runoff, Sub-surface runoff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0339ab12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0339ab12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0339ab12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d0339ab12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0dca90b3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0dca90b3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0339ab12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d0339ab12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d0339ab12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d0339ab12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d0339ab12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d0339ab1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21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0dca90b3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0dca90b3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d0dca90b3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d0dca90b3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d0dca90b3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d0dca90b3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0dca90b38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d0dca90b3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d0dca90b3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d0dca90b3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c040f16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c040f16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dc040f16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2dc040f160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3611685"/>
            <a:ext cx="9144000" cy="1096047"/>
          </a:xfrm>
          <a:prstGeom prst="rect">
            <a:avLst/>
          </a:prstGeom>
        </p:spPr>
        <p:txBody>
          <a:bodyPr vert="horz"/>
          <a:lstStyle>
            <a:lvl1pPr marL="0" indent="0">
              <a:buFontTx/>
              <a:buNone/>
              <a:defRPr sz="750" b="0" i="1" kern="700" spc="225">
                <a:solidFill>
                  <a:schemeClr val="bg1"/>
                </a:solidFill>
                <a:latin typeface="Arial"/>
              </a:defRPr>
            </a:lvl1pPr>
          </a:lstStyle>
          <a:p>
            <a:r>
              <a:rPr lang="en-US"/>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477142" y="1312818"/>
            <a:ext cx="8238494" cy="1052513"/>
          </a:xfrm>
          <a:prstGeom prst="rect">
            <a:avLst/>
          </a:prstGeom>
        </p:spPr>
        <p:txBody>
          <a:bodyPr vert="horz"/>
          <a:lstStyle>
            <a:lvl1pPr marL="0" indent="0" algn="r">
              <a:buFontTx/>
              <a:buNone/>
              <a:defRPr sz="8250" b="1" i="0" spc="-300" baseline="0">
                <a:solidFill>
                  <a:schemeClr val="accent1"/>
                </a:solidFill>
              </a:defRPr>
            </a:lvl1pPr>
            <a:lvl2pPr marL="342897" indent="0">
              <a:buFontTx/>
              <a:buNone/>
              <a:defRPr sz="8250" b="1" i="0" spc="-413">
                <a:solidFill>
                  <a:schemeClr val="accent1"/>
                </a:solidFill>
              </a:defRPr>
            </a:lvl2pPr>
            <a:lvl3pPr marL="685795" indent="0">
              <a:buFontTx/>
              <a:buNone/>
              <a:defRPr sz="8250" b="1" i="0" spc="-413">
                <a:solidFill>
                  <a:schemeClr val="accent1"/>
                </a:solidFill>
              </a:defRPr>
            </a:lvl3pPr>
            <a:lvl4pPr marL="1028692" indent="0">
              <a:buFontTx/>
              <a:buNone/>
              <a:defRPr sz="8250" b="1" i="0" spc="-413">
                <a:solidFill>
                  <a:schemeClr val="accent1"/>
                </a:solidFill>
              </a:defRPr>
            </a:lvl4pPr>
            <a:lvl5pPr marL="1371589" indent="0">
              <a:buFontTx/>
              <a:buNone/>
              <a:defRPr sz="8250" b="1" i="0" spc="-413">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2358571" y="2518809"/>
            <a:ext cx="6310766" cy="461963"/>
          </a:xfrm>
          <a:prstGeom prst="rect">
            <a:avLst/>
          </a:prstGeom>
        </p:spPr>
        <p:txBody>
          <a:bodyPr vert="horz"/>
          <a:lstStyle>
            <a:lvl1pPr marL="0" indent="0" algn="r">
              <a:buFontTx/>
              <a:buNone/>
              <a:defRPr sz="1950" b="0" i="1">
                <a:solidFill>
                  <a:srgbClr val="00395E"/>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990938" y="1420141"/>
            <a:ext cx="4932342" cy="270272"/>
          </a:xfrm>
          <a:prstGeom prst="rect">
            <a:avLst/>
          </a:prstGeom>
        </p:spPr>
        <p:txBody>
          <a:bodyPr vert="horz"/>
          <a:lstStyle>
            <a:lvl1pPr marL="0" indent="0">
              <a:buFontTx/>
              <a:buNone/>
              <a:defRPr sz="600" kern="800" spc="315">
                <a:solidFill>
                  <a:srgbClr val="00395E"/>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6971965" y="2890538"/>
            <a:ext cx="1697373" cy="245910"/>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6971964" y="3109235"/>
            <a:ext cx="1818250" cy="274485"/>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324400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3611685"/>
            <a:ext cx="9144000" cy="1096047"/>
          </a:xfrm>
          <a:prstGeom prst="rect">
            <a:avLst/>
          </a:prstGeom>
        </p:spPr>
        <p:txBody>
          <a:bodyPr vert="horz"/>
          <a:lstStyle>
            <a:lvl1pPr marL="0" indent="0">
              <a:buFontTx/>
              <a:buNone/>
              <a:defRPr sz="750" b="0" i="1" kern="700" spc="225">
                <a:solidFill>
                  <a:schemeClr val="bg1"/>
                </a:solidFill>
                <a:latin typeface="Arial"/>
              </a:defRPr>
            </a:lvl1pPr>
          </a:lstStyle>
          <a:p>
            <a:r>
              <a:rPr lang="en-US"/>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477142" y="1312818"/>
            <a:ext cx="8238494" cy="1052513"/>
          </a:xfrm>
          <a:prstGeom prst="rect">
            <a:avLst/>
          </a:prstGeom>
        </p:spPr>
        <p:txBody>
          <a:bodyPr vert="horz"/>
          <a:lstStyle>
            <a:lvl1pPr marL="0" indent="0" algn="r">
              <a:buFontTx/>
              <a:buNone/>
              <a:defRPr sz="8250" b="1" i="0" spc="-300" baseline="0">
                <a:solidFill>
                  <a:srgbClr val="00395E"/>
                </a:solidFill>
              </a:defRPr>
            </a:lvl1pPr>
            <a:lvl2pPr marL="342897" indent="0">
              <a:buFontTx/>
              <a:buNone/>
              <a:defRPr sz="8250" b="1" i="0" spc="-413">
                <a:solidFill>
                  <a:schemeClr val="accent1"/>
                </a:solidFill>
              </a:defRPr>
            </a:lvl2pPr>
            <a:lvl3pPr marL="685795" indent="0">
              <a:buFontTx/>
              <a:buNone/>
              <a:defRPr sz="8250" b="1" i="0" spc="-413">
                <a:solidFill>
                  <a:schemeClr val="accent1"/>
                </a:solidFill>
              </a:defRPr>
            </a:lvl3pPr>
            <a:lvl4pPr marL="1028692" indent="0">
              <a:buFontTx/>
              <a:buNone/>
              <a:defRPr sz="8250" b="1" i="0" spc="-413">
                <a:solidFill>
                  <a:schemeClr val="accent1"/>
                </a:solidFill>
              </a:defRPr>
            </a:lvl4pPr>
            <a:lvl5pPr marL="1371589" indent="0">
              <a:buFontTx/>
              <a:buNone/>
              <a:defRPr sz="8250" b="1" i="0" spc="-413">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2358571" y="2518809"/>
            <a:ext cx="6310766" cy="461963"/>
          </a:xfrm>
          <a:prstGeom prst="rect">
            <a:avLst/>
          </a:prstGeom>
        </p:spPr>
        <p:txBody>
          <a:bodyPr vert="horz"/>
          <a:lstStyle>
            <a:lvl1pPr marL="0" indent="0" algn="r">
              <a:buFontTx/>
              <a:buNone/>
              <a:defRPr sz="1950" b="0" i="1" baseline="0">
                <a:solidFill>
                  <a:schemeClr val="tx1">
                    <a:lumMod val="65000"/>
                    <a:lumOff val="35000"/>
                  </a:schemeClr>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990938" y="1420141"/>
            <a:ext cx="4932342" cy="270272"/>
          </a:xfrm>
          <a:prstGeom prst="rect">
            <a:avLst/>
          </a:prstGeom>
        </p:spPr>
        <p:txBody>
          <a:bodyPr vert="horz"/>
          <a:lstStyle>
            <a:lvl1pPr marL="0" indent="0">
              <a:buFontTx/>
              <a:buNone/>
              <a:defRPr sz="600" kern="800" spc="315" baseline="0">
                <a:solidFill>
                  <a:schemeClr val="tx1">
                    <a:lumMod val="65000"/>
                    <a:lumOff val="35000"/>
                  </a:schemeClr>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6971965" y="2890538"/>
            <a:ext cx="1697373" cy="245910"/>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6971964" y="3109235"/>
            <a:ext cx="1818250" cy="274485"/>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138843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914400"/>
            <a:ext cx="7543800" cy="1614488"/>
          </a:xfrm>
          <a:prstGeom prst="rect">
            <a:avLst/>
          </a:prstGeom>
        </p:spPr>
        <p:txBody>
          <a:bodyPr>
            <a:noAutofit/>
          </a:bodyPr>
          <a:lstStyle>
            <a:lvl1pPr>
              <a:defRPr sz="5350" b="1">
                <a:solidFill>
                  <a:srgbClr val="00395E"/>
                </a:solidFill>
              </a:defRPr>
            </a:lvl1pPr>
          </a:lstStyle>
          <a:p>
            <a:r>
              <a:rPr lang="en-US"/>
              <a:t>Click to edit Master title style</a:t>
            </a:r>
          </a:p>
        </p:txBody>
      </p:sp>
      <p:sp>
        <p:nvSpPr>
          <p:cNvPr id="3" name="Subtitle 2"/>
          <p:cNvSpPr>
            <a:spLocks noGrp="1"/>
          </p:cNvSpPr>
          <p:nvPr>
            <p:ph type="subTitle" idx="1"/>
          </p:nvPr>
        </p:nvSpPr>
        <p:spPr>
          <a:xfrm>
            <a:off x="2133600" y="2531619"/>
            <a:ext cx="6172200" cy="514350"/>
          </a:xfrm>
          <a:prstGeom prst="rect">
            <a:avLst/>
          </a:prstGeom>
        </p:spPr>
        <p:txBody>
          <a:bodyPr anchor="ctr"/>
          <a:lstStyle>
            <a:lvl1pPr marL="0" indent="0" algn="l">
              <a:buNone/>
              <a:defRPr>
                <a:solidFill>
                  <a:schemeClr val="tx1">
                    <a:lumMod val="65000"/>
                    <a:lumOff val="35000"/>
                  </a:schemeClr>
                </a:solidFill>
              </a:defRPr>
            </a:lvl1pPr>
            <a:lvl2pPr marL="408211" indent="0" algn="ctr">
              <a:buNone/>
              <a:defRPr>
                <a:solidFill>
                  <a:schemeClr val="tx1">
                    <a:tint val="75000"/>
                  </a:schemeClr>
                </a:solidFill>
              </a:defRPr>
            </a:lvl2pPr>
            <a:lvl3pPr marL="816422" indent="0" algn="ctr">
              <a:buNone/>
              <a:defRPr>
                <a:solidFill>
                  <a:schemeClr val="tx1">
                    <a:tint val="75000"/>
                  </a:schemeClr>
                </a:solidFill>
              </a:defRPr>
            </a:lvl3pPr>
            <a:lvl4pPr marL="1224633" indent="0" algn="ctr">
              <a:buNone/>
              <a:defRPr>
                <a:solidFill>
                  <a:schemeClr val="tx1">
                    <a:tint val="75000"/>
                  </a:schemeClr>
                </a:solidFill>
              </a:defRPr>
            </a:lvl4pPr>
            <a:lvl5pPr marL="1632844" indent="0" algn="ctr">
              <a:buNone/>
              <a:defRPr>
                <a:solidFill>
                  <a:schemeClr val="tx1">
                    <a:tint val="75000"/>
                  </a:schemeClr>
                </a:solidFill>
              </a:defRPr>
            </a:lvl5pPr>
            <a:lvl6pPr marL="2041055" indent="0" algn="ctr">
              <a:buNone/>
              <a:defRPr>
                <a:solidFill>
                  <a:schemeClr val="tx1">
                    <a:tint val="75000"/>
                  </a:schemeClr>
                </a:solidFill>
              </a:defRPr>
            </a:lvl6pPr>
            <a:lvl7pPr marL="2449266" indent="0" algn="ctr">
              <a:buNone/>
              <a:defRPr>
                <a:solidFill>
                  <a:schemeClr val="tx1">
                    <a:tint val="75000"/>
                  </a:schemeClr>
                </a:solidFill>
              </a:defRPr>
            </a:lvl7pPr>
            <a:lvl8pPr marL="2857477" indent="0" algn="ctr">
              <a:buNone/>
              <a:defRPr>
                <a:solidFill>
                  <a:schemeClr val="tx1">
                    <a:tint val="75000"/>
                  </a:schemeClr>
                </a:solidFill>
              </a:defRPr>
            </a:lvl8pPr>
            <a:lvl9pPr marL="3265688" indent="0" algn="ctr">
              <a:buNone/>
              <a:defRPr>
                <a:solidFill>
                  <a:schemeClr val="tx1">
                    <a:tint val="75000"/>
                  </a:schemeClr>
                </a:solidFill>
              </a:defRPr>
            </a:lvl9pPr>
          </a:lstStyle>
          <a:p>
            <a:r>
              <a:rPr lang="en-US"/>
              <a:t>Click to edit Master subtitle style</a:t>
            </a:r>
          </a:p>
        </p:txBody>
      </p:sp>
      <p:sp>
        <p:nvSpPr>
          <p:cNvPr id="4" name="TextBox 3"/>
          <p:cNvSpPr txBox="1"/>
          <p:nvPr userDrawn="1"/>
        </p:nvSpPr>
        <p:spPr>
          <a:xfrm>
            <a:off x="265036" y="280500"/>
            <a:ext cx="4968027" cy="246221"/>
          </a:xfrm>
          <a:prstGeom prst="rect">
            <a:avLst/>
          </a:prstGeom>
          <a:noFill/>
        </p:spPr>
        <p:txBody>
          <a:bodyPr wrap="none" rtlCol="0">
            <a:spAutoFit/>
          </a:bodyPr>
          <a:lstStyle/>
          <a:p>
            <a:r>
              <a:rPr lang="en-US" sz="1000" spc="300">
                <a:solidFill>
                  <a:schemeClr val="tx1">
                    <a:lumMod val="65000"/>
                    <a:lumOff val="35000"/>
                  </a:schemeClr>
                </a:solidFill>
                <a:latin typeface="Arial"/>
                <a:cs typeface="Arial"/>
              </a:rPr>
              <a:t>CALIFORNIA DEPARTMENT OF WATER RESOURCES</a:t>
            </a:r>
          </a:p>
        </p:txBody>
      </p:sp>
    </p:spTree>
    <p:extLst>
      <p:ext uri="{BB962C8B-B14F-4D97-AF65-F5344CB8AC3E}">
        <p14:creationId xmlns:p14="http://schemas.microsoft.com/office/powerpoint/2010/main" val="679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65EA0-E1AD-4C99-830A-EC4086C4BB8E}"/>
              </a:ext>
            </a:extLst>
          </p:cNvPr>
          <p:cNvSpPr/>
          <p:nvPr userDrawn="1"/>
        </p:nvSpPr>
        <p:spPr>
          <a:xfrm>
            <a:off x="0" y="-18789"/>
            <a:ext cx="9144000" cy="51435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p>
        </p:txBody>
      </p:sp>
      <p:sp>
        <p:nvSpPr>
          <p:cNvPr id="2" name="Title 1"/>
          <p:cNvSpPr>
            <a:spLocks noGrp="1"/>
          </p:cNvSpPr>
          <p:nvPr>
            <p:ph type="title" hasCustomPrompt="1"/>
          </p:nvPr>
        </p:nvSpPr>
        <p:spPr>
          <a:xfrm>
            <a:off x="722313" y="2755727"/>
            <a:ext cx="4319413" cy="1295769"/>
          </a:xfrm>
          <a:prstGeom prst="rect">
            <a:avLst/>
          </a:prstGeom>
        </p:spPr>
        <p:txBody>
          <a:bodyPr lIns="163284" tIns="81642" rIns="163284" bIns="81642" anchor="b"/>
          <a:lstStyle>
            <a:lvl1pPr algn="l">
              <a:defRPr sz="3600" b="1" cap="none">
                <a:solidFill>
                  <a:srgbClr val="6A9EC2"/>
                </a:solidFill>
              </a:defRPr>
            </a:lvl1pPr>
          </a:lstStyle>
          <a:p>
            <a:r>
              <a:rPr lang="en-US"/>
              <a:t>Click To Edit Master Title Style</a:t>
            </a:r>
          </a:p>
        </p:txBody>
      </p:sp>
      <p:sp>
        <p:nvSpPr>
          <p:cNvPr id="3" name="Text Placeholder 2"/>
          <p:cNvSpPr>
            <a:spLocks noGrp="1"/>
          </p:cNvSpPr>
          <p:nvPr>
            <p:ph type="body" idx="1"/>
          </p:nvPr>
        </p:nvSpPr>
        <p:spPr>
          <a:xfrm>
            <a:off x="5198301" y="607513"/>
            <a:ext cx="3685447" cy="4114800"/>
          </a:xfrm>
          <a:prstGeom prst="rect">
            <a:avLst/>
          </a:prstGeom>
        </p:spPr>
        <p:txBody>
          <a:bodyPr lIns="163284" tIns="81642" rIns="163284" bIns="81642" anchor="t"/>
          <a:lstStyle>
            <a:lvl1pPr marL="0" indent="0" algn="l">
              <a:buNone/>
              <a:defRPr sz="1800">
                <a:solidFill>
                  <a:schemeClr val="tx1">
                    <a:lumMod val="75000"/>
                    <a:lumOff val="25000"/>
                  </a:schemeClr>
                </a:solidFill>
              </a:defRPr>
            </a:lvl1pPr>
            <a:lvl2pPr marL="408211" indent="0">
              <a:buNone/>
              <a:defRPr sz="1600">
                <a:solidFill>
                  <a:schemeClr val="tx1">
                    <a:tint val="75000"/>
                  </a:schemeClr>
                </a:solidFill>
              </a:defRPr>
            </a:lvl2pPr>
            <a:lvl3pPr marL="816422" indent="0">
              <a:buNone/>
              <a:defRPr sz="1450">
                <a:solidFill>
                  <a:schemeClr val="tx1">
                    <a:tint val="75000"/>
                  </a:schemeClr>
                </a:solidFill>
              </a:defRPr>
            </a:lvl3pPr>
            <a:lvl4pPr marL="1224633" indent="0">
              <a:buNone/>
              <a:defRPr sz="1250">
                <a:solidFill>
                  <a:schemeClr val="tx1">
                    <a:tint val="75000"/>
                  </a:schemeClr>
                </a:solidFill>
              </a:defRPr>
            </a:lvl4pPr>
            <a:lvl5pPr marL="1632844" indent="0">
              <a:buNone/>
              <a:defRPr sz="1250">
                <a:solidFill>
                  <a:schemeClr val="tx1">
                    <a:tint val="75000"/>
                  </a:schemeClr>
                </a:solidFill>
              </a:defRPr>
            </a:lvl5pPr>
            <a:lvl6pPr marL="2041055" indent="0">
              <a:buNone/>
              <a:defRPr sz="1250">
                <a:solidFill>
                  <a:schemeClr val="tx1">
                    <a:tint val="75000"/>
                  </a:schemeClr>
                </a:solidFill>
              </a:defRPr>
            </a:lvl6pPr>
            <a:lvl7pPr marL="2449266" indent="0">
              <a:buNone/>
              <a:defRPr sz="1250">
                <a:solidFill>
                  <a:schemeClr val="tx1">
                    <a:tint val="75000"/>
                  </a:schemeClr>
                </a:solidFill>
              </a:defRPr>
            </a:lvl7pPr>
            <a:lvl8pPr marL="2857477" indent="0">
              <a:buNone/>
              <a:defRPr sz="1250">
                <a:solidFill>
                  <a:schemeClr val="tx1">
                    <a:tint val="75000"/>
                  </a:schemeClr>
                </a:solidFill>
              </a:defRPr>
            </a:lvl8pPr>
            <a:lvl9pPr marL="3265688" indent="0">
              <a:buNone/>
              <a:defRPr sz="12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33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
        <p:nvSpPr>
          <p:cNvPr id="5" name="Title 1">
            <a:extLst>
              <a:ext uri="{FF2B5EF4-FFF2-40B4-BE49-F238E27FC236}">
                <a16:creationId xmlns:a16="http://schemas.microsoft.com/office/drawing/2014/main" id="{55758087-8C72-4A62-B963-BA94954D7E63}"/>
              </a:ext>
            </a:extLst>
          </p:cNvPr>
          <p:cNvSpPr>
            <a:spLocks noGrp="1"/>
          </p:cNvSpPr>
          <p:nvPr>
            <p:ph type="title" hasCustomPrompt="1"/>
          </p:nvPr>
        </p:nvSpPr>
        <p:spPr>
          <a:xfrm>
            <a:off x="457200" y="205978"/>
            <a:ext cx="629529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Tree>
    <p:extLst>
      <p:ext uri="{BB962C8B-B14F-4D97-AF65-F5344CB8AC3E}">
        <p14:creationId xmlns:p14="http://schemas.microsoft.com/office/powerpoint/2010/main" val="273945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a:prstGeom prst="rect">
            <a:avLst/>
          </a:prstGeom>
        </p:spPr>
        <p:txBody>
          <a:bodyPr lIns="163284" tIns="81642" rIns="163284" bIns="81642" anchor="t"/>
          <a:lstStyle>
            <a:lvl1pPr algn="l">
              <a:defRPr sz="3550" b="1" cap="all">
                <a:solidFill>
                  <a:srgbClr val="00395E"/>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1"/>
          </a:xfrm>
          <a:prstGeom prst="rect">
            <a:avLst/>
          </a:prstGeom>
        </p:spPr>
        <p:txBody>
          <a:bodyPr lIns="163284" tIns="81642" rIns="163284" bIns="81642" anchor="b"/>
          <a:lstStyle>
            <a:lvl1pPr marL="0" indent="0">
              <a:buNone/>
              <a:defRPr sz="1800">
                <a:solidFill>
                  <a:schemeClr val="tx1">
                    <a:tint val="75000"/>
                  </a:schemeClr>
                </a:solidFill>
              </a:defRPr>
            </a:lvl1pPr>
            <a:lvl2pPr marL="408211" indent="0">
              <a:buNone/>
              <a:defRPr sz="1600">
                <a:solidFill>
                  <a:schemeClr val="tx1">
                    <a:tint val="75000"/>
                  </a:schemeClr>
                </a:solidFill>
              </a:defRPr>
            </a:lvl2pPr>
            <a:lvl3pPr marL="816422" indent="0">
              <a:buNone/>
              <a:defRPr sz="1450">
                <a:solidFill>
                  <a:schemeClr val="tx1">
                    <a:tint val="75000"/>
                  </a:schemeClr>
                </a:solidFill>
              </a:defRPr>
            </a:lvl3pPr>
            <a:lvl4pPr marL="1224633" indent="0">
              <a:buNone/>
              <a:defRPr sz="1250">
                <a:solidFill>
                  <a:schemeClr val="tx1">
                    <a:tint val="75000"/>
                  </a:schemeClr>
                </a:solidFill>
              </a:defRPr>
            </a:lvl4pPr>
            <a:lvl5pPr marL="1632844" indent="0">
              <a:buNone/>
              <a:defRPr sz="1250">
                <a:solidFill>
                  <a:schemeClr val="tx1">
                    <a:tint val="75000"/>
                  </a:schemeClr>
                </a:solidFill>
              </a:defRPr>
            </a:lvl5pPr>
            <a:lvl6pPr marL="2041055" indent="0">
              <a:buNone/>
              <a:defRPr sz="1250">
                <a:solidFill>
                  <a:schemeClr val="tx1">
                    <a:tint val="75000"/>
                  </a:schemeClr>
                </a:solidFill>
              </a:defRPr>
            </a:lvl6pPr>
            <a:lvl7pPr marL="2449266" indent="0">
              <a:buNone/>
              <a:defRPr sz="1250">
                <a:solidFill>
                  <a:schemeClr val="tx1">
                    <a:tint val="75000"/>
                  </a:schemeClr>
                </a:solidFill>
              </a:defRPr>
            </a:lvl7pPr>
            <a:lvl8pPr marL="2857477" indent="0">
              <a:buNone/>
              <a:defRPr sz="1250">
                <a:solidFill>
                  <a:schemeClr val="tx1">
                    <a:tint val="75000"/>
                  </a:schemeClr>
                </a:solidFill>
              </a:defRPr>
            </a:lvl8pPr>
            <a:lvl9pPr marL="3265688" indent="0">
              <a:buNone/>
              <a:defRPr sz="12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340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188155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393268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4038600" cy="29227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pic>
        <p:nvPicPr>
          <p:cNvPr id="6" name="Picture 5">
            <a:extLst>
              <a:ext uri="{FF2B5EF4-FFF2-40B4-BE49-F238E27FC236}">
                <a16:creationId xmlns:a16="http://schemas.microsoft.com/office/drawing/2014/main" id="{6263752D-273C-F748-A353-D7EF29A902E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3996381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560542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5943600" cy="2846361"/>
          </a:xfrm>
          <a:prstGeom prst="rect">
            <a:avLst/>
          </a:prstGeom>
        </p:spPr>
        <p:txBody>
          <a:bodyPr lIns="163284" tIns="81642" rIns="163284" bIns="81642"/>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descr="Logo&#10;&#10;Description automatically generated">
            <a:extLst>
              <a:ext uri="{FF2B5EF4-FFF2-40B4-BE49-F238E27FC236}">
                <a16:creationId xmlns:a16="http://schemas.microsoft.com/office/drawing/2014/main" id="{FE6EFE14-6BBA-4947-AAF4-C7D03D6E5D5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81642" y="351651"/>
            <a:ext cx="758269" cy="758269"/>
          </a:xfrm>
          <a:prstGeom prst="rect">
            <a:avLst/>
          </a:prstGeom>
        </p:spPr>
      </p:pic>
      <p:sp>
        <p:nvSpPr>
          <p:cNvPr id="8" name="Picture Placeholder 24">
            <a:extLst>
              <a:ext uri="{FF2B5EF4-FFF2-40B4-BE49-F238E27FC236}">
                <a16:creationId xmlns:a16="http://schemas.microsoft.com/office/drawing/2014/main" id="{136BCC51-1536-449C-BEE8-4A26636C9A10}"/>
              </a:ext>
            </a:extLst>
          </p:cNvPr>
          <p:cNvSpPr>
            <a:spLocks noGrp="1"/>
          </p:cNvSpPr>
          <p:nvPr>
            <p:ph type="pic" sz="quarter" idx="19" hasCustomPrompt="1"/>
          </p:nvPr>
        </p:nvSpPr>
        <p:spPr>
          <a:xfrm>
            <a:off x="7258929" y="0"/>
            <a:ext cx="1885071" cy="5143500"/>
          </a:xfrm>
          <a:prstGeom prst="rect">
            <a:avLst/>
          </a:prstGeom>
        </p:spPr>
        <p:txBody>
          <a:bodyPr vert="horz"/>
          <a:lstStyle>
            <a:lvl1pPr marL="0" indent="0">
              <a:buFontTx/>
              <a:buNone/>
              <a:defRPr sz="750" b="0" i="1" kern="700" spc="225">
                <a:solidFill>
                  <a:schemeClr val="bg1"/>
                </a:solidFill>
                <a:latin typeface="Arial"/>
              </a:defRPr>
            </a:lvl1pPr>
          </a:lstStyle>
          <a:p>
            <a:r>
              <a:rPr lang="en-US"/>
              <a:t>Place a picture here.</a:t>
            </a:r>
          </a:p>
        </p:txBody>
      </p:sp>
    </p:spTree>
    <p:extLst>
      <p:ext uri="{BB962C8B-B14F-4D97-AF65-F5344CB8AC3E}">
        <p14:creationId xmlns:p14="http://schemas.microsoft.com/office/powerpoint/2010/main" val="1215700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
        <p:nvSpPr>
          <p:cNvPr id="7" name="Title 1">
            <a:extLst>
              <a:ext uri="{FF2B5EF4-FFF2-40B4-BE49-F238E27FC236}">
                <a16:creationId xmlns:a16="http://schemas.microsoft.com/office/drawing/2014/main" id="{EC3A6151-6F0F-45EC-9977-2815B6AF2A11}"/>
              </a:ext>
            </a:extLst>
          </p:cNvPr>
          <p:cNvSpPr>
            <a:spLocks noGrp="1"/>
          </p:cNvSpPr>
          <p:nvPr>
            <p:ph type="title" hasCustomPrompt="1"/>
          </p:nvPr>
        </p:nvSpPr>
        <p:spPr>
          <a:xfrm>
            <a:off x="457200" y="205978"/>
            <a:ext cx="560542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Tree>
    <p:extLst>
      <p:ext uri="{BB962C8B-B14F-4D97-AF65-F5344CB8AC3E}">
        <p14:creationId xmlns:p14="http://schemas.microsoft.com/office/powerpoint/2010/main" val="2768347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930DDB-8D58-492F-A09C-74F2086AA6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0" name="TextBox 9">
            <a:extLst>
              <a:ext uri="{FF2B5EF4-FFF2-40B4-BE49-F238E27FC236}">
                <a16:creationId xmlns:a16="http://schemas.microsoft.com/office/drawing/2014/main" id="{44CEBFBB-8601-4776-8CC9-AD34CF438009}"/>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577259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16674773-0F26-4465-87C0-0235CA6C286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2" name="TextBox 11">
            <a:extLst>
              <a:ext uri="{FF2B5EF4-FFF2-40B4-BE49-F238E27FC236}">
                <a16:creationId xmlns:a16="http://schemas.microsoft.com/office/drawing/2014/main" id="{5A040B9D-6088-4066-8E53-DC9F0B804819}"/>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381972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_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4038600" cy="29227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pic>
        <p:nvPicPr>
          <p:cNvPr id="11" name="Picture 10">
            <a:extLst>
              <a:ext uri="{FF2B5EF4-FFF2-40B4-BE49-F238E27FC236}">
                <a16:creationId xmlns:a16="http://schemas.microsoft.com/office/drawing/2014/main" id="{2564DFF6-9EFB-4A82-88FC-4AFE21082D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2" name="TextBox 11">
            <a:extLst>
              <a:ext uri="{FF2B5EF4-FFF2-40B4-BE49-F238E27FC236}">
                <a16:creationId xmlns:a16="http://schemas.microsoft.com/office/drawing/2014/main" id="{044B2A1F-EBEA-4A37-BC83-11E5BF302915}"/>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3807724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lef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3208" y="328809"/>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hasCustomPrompt="1"/>
          </p:nvPr>
        </p:nvSpPr>
        <p:spPr>
          <a:xfrm>
            <a:off x="4844956" y="2060812"/>
            <a:ext cx="4038600" cy="2922773"/>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half" idx="2"/>
          </p:nvPr>
        </p:nvSpPr>
        <p:spPr>
          <a:xfrm>
            <a:off x="35257" y="1"/>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spTree>
    <p:extLst>
      <p:ext uri="{BB962C8B-B14F-4D97-AF65-F5344CB8AC3E}">
        <p14:creationId xmlns:p14="http://schemas.microsoft.com/office/powerpoint/2010/main" val="496783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with s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BE7C25-90F8-1D40-93DE-171CAE24262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1067528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with s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573FE8-E673-4CE7-988F-D5A74243808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9" name="TextBox 8">
            <a:extLst>
              <a:ext uri="{FF2B5EF4-FFF2-40B4-BE49-F238E27FC236}">
                <a16:creationId xmlns:a16="http://schemas.microsoft.com/office/drawing/2014/main" id="{9094A424-E732-49CF-88F7-64A91D0404A7}"/>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5418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41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2422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ingle column bullets with picture">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9BEAE2D-02E8-6D42-846B-0889CAC06994}"/>
              </a:ext>
            </a:extLst>
          </p:cNvPr>
          <p:cNvSpPr/>
          <p:nvPr userDrawn="1"/>
        </p:nvSpPr>
        <p:spPr>
          <a:xfrm>
            <a:off x="0" y="4922506"/>
            <a:ext cx="9144000" cy="237965"/>
          </a:xfrm>
          <a:prstGeom prst="rect">
            <a:avLst/>
          </a:prstGeom>
          <a:solidFill>
            <a:srgbClr val="161D48"/>
          </a:solidFill>
          <a:ln>
            <a:solidFill>
              <a:srgbClr val="15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8" name="Title Placeholder 1">
            <a:extLst>
              <a:ext uri="{FF2B5EF4-FFF2-40B4-BE49-F238E27FC236}">
                <a16:creationId xmlns:a16="http://schemas.microsoft.com/office/drawing/2014/main" id="{83B4A48A-25D3-1D4B-8F36-CD9EF64EBAB0}"/>
              </a:ext>
            </a:extLst>
          </p:cNvPr>
          <p:cNvSpPr>
            <a:spLocks noGrp="1"/>
          </p:cNvSpPr>
          <p:nvPr>
            <p:ph type="title" hasCustomPrompt="1"/>
          </p:nvPr>
        </p:nvSpPr>
        <p:spPr>
          <a:xfrm>
            <a:off x="784621" y="534278"/>
            <a:ext cx="7482484" cy="415499"/>
          </a:xfrm>
          <a:prstGeom prst="rect">
            <a:avLst/>
          </a:prstGeom>
        </p:spPr>
        <p:txBody>
          <a:bodyPr vert="horz" lIns="91440" tIns="45720" rIns="91440" bIns="45720" rtlCol="0" anchor="ctr">
            <a:normAutofit/>
          </a:bodyPr>
          <a:lstStyle>
            <a:lvl1pPr algn="l">
              <a:defRPr sz="2400" b="0">
                <a:solidFill>
                  <a:srgbClr val="161D48"/>
                </a:solidFill>
                <a:latin typeface="Branding Bold" panose="00000800000000000000" pitchFamily="50" charset="0"/>
              </a:defRPr>
            </a:lvl1pPr>
          </a:lstStyle>
          <a:p>
            <a:r>
              <a:rPr lang="en-US"/>
              <a:t>Title Goes Here</a:t>
            </a:r>
          </a:p>
        </p:txBody>
      </p:sp>
      <p:sp>
        <p:nvSpPr>
          <p:cNvPr id="4" name="Content Placeholder 3">
            <a:extLst>
              <a:ext uri="{FF2B5EF4-FFF2-40B4-BE49-F238E27FC236}">
                <a16:creationId xmlns:a16="http://schemas.microsoft.com/office/drawing/2014/main" id="{EC4A5402-42A5-8C4B-896A-E7B7F18D3A1C}"/>
              </a:ext>
            </a:extLst>
          </p:cNvPr>
          <p:cNvSpPr>
            <a:spLocks noGrp="1"/>
          </p:cNvSpPr>
          <p:nvPr>
            <p:ph sz="quarter" idx="11"/>
          </p:nvPr>
        </p:nvSpPr>
        <p:spPr>
          <a:xfrm>
            <a:off x="784622" y="1069523"/>
            <a:ext cx="7482483" cy="3423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36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BBB6F-2149-4303-810C-4504F19B2FA0}"/>
              </a:ext>
            </a:extLst>
          </p:cNvPr>
          <p:cNvSpPr/>
          <p:nvPr userDrawn="1"/>
        </p:nvSpPr>
        <p:spPr>
          <a:xfrm>
            <a:off x="0" y="1257300"/>
            <a:ext cx="9144000" cy="131445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p>
        </p:txBody>
      </p:sp>
      <p:sp>
        <p:nvSpPr>
          <p:cNvPr id="4" name="Title 1">
            <a:extLst>
              <a:ext uri="{FF2B5EF4-FFF2-40B4-BE49-F238E27FC236}">
                <a16:creationId xmlns:a16="http://schemas.microsoft.com/office/drawing/2014/main" id="{CCB744C8-A21F-4B75-A7AE-38E4839977E8}"/>
              </a:ext>
            </a:extLst>
          </p:cNvPr>
          <p:cNvSpPr>
            <a:spLocks noGrp="1"/>
          </p:cNvSpPr>
          <p:nvPr>
            <p:ph type="title" hasCustomPrompt="1"/>
          </p:nvPr>
        </p:nvSpPr>
        <p:spPr>
          <a:xfrm>
            <a:off x="722313" y="1403748"/>
            <a:ext cx="7772400" cy="1021557"/>
          </a:xfrm>
          <a:prstGeom prst="rect">
            <a:avLst/>
          </a:prstGeom>
        </p:spPr>
        <p:txBody>
          <a:bodyPr lIns="163284" tIns="81642" rIns="163284" bIns="81642" anchor="ctr"/>
          <a:lstStyle>
            <a:lvl1pPr algn="l">
              <a:defRPr sz="3551" b="1" cap="all">
                <a:solidFill>
                  <a:schemeClr val="bg1"/>
                </a:solidFill>
              </a:defRPr>
            </a:lvl1pPr>
          </a:lstStyle>
          <a:p>
            <a:r>
              <a:rPr lang="en-US"/>
              <a:t>Click to edit Master title</a:t>
            </a:r>
            <a:br>
              <a:rPr lang="en-US"/>
            </a:br>
            <a:r>
              <a:rPr lang="en-US"/>
              <a:t>Click to edit Master title</a:t>
            </a:r>
          </a:p>
        </p:txBody>
      </p:sp>
      <p:sp>
        <p:nvSpPr>
          <p:cNvPr id="5" name="Text Placeholder 2">
            <a:extLst>
              <a:ext uri="{FF2B5EF4-FFF2-40B4-BE49-F238E27FC236}">
                <a16:creationId xmlns:a16="http://schemas.microsoft.com/office/drawing/2014/main" id="{94E3D131-20AE-416F-B2CB-31141519F8B9}"/>
              </a:ext>
            </a:extLst>
          </p:cNvPr>
          <p:cNvSpPr>
            <a:spLocks noGrp="1"/>
          </p:cNvSpPr>
          <p:nvPr>
            <p:ph type="body" idx="1"/>
          </p:nvPr>
        </p:nvSpPr>
        <p:spPr>
          <a:xfrm>
            <a:off x="722313" y="2677803"/>
            <a:ext cx="7772400" cy="1125141"/>
          </a:xfrm>
          <a:prstGeom prst="rect">
            <a:avLst/>
          </a:prstGeom>
        </p:spPr>
        <p:txBody>
          <a:bodyPr lIns="163284" tIns="81642" rIns="163284" bIns="81642" anchor="t"/>
          <a:lstStyle>
            <a:lvl1pPr marL="0" indent="0">
              <a:buNone/>
              <a:defRPr sz="1800">
                <a:solidFill>
                  <a:srgbClr val="00395E"/>
                </a:solidFill>
              </a:defRPr>
            </a:lvl1pPr>
            <a:lvl2pPr marL="408232" indent="0">
              <a:buNone/>
              <a:defRPr sz="1600">
                <a:solidFill>
                  <a:schemeClr val="tx1">
                    <a:tint val="75000"/>
                  </a:schemeClr>
                </a:solidFill>
              </a:defRPr>
            </a:lvl2pPr>
            <a:lvl3pPr marL="816463" indent="0">
              <a:buNone/>
              <a:defRPr sz="1450">
                <a:solidFill>
                  <a:schemeClr val="tx1">
                    <a:tint val="75000"/>
                  </a:schemeClr>
                </a:solidFill>
              </a:defRPr>
            </a:lvl3pPr>
            <a:lvl4pPr marL="1224695" indent="0">
              <a:buNone/>
              <a:defRPr sz="1251">
                <a:solidFill>
                  <a:schemeClr val="tx1">
                    <a:tint val="75000"/>
                  </a:schemeClr>
                </a:solidFill>
              </a:defRPr>
            </a:lvl4pPr>
            <a:lvl5pPr marL="1632926" indent="0">
              <a:buNone/>
              <a:defRPr sz="1251">
                <a:solidFill>
                  <a:schemeClr val="tx1">
                    <a:tint val="75000"/>
                  </a:schemeClr>
                </a:solidFill>
              </a:defRPr>
            </a:lvl5pPr>
            <a:lvl6pPr marL="2041158" indent="0">
              <a:buNone/>
              <a:defRPr sz="1251">
                <a:solidFill>
                  <a:schemeClr val="tx1">
                    <a:tint val="75000"/>
                  </a:schemeClr>
                </a:solidFill>
              </a:defRPr>
            </a:lvl6pPr>
            <a:lvl7pPr marL="2449389" indent="0">
              <a:buNone/>
              <a:defRPr sz="1251">
                <a:solidFill>
                  <a:schemeClr val="tx1">
                    <a:tint val="75000"/>
                  </a:schemeClr>
                </a:solidFill>
              </a:defRPr>
            </a:lvl7pPr>
            <a:lvl8pPr marL="2857620" indent="0">
              <a:buNone/>
              <a:defRPr sz="1251">
                <a:solidFill>
                  <a:schemeClr val="tx1">
                    <a:tint val="75000"/>
                  </a:schemeClr>
                </a:solidFill>
              </a:defRPr>
            </a:lvl8pPr>
            <a:lvl9pPr marL="3265851" indent="0">
              <a:buNone/>
              <a:defRPr sz="12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1342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47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lumMod val="95000"/>
              </a:schemeClr>
            </a:gs>
            <a:gs pos="100000">
              <a:schemeClr val="bg1">
                <a:lumMod val="75000"/>
                <a:alpha val="47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4543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txStyles>
    <p:titleStyle>
      <a:lvl1pPr algn="ctr" defTabSz="408211" rtl="0" eaLnBrk="1" latinLnBrk="0" hangingPunct="1">
        <a:spcBef>
          <a:spcPct val="0"/>
        </a:spcBef>
        <a:buNone/>
        <a:defRPr sz="3950" kern="1200">
          <a:solidFill>
            <a:schemeClr val="tx1"/>
          </a:solidFill>
          <a:latin typeface="+mj-lt"/>
          <a:ea typeface="+mj-ea"/>
          <a:cs typeface="+mj-cs"/>
        </a:defRPr>
      </a:lvl1pPr>
    </p:titleStyle>
    <p:bodyStyle>
      <a:lvl1pPr marL="306159" indent="-306159" algn="l" defTabSz="408211" rtl="0" eaLnBrk="1" latinLnBrk="0" hangingPunct="1">
        <a:spcBef>
          <a:spcPct val="20000"/>
        </a:spcBef>
        <a:buFont typeface="Arial"/>
        <a:buChar char="•"/>
        <a:defRPr sz="2850" kern="1200">
          <a:solidFill>
            <a:schemeClr val="tx1"/>
          </a:solidFill>
          <a:latin typeface="+mn-lt"/>
          <a:ea typeface="+mn-ea"/>
          <a:cs typeface="+mn-cs"/>
        </a:defRPr>
      </a:lvl1pPr>
      <a:lvl2pPr marL="663343" indent="-255132" algn="l" defTabSz="408211" rtl="0" eaLnBrk="1" latinLnBrk="0" hangingPunct="1">
        <a:spcBef>
          <a:spcPct val="20000"/>
        </a:spcBef>
        <a:buFont typeface="Arial"/>
        <a:buChar char="–"/>
        <a:defRPr sz="2500" kern="1200">
          <a:solidFill>
            <a:schemeClr val="tx1"/>
          </a:solidFill>
          <a:latin typeface="+mn-lt"/>
          <a:ea typeface="+mn-ea"/>
          <a:cs typeface="+mn-cs"/>
        </a:defRPr>
      </a:lvl2pPr>
      <a:lvl3pPr marL="1020528" indent="-204106" algn="l" defTabSz="408211" rtl="0" eaLnBrk="1" latinLnBrk="0" hangingPunct="1">
        <a:spcBef>
          <a:spcPct val="20000"/>
        </a:spcBef>
        <a:buFont typeface="Arial"/>
        <a:buChar char="•"/>
        <a:defRPr sz="2150" kern="1200">
          <a:solidFill>
            <a:schemeClr val="tx1"/>
          </a:solidFill>
          <a:latin typeface="+mn-lt"/>
          <a:ea typeface="+mn-ea"/>
          <a:cs typeface="+mn-cs"/>
        </a:defRPr>
      </a:lvl3pPr>
      <a:lvl4pPr marL="1428739" indent="-204106" algn="l" defTabSz="408211" rtl="0" eaLnBrk="1" latinLnBrk="0" hangingPunct="1">
        <a:spcBef>
          <a:spcPct val="20000"/>
        </a:spcBef>
        <a:buFont typeface="Arial"/>
        <a:buChar char="–"/>
        <a:defRPr sz="1800" kern="1200">
          <a:solidFill>
            <a:schemeClr val="tx1"/>
          </a:solidFill>
          <a:latin typeface="+mn-lt"/>
          <a:ea typeface="+mn-ea"/>
          <a:cs typeface="+mn-cs"/>
        </a:defRPr>
      </a:lvl4pPr>
      <a:lvl5pPr marL="1836950" indent="-204106" algn="l" defTabSz="408211" rtl="0" eaLnBrk="1" latinLnBrk="0" hangingPunct="1">
        <a:spcBef>
          <a:spcPct val="20000"/>
        </a:spcBef>
        <a:buFont typeface="Arial"/>
        <a:buChar char="»"/>
        <a:defRPr sz="1800" kern="1200">
          <a:solidFill>
            <a:schemeClr val="tx1"/>
          </a:solidFill>
          <a:latin typeface="+mn-lt"/>
          <a:ea typeface="+mn-ea"/>
          <a:cs typeface="+mn-cs"/>
        </a:defRPr>
      </a:lvl5pPr>
      <a:lvl6pPr marL="2245161" indent="-204106" algn="l" defTabSz="408211" rtl="0" eaLnBrk="1" latinLnBrk="0" hangingPunct="1">
        <a:spcBef>
          <a:spcPct val="20000"/>
        </a:spcBef>
        <a:buFont typeface="Arial"/>
        <a:buChar char="•"/>
        <a:defRPr sz="1800" kern="1200">
          <a:solidFill>
            <a:schemeClr val="tx1"/>
          </a:solidFill>
          <a:latin typeface="+mn-lt"/>
          <a:ea typeface="+mn-ea"/>
          <a:cs typeface="+mn-cs"/>
        </a:defRPr>
      </a:lvl6pPr>
      <a:lvl7pPr marL="2653372" indent="-204106" algn="l" defTabSz="408211" rtl="0" eaLnBrk="1" latinLnBrk="0" hangingPunct="1">
        <a:spcBef>
          <a:spcPct val="20000"/>
        </a:spcBef>
        <a:buFont typeface="Arial"/>
        <a:buChar char="•"/>
        <a:defRPr sz="1800" kern="1200">
          <a:solidFill>
            <a:schemeClr val="tx1"/>
          </a:solidFill>
          <a:latin typeface="+mn-lt"/>
          <a:ea typeface="+mn-ea"/>
          <a:cs typeface="+mn-cs"/>
        </a:defRPr>
      </a:lvl7pPr>
      <a:lvl8pPr marL="3061583" indent="-204106" algn="l" defTabSz="408211" rtl="0" eaLnBrk="1" latinLnBrk="0" hangingPunct="1">
        <a:spcBef>
          <a:spcPct val="20000"/>
        </a:spcBef>
        <a:buFont typeface="Arial"/>
        <a:buChar char="•"/>
        <a:defRPr sz="1800" kern="1200">
          <a:solidFill>
            <a:schemeClr val="tx1"/>
          </a:solidFill>
          <a:latin typeface="+mn-lt"/>
          <a:ea typeface="+mn-ea"/>
          <a:cs typeface="+mn-cs"/>
        </a:defRPr>
      </a:lvl8pPr>
      <a:lvl9pPr marL="3469794" indent="-204106" algn="l" defTabSz="40821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211" rtl="0" eaLnBrk="1" latinLnBrk="0" hangingPunct="1">
        <a:defRPr sz="1600" kern="1200">
          <a:solidFill>
            <a:schemeClr val="tx1"/>
          </a:solidFill>
          <a:latin typeface="+mn-lt"/>
          <a:ea typeface="+mn-ea"/>
          <a:cs typeface="+mn-cs"/>
        </a:defRPr>
      </a:lvl1pPr>
      <a:lvl2pPr marL="408211" algn="l" defTabSz="408211" rtl="0" eaLnBrk="1" latinLnBrk="0" hangingPunct="1">
        <a:defRPr sz="1600" kern="1200">
          <a:solidFill>
            <a:schemeClr val="tx1"/>
          </a:solidFill>
          <a:latin typeface="+mn-lt"/>
          <a:ea typeface="+mn-ea"/>
          <a:cs typeface="+mn-cs"/>
        </a:defRPr>
      </a:lvl2pPr>
      <a:lvl3pPr marL="816422" algn="l" defTabSz="408211" rtl="0" eaLnBrk="1" latinLnBrk="0" hangingPunct="1">
        <a:defRPr sz="1600" kern="1200">
          <a:solidFill>
            <a:schemeClr val="tx1"/>
          </a:solidFill>
          <a:latin typeface="+mn-lt"/>
          <a:ea typeface="+mn-ea"/>
          <a:cs typeface="+mn-cs"/>
        </a:defRPr>
      </a:lvl3pPr>
      <a:lvl4pPr marL="1224633" algn="l" defTabSz="408211" rtl="0" eaLnBrk="1" latinLnBrk="0" hangingPunct="1">
        <a:defRPr sz="1600" kern="1200">
          <a:solidFill>
            <a:schemeClr val="tx1"/>
          </a:solidFill>
          <a:latin typeface="+mn-lt"/>
          <a:ea typeface="+mn-ea"/>
          <a:cs typeface="+mn-cs"/>
        </a:defRPr>
      </a:lvl4pPr>
      <a:lvl5pPr marL="1632844" algn="l" defTabSz="408211" rtl="0" eaLnBrk="1" latinLnBrk="0" hangingPunct="1">
        <a:defRPr sz="1600" kern="1200">
          <a:solidFill>
            <a:schemeClr val="tx1"/>
          </a:solidFill>
          <a:latin typeface="+mn-lt"/>
          <a:ea typeface="+mn-ea"/>
          <a:cs typeface="+mn-cs"/>
        </a:defRPr>
      </a:lvl5pPr>
      <a:lvl6pPr marL="2041055" algn="l" defTabSz="408211" rtl="0" eaLnBrk="1" latinLnBrk="0" hangingPunct="1">
        <a:defRPr sz="1600" kern="1200">
          <a:solidFill>
            <a:schemeClr val="tx1"/>
          </a:solidFill>
          <a:latin typeface="+mn-lt"/>
          <a:ea typeface="+mn-ea"/>
          <a:cs typeface="+mn-cs"/>
        </a:defRPr>
      </a:lvl6pPr>
      <a:lvl7pPr marL="2449266" algn="l" defTabSz="408211" rtl="0" eaLnBrk="1" latinLnBrk="0" hangingPunct="1">
        <a:defRPr sz="1600" kern="1200">
          <a:solidFill>
            <a:schemeClr val="tx1"/>
          </a:solidFill>
          <a:latin typeface="+mn-lt"/>
          <a:ea typeface="+mn-ea"/>
          <a:cs typeface="+mn-cs"/>
        </a:defRPr>
      </a:lvl7pPr>
      <a:lvl8pPr marL="2857477" algn="l" defTabSz="408211" rtl="0" eaLnBrk="1" latinLnBrk="0" hangingPunct="1">
        <a:defRPr sz="1600" kern="1200">
          <a:solidFill>
            <a:schemeClr val="tx1"/>
          </a:solidFill>
          <a:latin typeface="+mn-lt"/>
          <a:ea typeface="+mn-ea"/>
          <a:cs typeface="+mn-cs"/>
        </a:defRPr>
      </a:lvl8pPr>
      <a:lvl9pPr marL="3265688" algn="l" defTabSz="40821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rf-cmip6-noversioning.s3.amazonaws.com/ben_temp/d03_3km/CEC/0_Hyd_Model_Documentation/Selected_Hydrology_Simulations.xls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nalytics.cal-adapt.org/data/acces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rf-cmip6-noversioning.s3.amazonaws.com/index.html#lusu/CEC/VIC_SIMULATIONS/" TargetMode="External"/><Relationship Id="rId4" Type="http://schemas.openxmlformats.org/officeDocument/2006/relationships/hyperlink" Target="https://wrf-cmip6-noversioning.s3.amazonaws.com/index.html#ben_temp/d03_3km/CEC/2_NOAH_MP_SIMUL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nergy.ca.gov/programs-and-topics/topics/research-and-development/climate-data-and-analysis-working-group-c-daw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loca.ucsd.edu/loca-version-2-for-california-ca-may-202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0"/>
            <a:ext cx="8520600" cy="946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000" dirty="0"/>
              <a:t>CMIP6 Climate Projections for California</a:t>
            </a:r>
            <a:endParaRPr sz="4000" dirty="0"/>
          </a:p>
        </p:txBody>
      </p:sp>
      <p:pic>
        <p:nvPicPr>
          <p:cNvPr id="5" name="Picture 4">
            <a:extLst>
              <a:ext uri="{FF2B5EF4-FFF2-40B4-BE49-F238E27FC236}">
                <a16:creationId xmlns:a16="http://schemas.microsoft.com/office/drawing/2014/main" id="{56926C21-0AE9-2E8D-6E85-AEA9158942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9206" y="1043585"/>
            <a:ext cx="8405588" cy="40999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311700" y="178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LOCA2-Hybrid Applications </a:t>
            </a:r>
            <a:endParaRPr/>
          </a:p>
        </p:txBody>
      </p:sp>
      <p:sp>
        <p:nvSpPr>
          <p:cNvPr id="170" name="Google Shape;170;p23"/>
          <p:cNvSpPr txBox="1">
            <a:spLocks noGrp="1"/>
          </p:cNvSpPr>
          <p:nvPr>
            <p:ph type="body" idx="1"/>
          </p:nvPr>
        </p:nvSpPr>
        <p:spPr>
          <a:xfrm>
            <a:off x="311700" y="2365500"/>
            <a:ext cx="8520600" cy="239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Use LOCA2-Hybrid to compare future scenarios (different SSPs)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Use LOCA2-Hybrid to examine internal or natural variability using ensemble members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LOCA2-Hybrid has more models so is better able to represent the possible range of future projections and capture possible extremes</a:t>
            </a:r>
            <a:endParaRPr>
              <a:solidFill>
                <a:srgbClr val="000000"/>
              </a:solidFill>
            </a:endParaRPr>
          </a:p>
        </p:txBody>
      </p:sp>
      <p:sp>
        <p:nvSpPr>
          <p:cNvPr id="171" name="Google Shape;171;p23"/>
          <p:cNvSpPr txBox="1"/>
          <p:nvPr/>
        </p:nvSpPr>
        <p:spPr>
          <a:xfrm>
            <a:off x="982600" y="911700"/>
            <a:ext cx="6769200" cy="1098900"/>
          </a:xfrm>
          <a:prstGeom prst="rect">
            <a:avLst/>
          </a:prstGeom>
          <a:solidFill>
            <a:srgbClr val="F7CAA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Recommend using LOCA2-Hybrid data for analyses unless dynamical downscaled data is required (e.g. hourly data, variable not available from LOCA2-Hybrid;  see more detail on Slide 12)</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190400" y="9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Dynamical Downscaling (WRF)</a:t>
            </a:r>
            <a:endParaRPr/>
          </a:p>
        </p:txBody>
      </p:sp>
      <p:sp>
        <p:nvSpPr>
          <p:cNvPr id="178" name="Google Shape;178;p24"/>
          <p:cNvSpPr txBox="1"/>
          <p:nvPr/>
        </p:nvSpPr>
        <p:spPr>
          <a:xfrm>
            <a:off x="388225" y="1116050"/>
            <a:ext cx="3966900" cy="269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rPr>
              <a:t>26 or 21* Hourly Variables</a:t>
            </a:r>
            <a:endParaRPr sz="1600" b="1">
              <a:solidFill>
                <a:schemeClr val="dk1"/>
              </a:solidFill>
            </a:endParaRPr>
          </a:p>
          <a:p>
            <a:pPr marL="0" lvl="0" indent="0" algn="l" rtl="0">
              <a:lnSpc>
                <a:spcPct val="115000"/>
              </a:lnSpc>
              <a:spcBef>
                <a:spcPts val="0"/>
              </a:spcBef>
              <a:spcAft>
                <a:spcPts val="0"/>
              </a:spcAft>
              <a:buNone/>
            </a:pPr>
            <a:r>
              <a:rPr lang="en" sz="1600" b="1">
                <a:solidFill>
                  <a:schemeClr val="dk1"/>
                </a:solidFill>
              </a:rPr>
              <a:t>37 Daily Variables  </a:t>
            </a:r>
            <a:r>
              <a:rPr lang="en" sz="900" b="1">
                <a:solidFill>
                  <a:schemeClr val="dk1"/>
                </a:solidFill>
              </a:rPr>
              <a:t>(including  IVT, evapotranspiration)</a:t>
            </a:r>
            <a:r>
              <a:rPr lang="en" sz="1600" b="1">
                <a:solidFill>
                  <a:schemeClr val="dk1"/>
                </a:solidFill>
              </a:rPr>
              <a:t> </a:t>
            </a:r>
            <a:endParaRPr sz="1600" b="1">
              <a:solidFill>
                <a:schemeClr val="dk1"/>
              </a:solidFill>
            </a:endParaRPr>
          </a:p>
          <a:p>
            <a:pPr marL="0" lvl="0" indent="0" algn="l" rtl="0">
              <a:lnSpc>
                <a:spcPct val="115000"/>
              </a:lnSpc>
              <a:spcBef>
                <a:spcPts val="0"/>
              </a:spcBef>
              <a:spcAft>
                <a:spcPts val="0"/>
              </a:spcAft>
              <a:buNone/>
            </a:pPr>
            <a:r>
              <a:rPr lang="en" sz="1600" b="1">
                <a:solidFill>
                  <a:schemeClr val="dk1"/>
                </a:solidFill>
              </a:rPr>
              <a:t>All models are SSP3-70 for 3 km runs</a:t>
            </a:r>
            <a:endParaRPr sz="1600" b="1">
              <a:solidFill>
                <a:schemeClr val="dk1"/>
              </a:solidFill>
            </a:endParaRPr>
          </a:p>
          <a:p>
            <a:pPr marL="0" lvl="0" indent="0" algn="l" rtl="0">
              <a:lnSpc>
                <a:spcPct val="115000"/>
              </a:lnSpc>
              <a:spcBef>
                <a:spcPts val="0"/>
              </a:spcBef>
              <a:spcAft>
                <a:spcPts val="0"/>
              </a:spcAft>
              <a:buNone/>
            </a:pPr>
            <a:r>
              <a:rPr lang="en" sz="1600" b="1">
                <a:solidFill>
                  <a:schemeClr val="dk1"/>
                </a:solidFill>
              </a:rPr>
              <a:t>a-priori Bias Corrected Models</a:t>
            </a:r>
            <a:endParaRPr sz="1600" b="1">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MIROC6 r11i1p1f1</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TaiESM1 r1i1p1f1 </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EC-Earth3 r1i1p1f1 </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MPI-ESM1-2-HR r3i1p1f1</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EC-Earth3-Veg r1i1p1f1*</a:t>
            </a:r>
            <a:endParaRPr sz="1600">
              <a:solidFill>
                <a:schemeClr val="dk2"/>
              </a:solidFill>
            </a:endParaRPr>
          </a:p>
        </p:txBody>
      </p:sp>
      <p:pic>
        <p:nvPicPr>
          <p:cNvPr id="177" name="Google Shape;177;p24" descr="Dynamical Downscaling WRF grid set up (showing the 45 km, 9-km and 3-km)"/>
          <p:cNvPicPr preferRelativeResize="0"/>
          <p:nvPr/>
        </p:nvPicPr>
        <p:blipFill rotWithShape="1">
          <a:blip r:embed="rId3">
            <a:alphaModFix/>
          </a:blip>
          <a:srcRect l="19453" r="15918"/>
          <a:stretch/>
        </p:blipFill>
        <p:spPr>
          <a:xfrm>
            <a:off x="4572000" y="727876"/>
            <a:ext cx="4125800" cy="358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311700" y="178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Dynamical Downscaling: Uses</a:t>
            </a:r>
            <a:endParaRPr/>
          </a:p>
        </p:txBody>
      </p:sp>
      <p:sp>
        <p:nvSpPr>
          <p:cNvPr id="184" name="Google Shape;184;p25"/>
          <p:cNvSpPr txBox="1">
            <a:spLocks noGrp="1"/>
          </p:cNvSpPr>
          <p:nvPr>
            <p:ph type="body" idx="1"/>
          </p:nvPr>
        </p:nvSpPr>
        <p:spPr>
          <a:xfrm>
            <a:off x="311700" y="800650"/>
            <a:ext cx="2769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b="1">
                <a:solidFill>
                  <a:schemeClr val="dk1"/>
                </a:solidFill>
              </a:rPr>
              <a:t>Apriori Bias Corrected Models</a:t>
            </a:r>
            <a:endParaRPr sz="1200" b="1">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MIROC6 r11i1p1f1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TaiESM1 r1i1p1f1 </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EC-Earth3 r1i1p1f1 </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MPI-ESM1-2-HR r3i1p1f1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EC-Earth3-Veg r1i1p1f1</a:t>
            </a:r>
            <a:endParaRPr/>
          </a:p>
        </p:txBody>
      </p:sp>
      <p:sp>
        <p:nvSpPr>
          <p:cNvPr id="185" name="Google Shape;185;p25"/>
          <p:cNvSpPr txBox="1">
            <a:spLocks noGrp="1"/>
          </p:cNvSpPr>
          <p:nvPr>
            <p:ph type="body" idx="1"/>
          </p:nvPr>
        </p:nvSpPr>
        <p:spPr>
          <a:xfrm>
            <a:off x="3187200" y="800650"/>
            <a:ext cx="2769600" cy="17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solidFill>
                  <a:schemeClr val="dk1"/>
                </a:solidFill>
              </a:rPr>
              <a:t>Without Bias Corrected Models</a:t>
            </a:r>
            <a:endParaRPr sz="1200" b="1">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CESM2 r11i1p1f1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CNRM-ESM2-1 r1i1p1f2</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EC-Earth3-Veg r1i1p1f1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FGOALS-g3 r1i1p1f1</a:t>
            </a: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186" name="Google Shape;186;p25" descr="Circle to highlight suggestion of using a-priori bias corrected WRF models"/>
          <p:cNvSpPr/>
          <p:nvPr/>
        </p:nvSpPr>
        <p:spPr>
          <a:xfrm>
            <a:off x="60600" y="575625"/>
            <a:ext cx="3020700" cy="1965300"/>
          </a:xfrm>
          <a:prstGeom prst="ellipse">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5"/>
          <p:cNvSpPr txBox="1"/>
          <p:nvPr/>
        </p:nvSpPr>
        <p:spPr>
          <a:xfrm>
            <a:off x="5597275" y="110325"/>
            <a:ext cx="3396900" cy="3016800"/>
          </a:xfrm>
          <a:prstGeom prst="rect">
            <a:avLst/>
          </a:prstGeom>
          <a:solidFill>
            <a:srgbClr val="F7CAAC"/>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228600" lvl="0" indent="-228600" algn="l" rtl="0">
              <a:spcBef>
                <a:spcPts val="0"/>
              </a:spcBef>
              <a:spcAft>
                <a:spcPts val="0"/>
              </a:spcAft>
              <a:buClr>
                <a:schemeClr val="dk1"/>
              </a:buClr>
              <a:buSzPts val="1800"/>
              <a:buChar char="●"/>
            </a:pPr>
            <a:r>
              <a:rPr lang="en" sz="1800" b="1">
                <a:solidFill>
                  <a:schemeClr val="dk1"/>
                </a:solidFill>
              </a:rPr>
              <a:t>Suggest using a-priori bias corrected WRF models </a:t>
            </a:r>
            <a:r>
              <a:rPr lang="en" sz="1800">
                <a:solidFill>
                  <a:schemeClr val="dk1"/>
                </a:solidFill>
              </a:rPr>
              <a:t>unless implications of biases have been carefully considered and factored into analyses and results.</a:t>
            </a:r>
            <a:endParaRPr sz="1800">
              <a:solidFill>
                <a:schemeClr val="dk1"/>
              </a:solidFill>
            </a:endParaRPr>
          </a:p>
          <a:p>
            <a:pPr marL="0" lvl="0" indent="0" algn="l" rtl="0">
              <a:spcBef>
                <a:spcPts val="0"/>
              </a:spcBef>
              <a:spcAft>
                <a:spcPts val="0"/>
              </a:spcAft>
              <a:buNone/>
            </a:pPr>
            <a:endParaRPr sz="400">
              <a:solidFill>
                <a:schemeClr val="dk1"/>
              </a:solidFill>
            </a:endParaRPr>
          </a:p>
          <a:p>
            <a:pPr marL="228600" lvl="0" indent="-228600" algn="l" rtl="0">
              <a:spcBef>
                <a:spcPts val="0"/>
              </a:spcBef>
              <a:spcAft>
                <a:spcPts val="0"/>
              </a:spcAft>
              <a:buClr>
                <a:schemeClr val="dk1"/>
              </a:buClr>
              <a:buSzPts val="1800"/>
              <a:buChar char="●"/>
            </a:pPr>
            <a:r>
              <a:rPr lang="en" sz="1800">
                <a:solidFill>
                  <a:schemeClr val="dk1"/>
                </a:solidFill>
              </a:rPr>
              <a:t>Research indicates that the non-a-priori bias corrected models produce results that are not physically plausible. </a:t>
            </a:r>
            <a:endParaRPr sz="1800">
              <a:solidFill>
                <a:schemeClr val="dk1"/>
              </a:solidFill>
            </a:endParaRPr>
          </a:p>
        </p:txBody>
      </p:sp>
      <p:sp>
        <p:nvSpPr>
          <p:cNvPr id="188" name="Google Shape;188;p25"/>
          <p:cNvSpPr txBox="1"/>
          <p:nvPr/>
        </p:nvSpPr>
        <p:spPr>
          <a:xfrm>
            <a:off x="169850" y="3166150"/>
            <a:ext cx="85527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When to use WRF dynamically downscaled projections: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hourly data that is not temperature at station location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data beyond CA (9 km grid - there are many 9 km simulations with bias correction)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a variable that is not part of the LOCA2-Hybrid data set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to capture an event with dynamical consistency across several variables </a:t>
            </a: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166125" y="117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Hydrologic Simulations</a:t>
            </a:r>
            <a:endParaRPr/>
          </a:p>
        </p:txBody>
      </p:sp>
      <p:sp>
        <p:nvSpPr>
          <p:cNvPr id="194" name="Google Shape;194;p26"/>
          <p:cNvSpPr txBox="1">
            <a:spLocks noGrp="1"/>
          </p:cNvSpPr>
          <p:nvPr>
            <p:ph type="body" idx="1"/>
          </p:nvPr>
        </p:nvSpPr>
        <p:spPr>
          <a:xfrm>
            <a:off x="214675" y="800675"/>
            <a:ext cx="4918500" cy="41292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solidFill>
                  <a:srgbClr val="000000"/>
                </a:solidFill>
              </a:rPr>
              <a:t>TWO</a:t>
            </a:r>
            <a:r>
              <a:rPr lang="en">
                <a:solidFill>
                  <a:srgbClr val="000000"/>
                </a:solidFill>
              </a:rPr>
              <a:t> hydrologic models: Noah-MP and VIC</a:t>
            </a:r>
            <a:endParaRPr>
              <a:solidFill>
                <a:srgbClr val="000000"/>
              </a:solidFill>
            </a:endParaRPr>
          </a:p>
          <a:p>
            <a:pPr marL="457200" lvl="0" indent="-304165" algn="l" rtl="0">
              <a:spcBef>
                <a:spcPts val="1200"/>
              </a:spcBef>
              <a:spcAft>
                <a:spcPts val="0"/>
              </a:spcAft>
              <a:buClr>
                <a:srgbClr val="000000"/>
              </a:buClr>
              <a:buSzPct val="100000"/>
              <a:buChar char="-"/>
            </a:pPr>
            <a:r>
              <a:rPr lang="en" sz="1700">
                <a:solidFill>
                  <a:srgbClr val="000000"/>
                </a:solidFill>
              </a:rPr>
              <a:t>14 of the LOCA2-Hybrid Models</a:t>
            </a:r>
            <a:endParaRPr sz="1700">
              <a:solidFill>
                <a:srgbClr val="000000"/>
              </a:solidFill>
            </a:endParaRPr>
          </a:p>
          <a:p>
            <a:pPr marL="800100" lvl="1" indent="-189865" algn="l" rtl="0">
              <a:spcBef>
                <a:spcPts val="0"/>
              </a:spcBef>
              <a:spcAft>
                <a:spcPts val="0"/>
              </a:spcAft>
              <a:buClr>
                <a:srgbClr val="000000"/>
              </a:buClr>
              <a:buSzPct val="100000"/>
              <a:buChar char="-"/>
            </a:pPr>
            <a:r>
              <a:rPr lang="en" sz="1700">
                <a:solidFill>
                  <a:srgbClr val="000000"/>
                </a:solidFill>
              </a:rPr>
              <a:t>13 SSP3-7.0; 4 SSP2-4.5; 4 SSP5-8.5 LOCA2</a:t>
            </a:r>
            <a:endParaRPr sz="1700">
              <a:solidFill>
                <a:srgbClr val="000000"/>
              </a:solidFill>
            </a:endParaRPr>
          </a:p>
          <a:p>
            <a:pPr marL="457200" lvl="0" indent="-304165" algn="l" rtl="0">
              <a:spcBef>
                <a:spcPts val="0"/>
              </a:spcBef>
              <a:spcAft>
                <a:spcPts val="0"/>
              </a:spcAft>
              <a:buClr>
                <a:srgbClr val="000000"/>
              </a:buClr>
              <a:buSzPct val="100000"/>
              <a:buChar char="-"/>
            </a:pPr>
            <a:r>
              <a:rPr lang="en" sz="1700">
                <a:solidFill>
                  <a:srgbClr val="000000"/>
                </a:solidFill>
              </a:rPr>
              <a:t>And 4 of the non-a-priori BC WRF GCMs</a:t>
            </a:r>
            <a:endParaRPr sz="1700">
              <a:solidFill>
                <a:srgbClr val="000000"/>
              </a:solidFill>
            </a:endParaRPr>
          </a:p>
          <a:p>
            <a:pPr marL="457200" lvl="0" indent="-304165" algn="l" rtl="0">
              <a:spcBef>
                <a:spcPts val="0"/>
              </a:spcBef>
              <a:spcAft>
                <a:spcPts val="0"/>
              </a:spcAft>
              <a:buClr>
                <a:srgbClr val="000000"/>
              </a:buClr>
              <a:buSzPct val="100000"/>
              <a:buChar char="-"/>
            </a:pPr>
            <a:r>
              <a:rPr lang="en" sz="1700">
                <a:solidFill>
                  <a:srgbClr val="000000"/>
                </a:solidFill>
              </a:rPr>
              <a:t>Complete Spreadsheet linked </a:t>
            </a:r>
            <a:r>
              <a:rPr lang="en" sz="1700" u="sng">
                <a:solidFill>
                  <a:srgbClr val="000000"/>
                </a:solidFill>
                <a:hlinkClick r:id="rId3">
                  <a:extLst>
                    <a:ext uri="{A12FA001-AC4F-418D-AE19-62706E023703}">
                      <ahyp:hlinkClr xmlns:ahyp="http://schemas.microsoft.com/office/drawing/2018/hyperlinkcolor" val="tx"/>
                    </a:ext>
                  </a:extLst>
                </a:hlinkClick>
              </a:rPr>
              <a:t>here</a:t>
            </a:r>
            <a:endParaRPr sz="1700">
              <a:solidFill>
                <a:srgbClr val="000000"/>
              </a:solidFill>
            </a:endParaRPr>
          </a:p>
          <a:p>
            <a:pPr marL="0" lvl="0" indent="0" algn="l" rtl="0">
              <a:spcBef>
                <a:spcPts val="1200"/>
              </a:spcBef>
              <a:spcAft>
                <a:spcPts val="0"/>
              </a:spcAft>
              <a:buNone/>
            </a:pPr>
            <a:r>
              <a:rPr lang="en">
                <a:solidFill>
                  <a:srgbClr val="000000"/>
                </a:solidFill>
              </a:rPr>
              <a:t>Daily output from 10/1/1954 to 09/30/2100</a:t>
            </a:r>
            <a:endParaRPr>
              <a:solidFill>
                <a:srgbClr val="000000"/>
              </a:solidFill>
            </a:endParaRPr>
          </a:p>
          <a:p>
            <a:pPr marL="0" lvl="0" indent="0" algn="l" rtl="0">
              <a:spcBef>
                <a:spcPts val="1200"/>
              </a:spcBef>
              <a:spcAft>
                <a:spcPts val="0"/>
              </a:spcAft>
              <a:buNone/>
            </a:pPr>
            <a:r>
              <a:rPr lang="en">
                <a:solidFill>
                  <a:srgbClr val="000000"/>
                </a:solidFill>
              </a:rPr>
              <a:t>Example output land surface variables include: runoff, SWE, evapotranspiration</a:t>
            </a:r>
            <a:endParaRPr>
              <a:solidFill>
                <a:srgbClr val="000000"/>
              </a:solidFill>
            </a:endParaRPr>
          </a:p>
          <a:p>
            <a:pPr marL="0" lvl="0" indent="0" algn="l" rtl="0">
              <a:spcBef>
                <a:spcPts val="1200"/>
              </a:spcBef>
              <a:spcAft>
                <a:spcPts val="0"/>
              </a:spcAft>
              <a:buNone/>
            </a:pPr>
            <a:r>
              <a:rPr lang="en">
                <a:solidFill>
                  <a:srgbClr val="000000"/>
                </a:solidFill>
              </a:rPr>
              <a:t>Calibration for runoff performed across entire state of California</a:t>
            </a:r>
            <a:endParaRPr>
              <a:solidFill>
                <a:srgbClr val="000000"/>
              </a:solidFill>
            </a:endParaRPr>
          </a:p>
          <a:p>
            <a:pPr marL="457200" lvl="0" indent="-308610" algn="l" rtl="0">
              <a:spcBef>
                <a:spcPts val="1200"/>
              </a:spcBef>
              <a:spcAft>
                <a:spcPts val="0"/>
              </a:spcAft>
              <a:buClr>
                <a:srgbClr val="000000"/>
              </a:buClr>
              <a:buSzPct val="100000"/>
              <a:buChar char="-"/>
            </a:pPr>
            <a:r>
              <a:rPr lang="en">
                <a:solidFill>
                  <a:srgbClr val="000000"/>
                </a:solidFill>
              </a:rPr>
              <a:t>First for basins with natural flow observations</a:t>
            </a:r>
            <a:endParaRPr>
              <a:solidFill>
                <a:srgbClr val="000000"/>
              </a:solidFill>
            </a:endParaRPr>
          </a:p>
          <a:p>
            <a:pPr marL="457200" lvl="0" indent="-308610" algn="l" rtl="0">
              <a:spcBef>
                <a:spcPts val="0"/>
              </a:spcBef>
              <a:spcAft>
                <a:spcPts val="0"/>
              </a:spcAft>
              <a:buClr>
                <a:srgbClr val="000000"/>
              </a:buClr>
              <a:buSzPct val="100000"/>
              <a:buChar char="-"/>
            </a:pPr>
            <a:r>
              <a:rPr lang="en">
                <a:solidFill>
                  <a:srgbClr val="000000"/>
                </a:solidFill>
              </a:rPr>
              <a:t>And then extended to HUC10 basins based on hydroclimate similarities between calibrated and ungauged basins</a:t>
            </a:r>
            <a:endParaRPr>
              <a:solidFill>
                <a:srgbClr val="000000"/>
              </a:solidFill>
            </a:endParaRPr>
          </a:p>
          <a:p>
            <a:pPr marL="0" lvl="0" indent="0" algn="l" rtl="0">
              <a:spcBef>
                <a:spcPts val="1200"/>
              </a:spcBef>
              <a:spcAft>
                <a:spcPts val="1200"/>
              </a:spcAft>
              <a:buNone/>
            </a:pPr>
            <a:r>
              <a:rPr lang="en">
                <a:solidFill>
                  <a:srgbClr val="000000"/>
                </a:solidFill>
              </a:rPr>
              <a:t>Using standard measures, VIC vs Noah-MP performance similar, but varies slightly depending on time-resolution and location</a:t>
            </a:r>
            <a:r>
              <a:rPr lang="en"/>
              <a:t> </a:t>
            </a:r>
            <a:endParaRPr/>
          </a:p>
        </p:txBody>
      </p:sp>
      <p:pic>
        <p:nvPicPr>
          <p:cNvPr id="195" name="Google Shape;195;p26" descr="Map of California showing the Hydrologic Simulations"/>
          <p:cNvPicPr preferRelativeResize="0"/>
          <p:nvPr/>
        </p:nvPicPr>
        <p:blipFill rotWithShape="1">
          <a:blip r:embed="rId4">
            <a:alphaModFix/>
          </a:blip>
          <a:srcRect l="9614" t="7156" r="9792" b="7751"/>
          <a:stretch/>
        </p:blipFill>
        <p:spPr>
          <a:xfrm>
            <a:off x="5213695" y="42824"/>
            <a:ext cx="3702831" cy="50578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11700" y="68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Hourly Sea Level Data </a:t>
            </a:r>
            <a:endParaRPr/>
          </a:p>
        </p:txBody>
      </p:sp>
      <p:sp>
        <p:nvSpPr>
          <p:cNvPr id="201" name="Google Shape;201;p27"/>
          <p:cNvSpPr txBox="1">
            <a:spLocks noGrp="1"/>
          </p:cNvSpPr>
          <p:nvPr>
            <p:ph type="body" idx="1"/>
          </p:nvPr>
        </p:nvSpPr>
        <p:spPr>
          <a:xfrm>
            <a:off x="311700" y="863550"/>
            <a:ext cx="3885600" cy="3541800"/>
          </a:xfrm>
          <a:prstGeom prst="rect">
            <a:avLst/>
          </a:prstGeom>
        </p:spPr>
        <p:txBody>
          <a:bodyPr spcFirstLastPara="1" wrap="square" lIns="91425" tIns="91425" rIns="91425" bIns="91425" anchor="t" anchorCtr="0">
            <a:normAutofit fontScale="77500" lnSpcReduction="20000"/>
          </a:bodyPr>
          <a:lstStyle/>
          <a:p>
            <a:pPr marL="342900" lvl="0" indent="-317182" algn="l" rtl="0">
              <a:spcBef>
                <a:spcPts val="0"/>
              </a:spcBef>
              <a:spcAft>
                <a:spcPts val="0"/>
              </a:spcAft>
              <a:buClr>
                <a:srgbClr val="000000"/>
              </a:buClr>
              <a:buSzPct val="100000"/>
              <a:buChar char="●"/>
            </a:pPr>
            <a:r>
              <a:rPr lang="en">
                <a:solidFill>
                  <a:srgbClr val="000000"/>
                </a:solidFill>
              </a:rPr>
              <a:t>Hourly total water level from 1/1/1950 through 12/31/2099 for 9 locations along California coast and 4 locations in SF Bay and upper Delta shown on map, RHS. </a:t>
            </a:r>
            <a:endParaRPr>
              <a:solidFill>
                <a:srgbClr val="000000"/>
              </a:solidFill>
            </a:endParaRPr>
          </a:p>
          <a:p>
            <a:pPr marL="342900" lvl="0" indent="-317182" algn="l" rtl="0">
              <a:spcBef>
                <a:spcPts val="0"/>
              </a:spcBef>
              <a:spcAft>
                <a:spcPts val="0"/>
              </a:spcAft>
              <a:buClr>
                <a:srgbClr val="000000"/>
              </a:buClr>
              <a:buSzPct val="100000"/>
              <a:buChar char="●"/>
            </a:pPr>
            <a:r>
              <a:rPr lang="en">
                <a:solidFill>
                  <a:srgbClr val="000000"/>
                </a:solidFill>
              </a:rPr>
              <a:t>Accounts for tides, weather, and ENSO as well as long term sea level rise</a:t>
            </a:r>
            <a:endParaRPr>
              <a:solidFill>
                <a:srgbClr val="000000"/>
              </a:solidFill>
            </a:endParaRPr>
          </a:p>
          <a:p>
            <a:pPr marL="342900" lvl="0" indent="-317182" algn="l" rtl="0">
              <a:spcBef>
                <a:spcPts val="0"/>
              </a:spcBef>
              <a:spcAft>
                <a:spcPts val="0"/>
              </a:spcAft>
              <a:buClr>
                <a:srgbClr val="000000"/>
              </a:buClr>
              <a:buSzPct val="100000"/>
              <a:buChar char="●"/>
            </a:pPr>
            <a:r>
              <a:rPr lang="en">
                <a:solidFill>
                  <a:srgbClr val="000000"/>
                </a:solidFill>
              </a:rPr>
              <a:t>11 GCMs for 3 SSPs &amp; multiple ensemble members</a:t>
            </a:r>
            <a:endParaRPr>
              <a:solidFill>
                <a:srgbClr val="000000"/>
              </a:solidFill>
            </a:endParaRPr>
          </a:p>
          <a:p>
            <a:pPr marL="342900" lvl="0" indent="-317182" algn="l" rtl="0">
              <a:spcBef>
                <a:spcPts val="0"/>
              </a:spcBef>
              <a:spcAft>
                <a:spcPts val="0"/>
              </a:spcAft>
              <a:buClr>
                <a:srgbClr val="000000"/>
              </a:buClr>
              <a:buSzPct val="100000"/>
              <a:buChar char="●"/>
            </a:pPr>
            <a:r>
              <a:rPr lang="en">
                <a:solidFill>
                  <a:srgbClr val="000000"/>
                </a:solidFill>
              </a:rPr>
              <a:t>Provides projections corresponding to three different long term sea level rise scenarios from updated California Sea Level Rise Guidance, adopted from  NOAA 2022 Report "Global and Regional Sea Rise Scenarios for the United States</a:t>
            </a:r>
            <a:endParaRPr>
              <a:solidFill>
                <a:srgbClr val="000000"/>
              </a:solidFill>
            </a:endParaRPr>
          </a:p>
        </p:txBody>
      </p:sp>
      <p:pic>
        <p:nvPicPr>
          <p:cNvPr id="202" name="Google Shape;202;p27" descr="Map of California showing the 9 locations along the CA coast and 4 location in the SF Bay and upper Delta where hourly total water levels from 1/1/1950 through 12/31/2099 were projected."/>
          <p:cNvPicPr preferRelativeResize="0"/>
          <p:nvPr/>
        </p:nvPicPr>
        <p:blipFill>
          <a:blip r:embed="rId3">
            <a:alphaModFix/>
          </a:blip>
          <a:stretch>
            <a:fillRect/>
          </a:stretch>
        </p:blipFill>
        <p:spPr>
          <a:xfrm>
            <a:off x="4572000" y="738100"/>
            <a:ext cx="4334975" cy="366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311700" y="22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Recommendations</a:t>
            </a:r>
            <a:endParaRPr/>
          </a:p>
        </p:txBody>
      </p:sp>
      <p:sp>
        <p:nvSpPr>
          <p:cNvPr id="208" name="Google Shape;208;p28"/>
          <p:cNvSpPr txBox="1">
            <a:spLocks noGrp="1"/>
          </p:cNvSpPr>
          <p:nvPr>
            <p:ph type="body" idx="1"/>
          </p:nvPr>
        </p:nvSpPr>
        <p:spPr>
          <a:xfrm>
            <a:off x="193950" y="856775"/>
            <a:ext cx="8756100" cy="3683400"/>
          </a:xfrm>
          <a:prstGeom prst="rect">
            <a:avLst/>
          </a:prstGeom>
        </p:spPr>
        <p:txBody>
          <a:bodyPr spcFirstLastPara="1" wrap="square" lIns="91425" tIns="91425" rIns="91425" bIns="91425" anchor="t" anchorCtr="0">
            <a:normAutofit fontScale="85000" lnSpcReduction="20000"/>
          </a:bodyPr>
          <a:lstStyle/>
          <a:p>
            <a:pPr marL="457200" lvl="0" indent="-317182" algn="l" rtl="0">
              <a:spcBef>
                <a:spcPts val="0"/>
              </a:spcBef>
              <a:spcAft>
                <a:spcPts val="0"/>
              </a:spcAft>
              <a:buClr>
                <a:schemeClr val="dk1"/>
              </a:buClr>
              <a:buSzPct val="100000"/>
              <a:buChar char="●"/>
            </a:pPr>
            <a:r>
              <a:rPr lang="en">
                <a:solidFill>
                  <a:schemeClr val="dk1"/>
                </a:solidFill>
              </a:rPr>
              <a:t>Use LOCA2-Hybrid for analyses unless WRF data is needed. </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Use SSP370 for analyses unless investigating impact of mitigation. Recommend using SSP245 to compare.</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For many investigations of changes, use one ensemble member from each GCM. For analyses of natural/internal variability, use multiple ensemble members of the same GCM and across GCMs;  for example use multiple ensemble members of multiple GCMs to investigate extremes. </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If using WRF data, prioritize a-priori bias corrected model projections unless other (non-a-priori bias corrected) WRF simulations are warranted and implications of biases have been carefully considered. </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Determine time periods depending on application (e.g. planning horizon, risk threshold, etc)</a:t>
            </a:r>
            <a:endParaRPr>
              <a:solidFill>
                <a:schemeClr val="dk1"/>
              </a:solidFill>
            </a:endParaRPr>
          </a:p>
          <a:p>
            <a:pPr marL="457200" lvl="0" indent="-317182" algn="l" rtl="0">
              <a:spcBef>
                <a:spcPts val="1000"/>
              </a:spcBef>
              <a:spcAft>
                <a:spcPts val="1000"/>
              </a:spcAft>
              <a:buClr>
                <a:schemeClr val="dk1"/>
              </a:buClr>
              <a:buSzPct val="100000"/>
              <a:buChar char="●"/>
            </a:pPr>
            <a:r>
              <a:rPr lang="en">
                <a:solidFill>
                  <a:schemeClr val="dk1"/>
                </a:solidFill>
              </a:rPr>
              <a:t>Evaluate both hydrologic models, considering the location and time resolution. Similar to weather variables, use multiple hydrological model projections to capture uncertainty.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263175" y="202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How to access the Data</a:t>
            </a:r>
            <a:r>
              <a:rPr lang="en"/>
              <a:t> </a:t>
            </a:r>
            <a:endParaRPr/>
          </a:p>
        </p:txBody>
      </p:sp>
      <p:sp>
        <p:nvSpPr>
          <p:cNvPr id="214" name="Google Shape;21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lumMod val="50000"/>
                  </a:schemeClr>
                </a:solidFill>
              </a:rPr>
              <a:t>Hydrology data is located on AWS server</a:t>
            </a:r>
            <a:endParaRPr>
              <a:solidFill>
                <a:schemeClr val="accent1">
                  <a:lumMod val="50000"/>
                </a:schemeClr>
              </a:solidFill>
            </a:endParaRPr>
          </a:p>
          <a:p>
            <a:pPr marL="0" lvl="0" indent="0" algn="l" rtl="0">
              <a:spcBef>
                <a:spcPts val="1200"/>
              </a:spcBef>
              <a:spcAft>
                <a:spcPts val="0"/>
              </a:spcAft>
              <a:buNone/>
            </a:pPr>
            <a:r>
              <a:rPr lang="en">
                <a:solidFill>
                  <a:schemeClr val="accent1">
                    <a:lumMod val="50000"/>
                  </a:schemeClr>
                </a:solidFill>
              </a:rPr>
              <a:t>NOAH-MP</a:t>
            </a:r>
            <a:endParaRPr sz="1100">
              <a:solidFill>
                <a:schemeClr val="accent1">
                  <a:lumMod val="50000"/>
                </a:schemeClr>
              </a:solidFill>
              <a:highlight>
                <a:srgbClr val="FFFFFF"/>
              </a:highlight>
            </a:endParaRPr>
          </a:p>
          <a:p>
            <a:pPr marL="0" lvl="0" indent="0" algn="l" rtl="0">
              <a:spcBef>
                <a:spcPts val="1200"/>
              </a:spcBef>
              <a:spcAft>
                <a:spcPts val="0"/>
              </a:spcAft>
              <a:buNone/>
            </a:pPr>
            <a:r>
              <a:rPr lang="en" sz="1100" u="sng">
                <a:solidFill>
                  <a:schemeClr val="accent1">
                    <a:lumMod val="50000"/>
                  </a:schemeClr>
                </a:solidFill>
                <a:highlight>
                  <a:srgbClr val="FFFFFF"/>
                </a:highlight>
                <a:hlinkClick r:id="rId4">
                  <a:extLst>
                    <a:ext uri="{A12FA001-AC4F-418D-AE19-62706E023703}">
                      <ahyp:hlinkClr xmlns:ahyp="http://schemas.microsoft.com/office/drawing/2018/hyperlinkcolor" val="tx"/>
                    </a:ext>
                  </a:extLst>
                </a:hlinkClick>
              </a:rPr>
              <a:t>https://wrf-cmip6-noversioning.s3.amazonaws.com/index.html#ben_temp/d03_3km/CEC/2_NOAH_MP_SIMULATIONS/</a:t>
            </a:r>
            <a:r>
              <a:rPr lang="en" sz="1100">
                <a:solidFill>
                  <a:schemeClr val="accent1">
                    <a:lumMod val="50000"/>
                  </a:schemeClr>
                </a:solidFill>
                <a:highlight>
                  <a:srgbClr val="FFFFFF"/>
                </a:highlight>
              </a:rPr>
              <a:t> </a:t>
            </a:r>
            <a:endParaRPr sz="1100">
              <a:solidFill>
                <a:schemeClr val="accent1">
                  <a:lumMod val="50000"/>
                </a:schemeClr>
              </a:solidFill>
              <a:highlight>
                <a:srgbClr val="FFFFFF"/>
              </a:highlight>
            </a:endParaRPr>
          </a:p>
          <a:p>
            <a:pPr marL="0" lvl="0" indent="0" algn="l" rtl="0">
              <a:spcBef>
                <a:spcPts val="1200"/>
              </a:spcBef>
              <a:spcAft>
                <a:spcPts val="0"/>
              </a:spcAft>
              <a:buNone/>
            </a:pPr>
            <a:r>
              <a:rPr lang="en">
                <a:solidFill>
                  <a:schemeClr val="accent1">
                    <a:lumMod val="50000"/>
                  </a:schemeClr>
                </a:solidFill>
              </a:rPr>
              <a:t>VIC</a:t>
            </a:r>
            <a:endParaRPr>
              <a:solidFill>
                <a:schemeClr val="accent1">
                  <a:lumMod val="50000"/>
                </a:schemeClr>
              </a:solidFill>
            </a:endParaRPr>
          </a:p>
          <a:p>
            <a:pPr marL="0" lvl="0" indent="0" algn="l" rtl="0">
              <a:spcBef>
                <a:spcPts val="1200"/>
              </a:spcBef>
              <a:spcAft>
                <a:spcPts val="1200"/>
              </a:spcAft>
              <a:buNone/>
            </a:pPr>
            <a:r>
              <a:rPr lang="en" sz="1300" u="sng">
                <a:solidFill>
                  <a:schemeClr val="accent1">
                    <a:lumMod val="50000"/>
                  </a:schemeClr>
                </a:solidFill>
                <a:hlinkClick r:id="rId5">
                  <a:extLst>
                    <a:ext uri="{A12FA001-AC4F-418D-AE19-62706E023703}">
                      <ahyp:hlinkClr xmlns:ahyp="http://schemas.microsoft.com/office/drawing/2018/hyperlinkcolor" val="tx"/>
                    </a:ext>
                  </a:extLst>
                </a:hlinkClick>
              </a:rPr>
              <a:t>https://wrf-cmip6-noversioning.s3.amazonaws.com/index.html#lusu/CEC/VIC_SIMULATIONS/</a:t>
            </a:r>
            <a:r>
              <a:rPr lang="en" sz="1300">
                <a:solidFill>
                  <a:schemeClr val="accent1">
                    <a:lumMod val="50000"/>
                  </a:schemeClr>
                </a:solidFill>
              </a:rPr>
              <a:t> </a:t>
            </a:r>
            <a:endParaRPr sz="130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55300" y="9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Team and Data Developed</a:t>
            </a:r>
            <a:endParaRPr/>
          </a:p>
        </p:txBody>
      </p:sp>
      <p:pic>
        <p:nvPicPr>
          <p:cNvPr id="3" name="Picture 2" descr="Project Teams' org chart">
            <a:extLst>
              <a:ext uri="{FF2B5EF4-FFF2-40B4-BE49-F238E27FC236}">
                <a16:creationId xmlns:a16="http://schemas.microsoft.com/office/drawing/2014/main" id="{54A5504F-B8E9-3CE1-0312-D0CA23836ABA}"/>
              </a:ext>
            </a:extLst>
          </p:cNvPr>
          <p:cNvPicPr>
            <a:picLocks noChangeAspect="1"/>
          </p:cNvPicPr>
          <p:nvPr/>
        </p:nvPicPr>
        <p:blipFill>
          <a:blip r:embed="rId3"/>
          <a:stretch>
            <a:fillRect/>
          </a:stretch>
        </p:blipFill>
        <p:spPr>
          <a:xfrm>
            <a:off x="204965" y="615051"/>
            <a:ext cx="8939035" cy="4435224"/>
          </a:xfrm>
          <a:prstGeom prst="rect">
            <a:avLst/>
          </a:prstGeom>
        </p:spPr>
      </p:pic>
    </p:spTree>
    <p:extLst>
      <p:ext uri="{BB962C8B-B14F-4D97-AF65-F5344CB8AC3E}">
        <p14:creationId xmlns:p14="http://schemas.microsoft.com/office/powerpoint/2010/main" val="162052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93350" y="9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Evaluation of Global Climate Models for CA </a:t>
            </a:r>
            <a:endParaRPr/>
          </a:p>
        </p:txBody>
      </p:sp>
      <p:pic>
        <p:nvPicPr>
          <p:cNvPr id="98" name="Google Shape;98;p16" descr="Graph showing the evaluation of the Global Climate Models for California"/>
          <p:cNvPicPr preferRelativeResize="0"/>
          <p:nvPr/>
        </p:nvPicPr>
        <p:blipFill rotWithShape="1">
          <a:blip r:embed="rId3">
            <a:alphaModFix/>
          </a:blip>
          <a:srcRect/>
          <a:stretch/>
        </p:blipFill>
        <p:spPr>
          <a:xfrm>
            <a:off x="1384625" y="611476"/>
            <a:ext cx="5552325" cy="4532024"/>
          </a:xfrm>
          <a:prstGeom prst="rect">
            <a:avLst/>
          </a:prstGeom>
          <a:noFill/>
          <a:ln>
            <a:noFill/>
          </a:ln>
        </p:spPr>
      </p:pic>
      <p:sp>
        <p:nvSpPr>
          <p:cNvPr id="99" name="Google Shape;99;p16">
            <a:extLst>
              <a:ext uri="{C183D7F6-B498-43B3-948B-1728B52AA6E4}">
                <adec:decorative xmlns:adec="http://schemas.microsoft.com/office/drawing/2017/decorative" val="1"/>
              </a:ext>
            </a:extLst>
          </p:cNvPr>
          <p:cNvSpPr txBox="1"/>
          <p:nvPr/>
        </p:nvSpPr>
        <p:spPr>
          <a:xfrm>
            <a:off x="9576487" y="6488668"/>
            <a:ext cx="1998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i="1">
                <a:solidFill>
                  <a:srgbClr val="000000"/>
                </a:solidFill>
                <a:latin typeface="Calibri"/>
                <a:ea typeface="Calibri"/>
                <a:cs typeface="Calibri"/>
                <a:sym typeface="Calibri"/>
              </a:rPr>
              <a:t>W. Krantz, D. Peirce</a:t>
            </a:r>
            <a:endParaRPr/>
          </a:p>
        </p:txBody>
      </p:sp>
      <p:sp>
        <p:nvSpPr>
          <p:cNvPr id="100" name="Google Shape;100;p16"/>
          <p:cNvSpPr txBox="1"/>
          <p:nvPr/>
        </p:nvSpPr>
        <p:spPr>
          <a:xfrm>
            <a:off x="7064880" y="4696362"/>
            <a:ext cx="1674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chemeClr val="dk2"/>
                </a:solidFill>
                <a:latin typeface="Calibri" panose="020F0502020204030204" pitchFamily="34" charset="0"/>
                <a:cs typeface="Calibri" panose="020F0502020204030204" pitchFamily="34" charset="0"/>
              </a:rPr>
              <a:t>Krantz et al., 2021</a:t>
            </a:r>
            <a:endParaRPr sz="1100" i="1">
              <a:solidFill>
                <a:schemeClr val="dk2"/>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250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Summaries of Data on </a:t>
            </a:r>
            <a:r>
              <a:rPr lang="en" u="sng">
                <a:solidFill>
                  <a:schemeClr val="hlink"/>
                </a:solidFill>
                <a:hlinkClick r:id="rId3"/>
              </a:rPr>
              <a:t>C-DAWG Website</a:t>
            </a:r>
            <a:endParaRPr/>
          </a:p>
        </p:txBody>
      </p:sp>
      <p:pic>
        <p:nvPicPr>
          <p:cNvPr id="106" name="Google Shape;106;p17" descr="Screenshot of the C-DAWG website showing where the Data summaries can be found on that website"/>
          <p:cNvPicPr preferRelativeResize="0"/>
          <p:nvPr/>
        </p:nvPicPr>
        <p:blipFill rotWithShape="1">
          <a:blip r:embed="rId4">
            <a:alphaModFix/>
          </a:blip>
          <a:srcRect t="2865"/>
          <a:stretch/>
        </p:blipFill>
        <p:spPr>
          <a:xfrm>
            <a:off x="311700" y="938600"/>
            <a:ext cx="8272451" cy="3900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1073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Large Set of CMIP6 Downscaled Climate Projection Data</a:t>
            </a:r>
            <a:endParaRPr/>
          </a:p>
        </p:txBody>
      </p:sp>
      <p:pic>
        <p:nvPicPr>
          <p:cNvPr id="3" name="Picture 2" descr="Image showing the details of the Dynamically an Statistically Downscaled data and a map of California with the 3 km domain over which the data was downscaled.">
            <a:extLst>
              <a:ext uri="{FF2B5EF4-FFF2-40B4-BE49-F238E27FC236}">
                <a16:creationId xmlns:a16="http://schemas.microsoft.com/office/drawing/2014/main" id="{491B2973-000F-C42D-5C3B-B571A21AECD8}"/>
              </a:ext>
            </a:extLst>
          </p:cNvPr>
          <p:cNvPicPr>
            <a:picLocks noChangeAspect="1"/>
          </p:cNvPicPr>
          <p:nvPr/>
        </p:nvPicPr>
        <p:blipFill>
          <a:blip r:embed="rId3"/>
          <a:stretch>
            <a:fillRect/>
          </a:stretch>
        </p:blipFill>
        <p:spPr>
          <a:xfrm>
            <a:off x="37707" y="704661"/>
            <a:ext cx="9068586" cy="43590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29750" y="0"/>
            <a:ext cx="8931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LOCA2-Hybrid: Improvements from last 4th CA Assessment</a:t>
            </a:r>
            <a:endParaRPr/>
          </a:p>
        </p:txBody>
      </p:sp>
      <p:sp>
        <p:nvSpPr>
          <p:cNvPr id="126" name="Google Shape;126;p19"/>
          <p:cNvSpPr txBox="1">
            <a:spLocks noGrp="1"/>
          </p:cNvSpPr>
          <p:nvPr>
            <p:ph type="body" idx="1"/>
          </p:nvPr>
        </p:nvSpPr>
        <p:spPr>
          <a:xfrm>
            <a:off x="56950" y="642975"/>
            <a:ext cx="9144000" cy="4500600"/>
          </a:xfrm>
          <a:prstGeom prst="rect">
            <a:avLst/>
          </a:prstGeom>
        </p:spPr>
        <p:txBody>
          <a:bodyPr spcFirstLastPara="1" wrap="square" lIns="91425" tIns="91425" rIns="91425" bIns="91425" anchor="t" anchorCtr="0">
            <a:noAutofit/>
          </a:bodyPr>
          <a:lstStyle/>
          <a:p>
            <a:pPr marL="228600" lvl="0" indent="-200025" algn="l" rtl="0">
              <a:lnSpc>
                <a:spcPct val="90000"/>
              </a:lnSpc>
              <a:spcBef>
                <a:spcPts val="0"/>
              </a:spcBef>
              <a:spcAft>
                <a:spcPts val="0"/>
              </a:spcAft>
              <a:buClr>
                <a:schemeClr val="dk1"/>
              </a:buClr>
              <a:buSzPts val="1400"/>
              <a:buChar char="•"/>
            </a:pPr>
            <a:r>
              <a:rPr lang="en" sz="1400" b="1">
                <a:solidFill>
                  <a:schemeClr val="dk1"/>
                </a:solidFill>
              </a:rPr>
              <a:t>Improved, higher resolution training data set </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New approach better depicts effects of California’s topography; 3 km vs. 6 km in version 1</a:t>
            </a:r>
            <a:endParaRPr>
              <a:solidFill>
                <a:schemeClr val="dk1"/>
              </a:solidFill>
            </a:endParaRPr>
          </a:p>
          <a:p>
            <a:pPr marL="685800" lvl="1" indent="-237172" algn="l" rtl="0">
              <a:lnSpc>
                <a:spcPct val="90000"/>
              </a:lnSpc>
              <a:spcBef>
                <a:spcPts val="500"/>
              </a:spcBef>
              <a:spcAft>
                <a:spcPts val="0"/>
              </a:spcAft>
              <a:buClr>
                <a:schemeClr val="dk1"/>
              </a:buClr>
              <a:buSzPts val="1800"/>
              <a:buChar char="•"/>
            </a:pPr>
            <a:r>
              <a:rPr lang="en">
                <a:solidFill>
                  <a:schemeClr val="dk1"/>
                </a:solidFill>
              </a:rPr>
              <a:t>Uses WRF to interpolate between points</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Improved representation of precipitation extremes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Critical for flooding and water management</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Hybrid downscaling scheme</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More realistic projections for coming decades</a:t>
            </a:r>
            <a:endParaRPr>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Relaxes stationarity assumption</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More variables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Supports a wider range of stakeholder applications</a:t>
            </a:r>
            <a:endParaRPr>
              <a:solidFill>
                <a:schemeClr val="dk1"/>
              </a:solidFill>
            </a:endParaRPr>
          </a:p>
          <a:p>
            <a:pPr marL="685800" lvl="1" indent="-203200" algn="l" rtl="0">
              <a:lnSpc>
                <a:spcPct val="100000"/>
              </a:lnSpc>
              <a:spcBef>
                <a:spcPts val="0"/>
              </a:spcBef>
              <a:spcAft>
                <a:spcPts val="0"/>
              </a:spcAft>
              <a:buClr>
                <a:schemeClr val="dk1"/>
              </a:buClr>
              <a:buSzPts val="1400"/>
              <a:buChar char="•"/>
            </a:pPr>
            <a:r>
              <a:rPr lang="en">
                <a:solidFill>
                  <a:schemeClr val="dk1"/>
                </a:solidFill>
              </a:rPr>
              <a:t>Tmin, Tmax, P, 10-meter wind speed; daily min and max of relative humidity; downward solar radiation, 10-meter U, V wind components (vector wind), specific humidity</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More runs, multiple ensemble members (see </a:t>
            </a:r>
            <a:r>
              <a:rPr lang="en" sz="1400" b="1" u="sng">
                <a:solidFill>
                  <a:schemeClr val="hlink"/>
                </a:solidFill>
                <a:hlinkClick r:id="rId3"/>
              </a:rPr>
              <a:t>LOCA2- Hybrid Page</a:t>
            </a:r>
            <a:r>
              <a:rPr lang="en" sz="1400" b="1">
                <a:solidFill>
                  <a:schemeClr val="dk1"/>
                </a:solidFill>
              </a:rPr>
              <a:t> for details)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Allows better understanding of uncertainty, natural variability, and extremes</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More emissions scenarios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Better understanding of possible future human/societal/policy choices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0850" y="0"/>
            <a:ext cx="84594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2400"/>
              <a:t>LOCA2-Hybrid: New, higher resolution training data uses WRF to interpolate between stations for more realistic precipitation</a:t>
            </a:r>
            <a:endParaRPr/>
          </a:p>
        </p:txBody>
      </p:sp>
      <p:sp>
        <p:nvSpPr>
          <p:cNvPr id="139" name="Google Shape;139;p20"/>
          <p:cNvSpPr txBox="1"/>
          <p:nvPr/>
        </p:nvSpPr>
        <p:spPr>
          <a:xfrm>
            <a:off x="7109610" y="4905003"/>
            <a:ext cx="1001999" cy="23849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D. Pierce</a:t>
            </a:r>
            <a:endParaRPr sz="1100"/>
          </a:p>
        </p:txBody>
      </p:sp>
      <p:pic>
        <p:nvPicPr>
          <p:cNvPr id="3" name="Picture 2" descr="Two maps showing the difference between the &quot;old&quot; Livneh data and the &quot;new 3 km training data set.">
            <a:extLst>
              <a:ext uri="{FF2B5EF4-FFF2-40B4-BE49-F238E27FC236}">
                <a16:creationId xmlns:a16="http://schemas.microsoft.com/office/drawing/2014/main" id="{C5F5CF4D-EB6D-9FAE-C845-AF6BFE63C0DC}"/>
              </a:ext>
            </a:extLst>
          </p:cNvPr>
          <p:cNvPicPr>
            <a:picLocks noChangeAspect="1"/>
          </p:cNvPicPr>
          <p:nvPr/>
        </p:nvPicPr>
        <p:blipFill>
          <a:blip r:embed="rId3"/>
          <a:stretch>
            <a:fillRect/>
          </a:stretch>
        </p:blipFill>
        <p:spPr>
          <a:xfrm>
            <a:off x="0" y="807542"/>
            <a:ext cx="8916173" cy="40922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579950" y="152428"/>
            <a:ext cx="7886700" cy="758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 sz="2400" b="1" dirty="0"/>
              <a:t>LOCA2 Hourly Temperature Projections </a:t>
            </a:r>
            <a:br>
              <a:rPr lang="en" sz="2100" dirty="0"/>
            </a:br>
            <a:r>
              <a:rPr lang="en" sz="1800" dirty="0"/>
              <a:t>for Individual CEC Requested Stations</a:t>
            </a:r>
            <a:endParaRPr sz="2100" dirty="0"/>
          </a:p>
        </p:txBody>
      </p:sp>
      <p:sp>
        <p:nvSpPr>
          <p:cNvPr id="147" name="Google Shape;147;p21"/>
          <p:cNvSpPr txBox="1"/>
          <p:nvPr/>
        </p:nvSpPr>
        <p:spPr>
          <a:xfrm>
            <a:off x="579950" y="1052950"/>
            <a:ext cx="4078200" cy="35241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 sz="1500" b="1" u="none">
                <a:solidFill>
                  <a:schemeClr val="dk1"/>
                </a:solidFill>
              </a:rPr>
              <a:t>Overview</a:t>
            </a:r>
            <a:endParaRPr sz="600" u="none">
              <a:solidFill>
                <a:schemeClr val="dk1"/>
              </a:solidFill>
            </a:endParaRPr>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Projections of hourly surface temperatures from 1950-2100 at individual locations</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Based on LOCA method* and existing LOCA2 gridded 3km downscaled CMIP6 daily Tmax and Tmin results</a:t>
            </a:r>
            <a:endParaRPr sz="1100"/>
          </a:p>
          <a:p>
            <a:pPr marL="177800" marR="0" lvl="0" indent="-171450" algn="l" rtl="0">
              <a:lnSpc>
                <a:spcPct val="90000"/>
              </a:lnSpc>
              <a:spcBef>
                <a:spcPts val="800"/>
              </a:spcBef>
              <a:spcAft>
                <a:spcPts val="0"/>
              </a:spcAft>
              <a:buClr>
                <a:schemeClr val="dk1"/>
              </a:buClr>
              <a:buSzPts val="1500"/>
              <a:buChar char="•"/>
            </a:pPr>
            <a:r>
              <a:rPr lang="en" sz="1500" u="none">
                <a:solidFill>
                  <a:schemeClr val="dk1"/>
                </a:solidFill>
              </a:rPr>
              <a:t>33 stations</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32 CA + Las Vegas station locations of importance requested by CEC demand forecast unit</a:t>
            </a:r>
            <a:endParaRPr sz="1100"/>
          </a:p>
          <a:p>
            <a:pPr marL="177800" marR="0" lvl="0" indent="-171450" algn="l" rtl="0">
              <a:lnSpc>
                <a:spcPct val="90000"/>
              </a:lnSpc>
              <a:spcBef>
                <a:spcPts val="800"/>
              </a:spcBef>
              <a:spcAft>
                <a:spcPts val="0"/>
              </a:spcAft>
              <a:buClr>
                <a:schemeClr val="dk1"/>
              </a:buClr>
              <a:buSzPts val="1500"/>
              <a:buChar char="•"/>
            </a:pPr>
            <a:r>
              <a:rPr lang="en" sz="1500" u="none">
                <a:solidFill>
                  <a:schemeClr val="dk1"/>
                </a:solidFill>
              </a:rPr>
              <a:t>Includes all models from LOCA CA dataset</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(15 GCMs with up to 10 ensemble members each, depending on SSP2-4.5, SSP3-7.0, or SSP5-8.5)</a:t>
            </a:r>
            <a:endParaRPr sz="1100"/>
          </a:p>
          <a:p>
            <a:pPr marL="177800" marR="0" lvl="0" indent="-171450" algn="l" rtl="0">
              <a:lnSpc>
                <a:spcPct val="90000"/>
              </a:lnSpc>
              <a:spcBef>
                <a:spcPts val="800"/>
              </a:spcBef>
              <a:spcAft>
                <a:spcPts val="0"/>
              </a:spcAft>
              <a:buClr>
                <a:schemeClr val="dk1"/>
              </a:buClr>
              <a:buSzPts val="1500"/>
              <a:buChar char="•"/>
            </a:pPr>
            <a:r>
              <a:rPr lang="en" sz="1500" u="none">
                <a:solidFill>
                  <a:schemeClr val="dk1"/>
                </a:solidFill>
              </a:rPr>
              <a:t>Analog matching method</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Better represents hourly variability compared to traditional climatological diurnal cycle approach</a:t>
            </a:r>
            <a:endParaRPr sz="1100"/>
          </a:p>
          <a:p>
            <a:pPr marL="177800" marR="0" lvl="0" indent="-76200" algn="l" rtl="0">
              <a:lnSpc>
                <a:spcPct val="90000"/>
              </a:lnSpc>
              <a:spcBef>
                <a:spcPts val="800"/>
              </a:spcBef>
              <a:spcAft>
                <a:spcPts val="0"/>
              </a:spcAft>
              <a:buClr>
                <a:schemeClr val="dk1"/>
              </a:buClr>
              <a:buSzPts val="1500"/>
              <a:buFont typeface="Arial"/>
              <a:buNone/>
            </a:pPr>
            <a:endParaRPr sz="1500" b="0" u="none">
              <a:solidFill>
                <a:schemeClr val="dk1"/>
              </a:solidFill>
              <a:latin typeface="Calibri"/>
              <a:ea typeface="Calibri"/>
              <a:cs typeface="Calibri"/>
              <a:sym typeface="Calibri"/>
            </a:endParaRPr>
          </a:p>
        </p:txBody>
      </p:sp>
      <p:sp>
        <p:nvSpPr>
          <p:cNvPr id="148" name="Google Shape;148;p21"/>
          <p:cNvSpPr txBox="1"/>
          <p:nvPr/>
        </p:nvSpPr>
        <p:spPr>
          <a:xfrm>
            <a:off x="248033" y="4784764"/>
            <a:ext cx="50532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Calibri"/>
                <a:ea typeface="Calibri"/>
                <a:cs typeface="Calibri"/>
                <a:sym typeface="Calibri"/>
              </a:rPr>
              <a:t>*Pierce and Cayan 2019 https://cirrus.ucsd.edu/~pierce/tmp/Hourly_data_interpolation_2019-05-23.pdf</a:t>
            </a:r>
            <a:endParaRPr sz="1100"/>
          </a:p>
        </p:txBody>
      </p:sp>
      <p:pic>
        <p:nvPicPr>
          <p:cNvPr id="145" name="Google Shape;145;p21" descr="A map of California showing the weather station locations"/>
          <p:cNvPicPr preferRelativeResize="0"/>
          <p:nvPr/>
        </p:nvPicPr>
        <p:blipFill rotWithShape="1">
          <a:blip r:embed="rId3">
            <a:alphaModFix/>
          </a:blip>
          <a:srcRect/>
          <a:stretch/>
        </p:blipFill>
        <p:spPr>
          <a:xfrm>
            <a:off x="4835493" y="724904"/>
            <a:ext cx="3628531" cy="3852110"/>
          </a:xfrm>
          <a:prstGeom prst="rect">
            <a:avLst/>
          </a:prstGeom>
          <a:noFill/>
          <a:ln>
            <a:noFill/>
          </a:ln>
        </p:spPr>
      </p:pic>
      <p:sp>
        <p:nvSpPr>
          <p:cNvPr id="146" name="Google Shape;146;p21"/>
          <p:cNvSpPr txBox="1"/>
          <p:nvPr/>
        </p:nvSpPr>
        <p:spPr>
          <a:xfrm>
            <a:off x="5161327" y="4577015"/>
            <a:ext cx="3152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chemeClr val="dk1"/>
                </a:solidFill>
                <a:latin typeface="Calibri"/>
                <a:ea typeface="Calibri"/>
                <a:cs typeface="Calibri"/>
                <a:sym typeface="Calibri"/>
              </a:rPr>
              <a:t>Map of the 33 stations, 4 new stations in this version labeled red</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22"/>
          <p:cNvSpPr txBox="1">
            <a:spLocks noGrp="1"/>
          </p:cNvSpPr>
          <p:nvPr>
            <p:ph type="title" idx="4294967295"/>
          </p:nvPr>
        </p:nvSpPr>
        <p:spPr>
          <a:xfrm>
            <a:off x="524475" y="140278"/>
            <a:ext cx="7886700" cy="7581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2400"/>
              <a:buFont typeface="Calibri"/>
              <a:buNone/>
              <a:tabLst/>
              <a:defRPr/>
            </a:pPr>
            <a:r>
              <a:rPr kumimoji="0" lang="en-US" sz="2400" b="1" i="0" u="none" strike="noStrike" kern="0" cap="none" spc="0" normalizeH="0" baseline="0" noProof="0" dirty="0">
                <a:ln>
                  <a:noFill/>
                </a:ln>
                <a:solidFill>
                  <a:schemeClr val="dk1"/>
                </a:solidFill>
                <a:effectLst/>
                <a:uLnTx/>
                <a:uFillTx/>
                <a:latin typeface="Calibri"/>
                <a:ea typeface="Calibri"/>
                <a:cs typeface="Calibri"/>
                <a:sym typeface="Calibri"/>
              </a:rPr>
              <a:t>LOCA2 Hourly Temperature Projections </a:t>
            </a:r>
            <a:br>
              <a:rPr kumimoji="0" lang="en-US" sz="2100" b="0" i="0" u="none" strike="noStrike" kern="0" cap="none" spc="0" normalizeH="0" baseline="0" noProof="0" dirty="0">
                <a:ln>
                  <a:noFill/>
                </a:ln>
                <a:solidFill>
                  <a:schemeClr val="dk1"/>
                </a:solidFill>
                <a:effectLst/>
                <a:uLnTx/>
                <a:uFillTx/>
                <a:latin typeface="Calibri"/>
                <a:ea typeface="Calibri"/>
                <a:cs typeface="Calibri"/>
                <a:sym typeface="Calibri"/>
              </a:rPr>
            </a:b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for Individual CEC Requested Stations (2)</a:t>
            </a:r>
            <a:endParaRPr kumimoji="0" lang="en-US" sz="21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153" name="Google Shape;153;p22"/>
          <p:cNvSpPr txBox="1"/>
          <p:nvPr/>
        </p:nvSpPr>
        <p:spPr>
          <a:xfrm>
            <a:off x="524469" y="1022988"/>
            <a:ext cx="4009500" cy="3792851"/>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 sz="1500" b="1">
                <a:solidFill>
                  <a:schemeClr val="dk1"/>
                </a:solidFill>
              </a:rPr>
              <a:t>What’s new in Version 2 </a:t>
            </a:r>
            <a:endParaRPr sz="600">
              <a:solidFill>
                <a:schemeClr val="dk1"/>
              </a:solidFill>
            </a:endParaRPr>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Projections based on LOCA2 (CMIP6), featuring latest generation of available models, SSP scenarios, and ensemble members compared to Version 1 </a:t>
            </a:r>
            <a:endParaRPr sz="1500">
              <a:solidFill>
                <a:schemeClr val="dk1"/>
              </a:solidFill>
            </a:endParaRPr>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4 additional stations in northern California</a:t>
            </a:r>
            <a:endParaRPr sz="1100"/>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Longer period of record for most stations from HadISD, the historical hourly temperature training data provided by Eagle Rock Analytics </a:t>
            </a:r>
            <a:endParaRPr sz="1100"/>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Method improved to better represent difference between wet vs. dry days</a:t>
            </a:r>
            <a:endParaRPr sz="1100"/>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Method improved to ensure that hourly values more closely match the input LOCA Tmax and Tmin</a:t>
            </a:r>
            <a:endParaRPr sz="1500">
              <a:solidFill>
                <a:schemeClr val="dk1"/>
              </a:solidFill>
            </a:endParaRPr>
          </a:p>
        </p:txBody>
      </p:sp>
      <p:sp>
        <p:nvSpPr>
          <p:cNvPr id="154" name="Google Shape;154;p22"/>
          <p:cNvSpPr txBox="1"/>
          <p:nvPr/>
        </p:nvSpPr>
        <p:spPr>
          <a:xfrm>
            <a:off x="4919725" y="723601"/>
            <a:ext cx="3538500" cy="9261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 sz="1500" b="1">
                <a:solidFill>
                  <a:schemeClr val="dk1"/>
                </a:solidFill>
                <a:latin typeface="Calibri"/>
                <a:ea typeface="Calibri"/>
                <a:cs typeface="Calibri"/>
                <a:sym typeface="Calibri"/>
              </a:rPr>
              <a:t>Projections are complete</a:t>
            </a:r>
            <a:endParaRPr sz="1100"/>
          </a:p>
          <a:p>
            <a:pPr marL="177800" marR="0" lvl="0" indent="-171450" algn="l" rtl="0">
              <a:lnSpc>
                <a:spcPct val="90000"/>
              </a:lnSpc>
              <a:spcBef>
                <a:spcPts val="80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129 total simulations for each of the 33 stations = 4,257 total</a:t>
            </a:r>
            <a:endParaRPr sz="1100"/>
          </a:p>
          <a:p>
            <a:pPr marL="342900" marR="0" lvl="0" indent="0" algn="l" rtl="0">
              <a:lnSpc>
                <a:spcPct val="90000"/>
              </a:lnSpc>
              <a:spcBef>
                <a:spcPts val="800"/>
              </a:spcBef>
              <a:spcAft>
                <a:spcPts val="0"/>
              </a:spcAft>
              <a:buNone/>
            </a:pPr>
            <a:endParaRPr sz="1100"/>
          </a:p>
        </p:txBody>
      </p:sp>
      <p:pic>
        <p:nvPicPr>
          <p:cNvPr id="3" name="Picture 2" descr="Example timeseries plot at Sacramento Executive Airport showing the input daily Tmax and Tmin LOCA2-Hybrid values. Black line is the hourly LOCA2-Hybrid projection.">
            <a:extLst>
              <a:ext uri="{FF2B5EF4-FFF2-40B4-BE49-F238E27FC236}">
                <a16:creationId xmlns:a16="http://schemas.microsoft.com/office/drawing/2014/main" id="{F25311B3-FF41-13B8-380B-9CA640718EBE}"/>
              </a:ext>
            </a:extLst>
          </p:cNvPr>
          <p:cNvPicPr>
            <a:picLocks noChangeAspect="1"/>
          </p:cNvPicPr>
          <p:nvPr/>
        </p:nvPicPr>
        <p:blipFill>
          <a:blip r:embed="rId3"/>
          <a:stretch>
            <a:fillRect/>
          </a:stretch>
        </p:blipFill>
        <p:spPr>
          <a:xfrm>
            <a:off x="4747081" y="1718717"/>
            <a:ext cx="4115157" cy="328450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E36C09"/>
      </a:accent2>
      <a:accent3>
        <a:srgbClr val="1F497D"/>
      </a:accent3>
      <a:accent4>
        <a:srgbClr val="31859B"/>
      </a:accent4>
      <a:accent5>
        <a:srgbClr val="FFC000"/>
      </a:accent5>
      <a:accent6>
        <a:srgbClr val="6565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2" ma:contentTypeDescription="Create a new document." ma:contentTypeScope="" ma:versionID="d54f9e55d3a08609f0f1241470b063a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3eb5935f286a568bf7a17cad05ce690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ource" minOccurs="0"/>
                <xsd:element ref="ns2:Topic" minOccurs="0"/>
                <xsd:element ref="ns2:Qualitynotes" minOccurs="0"/>
                <xsd:element ref="ns2:lcf76f155ced4ddcb4097134ff3c332f" minOccurs="0"/>
                <xsd:element ref="ns3:TaxCatchAll" minOccurs="0"/>
                <xsd:element ref="ns2:Contac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urce" ma:index="20" nillable="true" ma:displayName="Source" ma:description="Source for data" ma:format="Dropdown" ma:internalName="Source">
      <xsd:simpleType>
        <xsd:restriction base="dms:Text">
          <xsd:maxLength value="255"/>
        </xsd:restriction>
      </xsd:simpleType>
    </xsd:element>
    <xsd:element name="Topic" ma:index="21" nillable="true" ma:displayName="Topic" ma:description="Main topic of data" ma:format="Dropdown" ma:internalName="Topic">
      <xsd:simpleType>
        <xsd:restriction base="dms:Text">
          <xsd:maxLength value="255"/>
        </xsd:restriction>
      </xsd:simpleType>
    </xsd:element>
    <xsd:element name="Qualitynotes" ma:index="22" nillable="true" ma:displayName="Quality notes" ma:format="Dropdown" ma:internalName="Qualitynot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Contact" ma:index="26" nillable="true" ma:displayName="Contact" ma:description="Prior to deleting files in this folder, contact staff listed." ma:format="Dropdown" ma:list="UserInfo" ma:SharePointGroup="0" ma:internalName="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act xmlns="785685f2-c2e1-4352-89aa-3faca8eaba52">
      <UserInfo>
        <DisplayName/>
        <AccountId xsi:nil="true"/>
        <AccountType/>
      </UserInfo>
    </Contact>
    <Qualitynotes xmlns="785685f2-c2e1-4352-89aa-3faca8eaba52" xsi:nil="true"/>
    <TaxCatchAll xmlns="5067c814-4b34-462c-a21d-c185ff6548d2" xsi:nil="true"/>
    <Source xmlns="785685f2-c2e1-4352-89aa-3faca8eaba52" xsi:nil="true"/>
    <Topic xmlns="785685f2-c2e1-4352-89aa-3faca8eaba52" xsi:nil="true"/>
    <lcf76f155ced4ddcb4097134ff3c332f xmlns="785685f2-c2e1-4352-89aa-3faca8eaba52">
      <Terms xmlns="http://schemas.microsoft.com/office/infopath/2007/PartnerControls"/>
    </lcf76f155ced4ddcb4097134ff3c332f>
    <Date xmlns="785685f2-c2e1-4352-89aa-3faca8eaba52" xsi:nil="true"/>
  </documentManagement>
</p:properties>
</file>

<file path=customXml/itemProps1.xml><?xml version="1.0" encoding="utf-8"?>
<ds:datastoreItem xmlns:ds="http://schemas.openxmlformats.org/officeDocument/2006/customXml" ds:itemID="{F0810371-B44D-4397-90AB-065B5E9E05A9}">
  <ds:schemaRefs>
    <ds:schemaRef ds:uri="http://schemas.microsoft.com/sharepoint/v3/contenttype/forms"/>
  </ds:schemaRefs>
</ds:datastoreItem>
</file>

<file path=customXml/itemProps2.xml><?xml version="1.0" encoding="utf-8"?>
<ds:datastoreItem xmlns:ds="http://schemas.openxmlformats.org/officeDocument/2006/customXml" ds:itemID="{E64289FC-CC4D-4277-ADF7-A3B6E58A586A}">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1EB10D-6455-44FA-8343-3B50058257E5}">
  <ds:schemaRefs>
    <ds:schemaRef ds:uri="http://schemas.microsoft.com/office/2006/metadata/properties"/>
    <ds:schemaRef ds:uri="http://schemas.microsoft.com/office/infopath/2007/PartnerControls"/>
    <ds:schemaRef ds:uri="785685f2-c2e1-4352-89aa-3faca8eaba52"/>
    <ds:schemaRef ds:uri="5067c814-4b34-462c-a21d-c185ff6548d2"/>
  </ds:schemaRefs>
</ds:datastoreItem>
</file>

<file path=docProps/app.xml><?xml version="1.0" encoding="utf-8"?>
<Properties xmlns="http://schemas.openxmlformats.org/officeDocument/2006/extended-properties" xmlns:vt="http://schemas.openxmlformats.org/officeDocument/2006/docPropsVTypes">
  <TotalTime>6</TotalTime>
  <Words>1241</Words>
  <Application>Microsoft Office PowerPoint</Application>
  <PresentationFormat>On-screen Show (16:9)</PresentationFormat>
  <Paragraphs>113</Paragraphs>
  <Slides>16</Slides>
  <Notes>16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Branding Bold</vt:lpstr>
      <vt:lpstr>Calibri</vt:lpstr>
      <vt:lpstr>Segoe UI</vt:lpstr>
      <vt:lpstr>Arial</vt:lpstr>
      <vt:lpstr>Simple Light</vt:lpstr>
      <vt:lpstr>1_Custom Design</vt:lpstr>
      <vt:lpstr>CMIP6 Climate Projections for California</vt:lpstr>
      <vt:lpstr>Project Team and Data Developed</vt:lpstr>
      <vt:lpstr>Evaluation of Global Climate Models for CA </vt:lpstr>
      <vt:lpstr>Summaries of Data on C-DAWG Website</vt:lpstr>
      <vt:lpstr>Large Set of CMIP6 Downscaled Climate Projection Data</vt:lpstr>
      <vt:lpstr>LOCA2-Hybrid: Improvements from last 4th CA Assessment</vt:lpstr>
      <vt:lpstr>LOCA2-Hybrid: New, higher resolution training data uses WRF to interpolate between stations for more realistic precipitation</vt:lpstr>
      <vt:lpstr>LOCA2 Hourly Temperature Projections  for Individual CEC Requested Stations</vt:lpstr>
      <vt:lpstr>LOCA2 Hourly Temperature Projections  for Individual CEC Requested Stations (2)</vt:lpstr>
      <vt:lpstr>LOCA2-Hybrid Applications </vt:lpstr>
      <vt:lpstr>Dynamical Downscaling (WRF)</vt:lpstr>
      <vt:lpstr>Dynamical Downscaling: Uses</vt:lpstr>
      <vt:lpstr>Hydrologic Simulations</vt:lpstr>
      <vt:lpstr>Hourly Sea Level Data </vt:lpstr>
      <vt:lpstr>Recommendations</vt:lpstr>
      <vt:lpstr>How to access the Data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CMIP6 Climate Projections for California</dc:title>
  <dc:creator>Schmidt-Poolman, Martine@Energy</dc:creator>
  <cp:lastModifiedBy>Wilhelm, Susan@Energy</cp:lastModifiedBy>
  <cp:revision>2</cp:revision>
  <dcterms:modified xsi:type="dcterms:W3CDTF">2024-08-09T21:30:09Z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