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57" r:id="rId5"/>
    <p:sldMasterId id="2147483787" r:id="rId6"/>
    <p:sldMasterId id="2147483832" r:id="rId7"/>
  </p:sldMasterIdLst>
  <p:notesMasterIdLst>
    <p:notesMasterId r:id="rId14"/>
  </p:notesMasterIdLst>
  <p:handoutMasterIdLst>
    <p:handoutMasterId r:id="rId15"/>
  </p:handoutMasterIdLst>
  <p:sldIdLst>
    <p:sldId id="256" r:id="rId8"/>
    <p:sldId id="257" r:id="rId9"/>
    <p:sldId id="261" r:id="rId10"/>
    <p:sldId id="258" r:id="rId11"/>
    <p:sldId id="259" r:id="rId12"/>
    <p:sldId id="260" r:id="rId13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lie Kalansky" initials="" lastIdx="5" clrIdx="5"/>
  <p:cmAuthor id="8" name="Kripa Jagannathan" initials="" lastIdx="5" clrIdx="6"/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9" name="Daniel Cayan" initials="" lastIdx="5" clrIdx="7"/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7376" autoAdjust="0"/>
  </p:normalViewPr>
  <p:slideViewPr>
    <p:cSldViewPr snapToGrid="0">
      <p:cViewPr varScale="1">
        <p:scale>
          <a:sx n="109" d="100"/>
          <a:sy n="109" d="100"/>
        </p:scale>
        <p:origin x="108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2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4714C03F-6031-425D-8E03-8BCFB735859F}"/>
    <pc:docChg chg="delSld delMainMaster delSection modSection">
      <pc:chgData name="Wilhelm, Susan@Energy" userId="5ed20752-d5d1-4cec-8bc6-2afe5167eb7c" providerId="ADAL" clId="{4714C03F-6031-425D-8E03-8BCFB735859F}" dt="2024-08-09T22:10:41.835" v="2" actId="17853"/>
      <pc:docMkLst>
        <pc:docMk/>
      </pc:docMkLst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2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3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4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5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6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7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8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69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0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1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2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3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4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5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6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1961795427" sldId="469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3011825349" sldId="547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972225338" sldId="556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3515487107" sldId="2631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994824524" sldId="2637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819203451" sldId="2638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2642752741" sldId="2639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109444000" sldId="2640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915233710" sldId="2641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129454164" sldId="2642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81980216" sldId="2643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030013780" sldId="2644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2874724547" sldId="2645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2899650592" sldId="2646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064419358" sldId="2647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982910903" sldId="2650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4204754344" sldId="2651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3866742152" sldId="2652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1610276658" sldId="2653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2269286809" sldId="2654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1823379759" sldId="2695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03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04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06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07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0" sldId="2708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3201888078" sldId="2709"/>
        </pc:sldMkLst>
      </pc:sldChg>
      <pc:sldChg chg="del">
        <pc:chgData name="Wilhelm, Susan@Energy" userId="5ed20752-d5d1-4cec-8bc6-2afe5167eb7c" providerId="ADAL" clId="{4714C03F-6031-425D-8E03-8BCFB735859F}" dt="2024-08-09T22:10:26.548" v="0" actId="47"/>
        <pc:sldMkLst>
          <pc:docMk/>
          <pc:sldMk cId="464959827" sldId="2710"/>
        </pc:sldMkLst>
      </pc:sldChg>
      <pc:sldChg chg="del">
        <pc:chgData name="Wilhelm, Susan@Energy" userId="5ed20752-d5d1-4cec-8bc6-2afe5167eb7c" providerId="ADAL" clId="{4714C03F-6031-425D-8E03-8BCFB735859F}" dt="2024-08-09T22:10:38.145" v="1" actId="47"/>
        <pc:sldMkLst>
          <pc:docMk/>
          <pc:sldMk cId="2503022783" sldId="2711"/>
        </pc:sldMkLst>
      </pc:sldChg>
      <pc:sldMasterChg chg="del delSldLayout">
        <pc:chgData name="Wilhelm, Susan@Energy" userId="5ed20752-d5d1-4cec-8bc6-2afe5167eb7c" providerId="ADAL" clId="{4714C03F-6031-425D-8E03-8BCFB735859F}" dt="2024-08-09T22:10:38.145" v="1" actId="47"/>
        <pc:sldMasterMkLst>
          <pc:docMk/>
          <pc:sldMasterMk cId="4275347303" sldId="2147483658"/>
        </pc:sldMasterMkLst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476577086" sldId="214748365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1346066842" sldId="2147483660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499382856" sldId="2147483661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1603742544" sldId="2147483662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3884343592" sldId="2147483663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3809451062" sldId="2147483664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2283605194" sldId="2147483665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4275347303" sldId="2147483658"/>
            <pc:sldLayoutMk cId="190515870" sldId="2147483667"/>
          </pc:sldLayoutMkLst>
        </pc:sldLayoutChg>
      </pc:sldMasterChg>
      <pc:sldMasterChg chg="del delSldLayout">
        <pc:chgData name="Wilhelm, Susan@Energy" userId="5ed20752-d5d1-4cec-8bc6-2afe5167eb7c" providerId="ADAL" clId="{4714C03F-6031-425D-8E03-8BCFB735859F}" dt="2024-08-09T22:10:26.548" v="0" actId="47"/>
        <pc:sldMasterMkLst>
          <pc:docMk/>
          <pc:sldMasterMk cId="410516789" sldId="2147483678"/>
        </pc:sldMasterMkLst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1546441302" sldId="214748367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3109467227" sldId="2147483680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106367170" sldId="2147483681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3506540000" sldId="2147483682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3269003368" sldId="2147483683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1742745444" sldId="2147483684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1010419231" sldId="2147483685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410516789" sldId="2147483678"/>
            <pc:sldLayoutMk cId="1116309893" sldId="2147483686"/>
          </pc:sldLayoutMkLst>
        </pc:sldLayoutChg>
      </pc:sldMasterChg>
      <pc:sldMasterChg chg="del delSldLayout">
        <pc:chgData name="Wilhelm, Susan@Energy" userId="5ed20752-d5d1-4cec-8bc6-2afe5167eb7c" providerId="ADAL" clId="{4714C03F-6031-425D-8E03-8BCFB735859F}" dt="2024-08-09T22:10:26.548" v="0" actId="47"/>
        <pc:sldMasterMkLst>
          <pc:docMk/>
          <pc:sldMasterMk cId="1120403186" sldId="2147483799"/>
        </pc:sldMasterMkLst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3991280126" sldId="2147483800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1658902805" sldId="2147483801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3174537992" sldId="2147483802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984450001" sldId="2147483803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2009240134" sldId="2147483804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140007552" sldId="2147483805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4286112813" sldId="2147483806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1397683212" sldId="2147483807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3538650307" sldId="2147483808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4255768136" sldId="214748380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1120403186" sldId="2147483799"/>
            <pc:sldLayoutMk cId="1666853138" sldId="2147483810"/>
          </pc:sldLayoutMkLst>
        </pc:sldLayoutChg>
      </pc:sldMasterChg>
      <pc:sldMasterChg chg="del delSldLayout">
        <pc:chgData name="Wilhelm, Susan@Energy" userId="5ed20752-d5d1-4cec-8bc6-2afe5167eb7c" providerId="ADAL" clId="{4714C03F-6031-425D-8E03-8BCFB735859F}" dt="2024-08-09T22:10:26.548" v="0" actId="47"/>
        <pc:sldMasterMkLst>
          <pc:docMk/>
          <pc:sldMasterMk cId="2618180219" sldId="2147483811"/>
        </pc:sldMasterMkLst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111008569" sldId="2147483812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2642814464" sldId="2147483813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2327516554" sldId="2147483814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3486280041" sldId="2147483815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1904889719" sldId="2147483816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4060301877" sldId="2147483817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609176031" sldId="2147483818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1172155375" sldId="214748381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3485606341" sldId="2147483820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3108821891" sldId="2147483821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26.548" v="0" actId="47"/>
          <pc:sldLayoutMkLst>
            <pc:docMk/>
            <pc:sldMasterMk cId="2618180219" sldId="2147483811"/>
            <pc:sldLayoutMk cId="3908822894" sldId="2147483822"/>
          </pc:sldLayoutMkLst>
        </pc:sldLayoutChg>
      </pc:sldMasterChg>
      <pc:sldMasterChg chg="del delSldLayout">
        <pc:chgData name="Wilhelm, Susan@Energy" userId="5ed20752-d5d1-4cec-8bc6-2afe5167eb7c" providerId="ADAL" clId="{4714C03F-6031-425D-8E03-8BCFB735859F}" dt="2024-08-09T22:10:38.145" v="1" actId="47"/>
        <pc:sldMasterMkLst>
          <pc:docMk/>
          <pc:sldMasterMk cId="2707699872" sldId="2147483823"/>
        </pc:sldMasterMkLst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3337256341" sldId="2147483824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3452368021" sldId="2147483825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957740850" sldId="2147483826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4043463493" sldId="2147483827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1960700682" sldId="2147483828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3604956033" sldId="214748382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2364988360" sldId="2147483830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707699872" sldId="2147483823"/>
            <pc:sldLayoutMk cId="3046568541" sldId="2147483831"/>
          </pc:sldLayoutMkLst>
        </pc:sldLayoutChg>
      </pc:sldMasterChg>
      <pc:sldMasterChg chg="delSldLayout">
        <pc:chgData name="Wilhelm, Susan@Energy" userId="5ed20752-d5d1-4cec-8bc6-2afe5167eb7c" providerId="ADAL" clId="{4714C03F-6031-425D-8E03-8BCFB735859F}" dt="2024-08-09T22:10:38.145" v="1" actId="47"/>
        <pc:sldMasterMkLst>
          <pc:docMk/>
          <pc:sldMasterMk cId="223658097" sldId="2147483832"/>
        </pc:sldMasterMkLst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2203601398" sldId="214748383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1234107203" sldId="2147483848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1926136296" sldId="2147483853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1631861683" sldId="2147483857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1147179812" sldId="2147483858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93254684" sldId="2147483859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2235830840" sldId="2147483860"/>
          </pc:sldLayoutMkLst>
        </pc:sldLayoutChg>
        <pc:sldLayoutChg chg="del">
          <pc:chgData name="Wilhelm, Susan@Energy" userId="5ed20752-d5d1-4cec-8bc6-2afe5167eb7c" providerId="ADAL" clId="{4714C03F-6031-425D-8E03-8BCFB735859F}" dt="2024-08-09T22:10:38.145" v="1" actId="47"/>
          <pc:sldLayoutMkLst>
            <pc:docMk/>
            <pc:sldMasterMk cId="223658097" sldId="2147483832"/>
            <pc:sldLayoutMk cId="3472883864" sldId="21474838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1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33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7477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62596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424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049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08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694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8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676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9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26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52590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0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64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084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127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959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8982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213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7334-91F8-3C4C-B271-70F727B3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ACF88-7F0A-2243-99C4-6CE98F9AD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8EC4-1155-984F-B2F1-460592BE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FFE1-209D-3F4C-9354-8EA7418C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DE545-028D-F142-AC1D-D71A6AED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0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286D-55C6-1A4A-A37B-7D85F213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504B-02AF-7742-938C-5205FEF5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C53B1-4CE4-E84D-B6C5-B9BAE757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94A0-94A6-9546-B079-A5E64A67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440C-B322-1448-81B8-3984B6E5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8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FFB5-9CB9-FC40-8289-08731D0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472D6-DC0A-D442-8C51-67119DED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4C269-AB6C-7C47-8BB0-4A95FEB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6CA7-3513-4746-815D-60719E51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49E9-D74C-EE40-B408-9A2E5935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6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DE89-C2AB-7A49-8D41-751AB9B3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A3C9-70F2-BB41-99EA-598C16B4D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709D3-76CE-7044-8D78-18C9164CB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753E7-7B3C-8C4A-88EE-23C7C957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9E8E-478B-A541-88A7-91446CBF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27CB5-663E-5A46-99B8-CB3EBFDA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8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7890-E4FA-A54B-AB67-2ADFF962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8689-66CB-114A-9974-C9704DEF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56577-213D-7D45-BAE8-06769068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A4083-8580-D04D-BBF3-DFCDB212F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F3A01-9495-534C-B15F-26519361B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0B70D-EE97-4945-A071-493BB254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4282E-C43D-EB45-8049-A424FADF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6553-1F4A-8249-9736-A215F6C9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3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C0D3-7755-6A47-A56D-F3D5DA93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BCA1C-34FA-0F4D-BD62-97A7A2A6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353EE-76B4-CC45-980E-A7C32092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E754B-97D6-3341-9B8F-C2A283A8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4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063B2-0481-7141-910A-6CE1153F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1B82D-E74A-8B43-A082-59AFFFFA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20B90-20B4-8E4E-B16F-F957CFD4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F568-C655-C745-A5E6-781ED33C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CB8C-298A-AC44-80A4-955DB38C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9172A-473F-4B47-B867-0DE1E348D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BBF2C-9E17-7340-8D40-74872878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55A30-E138-B941-93F8-0DC7A76E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7D7AF-4D18-B443-B9DA-7B02D566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15FB-C970-B64F-BA2D-44CF6486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35970-3B7C-6C4F-B66F-53312A7EC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A72F0-B6CB-E542-A6AC-6C98C0939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D493C-0F1B-1643-B0CE-28B73C36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79168-0649-4E48-9F1A-DBCD8588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CFED-8221-3C42-8FD3-AD3CD470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98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ECE3-9726-BF46-BB5B-30623739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FC6D4-AE60-2347-BE98-FFA2E596B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5AE39-F25B-654C-A696-7DD4AC53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173E-1547-6340-96D8-18B91EA0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DDBC-94BA-5349-A005-8A5CFCE5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5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F8925-270D-EA4E-85B9-FD2B351C2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26FFC-5567-6648-9D68-758D5304D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31AC-2F38-9444-B6BA-CADE5B79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A2E6-DFB9-D040-88CF-69AEBF09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88CD-D905-5A47-B25E-B56F7CB5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6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0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681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959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97928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4033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5527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42573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931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168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656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507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300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7457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95857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41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8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648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4492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5402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98541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8905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5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4" r:id="rId15"/>
    <p:sldLayoutId id="2147483775" r:id="rId16"/>
    <p:sldLayoutId id="2147483776" r:id="rId17"/>
    <p:sldLayoutId id="2147483777" r:id="rId18"/>
    <p:sldLayoutId id="2147483779" r:id="rId19"/>
    <p:sldLayoutId id="2147483780" r:id="rId20"/>
    <p:sldLayoutId id="214748378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BF64A-2BFF-BE4E-A71E-7CEFE406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46861-1D18-9D48-874C-59963E18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E1706-28D8-2747-BFA4-3FC2AF1B0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95D0-DA3B-2F4E-A43C-176C16CE028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681B-362C-D54C-B0B4-4FD209E12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115DB-923C-1347-9EA7-B3D8880D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42D6-EBB0-1E40-872D-10108FCD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9" r:id="rId15"/>
    <p:sldLayoutId id="2147483850" r:id="rId16"/>
    <p:sldLayoutId id="2147483851" r:id="rId17"/>
    <p:sldLayoutId id="2147483852" r:id="rId18"/>
    <p:sldLayoutId id="2147483854" r:id="rId19"/>
    <p:sldLayoutId id="2147483855" r:id="rId20"/>
    <p:sldLayoutId id="2147483856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BE45-FD1C-284F-B6B4-3C37A4DCC8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0395" y="129204"/>
            <a:ext cx="86475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 Level Projections from CMIP6 climate and weather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EPC-20-006 Climate Scenarios Project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funded by CEC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Sam Iacobellis, Julie Kalansky, David Pierce, Dan Cayan  -  Scripps Institution of Oceanography, UCSD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December, 2023    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6CF05-15DD-0744-B667-0078FCF77235}"/>
              </a:ext>
            </a:extLst>
          </p:cNvPr>
          <p:cNvSpPr txBox="1"/>
          <p:nvPr/>
        </p:nvSpPr>
        <p:spPr>
          <a:xfrm>
            <a:off x="870947" y="1747940"/>
            <a:ext cx="7106405" cy="2793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Hourly sea level projections over the 21st century at sites along the California coastline and within the San Francisco Bay/Delta.  </a:t>
            </a:r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defTabSz="685800"/>
            <a:endParaRPr lang="en-US" sz="1350" dirty="0">
              <a:solidFill>
                <a:srgbClr val="414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Projections underpinned by sea level rise scenarios adopted by the California Sea Level Rise Guidance Update (Ocean Protection Council, </a:t>
            </a:r>
            <a:r>
              <a:rPr lang="en-US" sz="1350" i="1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forthcoming</a:t>
            </a: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  </a:t>
            </a:r>
          </a:p>
          <a:p>
            <a:pPr defTabSz="685800"/>
            <a:endParaRPr lang="en-US" sz="1350" dirty="0">
              <a:solidFill>
                <a:srgbClr val="414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hourly projections augment the SLR Guidance </a:t>
            </a:r>
            <a:r>
              <a:rPr lang="en-US" sz="1350" i="1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(forthcoming)</a:t>
            </a: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results with fine scale (hourly) detail. These projections could be used to explore plausible event-scale occurrences within the longer term trajectory of possible sea level futures. </a:t>
            </a:r>
          </a:p>
          <a:p>
            <a:pPr defTabSz="685800"/>
            <a:endParaRPr lang="en-US" sz="1350" dirty="0">
              <a:solidFill>
                <a:srgbClr val="414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hourly time sequences were developed from global earth system models used in the downscaled weather and climate projections and associated hydrologic modeled land surface hydrology over California. </a:t>
            </a:r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505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18C870-E947-8944-96F2-27298AAB74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36495" y="122183"/>
            <a:ext cx="29931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Level Projections at 13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California locations  </a:t>
            </a:r>
          </a:p>
        </p:txBody>
      </p:sp>
      <p:pic>
        <p:nvPicPr>
          <p:cNvPr id="2" name="Picture 1" descr="Map of California (and an inset) showing the 13 Sea Level Projections locations. These location have more than 3 decades of hourly observations .">
            <a:extLst>
              <a:ext uri="{FF2B5EF4-FFF2-40B4-BE49-F238E27FC236}">
                <a16:creationId xmlns:a16="http://schemas.microsoft.com/office/drawing/2014/main" id="{CF0AB849-403D-B348-826C-431A69A059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0" y="843455"/>
            <a:ext cx="4396321" cy="4177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DA463-68D5-2A47-B59F-84016C0E241C}"/>
              </a:ext>
            </a:extLst>
          </p:cNvPr>
          <p:cNvSpPr txBox="1"/>
          <p:nvPr/>
        </p:nvSpPr>
        <p:spPr>
          <a:xfrm>
            <a:off x="5557345" y="1432003"/>
            <a:ext cx="36489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Locations with &gt;3 decades of hourly observations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95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F1BC-04A9-A94E-A04A-090B2BB7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47" y="61012"/>
            <a:ext cx="7183164" cy="44348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sz="3000" dirty="0"/>
              <a:t>  Components of sea level height and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F32A-01B8-D645-92F3-AA84907B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38" y="622739"/>
            <a:ext cx="8584325" cy="4288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Hourly sea level height is estimated </a:t>
            </a: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(Cayan et al 2008) </a:t>
            </a:r>
            <a:r>
              <a:rPr lang="en-US" sz="180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a combination of:</a:t>
            </a:r>
          </a:p>
          <a:p>
            <a:endParaRPr lang="en-US" sz="600" dirty="0">
              <a:solidFill>
                <a:srgbClr val="414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80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long-term sea level rise 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35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uncertainties small in short term but grow large over 21st Century because of uncertain future 		warming and especially uncertain ice melt from Greenland and Antarctica.   </a:t>
            </a:r>
            <a:r>
              <a:rPr lang="en-US" sz="1425" i="1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Global SLR is 			greatest uncertainty in long term planning beyond mid-century.  </a:t>
            </a:r>
          </a:p>
          <a:p>
            <a:pPr marL="0" indent="0">
              <a:spcAft>
                <a:spcPts val="450"/>
              </a:spcAft>
              <a:buNone/>
            </a:pPr>
            <a:endParaRPr lang="en-US" sz="600" dirty="0">
              <a:solidFill>
                <a:srgbClr val="414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180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meteorological and short period climate variability (HMET)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natural variation of weather and short period (months to a few decades) climate persists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and possibly grows slightly through 21</a:t>
            </a:r>
            <a:r>
              <a:rPr lang="en-US" sz="1425" baseline="3000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Century.  Details of weather (e.g. winter storms)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and climate events (e.g. El Nino) is impossible to know beyond near term—models provide a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statistical envelope of possible outcomes but no precision on timing.  Modeling attempts to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25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capture extremes but linear approach is imperfect</a:t>
            </a:r>
            <a:r>
              <a:rPr lang="en-US" sz="1425" i="1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   Unpredictable weather and short period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25" i="1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climate are most serious sources of uncertainty within next few decades.</a:t>
            </a:r>
            <a:endParaRPr lang="en-US" sz="1800" i="1" dirty="0">
              <a:solidFill>
                <a:srgbClr val="414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414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astronomical tides   </a:t>
            </a:r>
          </a:p>
          <a:p>
            <a:pPr marL="0" indent="0">
              <a:buNone/>
            </a:pPr>
            <a:r>
              <a:rPr lang="en-US" sz="1425" dirty="0"/>
              <a:t>		high degree of certainty of major tidal constituents.  Predictability informs cautionary measures</a:t>
            </a:r>
          </a:p>
          <a:p>
            <a:pPr marL="0" indent="0">
              <a:buNone/>
            </a:pPr>
            <a:r>
              <a:rPr lang="en-US" sz="1425" dirty="0"/>
              <a:t>		during high tide windows (e.g. winter king tide events).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5ACDA-3B85-7542-B131-1EA50CB613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09867" y="719548"/>
            <a:ext cx="1732113" cy="21121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EPC-20-006 hourly projections follow a low, medium and high sea level rise scenarios adopted by the California Sea Level Rise Guidance Update, </a:t>
            </a:r>
            <a:r>
              <a:rPr kumimoji="0" lang="en-US" sz="1125" b="0" i="1" u="none" strike="noStrike" kern="1200" cap="none" spc="0" normalizeH="0" baseline="0" noProof="0" dirty="0">
                <a:ln>
                  <a:noFill/>
                </a:ln>
                <a:solidFill>
                  <a:srgbClr val="41453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forthcoming.</a:t>
            </a:r>
          </a:p>
        </p:txBody>
      </p:sp>
      <p:pic>
        <p:nvPicPr>
          <p:cNvPr id="2" name="Picture 1" descr="A graph with different colored lines showing Sea level rise scenarios for San Francisco">
            <a:extLst>
              <a:ext uri="{FF2B5EF4-FFF2-40B4-BE49-F238E27FC236}">
                <a16:creationId xmlns:a16="http://schemas.microsoft.com/office/drawing/2014/main" id="{68C14F19-2215-1149-913E-77C6D009B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2020" y="192881"/>
            <a:ext cx="6322219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plotting the annual water level relative to the 1983-2001 mean sea level at San Francisco (under the SPP370 and Intermediate Sea level rise scenario)&#10;">
            <a:extLst>
              <a:ext uri="{FF2B5EF4-FFF2-40B4-BE49-F238E27FC236}">
                <a16:creationId xmlns:a16="http://schemas.microsoft.com/office/drawing/2014/main" id="{27EC7079-144C-0441-9672-44CB594A3D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" y="181302"/>
            <a:ext cx="7898525" cy="47848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C59AA3-D31C-9B40-8232-4133F09C71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0968" y="2686037"/>
            <a:ext cx="198426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Envelope of projected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SL outcomes</a:t>
            </a:r>
          </a:p>
        </p:txBody>
      </p:sp>
      <p:pic>
        <p:nvPicPr>
          <p:cNvPr id="7" name="Picture 6" descr="Table of Projections (Per model name) and number of ensembles per emission trajectory.">
            <a:extLst>
              <a:ext uri="{FF2B5EF4-FFF2-40B4-BE49-F238E27FC236}">
                <a16:creationId xmlns:a16="http://schemas.microsoft.com/office/drawing/2014/main" id="{9D3EEE4D-835D-AD1E-BB20-3504E080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619" y="2605095"/>
            <a:ext cx="4189925" cy="18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 showing projected annual days of water level higher that the historical 99,99% level (at San Francisco, under SSP370 and the intermediate sea level rise scenario).">
            <a:extLst>
              <a:ext uri="{FF2B5EF4-FFF2-40B4-BE49-F238E27FC236}">
                <a16:creationId xmlns:a16="http://schemas.microsoft.com/office/drawing/2014/main" id="{7BA1D6B3-03DF-B144-A4F6-2245B24CC9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165538"/>
            <a:ext cx="7386145" cy="45798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ACDC37-FDBA-6A48-A3AC-EFBD328D98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44935" y="1556059"/>
            <a:ext cx="299114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numerous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projections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 more effective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perspective upon possible extremes</a:t>
            </a:r>
          </a:p>
        </p:txBody>
      </p:sp>
    </p:spTree>
    <p:extLst>
      <p:ext uri="{BB962C8B-B14F-4D97-AF65-F5344CB8AC3E}">
        <p14:creationId xmlns:p14="http://schemas.microsoft.com/office/powerpoint/2010/main" val="2687544558"/>
      </p:ext>
    </p:extLst>
  </p:cSld>
  <p:clrMapOvr>
    <a:masterClrMapping/>
  </p:clrMapOvr>
</p:sld>
</file>

<file path=ppt/theme/theme1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51D10D-C7E5-4E36-8EA7-EBC652BFB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157</TotalTime>
  <Words>442</Words>
  <Application>Microsoft Office PowerPoint</Application>
  <PresentationFormat>On-screen Show (16:9)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Amasis MT Pro</vt:lpstr>
      <vt:lpstr>Arial</vt:lpstr>
      <vt:lpstr>Calibri</vt:lpstr>
      <vt:lpstr>Calibri Light</vt:lpstr>
      <vt:lpstr>Neue Haas Grotesk Text Pro</vt:lpstr>
      <vt:lpstr>Poppins SemiBold</vt:lpstr>
      <vt:lpstr>Roboto</vt:lpstr>
      <vt:lpstr>ICARP</vt:lpstr>
      <vt:lpstr>Title Slides</vt:lpstr>
      <vt:lpstr>1_Office Theme</vt:lpstr>
      <vt:lpstr>1_Title Slides</vt:lpstr>
      <vt:lpstr>Sea Level Projections from CMIP6 climate and weather                   EPC-20-006 Climate Scenarios Project funded by CEC                   Sam Iacobellis, Julie Kalansky, David Pierce, Dan Cayan  -  Scripps Institution of Oceanography, UCSD     December, 2023     </vt:lpstr>
      <vt:lpstr>Sea Level Projections at 13 California locations  </vt:lpstr>
      <vt:lpstr>  Components of sea level height and Uncertainties</vt:lpstr>
      <vt:lpstr>EPC-20-006 hourly projections follow a low, medium and high sea level rise scenarios adopted by the California Sea Level Rise Guidance Update, forthcoming.</vt:lpstr>
      <vt:lpstr> Envelope of projected  annual SL outcomes</vt:lpstr>
      <vt:lpstr>More numerous hourly projections  enable more effective  perspective upon possible extremes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Wilhelm, Susan@Energy</cp:lastModifiedBy>
  <cp:revision>2</cp:revision>
  <cp:lastPrinted>2019-05-06T19:31:40Z</cp:lastPrinted>
  <dcterms:created xsi:type="dcterms:W3CDTF">2017-08-20T00:41:06Z</dcterms:created>
  <dcterms:modified xsi:type="dcterms:W3CDTF">2024-08-09T22:10:44Z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