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699" r:id="rId6"/>
    <p:sldMasterId id="2147483704" r:id="rId7"/>
    <p:sldMasterId id="2147483709" r:id="rId8"/>
    <p:sldMasterId id="2147483713" r:id="rId9"/>
    <p:sldMasterId id="2147483717" r:id="rId10"/>
  </p:sldMasterIdLst>
  <p:notesMasterIdLst>
    <p:notesMasterId r:id="rId53"/>
  </p:notesMasterIdLst>
  <p:sldIdLst>
    <p:sldId id="305" r:id="rId11"/>
    <p:sldId id="306" r:id="rId12"/>
    <p:sldId id="307" r:id="rId13"/>
    <p:sldId id="261" r:id="rId14"/>
    <p:sldId id="262" r:id="rId15"/>
    <p:sldId id="266" r:id="rId16"/>
    <p:sldId id="271" r:id="rId17"/>
    <p:sldId id="270" r:id="rId18"/>
    <p:sldId id="269" r:id="rId19"/>
    <p:sldId id="284" r:id="rId20"/>
    <p:sldId id="422" r:id="rId21"/>
    <p:sldId id="342" r:id="rId22"/>
    <p:sldId id="423" r:id="rId23"/>
    <p:sldId id="424" r:id="rId24"/>
    <p:sldId id="425" r:id="rId25"/>
    <p:sldId id="426" r:id="rId26"/>
    <p:sldId id="427" r:id="rId27"/>
    <p:sldId id="428" r:id="rId28"/>
    <p:sldId id="352" r:id="rId29"/>
    <p:sldId id="429" r:id="rId30"/>
    <p:sldId id="413" r:id="rId31"/>
    <p:sldId id="288" r:id="rId32"/>
    <p:sldId id="421" r:id="rId33"/>
    <p:sldId id="420" r:id="rId34"/>
    <p:sldId id="285" r:id="rId35"/>
    <p:sldId id="295" r:id="rId36"/>
    <p:sldId id="339" r:id="rId37"/>
    <p:sldId id="340" r:id="rId38"/>
    <p:sldId id="414" r:id="rId39"/>
    <p:sldId id="415" r:id="rId40"/>
    <p:sldId id="303" r:id="rId41"/>
    <p:sldId id="430" r:id="rId42"/>
    <p:sldId id="416" r:id="rId43"/>
    <p:sldId id="417" r:id="rId44"/>
    <p:sldId id="418" r:id="rId45"/>
    <p:sldId id="419" r:id="rId46"/>
    <p:sldId id="304" r:id="rId47"/>
    <p:sldId id="297" r:id="rId48"/>
    <p:sldId id="298" r:id="rId49"/>
    <p:sldId id="300" r:id="rId50"/>
    <p:sldId id="299" r:id="rId51"/>
    <p:sldId id="338"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6"/>
            <p14:sldId id="307"/>
            <p14:sldId id="261"/>
            <p14:sldId id="262"/>
            <p14:sldId id="266"/>
            <p14:sldId id="271"/>
            <p14:sldId id="270"/>
            <p14:sldId id="269"/>
            <p14:sldId id="284"/>
            <p14:sldId id="422"/>
            <p14:sldId id="342"/>
            <p14:sldId id="423"/>
            <p14:sldId id="424"/>
            <p14:sldId id="425"/>
            <p14:sldId id="426"/>
            <p14:sldId id="427"/>
            <p14:sldId id="428"/>
            <p14:sldId id="352"/>
            <p14:sldId id="429"/>
            <p14:sldId id="413"/>
            <p14:sldId id="288"/>
            <p14:sldId id="421"/>
            <p14:sldId id="420"/>
            <p14:sldId id="285"/>
            <p14:sldId id="295"/>
            <p14:sldId id="339"/>
            <p14:sldId id="340"/>
            <p14:sldId id="414"/>
            <p14:sldId id="415"/>
            <p14:sldId id="303"/>
            <p14:sldId id="430"/>
            <p14:sldId id="416"/>
            <p14:sldId id="417"/>
            <p14:sldId id="418"/>
            <p14:sldId id="419"/>
            <p14:sldId id="304"/>
            <p14:sldId id="297"/>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3DB87-D7B2-984E-2F25-706EE404B83D}" name="Makhnovskaya, Lana@Energy" initials="ML" userId="S::lana.makhnovskaya@energy.ca.gov::572ac165-5369-45bd-af89-07d07f5f3d09" providerId="AD"/>
  <p188:author id="{C9F3F893-B4EF-6145-9BF2-6777B56A3996}" name="Ortiz, Reta@Energy" initials="OR" userId="S::reta.ortiz@energy.ca.gov::064befe7-b6ba-4c4b-92a8-90233459d806" providerId="AD"/>
  <p188:author id="{625B65A8-EBF7-1E02-2145-091173D49B4D}" name="Ortiz, Reta@Energy" initials="OR" userId="S::Reta.Ortiz@energy.ca.gov::064befe7-b6ba-4c4b-92a8-90233459d806" providerId="AD"/>
  <p188:author id="{32CD00DC-75EB-FC00-F1FC-C7751CD90763}" name="Lee, Darren@Energy" initials="DL" userId="S::Darren.Lee@energy.ca.gov::c47276c6-aba0-4440-aed4-e9c94e4ffa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82" d="100"/>
          <a:sy n="82" d="100"/>
        </p:scale>
        <p:origin x="6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microsoft.com/office/2018/10/relationships/authors" Target="author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8/2/2024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latin typeface="Arial"/>
              <a:cs typeface="Arial"/>
            </a:endParaRPr>
          </a:p>
          <a:p>
            <a:endParaRPr lang="en-US" dirty="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10</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269175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120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13</a:t>
            </a:fld>
            <a:endParaRPr lang="en-US"/>
          </a:p>
        </p:txBody>
      </p:sp>
    </p:spTree>
    <p:extLst>
      <p:ext uri="{BB962C8B-B14F-4D97-AF65-F5344CB8AC3E}">
        <p14:creationId xmlns:p14="http://schemas.microsoft.com/office/powerpoint/2010/main" val="76884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14</a:t>
            </a:fld>
            <a:endParaRPr lang="en-US"/>
          </a:p>
        </p:txBody>
      </p:sp>
    </p:spTree>
    <p:extLst>
      <p:ext uri="{BB962C8B-B14F-4D97-AF65-F5344CB8AC3E}">
        <p14:creationId xmlns:p14="http://schemas.microsoft.com/office/powerpoint/2010/main" val="13734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a:p>
        </p:txBody>
      </p:sp>
    </p:spTree>
    <p:extLst>
      <p:ext uri="{BB962C8B-B14F-4D97-AF65-F5344CB8AC3E}">
        <p14:creationId xmlns:p14="http://schemas.microsoft.com/office/powerpoint/2010/main" val="1561629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3795683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17</a:t>
            </a:fld>
            <a:endParaRPr lang="en-US"/>
          </a:p>
        </p:txBody>
      </p:sp>
    </p:spTree>
    <p:extLst>
      <p:ext uri="{BB962C8B-B14F-4D97-AF65-F5344CB8AC3E}">
        <p14:creationId xmlns:p14="http://schemas.microsoft.com/office/powerpoint/2010/main" val="946572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18</a:t>
            </a:fld>
            <a:endParaRPr lang="en-US"/>
          </a:p>
        </p:txBody>
      </p:sp>
    </p:spTree>
    <p:extLst>
      <p:ext uri="{BB962C8B-B14F-4D97-AF65-F5344CB8AC3E}">
        <p14:creationId xmlns:p14="http://schemas.microsoft.com/office/powerpoint/2010/main" val="2715720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buClr>
                <a:srgbClr val="0070C0"/>
              </a:buClr>
              <a:defRPr/>
            </a:pPr>
            <a:endParaRPr lang="en-US" dirty="0">
              <a:latin typeface="Arial" panose="020B0604020202020204" pitchFamily="34" charset="0"/>
              <a:cs typeface="Arial" panose="020B0604020202020204" pitchFamily="34" charset="0"/>
            </a:endParaRPr>
          </a:p>
          <a:p>
            <a:pPr>
              <a:spcBef>
                <a:spcPts val="1200"/>
              </a:spcBef>
              <a:spcAft>
                <a:spcPts val="600"/>
              </a:spcAft>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60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a:t>
            </a:fld>
            <a:endParaRPr lang="en-US"/>
          </a:p>
        </p:txBody>
      </p:sp>
    </p:spTree>
    <p:extLst>
      <p:ext uri="{BB962C8B-B14F-4D97-AF65-F5344CB8AC3E}">
        <p14:creationId xmlns:p14="http://schemas.microsoft.com/office/powerpoint/2010/main" val="979053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20</a:t>
            </a:fld>
            <a:endParaRPr lang="en-US"/>
          </a:p>
        </p:txBody>
      </p:sp>
    </p:spTree>
    <p:extLst>
      <p:ext uri="{BB962C8B-B14F-4D97-AF65-F5344CB8AC3E}">
        <p14:creationId xmlns:p14="http://schemas.microsoft.com/office/powerpoint/2010/main" val="3282063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674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22</a:t>
            </a:fld>
            <a:endParaRPr lang="en-US"/>
          </a:p>
        </p:txBody>
      </p:sp>
    </p:spTree>
    <p:extLst>
      <p:ext uri="{BB962C8B-B14F-4D97-AF65-F5344CB8AC3E}">
        <p14:creationId xmlns:p14="http://schemas.microsoft.com/office/powerpoint/2010/main" val="2033265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tabLst>
                <a:tab pos="457200" algn="l"/>
              </a:tabLst>
            </a:pPr>
            <a:endParaRPr lang="en-US" dirty="0">
              <a:effectLst/>
              <a:latin typeface="+mn-lt"/>
              <a:ea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a:p>
        </p:txBody>
      </p:sp>
    </p:spTree>
    <p:extLst>
      <p:ext uri="{BB962C8B-B14F-4D97-AF65-F5344CB8AC3E}">
        <p14:creationId xmlns:p14="http://schemas.microsoft.com/office/powerpoint/2010/main" val="2847818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24</a:t>
            </a:fld>
            <a:endParaRPr lang="en-US"/>
          </a:p>
        </p:txBody>
      </p:sp>
    </p:spTree>
    <p:extLst>
      <p:ext uri="{BB962C8B-B14F-4D97-AF65-F5344CB8AC3E}">
        <p14:creationId xmlns:p14="http://schemas.microsoft.com/office/powerpoint/2010/main" val="2023892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25</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300"/>
              </a:spcBef>
              <a:spcAft>
                <a:spcPts val="300"/>
              </a:spcAft>
              <a:buFont typeface="Courier New" panose="02070309020205020404" pitchFamily="49" charset="0"/>
              <a:buNone/>
              <a:defRPr/>
            </a:pPr>
            <a:endParaRPr lang="en-US" altLang="en-US" sz="2400" dirty="0">
              <a:solidFill>
                <a:schemeClr val="tx2"/>
              </a:solidFill>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29</a:t>
            </a:fld>
            <a:endParaRPr lang="en-US"/>
          </a:p>
        </p:txBody>
      </p:sp>
    </p:spTree>
    <p:extLst>
      <p:ext uri="{BB962C8B-B14F-4D97-AF65-F5344CB8AC3E}">
        <p14:creationId xmlns:p14="http://schemas.microsoft.com/office/powerpoint/2010/main" val="47361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mn-lt"/>
              <a:ea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30</a:t>
            </a:fld>
            <a:endParaRPr lang="en-US"/>
          </a:p>
        </p:txBody>
      </p:sp>
    </p:spTree>
    <p:extLst>
      <p:ext uri="{BB962C8B-B14F-4D97-AF65-F5344CB8AC3E}">
        <p14:creationId xmlns:p14="http://schemas.microsoft.com/office/powerpoint/2010/main" val="711722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31</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32</a:t>
            </a:fld>
            <a:endParaRPr lang="en-US"/>
          </a:p>
        </p:txBody>
      </p:sp>
    </p:spTree>
    <p:extLst>
      <p:ext uri="{BB962C8B-B14F-4D97-AF65-F5344CB8AC3E}">
        <p14:creationId xmlns:p14="http://schemas.microsoft.com/office/powerpoint/2010/main" val="3726308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33</a:t>
            </a:fld>
            <a:endParaRPr lang="en-US"/>
          </a:p>
        </p:txBody>
      </p:sp>
    </p:spTree>
    <p:extLst>
      <p:ext uri="{BB962C8B-B14F-4D97-AF65-F5344CB8AC3E}">
        <p14:creationId xmlns:p14="http://schemas.microsoft.com/office/powerpoint/2010/main" val="3809298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34</a:t>
            </a:fld>
            <a:endParaRPr lang="en-US"/>
          </a:p>
        </p:txBody>
      </p:sp>
    </p:spTree>
    <p:extLst>
      <p:ext uri="{BB962C8B-B14F-4D97-AF65-F5344CB8AC3E}">
        <p14:creationId xmlns:p14="http://schemas.microsoft.com/office/powerpoint/2010/main" val="2413064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35</a:t>
            </a:fld>
            <a:endParaRPr lang="en-US"/>
          </a:p>
        </p:txBody>
      </p:sp>
    </p:spTree>
    <p:extLst>
      <p:ext uri="{BB962C8B-B14F-4D97-AF65-F5344CB8AC3E}">
        <p14:creationId xmlns:p14="http://schemas.microsoft.com/office/powerpoint/2010/main" val="159086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36</a:t>
            </a:fld>
            <a:endParaRPr lang="en-US"/>
          </a:p>
        </p:txBody>
      </p:sp>
    </p:spTree>
    <p:extLst>
      <p:ext uri="{BB962C8B-B14F-4D97-AF65-F5344CB8AC3E}">
        <p14:creationId xmlns:p14="http://schemas.microsoft.com/office/powerpoint/2010/main" val="3458273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dirty="0">
              <a:solidFill>
                <a:prstClr val="black"/>
              </a:solidFill>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37</a:t>
            </a:fld>
            <a:endParaRPr lang="en-US">
              <a:solidFill>
                <a:prstClr val="black"/>
              </a:solidFill>
              <a:latin typeface="Calibri"/>
            </a:endParaRPr>
          </a:p>
        </p:txBody>
      </p:sp>
    </p:spTree>
    <p:extLst>
      <p:ext uri="{BB962C8B-B14F-4D97-AF65-F5344CB8AC3E}">
        <p14:creationId xmlns:p14="http://schemas.microsoft.com/office/powerpoint/2010/main" val="380160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38</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39</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4</a:t>
            </a:fld>
            <a:endParaRPr lang="en-US"/>
          </a:p>
        </p:txBody>
      </p:sp>
    </p:spTree>
    <p:extLst>
      <p:ext uri="{BB962C8B-B14F-4D97-AF65-F5344CB8AC3E}">
        <p14:creationId xmlns:p14="http://schemas.microsoft.com/office/powerpoint/2010/main" val="3666916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40</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41</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42</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6</a:t>
            </a:fld>
            <a:endParaRPr lang="en-US"/>
          </a:p>
        </p:txBody>
      </p:sp>
    </p:spTree>
    <p:extLst>
      <p:ext uri="{BB962C8B-B14F-4D97-AF65-F5344CB8AC3E}">
        <p14:creationId xmlns:p14="http://schemas.microsoft.com/office/powerpoint/2010/main" val="80559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7</a:t>
            </a:fld>
            <a:endParaRPr lang="en-US"/>
          </a:p>
        </p:txBody>
      </p:sp>
    </p:spTree>
    <p:extLst>
      <p:ext uri="{BB962C8B-B14F-4D97-AF65-F5344CB8AC3E}">
        <p14:creationId xmlns:p14="http://schemas.microsoft.com/office/powerpoint/2010/main" val="169708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8</a:t>
            </a:fld>
            <a:endParaRPr lang="en-US"/>
          </a:p>
        </p:txBody>
      </p:sp>
    </p:spTree>
    <p:extLst>
      <p:ext uri="{BB962C8B-B14F-4D97-AF65-F5344CB8AC3E}">
        <p14:creationId xmlns:p14="http://schemas.microsoft.com/office/powerpoint/2010/main" val="226929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ndParaRPr>
          </a:p>
          <a:p>
            <a:pPr>
              <a:spcBef>
                <a:spcPts val="600"/>
              </a:spcBef>
              <a:spcAft>
                <a:spcPts val="600"/>
              </a:spcAft>
            </a:pPr>
            <a:r>
              <a:rPr lang="en-US" dirty="0">
                <a:solidFill>
                  <a:srgbClr val="000000"/>
                </a:solidFill>
                <a:latin typeface="Arial"/>
                <a:cs typeface="Arial"/>
              </a:rPr>
              <a:t> </a:t>
            </a:r>
            <a:endParaRPr lang="en-US" dirty="0">
              <a:cs typeface="Calibri"/>
            </a:endParaRPr>
          </a:p>
          <a:p>
            <a:pPr>
              <a:spcBef>
                <a:spcPts val="600"/>
              </a:spcBef>
              <a:spcAft>
                <a:spcPts val="600"/>
              </a:spcAft>
            </a:pPr>
            <a:endParaRPr lang="en-US" dirty="0">
              <a:latin typeface="Arial"/>
              <a:cs typeface="Arial"/>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9</a:t>
            </a:fld>
            <a:endParaRPr lang="en-US"/>
          </a:p>
        </p:txBody>
      </p:sp>
    </p:spTree>
    <p:extLst>
      <p:ext uri="{BB962C8B-B14F-4D97-AF65-F5344CB8AC3E}">
        <p14:creationId xmlns:p14="http://schemas.microsoft.com/office/powerpoint/2010/main" val="15822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8/2/2024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17DA-1118-4913-ABED-62143E6DA972}" type="datetime1">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8/2/2024</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8/2/2024</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8/2/2024</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F28C8B-A571-4B90-A46B-373634833123}" type="datetime1">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253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B75558-A67A-48DB-AD48-2FE788282AD9}" type="datetime1">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7993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042951-C63D-4B8D-98D1-DA00F95CE2D2}" type="datetime1">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2015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8/2/2024</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8/2/2024</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8/2/2024</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8/2/2024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8/2/2024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7C5EF-2614-4EF2-943C-005A368B74DE}" type="datetime1">
              <a:rPr lang="en-US" smtClean="0"/>
              <a:t>8/2/2024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2"/>
                </a:solidFill>
              </a:defRPr>
            </a:lvl1pPr>
          </a:lstStyle>
          <a:p>
            <a:fld id="{7F09A1A5-4186-AE45-B489-8F93D826EB49}" type="slidenum">
              <a:rPr lang="en-US" smtClean="0"/>
              <a:pPr/>
              <a:t>‹#›</a:t>
            </a:fld>
            <a:endParaRPr lang="en-US">
              <a:solidFill>
                <a:schemeClr val="tx2"/>
              </a:solidFill>
            </a:endParaRPr>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426293080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sos.ca.gov/"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hyperlink" Target="https://www.ecfr.gov/current/title-23/chapter-I/subchapter-G/part-680" TargetMode="External"/><Relationship Id="rId3" Type="http://schemas.openxmlformats.org/officeDocument/2006/relationships/hyperlink" Target="https://www.congress.gov/bill/117th-congress/house-bill/3684" TargetMode="External"/><Relationship Id="rId7" Type="http://schemas.openxmlformats.org/officeDocument/2006/relationships/hyperlink" Target="https://www.fhwa.dot.gov/inflation-reduction-act/"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hyperlink" Target="https://www.fhwa.dot.gov/bipartisan-infrastructure-law/" TargetMode="External"/><Relationship Id="rId5" Type="http://schemas.openxmlformats.org/officeDocument/2006/relationships/hyperlink" Target="https://eere-exchange.energy.gov/" TargetMode="External"/><Relationship Id="rId4" Type="http://schemas.openxmlformats.org/officeDocument/2006/relationships/hyperlink" Target="https://www.congress.gov/bill/117th-congress/house-bill/5376" TargetMode="External"/><Relationship Id="rId9" Type="http://schemas.openxmlformats.org/officeDocument/2006/relationships/hyperlink" Target="https://dot.ca.gov/programs/local-assistance/guidelines-and-procedures/local-assistance-procedures-manual-lap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www.sba.gov/federal-contracting/contracting-assistance-programs/small-disadvantaged-business"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hyperlink" Target="https://dot.ca.gov/programs/civil-rights/dbe" TargetMode="External"/><Relationship Id="rId4" Type="http://schemas.openxmlformats.org/officeDocument/2006/relationships/hyperlink" Target="https://www.transportation.gov/civil-rights/disadvantaged-business-enterpris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gss.energy.ca.gov/"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solicitations/2024-07/rfp-24-301-compliance-monitoring-and-reporting-support-federal-funding"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g/AxDFqxsYgi"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169878"/>
            <a:ext cx="10515600" cy="1559536"/>
          </a:xfrm>
        </p:spPr>
        <p:txBody>
          <a:bodyPr lIns="91440" tIns="45720" rIns="91440" bIns="45720" anchor="t"/>
          <a:lstStyle/>
          <a:p>
            <a:r>
              <a:rPr lang="en-US"/>
              <a:t>Compliance, Monitoring, and Reporting Support for Federal Funding</a:t>
            </a:r>
          </a:p>
          <a:p>
            <a:r>
              <a:rPr lang="en-US" sz="1800"/>
              <a:t>California Energy Commission</a:t>
            </a:r>
            <a:endParaRPr lang="en-US" sz="1800">
              <a:cs typeface="Arial"/>
            </a:endParaRPr>
          </a:p>
          <a:p>
            <a:r>
              <a:rPr lang="en-US" sz="1800"/>
              <a:t>Presenters: Reta Ortiz, Lana </a:t>
            </a:r>
            <a:r>
              <a:rPr lang="en-US" sz="1800" err="1"/>
              <a:t>Makhnovskaya</a:t>
            </a:r>
            <a:r>
              <a:rPr lang="en-US" sz="1800"/>
              <a:t> and Darren Lee</a:t>
            </a:r>
            <a:endParaRPr lang="en-US" sz="1800">
              <a:cs typeface="Arial"/>
            </a:endParaRPr>
          </a:p>
          <a:p>
            <a:r>
              <a:rPr lang="en-US" sz="1800"/>
              <a:t>Date: July 30, 2024</a:t>
            </a:r>
            <a:endParaRPr lang="en-US" sz="1800">
              <a:cs typeface="Arial" panose="020B0604020202020204"/>
            </a:endParaRPr>
          </a:p>
        </p:txBody>
      </p:sp>
      <p:sp>
        <p:nvSpPr>
          <p:cNvPr id="4" name="Title 3"/>
          <p:cNvSpPr>
            <a:spLocks noGrp="1"/>
          </p:cNvSpPr>
          <p:nvPr>
            <p:ph type="title"/>
          </p:nvPr>
        </p:nvSpPr>
        <p:spPr>
          <a:xfrm>
            <a:off x="831850" y="4454161"/>
            <a:ext cx="10515600" cy="722751"/>
          </a:xfrm>
        </p:spPr>
        <p:txBody>
          <a:bodyPr/>
          <a:lstStyle/>
          <a:p>
            <a:r>
              <a:rPr lang="en-US" sz="3600" b="1">
                <a:solidFill>
                  <a:srgbClr val="4F81BD">
                    <a:lumMod val="50000"/>
                  </a:srgbClr>
                </a:solidFill>
                <a:latin typeface="Arial"/>
                <a:cs typeface="Arial"/>
              </a:rPr>
              <a:t>RFP</a:t>
            </a:r>
            <a:r>
              <a:rPr kumimoji="0" lang="en-US" sz="3600" b="1" i="0" u="none" strike="noStrike" kern="1200" cap="none" spc="0" normalizeH="0" baseline="0" noProof="0">
                <a:ln>
                  <a:noFill/>
                </a:ln>
                <a:solidFill>
                  <a:srgbClr val="4F81BD">
                    <a:lumMod val="50000"/>
                  </a:srgbClr>
                </a:solidFill>
                <a:effectLst/>
                <a:uLnTx/>
                <a:uFillTx/>
                <a:latin typeface="Arial"/>
                <a:ea typeface="+mj-ea"/>
                <a:cs typeface="Arial"/>
              </a:rPr>
              <a:t>-24-301 Pre-Bidders Conference</a:t>
            </a:r>
            <a:endParaRPr lang="en-US"/>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Eligible Bidders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28030" y="1403594"/>
            <a:ext cx="10644091" cy="4926432"/>
          </a:xfrm>
        </p:spPr>
        <p:txBody>
          <a:bodyPr vert="horz" lIns="91440" tIns="45720" rIns="91440" bIns="45720" rtlCol="0" anchor="t">
            <a:normAutofit/>
          </a:bodyPr>
          <a:lstStyle/>
          <a:p>
            <a:pPr>
              <a:spcBef>
                <a:spcPts val="600"/>
              </a:spcBef>
              <a:spcAft>
                <a:spcPts val="600"/>
              </a:spcAft>
            </a:pPr>
            <a:r>
              <a:rPr lang="en-US" sz="2800" dirty="0">
                <a:solidFill>
                  <a:schemeClr val="accent1">
                    <a:lumMod val="75000"/>
                  </a:schemeClr>
                </a:solidFill>
                <a:latin typeface="Arial"/>
                <a:cs typeface="Arial"/>
              </a:rPr>
              <a:t>This is an open solicitation for private entities only. </a:t>
            </a:r>
          </a:p>
          <a:p>
            <a:pPr>
              <a:spcBef>
                <a:spcPts val="600"/>
              </a:spcBef>
              <a:spcAft>
                <a:spcPts val="600"/>
              </a:spcAft>
            </a:pPr>
            <a:r>
              <a:rPr lang="en-US" sz="2800" dirty="0">
                <a:solidFill>
                  <a:schemeClr val="accent1">
                    <a:lumMod val="75000"/>
                  </a:schemeClr>
                </a:solidFill>
                <a:latin typeface="Arial"/>
                <a:cs typeface="Arial"/>
              </a:rPr>
              <a:t>Bidders must accept the terms and conditions included in the solicitation. (Attachment 8)</a:t>
            </a:r>
          </a:p>
          <a:p>
            <a:pPr>
              <a:spcBef>
                <a:spcPts val="600"/>
              </a:spcBef>
              <a:spcAft>
                <a:spcPts val="600"/>
              </a:spcAft>
            </a:pPr>
            <a:r>
              <a:rPr lang="en-US" sz="2800" dirty="0">
                <a:solidFill>
                  <a:schemeClr val="accent1">
                    <a:lumMod val="75000"/>
                  </a:schemeClr>
                </a:solidFill>
                <a:latin typeface="Arial"/>
                <a:cs typeface="Arial"/>
              </a:rPr>
              <a:t>Bidders are encouraged to register with the California Secretary of State, as all contractors must be registered and in good standing to enter into an agreement with the Energy Commission: </a:t>
            </a:r>
            <a:r>
              <a:rPr lang="en-US" sz="2800" dirty="0">
                <a:solidFill>
                  <a:srgbClr val="FFC000"/>
                </a:solidFill>
                <a:ea typeface="+mn-lt"/>
                <a:cs typeface="+mn-lt"/>
                <a:hlinkClick r:id="rId3">
                  <a:extLst>
                    <a:ext uri="{A12FA001-AC4F-418D-AE19-62706E023703}">
                      <ahyp:hlinkClr xmlns:ahyp="http://schemas.microsoft.com/office/drawing/2018/hyperlinkcolor" val="tx"/>
                    </a:ext>
                  </a:extLst>
                </a:hlinkClick>
              </a:rPr>
              <a:t>http://www.sos.ca.gov </a:t>
            </a:r>
            <a:endParaRPr lang="en-US" dirty="0">
              <a:solidFill>
                <a:srgbClr val="FFC000"/>
              </a:solidFill>
              <a:ea typeface="+mn-lt"/>
              <a:cs typeface="+mn-lt"/>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94487C-97FC-A18A-21D9-27BC5E166B35}"/>
              </a:ext>
            </a:extLst>
          </p:cNvPr>
          <p:cNvSpPr>
            <a:spLocks noGrp="1"/>
          </p:cNvSpPr>
          <p:nvPr>
            <p:ph type="title"/>
          </p:nvPr>
        </p:nvSpPr>
        <p:spPr/>
        <p:txBody>
          <a:bodyPr/>
          <a:lstStyle/>
          <a:p>
            <a:r>
              <a:rPr lang="en-US"/>
              <a:t>Reference Materials for RFP</a:t>
            </a:r>
          </a:p>
        </p:txBody>
      </p:sp>
      <p:sp>
        <p:nvSpPr>
          <p:cNvPr id="7" name="Content Placeholder 6">
            <a:extLst>
              <a:ext uri="{FF2B5EF4-FFF2-40B4-BE49-F238E27FC236}">
                <a16:creationId xmlns:a16="http://schemas.microsoft.com/office/drawing/2014/main" id="{51BAF0DC-E390-3F25-84C2-C0E590D02A5F}"/>
              </a:ext>
            </a:extLst>
          </p:cNvPr>
          <p:cNvSpPr>
            <a:spLocks noGrp="1"/>
          </p:cNvSpPr>
          <p:nvPr>
            <p:ph idx="1"/>
          </p:nvPr>
        </p:nvSpPr>
        <p:spPr>
          <a:xfrm>
            <a:off x="274320" y="1154430"/>
            <a:ext cx="11079480" cy="5308804"/>
          </a:xfrm>
        </p:spPr>
        <p:txBody>
          <a:bodyPr>
            <a:normAutofit fontScale="92500" lnSpcReduction="10000"/>
          </a:bodyPr>
          <a:lstStyle/>
          <a:p>
            <a:pPr marL="0" marR="0" indent="0">
              <a:spcBef>
                <a:spcPts val="0"/>
              </a:spcBef>
              <a:spcAft>
                <a:spcPts val="600"/>
              </a:spcAft>
              <a:buNone/>
            </a:pPr>
            <a:r>
              <a:rPr lang="en-US" sz="1700" dirty="0">
                <a:solidFill>
                  <a:schemeClr val="accent1">
                    <a:lumMod val="75000"/>
                  </a:schemeClr>
                </a:solidFill>
                <a:effectLst/>
                <a:latin typeface="Arial" panose="020B0604020202020204" pitchFamily="34" charset="0"/>
                <a:ea typeface="Times New Roman" panose="02020603050405020304" pitchFamily="18" charset="0"/>
              </a:rPr>
              <a:t>Bidders responding to this RFP may want to familiarize themselves with the following documents: </a:t>
            </a:r>
          </a:p>
          <a:p>
            <a:pPr marL="342900" marR="0" lvl="0" indent="-342900">
              <a:spcBef>
                <a:spcPts val="0"/>
              </a:spcBef>
              <a:spcAft>
                <a:spcPts val="600"/>
              </a:spcAft>
              <a:buFont typeface="Symbol" panose="05050102010706020507" pitchFamily="18" charset="2"/>
              <a:buChar char=""/>
            </a:pPr>
            <a:r>
              <a:rPr lang="en-US" sz="1700" dirty="0">
                <a:solidFill>
                  <a:schemeClr val="accent1">
                    <a:lumMod val="75000"/>
                  </a:schemeClr>
                </a:solidFill>
                <a:effectLst/>
                <a:latin typeface="Arial" panose="020B0604020202020204" pitchFamily="34" charset="0"/>
                <a:ea typeface="Times New Roman" panose="02020603050405020304" pitchFamily="18" charset="0"/>
              </a:rPr>
              <a:t>Infrastructure Investment and Jobs Act, Public Law 117-58 (November 15, 2021). </a:t>
            </a:r>
            <a:r>
              <a:rPr lang="en-US" sz="1700" dirty="0">
                <a:solidFill>
                  <a:srgbClr val="FFCC00"/>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https://www.congress.gov/bill/117th-congress/house-bill/3684</a:t>
            </a:r>
            <a:r>
              <a:rPr lang="en-US" sz="1700" dirty="0">
                <a:solidFill>
                  <a:srgbClr val="FFCC00"/>
                </a:solidFill>
                <a:effectLst/>
                <a:latin typeface="Arial" panose="020B0604020202020204" pitchFamily="34" charset="0"/>
                <a:ea typeface="Times New Roman" panose="02020603050405020304" pitchFamily="18" charset="0"/>
              </a:rPr>
              <a:t>.</a:t>
            </a:r>
          </a:p>
          <a:p>
            <a:pPr marL="342900" marR="0" lvl="0" indent="-342900">
              <a:spcBef>
                <a:spcPts val="0"/>
              </a:spcBef>
              <a:spcAft>
                <a:spcPts val="600"/>
              </a:spcAft>
              <a:buFont typeface="Symbol" panose="05050102010706020507" pitchFamily="18" charset="2"/>
              <a:buChar char=""/>
            </a:pPr>
            <a:r>
              <a:rPr lang="en-US" sz="1700" dirty="0">
                <a:solidFill>
                  <a:schemeClr val="accent1">
                    <a:lumMod val="75000"/>
                  </a:schemeClr>
                </a:solidFill>
                <a:effectLst/>
                <a:latin typeface="Arial" panose="020B0604020202020204" pitchFamily="34" charset="0"/>
                <a:ea typeface="Times New Roman" panose="02020603050405020304" pitchFamily="18" charset="0"/>
              </a:rPr>
              <a:t>Inflation Reduction Act, Public Law 117-169 (August 16, 2022) </a:t>
            </a:r>
            <a:r>
              <a:rPr lang="en-US" sz="1700" u="sng" dirty="0">
                <a:solidFill>
                  <a:srgbClr val="FFC000"/>
                </a:solidFill>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https://www.congress.gov/bill/117th-congress/house-bill/5376</a:t>
            </a:r>
            <a:endParaRPr lang="en-US" sz="1700" dirty="0">
              <a:solidFill>
                <a:srgbClr val="FFC000"/>
              </a:solidFill>
              <a:effectLst/>
              <a:latin typeface="Arial" panose="020B0604020202020204" pitchFamily="34"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700" dirty="0">
                <a:solidFill>
                  <a:schemeClr val="accent1">
                    <a:lumMod val="75000"/>
                  </a:schemeClr>
                </a:solidFill>
                <a:effectLst/>
                <a:latin typeface="Arial" panose="020B0604020202020204" pitchFamily="34" charset="0"/>
                <a:ea typeface="Times New Roman" panose="02020603050405020304" pitchFamily="18" charset="0"/>
              </a:rPr>
              <a:t>Uniform Administrative Requirements, Cost Principles, and Audit Requirements for Federal Awards in 2 CFR Part 200</a:t>
            </a:r>
          </a:p>
          <a:p>
            <a:pPr marL="342900" marR="0" lvl="0" indent="-342900">
              <a:spcBef>
                <a:spcPts val="0"/>
              </a:spcBef>
              <a:spcAft>
                <a:spcPts val="600"/>
              </a:spcAft>
              <a:buFont typeface="Symbol" panose="05050102010706020507" pitchFamily="18" charset="2"/>
              <a:buChar char=""/>
            </a:pPr>
            <a:r>
              <a:rPr lang="en-US" sz="1700" dirty="0">
                <a:solidFill>
                  <a:schemeClr val="accent1">
                    <a:lumMod val="75000"/>
                  </a:schemeClr>
                </a:solidFill>
                <a:effectLst/>
                <a:latin typeface="Arial" panose="020B0604020202020204" pitchFamily="34" charset="0"/>
                <a:ea typeface="Times New Roman" panose="02020603050405020304" pitchFamily="18" charset="0"/>
              </a:rPr>
              <a:t>Audit requirements in 2 CFR Part 200, Subpart F. </a:t>
            </a:r>
          </a:p>
          <a:p>
            <a:pPr marL="342900" marR="0" lvl="0" indent="-342900">
              <a:spcBef>
                <a:spcPts val="0"/>
              </a:spcBef>
              <a:spcAft>
                <a:spcPts val="600"/>
              </a:spcAft>
              <a:buFont typeface="Symbol" panose="05050102010706020507" pitchFamily="18" charset="2"/>
              <a:buChar char=""/>
            </a:pPr>
            <a:r>
              <a:rPr lang="en-US" sz="1700" dirty="0">
                <a:solidFill>
                  <a:schemeClr val="accent1">
                    <a:lumMod val="75000"/>
                  </a:schemeClr>
                </a:solidFill>
                <a:effectLst/>
                <a:latin typeface="Arial" panose="020B0604020202020204" pitchFamily="34" charset="0"/>
                <a:ea typeface="Times New Roman" panose="02020603050405020304" pitchFamily="18" charset="0"/>
              </a:rPr>
              <a:t>Amendments to the Uniform Administrative Requirements, Cost Principles, and Audit Requirements for Federal Awards in 2 CFR Part 200 for the Department of Energy Awards in 2 CFR Part 910.</a:t>
            </a:r>
          </a:p>
          <a:p>
            <a:pPr marL="342900" marR="0" lvl="0" indent="-342900">
              <a:spcBef>
                <a:spcPts val="0"/>
              </a:spcBef>
              <a:spcAft>
                <a:spcPts val="600"/>
              </a:spcAft>
              <a:buFont typeface="Symbol" panose="05050102010706020507" pitchFamily="18" charset="2"/>
              <a:buChar char=""/>
            </a:pPr>
            <a:r>
              <a:rPr lang="en-US" sz="1700" dirty="0">
                <a:solidFill>
                  <a:schemeClr val="accent1">
                    <a:lumMod val="75000"/>
                  </a:schemeClr>
                </a:solidFill>
                <a:effectLst/>
                <a:latin typeface="Arial" panose="020B0604020202020204" pitchFamily="34" charset="0"/>
                <a:ea typeface="Times New Roman" panose="02020603050405020304" pitchFamily="18" charset="0"/>
              </a:rPr>
              <a:t>The Funding Opportunity Announcement and/or Administrative and Legal Requirements documents for each federal funding opportunity. </a:t>
            </a:r>
          </a:p>
          <a:p>
            <a:pPr marL="742950" marR="0" lvl="1" indent="-285750">
              <a:spcBef>
                <a:spcPts val="0"/>
              </a:spcBef>
              <a:spcAft>
                <a:spcPts val="600"/>
              </a:spcAft>
              <a:buFont typeface="Courier New" panose="02070309020205020404" pitchFamily="49" charset="0"/>
              <a:buChar char="o"/>
            </a:pPr>
            <a:r>
              <a:rPr lang="en-US" sz="1700" dirty="0">
                <a:solidFill>
                  <a:schemeClr val="accent1">
                    <a:lumMod val="75000"/>
                  </a:schemeClr>
                </a:solidFill>
                <a:effectLst/>
                <a:latin typeface="Arial" panose="020B0604020202020204" pitchFamily="34" charset="0"/>
                <a:ea typeface="Times New Roman" panose="02020603050405020304" pitchFamily="18" charset="0"/>
              </a:rPr>
              <a:t>Many Department of Energy, Energy Efficiency and Renewable Energy Office funding opportunities are listed here: </a:t>
            </a:r>
            <a:r>
              <a:rPr lang="en-US" sz="1700" u="sng" dirty="0">
                <a:solidFill>
                  <a:srgbClr val="FFC000"/>
                </a:solidFill>
                <a:effectLst/>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https://eere-exchange.energy.gov/</a:t>
            </a:r>
            <a:r>
              <a:rPr lang="en-US" sz="1700" dirty="0">
                <a:solidFill>
                  <a:schemeClr val="accent1">
                    <a:lumMod val="75000"/>
                  </a:schemeClr>
                </a:solidFill>
                <a:effectLst/>
                <a:latin typeface="Arial" panose="020B0604020202020204" pitchFamily="34" charset="0"/>
                <a:ea typeface="Times New Roman" panose="02020603050405020304" pitchFamily="18" charset="0"/>
              </a:rPr>
              <a:t>. </a:t>
            </a:r>
          </a:p>
          <a:p>
            <a:pPr marL="742950" marR="0" lvl="1" indent="-285750">
              <a:spcBef>
                <a:spcPts val="0"/>
              </a:spcBef>
              <a:spcAft>
                <a:spcPts val="600"/>
              </a:spcAft>
              <a:buFont typeface="Courier New" panose="02070309020205020404" pitchFamily="49" charset="0"/>
              <a:buChar char="o"/>
            </a:pPr>
            <a:r>
              <a:rPr lang="en-US" sz="1700" dirty="0">
                <a:solidFill>
                  <a:schemeClr val="accent1">
                    <a:lumMod val="75000"/>
                  </a:schemeClr>
                </a:solidFill>
                <a:effectLst/>
                <a:latin typeface="Arial" panose="020B0604020202020204" pitchFamily="34" charset="0"/>
                <a:ea typeface="Times New Roman" panose="02020603050405020304" pitchFamily="18" charset="0"/>
              </a:rPr>
              <a:t>Many Department of Energy Grid Deployment Office funding opportunities are listed here: https://www.energy.gov/gdo/funding-opportunities-and-requests-information</a:t>
            </a:r>
          </a:p>
          <a:p>
            <a:pPr marL="742950" marR="0" lvl="1" indent="-285750">
              <a:spcBef>
                <a:spcPts val="0"/>
              </a:spcBef>
              <a:spcAft>
                <a:spcPts val="600"/>
              </a:spcAft>
              <a:buFont typeface="Courier New" panose="02070309020205020404" pitchFamily="49" charset="0"/>
              <a:buChar char="o"/>
            </a:pPr>
            <a:r>
              <a:rPr lang="en-US" sz="1700" dirty="0">
                <a:solidFill>
                  <a:schemeClr val="accent1">
                    <a:lumMod val="75000"/>
                  </a:schemeClr>
                </a:solidFill>
                <a:effectLst/>
                <a:latin typeface="Arial" panose="020B0604020202020204" pitchFamily="34" charset="0"/>
                <a:ea typeface="Times New Roman" panose="02020603050405020304" pitchFamily="18" charset="0"/>
              </a:rPr>
              <a:t>Many Department of Transportation funding opportunities are listed here: </a:t>
            </a:r>
            <a:r>
              <a:rPr lang="en-US" sz="1700" u="sng" dirty="0">
                <a:solidFill>
                  <a:srgbClr val="FFC000"/>
                </a:solidFill>
                <a:effectLst/>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https://www.fhwa.dot.gov/bipartisan-infrastructure-law/</a:t>
            </a:r>
            <a:r>
              <a:rPr lang="en-US" sz="1700" dirty="0">
                <a:solidFill>
                  <a:schemeClr val="accent1">
                    <a:lumMod val="75000"/>
                  </a:schemeClr>
                </a:solidFill>
                <a:effectLst/>
                <a:latin typeface="Arial" panose="020B0604020202020204" pitchFamily="34" charset="0"/>
                <a:ea typeface="Times New Roman" panose="02020603050405020304" pitchFamily="18" charset="0"/>
              </a:rPr>
              <a:t> and </a:t>
            </a:r>
            <a:r>
              <a:rPr lang="en-US" sz="1700" u="sng" dirty="0">
                <a:solidFill>
                  <a:srgbClr val="FFC000"/>
                </a:solidFill>
                <a:effectLst/>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https://www.fhwa.dot.gov/inflation-reduction-act/</a:t>
            </a:r>
            <a:r>
              <a:rPr lang="en-US" sz="1700" dirty="0">
                <a:solidFill>
                  <a:schemeClr val="accent1">
                    <a:lumMod val="75000"/>
                  </a:schemeClr>
                </a:solidFill>
                <a:effectLst/>
                <a:latin typeface="Arial" panose="020B0604020202020204" pitchFamily="34" charset="0"/>
                <a:ea typeface="Times New Roman" panose="02020603050405020304" pitchFamily="18" charset="0"/>
              </a:rPr>
              <a:t>.</a:t>
            </a:r>
          </a:p>
          <a:p>
            <a:pPr marL="342900" marR="0" lvl="0" indent="-342900">
              <a:spcBef>
                <a:spcPts val="0"/>
              </a:spcBef>
              <a:spcAft>
                <a:spcPts val="600"/>
              </a:spcAft>
              <a:buFont typeface="Symbol" panose="05050102010706020507" pitchFamily="18" charset="2"/>
              <a:buChar char=""/>
            </a:pPr>
            <a:r>
              <a:rPr lang="en-US" sz="1700" dirty="0">
                <a:solidFill>
                  <a:schemeClr val="accent1">
                    <a:lumMod val="75000"/>
                  </a:schemeClr>
                </a:solidFill>
                <a:latin typeface="Arial" panose="020B0604020202020204" pitchFamily="34" charset="0"/>
              </a:rPr>
              <a:t>23 C.F.R., Chapter I, Subchapter 6, Part 680 – National Electric Vehicle Infrastructure Standards and Requirements</a:t>
            </a:r>
            <a:r>
              <a:rPr lang="en-US" sz="1700" dirty="0">
                <a:solidFill>
                  <a:schemeClr val="accent1">
                    <a:lumMod val="75000"/>
                  </a:schemeClr>
                </a:solidFill>
                <a:effectLst/>
                <a:latin typeface="Arial" panose="020B0604020202020204" pitchFamily="34" charset="0"/>
                <a:ea typeface="Times New Roman" panose="02020603050405020304" pitchFamily="18" charset="0"/>
              </a:rPr>
              <a:t>. </a:t>
            </a:r>
            <a:r>
              <a:rPr lang="en-US" sz="1700" u="sng" dirty="0">
                <a:solidFill>
                  <a:srgbClr val="FFC000"/>
                </a:solidFill>
                <a:effectLst/>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https://www.ecfr.gov/current/title-23/chapter-I/subchapter-G/part-680</a:t>
            </a:r>
            <a:r>
              <a:rPr lang="en-US" sz="1700" dirty="0">
                <a:solidFill>
                  <a:schemeClr val="accent1">
                    <a:lumMod val="75000"/>
                  </a:schemeClr>
                </a:solidFill>
                <a:effectLst/>
                <a:latin typeface="Arial" panose="020B0604020202020204" pitchFamily="34" charset="0"/>
                <a:ea typeface="Times New Roman" panose="02020603050405020304" pitchFamily="18" charset="0"/>
              </a:rPr>
              <a:t>.</a:t>
            </a:r>
          </a:p>
          <a:p>
            <a:pPr marL="342900" marR="0" lvl="0" indent="-342900">
              <a:spcBef>
                <a:spcPts val="0"/>
              </a:spcBef>
              <a:spcAft>
                <a:spcPts val="600"/>
              </a:spcAft>
              <a:buFont typeface="Symbol" panose="05050102010706020507" pitchFamily="18" charset="2"/>
              <a:buChar char=""/>
            </a:pPr>
            <a:r>
              <a:rPr lang="en-US" sz="1700" dirty="0">
                <a:solidFill>
                  <a:schemeClr val="accent1">
                    <a:lumMod val="75000"/>
                  </a:schemeClr>
                </a:solidFill>
                <a:effectLst/>
                <a:latin typeface="Arial" panose="020B0604020202020204" pitchFamily="34" charset="0"/>
                <a:ea typeface="Times New Roman" panose="02020603050405020304" pitchFamily="18" charset="0"/>
              </a:rPr>
              <a:t>23 U.S.C. Chapter 1 - FEDERAL-AID HIGHWAYS Caltrans </a:t>
            </a:r>
            <a:r>
              <a:rPr lang="en-US" sz="1700" u="sng" dirty="0">
                <a:solidFill>
                  <a:srgbClr val="FFC000"/>
                </a:solidFill>
                <a:effectLst/>
                <a:latin typeface="Arial" panose="020B0604020202020204" pitchFamily="34" charset="0"/>
                <a:ea typeface="Times New Roman" panose="02020603050405020304" pitchFamily="18" charset="0"/>
                <a:hlinkClick r:id="rId9">
                  <a:extLst>
                    <a:ext uri="{A12FA001-AC4F-418D-AE19-62706E023703}">
                      <ahyp:hlinkClr xmlns:ahyp="http://schemas.microsoft.com/office/drawing/2018/hyperlinkcolor" val="tx"/>
                    </a:ext>
                  </a:extLst>
                </a:hlinkClick>
              </a:rPr>
              <a:t>Local Assistance Procedures Manual</a:t>
            </a:r>
            <a:r>
              <a:rPr lang="en-US" sz="1700" dirty="0">
                <a:solidFill>
                  <a:schemeClr val="accent1">
                    <a:lumMod val="75000"/>
                  </a:schemeClr>
                </a:solidFill>
                <a:effectLst/>
                <a:latin typeface="Arial" panose="020B0604020202020204" pitchFamily="34" charset="0"/>
                <a:ea typeface="Times New Roman" panose="02020603050405020304" pitchFamily="18" charset="0"/>
              </a:rPr>
              <a:t>. </a:t>
            </a:r>
            <a:r>
              <a:rPr lang="en-US" sz="1700" u="sng" dirty="0">
                <a:solidFill>
                  <a:srgbClr val="FFC000"/>
                </a:solidFill>
                <a:effectLst/>
                <a:latin typeface="Arial" panose="020B0604020202020204" pitchFamily="34" charset="0"/>
                <a:ea typeface="Times New Roman" panose="02020603050405020304" pitchFamily="18" charset="0"/>
                <a:hlinkClick r:id="rId9">
                  <a:extLst>
                    <a:ext uri="{A12FA001-AC4F-418D-AE19-62706E023703}">
                      <ahyp:hlinkClr xmlns:ahyp="http://schemas.microsoft.com/office/drawing/2018/hyperlinkcolor" val="tx"/>
                    </a:ext>
                  </a:extLst>
                </a:hlinkClick>
              </a:rPr>
              <a:t>https://dot.ca.gov/programs/local-assistance/guidelines-and-procedures/local-assistance-procedures-manual-lapm</a:t>
            </a:r>
            <a:r>
              <a:rPr lang="en-US" sz="1700" u="sng" dirty="0">
                <a:solidFill>
                  <a:schemeClr val="accent1">
                    <a:lumMod val="75000"/>
                  </a:schemeClr>
                </a:solidFill>
                <a:effectLst/>
                <a:latin typeface="Arial" panose="020B0604020202020204" pitchFamily="34" charset="0"/>
                <a:ea typeface="Times New Roman" panose="02020603050405020304" pitchFamily="18" charset="0"/>
              </a:rPr>
              <a:t>.</a:t>
            </a:r>
            <a:endParaRPr lang="en-US" sz="1700" dirty="0">
              <a:solidFill>
                <a:schemeClr val="accent1">
                  <a:lumMod val="75000"/>
                </a:schemeClr>
              </a:solidFill>
              <a:effectLst/>
              <a:latin typeface="Arial" panose="020B0604020202020204" pitchFamily="34" charset="0"/>
              <a:ea typeface="Times New Roman" panose="02020603050405020304" pitchFamily="18" charset="0"/>
            </a:endParaRPr>
          </a:p>
          <a:p>
            <a:pPr marL="0" indent="0">
              <a:buNone/>
            </a:pPr>
            <a:endParaRPr lang="en-US" dirty="0"/>
          </a:p>
        </p:txBody>
      </p:sp>
      <p:sp>
        <p:nvSpPr>
          <p:cNvPr id="5" name="Slide Number Placeholder 4">
            <a:extLst>
              <a:ext uri="{FF2B5EF4-FFF2-40B4-BE49-F238E27FC236}">
                <a16:creationId xmlns:a16="http://schemas.microsoft.com/office/drawing/2014/main" id="{6FC570EC-74D9-D043-5F59-A31FC1DFF75E}"/>
              </a:ext>
            </a:extLst>
          </p:cNvPr>
          <p:cNvSpPr>
            <a:spLocks noGrp="1"/>
          </p:cNvSpPr>
          <p:nvPr>
            <p:ph type="sldNum" sz="quarter" idx="12"/>
          </p:nvPr>
        </p:nvSpPr>
        <p:spPr/>
        <p:txBody>
          <a:bodyPr/>
          <a:lstStyle/>
          <a:p>
            <a:fld id="{005C4985-ACD0-2B4C-8981-36243250F268}" type="slidenum">
              <a:rPr lang="en-US" smtClean="0"/>
              <a:t>11</a:t>
            </a:fld>
            <a:endParaRPr lang="en-US"/>
          </a:p>
        </p:txBody>
      </p:sp>
    </p:spTree>
    <p:extLst>
      <p:ext uri="{BB962C8B-B14F-4D97-AF65-F5344CB8AC3E}">
        <p14:creationId xmlns:p14="http://schemas.microsoft.com/office/powerpoint/2010/main" val="337954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Overview of Scope of Work Tasks</a:t>
            </a:r>
          </a:p>
        </p:txBody>
      </p:sp>
      <p:graphicFrame>
        <p:nvGraphicFramePr>
          <p:cNvPr id="5" name="Table 4">
            <a:extLst>
              <a:ext uri="{FF2B5EF4-FFF2-40B4-BE49-F238E27FC236}">
                <a16:creationId xmlns:a16="http://schemas.microsoft.com/office/drawing/2014/main" id="{96A1A473-A275-5727-1E6B-F7C9C27C761B}"/>
              </a:ext>
            </a:extLst>
          </p:cNvPr>
          <p:cNvGraphicFramePr>
            <a:graphicFrameLocks noGrp="1"/>
          </p:cNvGraphicFramePr>
          <p:nvPr>
            <p:extLst>
              <p:ext uri="{D42A27DB-BD31-4B8C-83A1-F6EECF244321}">
                <p14:modId xmlns:p14="http://schemas.microsoft.com/office/powerpoint/2010/main" val="4198103233"/>
              </p:ext>
            </p:extLst>
          </p:nvPr>
        </p:nvGraphicFramePr>
        <p:xfrm>
          <a:off x="1701479" y="1600921"/>
          <a:ext cx="8148576" cy="4430415"/>
        </p:xfrm>
        <a:graphic>
          <a:graphicData uri="http://schemas.openxmlformats.org/drawingml/2006/table">
            <a:tbl>
              <a:tblPr firstRow="1" firstCol="1" bandRow="1">
                <a:tableStyleId>{0660B408-B3CF-4A94-85FC-2B1E0A45F4A2}</a:tableStyleId>
              </a:tblPr>
              <a:tblGrid>
                <a:gridCol w="937210">
                  <a:extLst>
                    <a:ext uri="{9D8B030D-6E8A-4147-A177-3AD203B41FA5}">
                      <a16:colId xmlns:a16="http://schemas.microsoft.com/office/drawing/2014/main" val="571587948"/>
                    </a:ext>
                  </a:extLst>
                </a:gridCol>
                <a:gridCol w="7211366">
                  <a:extLst>
                    <a:ext uri="{9D8B030D-6E8A-4147-A177-3AD203B41FA5}">
                      <a16:colId xmlns:a16="http://schemas.microsoft.com/office/drawing/2014/main" val="2872867512"/>
                    </a:ext>
                  </a:extLst>
                </a:gridCol>
              </a:tblGrid>
              <a:tr h="402765">
                <a:tc>
                  <a:txBody>
                    <a:bodyPr/>
                    <a:lstStyle/>
                    <a:p>
                      <a:pPr marL="0" marR="0" algn="just" fontAlgn="base">
                        <a:spcBef>
                          <a:spcPts val="0"/>
                        </a:spcBef>
                        <a:spcAft>
                          <a:spcPts val="0"/>
                        </a:spcAft>
                      </a:pPr>
                      <a:r>
                        <a:rPr lang="en-US" sz="1800" b="1" dirty="0">
                          <a:solidFill>
                            <a:schemeClr val="bg1"/>
                          </a:solidFill>
                          <a:effectLst/>
                        </a:rPr>
                        <a:t>Task #</a:t>
                      </a:r>
                      <a:r>
                        <a:rPr lang="en-US" sz="1800" dirty="0">
                          <a:solidFill>
                            <a:schemeClr val="bg1"/>
                          </a:solidFill>
                          <a:effectLst/>
                        </a:rPr>
                        <a:t> </a:t>
                      </a:r>
                      <a:endParaRPr lang="en-US" sz="1800" dirty="0">
                        <a:solidFill>
                          <a:schemeClr val="bg1"/>
                        </a:solidFill>
                        <a:effectLst/>
                        <a:latin typeface="Arial" panose="020B0604020202020204" pitchFamily="34" charset="0"/>
                        <a:ea typeface="Times New Roman" panose="02020603050405020304" pitchFamily="18" charset="0"/>
                      </a:endParaRPr>
                    </a:p>
                  </a:txBody>
                  <a:tcPr marL="0" marR="0" marT="0" marB="0">
                    <a:solidFill>
                      <a:schemeClr val="accent1">
                        <a:lumMod val="75000"/>
                      </a:schemeClr>
                    </a:solidFill>
                  </a:tcPr>
                </a:tc>
                <a:tc>
                  <a:txBody>
                    <a:bodyPr/>
                    <a:lstStyle/>
                    <a:p>
                      <a:pPr marL="0" marR="0" algn="just" fontAlgn="base">
                        <a:spcBef>
                          <a:spcPts val="0"/>
                        </a:spcBef>
                        <a:spcAft>
                          <a:spcPts val="0"/>
                        </a:spcAft>
                      </a:pPr>
                      <a:r>
                        <a:rPr lang="en-US" sz="1800" b="1">
                          <a:solidFill>
                            <a:schemeClr val="bg1"/>
                          </a:solidFill>
                          <a:effectLst/>
                        </a:rPr>
                        <a:t>Administrative Task Name </a:t>
                      </a:r>
                      <a:endParaRPr lang="en-US" sz="1800">
                        <a:solidFill>
                          <a:schemeClr val="bg1"/>
                        </a:solidFill>
                        <a:effectLst/>
                        <a:latin typeface="Arial" panose="020B0604020202020204" pitchFamily="34" charset="0"/>
                        <a:ea typeface="Times New Roman" panose="02020603050405020304" pitchFamily="18" charset="0"/>
                      </a:endParaRPr>
                    </a:p>
                  </a:txBody>
                  <a:tcPr marL="0" marR="0" marT="0" marB="0">
                    <a:solidFill>
                      <a:schemeClr val="accent1">
                        <a:lumMod val="75000"/>
                      </a:schemeClr>
                    </a:solidFill>
                  </a:tcPr>
                </a:tc>
                <a:extLst>
                  <a:ext uri="{0D108BD9-81ED-4DB2-BD59-A6C34878D82A}">
                    <a16:rowId xmlns:a16="http://schemas.microsoft.com/office/drawing/2014/main" val="2262941602"/>
                  </a:ext>
                </a:extLst>
              </a:tr>
              <a:tr h="402765">
                <a:tc>
                  <a:txBody>
                    <a:bodyPr/>
                    <a:lstStyle/>
                    <a:p>
                      <a:pPr marL="0" marR="0" algn="ctr" fontAlgn="base">
                        <a:spcBef>
                          <a:spcPts val="0"/>
                        </a:spcBef>
                        <a:spcAft>
                          <a:spcPts val="0"/>
                        </a:spcAft>
                      </a:pPr>
                      <a:r>
                        <a:rPr lang="en-US" sz="1800">
                          <a:effectLst/>
                        </a:rPr>
                        <a:t>1 </a:t>
                      </a:r>
                      <a:endParaRPr lang="en-US" sz="1800">
                        <a:effectLst/>
                        <a:latin typeface="Arial" panose="020B0604020202020204" pitchFamily="34" charset="0"/>
                        <a:ea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800">
                          <a:effectLst/>
                        </a:rPr>
                        <a:t>Agreement Management  </a:t>
                      </a:r>
                      <a:endParaRPr lang="en-US" sz="180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4144351522"/>
                  </a:ext>
                </a:extLst>
              </a:tr>
              <a:tr h="402765">
                <a:tc>
                  <a:txBody>
                    <a:bodyPr/>
                    <a:lstStyle/>
                    <a:p>
                      <a:pPr marL="0" marR="0" algn="just" fontAlgn="base">
                        <a:spcBef>
                          <a:spcPts val="0"/>
                        </a:spcBef>
                        <a:spcAft>
                          <a:spcPts val="0"/>
                        </a:spcAft>
                      </a:pPr>
                      <a:r>
                        <a:rPr lang="en-US" sz="1800" b="1">
                          <a:solidFill>
                            <a:schemeClr val="bg1"/>
                          </a:solidFill>
                          <a:effectLst/>
                        </a:rPr>
                        <a:t>Task #</a:t>
                      </a:r>
                      <a:r>
                        <a:rPr lang="en-US" sz="1800">
                          <a:solidFill>
                            <a:schemeClr val="bg1"/>
                          </a:solidFill>
                          <a:effectLst/>
                        </a:rPr>
                        <a:t> </a:t>
                      </a:r>
                      <a:endParaRPr lang="en-US" sz="1800">
                        <a:solidFill>
                          <a:schemeClr val="bg1"/>
                        </a:solidFill>
                        <a:effectLst/>
                        <a:latin typeface="Arial" panose="020B0604020202020204" pitchFamily="34" charset="0"/>
                        <a:ea typeface="Times New Roman" panose="02020603050405020304" pitchFamily="18" charset="0"/>
                      </a:endParaRPr>
                    </a:p>
                  </a:txBody>
                  <a:tcPr marL="0" marR="0" marT="0" marB="0">
                    <a:solidFill>
                      <a:schemeClr val="accent1">
                        <a:lumMod val="75000"/>
                      </a:schemeClr>
                    </a:solidFill>
                  </a:tcPr>
                </a:tc>
                <a:tc>
                  <a:txBody>
                    <a:bodyPr/>
                    <a:lstStyle/>
                    <a:p>
                      <a:pPr marL="0" marR="0" algn="just" fontAlgn="base">
                        <a:spcBef>
                          <a:spcPts val="0"/>
                        </a:spcBef>
                        <a:spcAft>
                          <a:spcPts val="0"/>
                        </a:spcAft>
                      </a:pPr>
                      <a:r>
                        <a:rPr lang="en-US" sz="1800" b="1">
                          <a:solidFill>
                            <a:schemeClr val="bg1"/>
                          </a:solidFill>
                          <a:effectLst/>
                        </a:rPr>
                        <a:t>Technical Task Name</a:t>
                      </a:r>
                      <a:endParaRPr lang="en-US" sz="1800">
                        <a:solidFill>
                          <a:schemeClr val="bg1"/>
                        </a:solidFill>
                        <a:effectLst/>
                        <a:latin typeface="Arial" panose="020B0604020202020204" pitchFamily="34" charset="0"/>
                        <a:ea typeface="Times New Roman" panose="02020603050405020304" pitchFamily="18" charset="0"/>
                      </a:endParaRPr>
                    </a:p>
                  </a:txBody>
                  <a:tcPr marL="0" marR="0" marT="0" marB="0">
                    <a:solidFill>
                      <a:schemeClr val="accent1">
                        <a:lumMod val="75000"/>
                      </a:schemeClr>
                    </a:solidFill>
                  </a:tcPr>
                </a:tc>
                <a:extLst>
                  <a:ext uri="{0D108BD9-81ED-4DB2-BD59-A6C34878D82A}">
                    <a16:rowId xmlns:a16="http://schemas.microsoft.com/office/drawing/2014/main" val="2352643457"/>
                  </a:ext>
                </a:extLst>
              </a:tr>
              <a:tr h="402765">
                <a:tc>
                  <a:txBody>
                    <a:bodyPr/>
                    <a:lstStyle/>
                    <a:p>
                      <a:pPr marL="0" marR="0" algn="ctr" fontAlgn="base">
                        <a:spcBef>
                          <a:spcPts val="0"/>
                        </a:spcBef>
                        <a:spcAft>
                          <a:spcPts val="0"/>
                        </a:spcAft>
                      </a:pPr>
                      <a:r>
                        <a:rPr lang="en-US" sz="1800">
                          <a:effectLst/>
                        </a:rPr>
                        <a:t>2</a:t>
                      </a:r>
                      <a:endParaRPr lang="en-US" sz="1800">
                        <a:effectLst/>
                        <a:latin typeface="Arial" panose="020B0604020202020204" pitchFamily="34" charset="0"/>
                        <a:ea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800">
                          <a:effectLst/>
                        </a:rPr>
                        <a:t>Federal Compliance Training Support</a:t>
                      </a:r>
                      <a:endParaRPr lang="en-US" sz="180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1341265561"/>
                  </a:ext>
                </a:extLst>
              </a:tr>
              <a:tr h="402765">
                <a:tc>
                  <a:txBody>
                    <a:bodyPr/>
                    <a:lstStyle/>
                    <a:p>
                      <a:pPr marL="0" marR="0" algn="ctr" fontAlgn="base">
                        <a:spcBef>
                          <a:spcPts val="0"/>
                        </a:spcBef>
                        <a:spcAft>
                          <a:spcPts val="0"/>
                        </a:spcAft>
                      </a:pPr>
                      <a:r>
                        <a:rPr lang="en-US" sz="1800">
                          <a:effectLst/>
                        </a:rPr>
                        <a:t>3</a:t>
                      </a:r>
                      <a:endParaRPr lang="en-US" sz="1800">
                        <a:effectLst/>
                        <a:latin typeface="Arial" panose="020B0604020202020204" pitchFamily="34" charset="0"/>
                        <a:ea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800">
                          <a:effectLst/>
                        </a:rPr>
                        <a:t>Project Compliance Support</a:t>
                      </a:r>
                      <a:endParaRPr lang="en-US" sz="180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1546933563"/>
                  </a:ext>
                </a:extLst>
              </a:tr>
              <a:tr h="402765">
                <a:tc>
                  <a:txBody>
                    <a:bodyPr/>
                    <a:lstStyle/>
                    <a:p>
                      <a:pPr marL="0" marR="0" algn="ctr" fontAlgn="base">
                        <a:spcBef>
                          <a:spcPts val="0"/>
                        </a:spcBef>
                        <a:spcAft>
                          <a:spcPts val="0"/>
                        </a:spcAft>
                      </a:pPr>
                      <a:r>
                        <a:rPr lang="en-US" sz="1800">
                          <a:effectLst/>
                        </a:rPr>
                        <a:t>4 </a:t>
                      </a:r>
                      <a:endParaRPr lang="en-US" sz="1800">
                        <a:effectLst/>
                        <a:latin typeface="Arial" panose="020B0604020202020204" pitchFamily="34" charset="0"/>
                        <a:ea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800">
                          <a:effectLst/>
                        </a:rPr>
                        <a:t>Financial Management</a:t>
                      </a:r>
                      <a:endParaRPr lang="en-US" sz="180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3142295237"/>
                  </a:ext>
                </a:extLst>
              </a:tr>
              <a:tr h="402765">
                <a:tc>
                  <a:txBody>
                    <a:bodyPr/>
                    <a:lstStyle/>
                    <a:p>
                      <a:pPr marL="0" marR="0" algn="ctr" fontAlgn="base">
                        <a:spcBef>
                          <a:spcPts val="0"/>
                        </a:spcBef>
                        <a:spcAft>
                          <a:spcPts val="0"/>
                        </a:spcAft>
                      </a:pPr>
                      <a:r>
                        <a:rPr lang="en-US" sz="1800">
                          <a:effectLst/>
                        </a:rPr>
                        <a:t>5 </a:t>
                      </a:r>
                      <a:endParaRPr lang="en-US" sz="1800">
                        <a:effectLst/>
                        <a:latin typeface="Arial" panose="020B0604020202020204" pitchFamily="34" charset="0"/>
                        <a:ea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800" dirty="0">
                          <a:effectLst/>
                        </a:rPr>
                        <a:t>Evaluation of Subrecipients</a:t>
                      </a:r>
                      <a:endParaRPr lang="en-US" sz="1800" dirty="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3591396926"/>
                  </a:ext>
                </a:extLst>
              </a:tr>
              <a:tr h="402765">
                <a:tc>
                  <a:txBody>
                    <a:bodyPr/>
                    <a:lstStyle/>
                    <a:p>
                      <a:pPr marL="0" marR="0" algn="ctr" fontAlgn="base">
                        <a:spcBef>
                          <a:spcPts val="0"/>
                        </a:spcBef>
                        <a:spcAft>
                          <a:spcPts val="0"/>
                        </a:spcAft>
                      </a:pPr>
                      <a:r>
                        <a:rPr lang="en-US" sz="1800">
                          <a:effectLst/>
                        </a:rPr>
                        <a:t>6</a:t>
                      </a:r>
                      <a:endParaRPr lang="en-US" sz="1800">
                        <a:effectLst/>
                        <a:latin typeface="Arial" panose="020B0604020202020204" pitchFamily="34" charset="0"/>
                        <a:ea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800">
                          <a:effectLst/>
                        </a:rPr>
                        <a:t>Federal Reporting</a:t>
                      </a:r>
                      <a:endParaRPr lang="en-US" sz="180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1142627138"/>
                  </a:ext>
                </a:extLst>
              </a:tr>
              <a:tr h="402765">
                <a:tc>
                  <a:txBody>
                    <a:bodyPr/>
                    <a:lstStyle/>
                    <a:p>
                      <a:pPr marL="0" marR="0" algn="ctr" fontAlgn="base">
                        <a:spcBef>
                          <a:spcPts val="0"/>
                        </a:spcBef>
                        <a:spcAft>
                          <a:spcPts val="0"/>
                        </a:spcAft>
                      </a:pPr>
                      <a:r>
                        <a:rPr lang="en-US" sz="1800">
                          <a:effectLst/>
                        </a:rPr>
                        <a:t>7</a:t>
                      </a:r>
                      <a:endParaRPr lang="en-US" sz="1800">
                        <a:effectLst/>
                        <a:latin typeface="Arial" panose="020B0604020202020204" pitchFamily="34" charset="0"/>
                        <a:ea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800">
                          <a:effectLst/>
                        </a:rPr>
                        <a:t>Oversight Requirements</a:t>
                      </a:r>
                      <a:endParaRPr lang="en-US" sz="180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2978668570"/>
                  </a:ext>
                </a:extLst>
              </a:tr>
              <a:tr h="402765">
                <a:tc>
                  <a:txBody>
                    <a:bodyPr/>
                    <a:lstStyle/>
                    <a:p>
                      <a:pPr marL="0" marR="0" algn="ctr" fontAlgn="base">
                        <a:spcBef>
                          <a:spcPts val="0"/>
                        </a:spcBef>
                        <a:spcAft>
                          <a:spcPts val="0"/>
                        </a:spcAft>
                      </a:pPr>
                      <a:r>
                        <a:rPr lang="en-US" sz="1800">
                          <a:effectLst/>
                        </a:rPr>
                        <a:t>8</a:t>
                      </a:r>
                      <a:endParaRPr lang="en-US" sz="1800">
                        <a:effectLst/>
                        <a:latin typeface="Arial" panose="020B0604020202020204" pitchFamily="34" charset="0"/>
                        <a:ea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800">
                          <a:effectLst/>
                        </a:rPr>
                        <a:t>Audit Support</a:t>
                      </a:r>
                      <a:endParaRPr lang="en-US" sz="180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2923827381"/>
                  </a:ext>
                </a:extLst>
              </a:tr>
              <a:tr h="402765">
                <a:tc>
                  <a:txBody>
                    <a:bodyPr/>
                    <a:lstStyle/>
                    <a:p>
                      <a:pPr marL="0" marR="0" algn="ctr" fontAlgn="base">
                        <a:spcBef>
                          <a:spcPts val="0"/>
                        </a:spcBef>
                        <a:spcAft>
                          <a:spcPts val="0"/>
                        </a:spcAft>
                      </a:pPr>
                      <a:r>
                        <a:rPr lang="en-US" sz="1800">
                          <a:effectLst/>
                        </a:rPr>
                        <a:t>9</a:t>
                      </a:r>
                      <a:endParaRPr lang="en-US" sz="1800">
                        <a:effectLst/>
                        <a:latin typeface="Arial" panose="020B0604020202020204" pitchFamily="34" charset="0"/>
                        <a:ea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800" dirty="0">
                          <a:effectLst/>
                        </a:rPr>
                        <a:t>Modification of Performance Period and Closeout</a:t>
                      </a:r>
                      <a:endParaRPr lang="en-US" sz="1800" dirty="0">
                        <a:effectLst/>
                        <a:latin typeface="Arial" panose="020B0604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1261205353"/>
                  </a:ext>
                </a:extLst>
              </a:tr>
            </a:tbl>
          </a:graphicData>
        </a:graphic>
      </p:graphicFrame>
      <p:sp>
        <p:nvSpPr>
          <p:cNvPr id="2" name="Slide Number Placeholder 1">
            <a:extLst>
              <a:ext uri="{FF2B5EF4-FFF2-40B4-BE49-F238E27FC236}">
                <a16:creationId xmlns:a16="http://schemas.microsoft.com/office/drawing/2014/main" id="{7DE996C1-C420-4267-AA0B-3D7E02CC99D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srgbClr val="17406D"/>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1740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637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7C903C-44E2-472E-231F-39E1976BC474}"/>
              </a:ext>
            </a:extLst>
          </p:cNvPr>
          <p:cNvSpPr>
            <a:spLocks noGrp="1"/>
          </p:cNvSpPr>
          <p:nvPr>
            <p:ph type="title"/>
          </p:nvPr>
        </p:nvSpPr>
        <p:spPr/>
        <p:txBody>
          <a:bodyPr>
            <a:normAutofit fontScale="90000"/>
          </a:bodyPr>
          <a:lstStyle/>
          <a:p>
            <a:r>
              <a:rPr lang="en-US" b="1">
                <a:latin typeface="Arial"/>
                <a:cs typeface="Arial"/>
              </a:rPr>
              <a:t>Scope of Work</a:t>
            </a:r>
            <a:br>
              <a:rPr lang="en-US" b="1">
                <a:latin typeface="Arial"/>
                <a:cs typeface="Arial"/>
              </a:rPr>
            </a:br>
            <a:r>
              <a:rPr lang="en-US" sz="4000" b="1">
                <a:latin typeface="Arial"/>
                <a:cs typeface="Arial"/>
              </a:rPr>
              <a:t>Task 1- Agreement Management  </a:t>
            </a:r>
            <a:endParaRPr lang="en-US" b="1">
              <a:latin typeface="Arial"/>
              <a:cs typeface="Arial"/>
            </a:endParaRPr>
          </a:p>
        </p:txBody>
      </p:sp>
      <p:sp>
        <p:nvSpPr>
          <p:cNvPr id="7" name="Content Placeholder 6">
            <a:extLst>
              <a:ext uri="{FF2B5EF4-FFF2-40B4-BE49-F238E27FC236}">
                <a16:creationId xmlns:a16="http://schemas.microsoft.com/office/drawing/2014/main" id="{884660A3-C663-A8D7-9802-890E75928161}"/>
              </a:ext>
            </a:extLst>
          </p:cNvPr>
          <p:cNvSpPr>
            <a:spLocks noGrp="1"/>
          </p:cNvSpPr>
          <p:nvPr>
            <p:ph idx="1"/>
          </p:nvPr>
        </p:nvSpPr>
        <p:spPr>
          <a:xfrm>
            <a:off x="800688" y="1781294"/>
            <a:ext cx="9953978" cy="4351338"/>
          </a:xfrm>
        </p:spPr>
        <p:txBody>
          <a:bodyPr>
            <a:normAutofit/>
          </a:bodyPr>
          <a:lstStyle/>
          <a:p>
            <a:pPr marL="0" indent="0">
              <a:spcAft>
                <a:spcPts val="600"/>
              </a:spcAft>
              <a:buNone/>
            </a:pPr>
            <a:r>
              <a:rPr lang="en-US" b="1"/>
              <a:t>Task 1: Agreement Management </a:t>
            </a:r>
          </a:p>
          <a:p>
            <a:pPr marL="0" indent="0">
              <a:spcAft>
                <a:spcPts val="600"/>
              </a:spcAft>
              <a:buNone/>
            </a:pPr>
            <a:r>
              <a:rPr lang="en-US">
                <a:solidFill>
                  <a:schemeClr val="accent1">
                    <a:lumMod val="75000"/>
                  </a:schemeClr>
                </a:solidFill>
              </a:rPr>
              <a:t>The goals of this task are the management, oversight, and administrative duties to be performed by the Contractor for this Agreement</a:t>
            </a:r>
          </a:p>
          <a:p>
            <a:pPr marL="400050" indent="-342900">
              <a:spcAft>
                <a:spcPts val="600"/>
              </a:spcAft>
            </a:pPr>
            <a:r>
              <a:rPr lang="en-US">
                <a:solidFill>
                  <a:schemeClr val="accent1">
                    <a:lumMod val="75000"/>
                  </a:schemeClr>
                </a:solidFill>
              </a:rPr>
              <a:t>Agreement Management</a:t>
            </a:r>
          </a:p>
          <a:p>
            <a:pPr marL="400050" indent="-342900">
              <a:spcAft>
                <a:spcPts val="600"/>
              </a:spcAft>
            </a:pPr>
            <a:r>
              <a:rPr lang="en-US">
                <a:solidFill>
                  <a:schemeClr val="accent1">
                    <a:lumMod val="75000"/>
                  </a:schemeClr>
                </a:solidFill>
              </a:rPr>
              <a:t>Work Authorizations – project scope will vary for each work request</a:t>
            </a:r>
          </a:p>
          <a:p>
            <a:pPr marL="0" indent="0">
              <a:spcAft>
                <a:spcPts val="600"/>
              </a:spcAft>
              <a:buNone/>
            </a:pPr>
            <a:endParaRPr lang="en-US" sz="2800"/>
          </a:p>
        </p:txBody>
      </p:sp>
      <p:sp>
        <p:nvSpPr>
          <p:cNvPr id="4" name="Slide Number Placeholder 3">
            <a:extLst>
              <a:ext uri="{FF2B5EF4-FFF2-40B4-BE49-F238E27FC236}">
                <a16:creationId xmlns:a16="http://schemas.microsoft.com/office/drawing/2014/main" id="{81E6FF1B-9375-5A69-CB94-14982F825976}"/>
              </a:ext>
            </a:extLst>
          </p:cNvPr>
          <p:cNvSpPr>
            <a:spLocks noGrp="1"/>
          </p:cNvSpPr>
          <p:nvPr>
            <p:ph type="sldNum" sz="quarter" idx="12"/>
          </p:nvPr>
        </p:nvSpPr>
        <p:spPr/>
        <p:txBody>
          <a:bodyPr/>
          <a:lstStyle/>
          <a:p>
            <a:fld id="{7F09A1A5-4186-AE45-B489-8F93D826EB49}" type="slidenum">
              <a:rPr lang="en-US" smtClean="0"/>
              <a:t>13</a:t>
            </a:fld>
            <a:endParaRPr lang="en-US"/>
          </a:p>
        </p:txBody>
      </p:sp>
    </p:spTree>
    <p:extLst>
      <p:ext uri="{BB962C8B-B14F-4D97-AF65-F5344CB8AC3E}">
        <p14:creationId xmlns:p14="http://schemas.microsoft.com/office/powerpoint/2010/main" val="177788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19E593-FFCD-59DA-D3C3-48081AC2E6A7}"/>
              </a:ext>
            </a:extLst>
          </p:cNvPr>
          <p:cNvSpPr>
            <a:spLocks noGrp="1"/>
          </p:cNvSpPr>
          <p:nvPr>
            <p:ph type="title"/>
          </p:nvPr>
        </p:nvSpPr>
        <p:spPr/>
        <p:txBody>
          <a:bodyPr>
            <a:noAutofit/>
          </a:bodyPr>
          <a:lstStyle/>
          <a:p>
            <a:r>
              <a:rPr kumimoji="0" lang="en-US" sz="4000" b="1" i="0" u="none" strike="noStrike" kern="1200" cap="none" spc="0" normalizeH="0" baseline="0" noProof="0">
                <a:ln>
                  <a:noFill/>
                </a:ln>
                <a:solidFill>
                  <a:srgbClr val="17406D">
                    <a:lumMod val="75000"/>
                  </a:srgbClr>
                </a:solidFill>
                <a:effectLst/>
                <a:uLnTx/>
                <a:uFillTx/>
                <a:latin typeface="Arial" panose="020B0604020202020204" pitchFamily="34" charset="0"/>
                <a:cs typeface="Arial" panose="020B0604020202020204" pitchFamily="34" charset="0"/>
              </a:rPr>
              <a:t>Scope of Work</a:t>
            </a:r>
            <a:br>
              <a:rPr kumimoji="0" lang="en-US" sz="2800" b="1" i="0" u="none" strike="noStrike" kern="1200" cap="none" spc="0" normalizeH="0" baseline="0" noProof="0">
                <a:ln>
                  <a:noFill/>
                </a:ln>
                <a:solidFill>
                  <a:srgbClr val="17406D">
                    <a:lumMod val="75000"/>
                  </a:srgbClr>
                </a:solidFill>
                <a:effectLst/>
                <a:uLnTx/>
                <a:uFillTx/>
                <a:latin typeface="Arial" panose="020B0604020202020204" pitchFamily="34" charset="0"/>
                <a:cs typeface="Arial" panose="020B0604020202020204" pitchFamily="34" charset="0"/>
              </a:rPr>
            </a:br>
            <a:r>
              <a:rPr kumimoji="0" lang="en-US" sz="3600" b="1" i="0" u="none" strike="noStrike" kern="1200" cap="none" spc="0" normalizeH="0" baseline="0" noProof="0">
                <a:ln>
                  <a:noFill/>
                </a:ln>
                <a:solidFill>
                  <a:srgbClr val="17406D">
                    <a:lumMod val="75000"/>
                  </a:srgbClr>
                </a:solidFill>
                <a:effectLst/>
                <a:uLnTx/>
                <a:uFillTx/>
                <a:latin typeface="Arial" panose="020B0604020202020204" pitchFamily="34" charset="0"/>
                <a:cs typeface="Arial" panose="020B0604020202020204" pitchFamily="34" charset="0"/>
              </a:rPr>
              <a:t>Technical Tasks- Work Authorizations</a:t>
            </a:r>
            <a:endParaRPr lang="en-US" sz="3200" b="1">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D4F559A5-71B7-DB97-32C0-BA290A525DAE}"/>
              </a:ext>
            </a:extLst>
          </p:cNvPr>
          <p:cNvSpPr>
            <a:spLocks noGrp="1"/>
          </p:cNvSpPr>
          <p:nvPr>
            <p:ph idx="1"/>
          </p:nvPr>
        </p:nvSpPr>
        <p:spPr>
          <a:xfrm>
            <a:off x="691162" y="1448434"/>
            <a:ext cx="9953978" cy="4907915"/>
          </a:xfrm>
        </p:spPr>
        <p:txBody>
          <a:bodyPr>
            <a:normAutofit/>
          </a:bodyPr>
          <a:lstStyle/>
          <a:p>
            <a:pPr>
              <a:spcBef>
                <a:spcPts val="600"/>
              </a:spcBef>
              <a:spcAft>
                <a:spcPts val="600"/>
              </a:spcAft>
            </a:pPr>
            <a:r>
              <a:rPr lang="en-US">
                <a:solidFill>
                  <a:schemeClr val="accent1">
                    <a:lumMod val="75000"/>
                  </a:schemeClr>
                </a:solidFill>
              </a:rPr>
              <a:t>All Work on an as-needed basis</a:t>
            </a:r>
          </a:p>
          <a:p>
            <a:pPr>
              <a:spcBef>
                <a:spcPts val="600"/>
              </a:spcBef>
              <a:spcAft>
                <a:spcPts val="600"/>
              </a:spcAft>
            </a:pPr>
            <a:r>
              <a:rPr lang="en-US">
                <a:solidFill>
                  <a:schemeClr val="accent1">
                    <a:lumMod val="75000"/>
                  </a:schemeClr>
                </a:solidFill>
              </a:rPr>
              <a:t>Signed Work Authorization is required prior to any work on technical tasks</a:t>
            </a:r>
          </a:p>
          <a:p>
            <a:pPr>
              <a:spcBef>
                <a:spcPts val="600"/>
              </a:spcBef>
              <a:spcAft>
                <a:spcPts val="600"/>
              </a:spcAft>
            </a:pPr>
            <a:r>
              <a:rPr lang="en-US">
                <a:solidFill>
                  <a:schemeClr val="accent1">
                    <a:lumMod val="75000"/>
                  </a:schemeClr>
                </a:solidFill>
              </a:rPr>
              <a:t>Work expected in two phases</a:t>
            </a:r>
          </a:p>
          <a:p>
            <a:pPr marL="914400" lvl="1" indent="-457200">
              <a:spcBef>
                <a:spcPts val="600"/>
              </a:spcBef>
              <a:spcAft>
                <a:spcPts val="600"/>
              </a:spcAft>
              <a:buFont typeface="+mj-lt"/>
              <a:buAutoNum type="arabicPeriod"/>
            </a:pPr>
            <a:r>
              <a:rPr lang="en-US">
                <a:solidFill>
                  <a:schemeClr val="accent1">
                    <a:lumMod val="75000"/>
                  </a:schemeClr>
                </a:solidFill>
              </a:rPr>
              <a:t>Setting up the federally funded programs</a:t>
            </a:r>
          </a:p>
          <a:p>
            <a:pPr marL="914400" lvl="1" indent="-457200">
              <a:spcBef>
                <a:spcPts val="600"/>
              </a:spcBef>
              <a:spcAft>
                <a:spcPts val="600"/>
              </a:spcAft>
              <a:buFont typeface="+mj-lt"/>
              <a:buAutoNum type="arabicPeriod"/>
            </a:pPr>
            <a:r>
              <a:rPr lang="en-US">
                <a:solidFill>
                  <a:schemeClr val="accent1">
                    <a:lumMod val="75000"/>
                  </a:schemeClr>
                </a:solidFill>
              </a:rPr>
              <a:t>Assist in compliance, monitoring, reporting and auditing work</a:t>
            </a:r>
          </a:p>
          <a:p>
            <a:pPr>
              <a:spcBef>
                <a:spcPts val="600"/>
              </a:spcBef>
              <a:spcAft>
                <a:spcPts val="600"/>
              </a:spcAft>
            </a:pPr>
            <a:r>
              <a:rPr lang="en-US">
                <a:solidFill>
                  <a:schemeClr val="accent1">
                    <a:lumMod val="75000"/>
                  </a:schemeClr>
                </a:solidFill>
              </a:rPr>
              <a:t>Access to Confidential and Personal Information</a:t>
            </a:r>
          </a:p>
          <a:p>
            <a:pPr lvl="1">
              <a:spcBef>
                <a:spcPts val="600"/>
              </a:spcBef>
              <a:spcAft>
                <a:spcPts val="600"/>
              </a:spcAft>
              <a:buFont typeface="Courier New" panose="02070309020205020404" pitchFamily="49" charset="0"/>
              <a:buChar char="o"/>
            </a:pPr>
            <a:r>
              <a:rPr lang="en-US">
                <a:solidFill>
                  <a:schemeClr val="accent1">
                    <a:lumMod val="75000"/>
                  </a:schemeClr>
                </a:solidFill>
              </a:rPr>
              <a:t>Requirements for handling Confidential Information and Personal Information included in Task 1.7; Exhibit D</a:t>
            </a:r>
          </a:p>
        </p:txBody>
      </p:sp>
      <p:sp>
        <p:nvSpPr>
          <p:cNvPr id="4" name="Slide Number Placeholder 3">
            <a:extLst>
              <a:ext uri="{FF2B5EF4-FFF2-40B4-BE49-F238E27FC236}">
                <a16:creationId xmlns:a16="http://schemas.microsoft.com/office/drawing/2014/main" id="{F3238198-6542-7ED0-2114-AABE09662B7F}"/>
              </a:ext>
            </a:extLst>
          </p:cNvPr>
          <p:cNvSpPr>
            <a:spLocks noGrp="1"/>
          </p:cNvSpPr>
          <p:nvPr>
            <p:ph type="sldNum" sz="quarter" idx="12"/>
          </p:nvPr>
        </p:nvSpPr>
        <p:spPr/>
        <p:txBody>
          <a:bodyPr/>
          <a:lstStyle/>
          <a:p>
            <a:fld id="{7F09A1A5-4186-AE45-B489-8F93D826EB49}" type="slidenum">
              <a:rPr lang="en-US" smtClean="0"/>
              <a:t>14</a:t>
            </a:fld>
            <a:endParaRPr lang="en-US"/>
          </a:p>
        </p:txBody>
      </p:sp>
    </p:spTree>
    <p:extLst>
      <p:ext uri="{BB962C8B-B14F-4D97-AF65-F5344CB8AC3E}">
        <p14:creationId xmlns:p14="http://schemas.microsoft.com/office/powerpoint/2010/main" val="282062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BB0811-BFCB-73F7-A5E8-8F56B5EF79D1}"/>
              </a:ext>
            </a:extLst>
          </p:cNvPr>
          <p:cNvSpPr>
            <a:spLocks noGrp="1"/>
          </p:cNvSpPr>
          <p:nvPr>
            <p:ph type="title"/>
          </p:nvPr>
        </p:nvSpPr>
        <p:spPr/>
        <p:txBody>
          <a:bodyPr>
            <a:noAutofit/>
          </a:bodyPr>
          <a:lstStyle/>
          <a:p>
            <a:r>
              <a:rPr lang="en-US" sz="4000" b="1">
                <a:solidFill>
                  <a:srgbClr val="254061"/>
                </a:solidFill>
                <a:latin typeface="Arial"/>
                <a:cs typeface="Arial"/>
              </a:rPr>
              <a:t>Scope of Work</a:t>
            </a:r>
            <a:br>
              <a:rPr lang="en-US" sz="3600" b="1">
                <a:solidFill>
                  <a:srgbClr val="254061"/>
                </a:solidFill>
                <a:latin typeface="Arial"/>
                <a:cs typeface="Arial"/>
              </a:rPr>
            </a:br>
            <a:r>
              <a:rPr lang="en-US" sz="3600" b="1">
                <a:solidFill>
                  <a:srgbClr val="254061"/>
                </a:solidFill>
                <a:latin typeface="Arial"/>
                <a:cs typeface="Arial"/>
              </a:rPr>
              <a:t>Tasks 2 and 3</a:t>
            </a:r>
          </a:p>
        </p:txBody>
      </p:sp>
      <p:sp>
        <p:nvSpPr>
          <p:cNvPr id="7" name="Content Placeholder 6">
            <a:extLst>
              <a:ext uri="{FF2B5EF4-FFF2-40B4-BE49-F238E27FC236}">
                <a16:creationId xmlns:a16="http://schemas.microsoft.com/office/drawing/2014/main" id="{FFD61BE0-21A2-8918-324A-F1B32A5B5EDC}"/>
              </a:ext>
            </a:extLst>
          </p:cNvPr>
          <p:cNvSpPr>
            <a:spLocks noGrp="1"/>
          </p:cNvSpPr>
          <p:nvPr>
            <p:ph idx="1"/>
          </p:nvPr>
        </p:nvSpPr>
        <p:spPr>
          <a:xfrm>
            <a:off x="452100" y="1458469"/>
            <a:ext cx="10901699" cy="5080443"/>
          </a:xfrm>
        </p:spPr>
        <p:txBody>
          <a:bodyPr>
            <a:normAutofit fontScale="85000" lnSpcReduction="20000"/>
          </a:bodyPr>
          <a:lstStyle/>
          <a:p>
            <a:pPr marL="0" indent="0">
              <a:buNone/>
            </a:pPr>
            <a:r>
              <a:rPr lang="en-US" b="1" dirty="0"/>
              <a:t>Task 2: Federal Compliance Training Support</a:t>
            </a:r>
          </a:p>
          <a:p>
            <a:r>
              <a:rPr lang="en-US" dirty="0">
                <a:solidFill>
                  <a:schemeClr val="accent1">
                    <a:lumMod val="75000"/>
                  </a:schemeClr>
                </a:solidFill>
              </a:rPr>
              <a:t>Identification of administrative reporting compliance requirements for one or more federally funded programs</a:t>
            </a:r>
          </a:p>
          <a:p>
            <a:r>
              <a:rPr lang="en-US" dirty="0">
                <a:solidFill>
                  <a:schemeClr val="accent1">
                    <a:lumMod val="75000"/>
                  </a:schemeClr>
                </a:solidFill>
              </a:rPr>
              <a:t>Development of materials and provision of training to Energy Commission staff, contractors, and subrecipients on federal reporting and compliance requirements</a:t>
            </a:r>
          </a:p>
          <a:p>
            <a:pPr marL="0" indent="0">
              <a:buNone/>
            </a:pPr>
            <a:r>
              <a:rPr lang="en-US" b="1" dirty="0"/>
              <a:t>Task 3: Project Compliance Support</a:t>
            </a:r>
          </a:p>
          <a:p>
            <a:r>
              <a:rPr lang="en-US" dirty="0">
                <a:solidFill>
                  <a:schemeClr val="accent1">
                    <a:lumMod val="75000"/>
                  </a:schemeClr>
                </a:solidFill>
              </a:rPr>
              <a:t>Identification of administrative reporting compliance requirements for federally funded programs</a:t>
            </a:r>
          </a:p>
          <a:p>
            <a:r>
              <a:rPr lang="en-US" dirty="0">
                <a:solidFill>
                  <a:schemeClr val="accent1">
                    <a:lumMod val="75000"/>
                  </a:schemeClr>
                </a:solidFill>
              </a:rPr>
              <a:t>Incorporation of all applicable compliance responsibilities in the terms and conditions of sub-awards and ensuring subrecipients are responsible for providing all necessary information</a:t>
            </a:r>
          </a:p>
          <a:p>
            <a:r>
              <a:rPr lang="en-US" dirty="0">
                <a:solidFill>
                  <a:schemeClr val="accent1">
                    <a:lumMod val="75000"/>
                  </a:schemeClr>
                </a:solidFill>
              </a:rPr>
              <a:t>Guidance on subrecipient tasks and deliverables in the project scope of work related to federal compliance responsibilities</a:t>
            </a:r>
          </a:p>
          <a:p>
            <a:r>
              <a:rPr lang="en-US" dirty="0">
                <a:solidFill>
                  <a:schemeClr val="accent1">
                    <a:lumMod val="75000"/>
                  </a:schemeClr>
                </a:solidFill>
              </a:rPr>
              <a:t>Development of subaward monitoring and administration procedures</a:t>
            </a:r>
          </a:p>
          <a:p>
            <a:r>
              <a:rPr lang="en-US" dirty="0">
                <a:solidFill>
                  <a:schemeClr val="accent1">
                    <a:lumMod val="75000"/>
                  </a:schemeClr>
                </a:solidFill>
              </a:rPr>
              <a:t>Submittal of reports to federal agencies and entering data as required, such as in the federal PAGE system</a:t>
            </a:r>
          </a:p>
          <a:p>
            <a:r>
              <a:rPr lang="en-US" dirty="0">
                <a:solidFill>
                  <a:schemeClr val="accent1">
                    <a:lumMod val="75000"/>
                  </a:schemeClr>
                </a:solidFill>
              </a:rPr>
              <a:t>Assistance with ensuring projects move through the federal-aid highway processes as outlined in the Caltrans Local Assistance Procedures Manual</a:t>
            </a:r>
          </a:p>
        </p:txBody>
      </p:sp>
      <p:sp>
        <p:nvSpPr>
          <p:cNvPr id="4" name="Slide Number Placeholder 3">
            <a:extLst>
              <a:ext uri="{FF2B5EF4-FFF2-40B4-BE49-F238E27FC236}">
                <a16:creationId xmlns:a16="http://schemas.microsoft.com/office/drawing/2014/main" id="{88069C93-2D1C-2D6E-C0C1-2A9FE303A24E}"/>
              </a:ext>
            </a:extLst>
          </p:cNvPr>
          <p:cNvSpPr>
            <a:spLocks noGrp="1"/>
          </p:cNvSpPr>
          <p:nvPr>
            <p:ph type="sldNum" sz="quarter" idx="12"/>
          </p:nvPr>
        </p:nvSpPr>
        <p:spPr/>
        <p:txBody>
          <a:bodyPr/>
          <a:lstStyle/>
          <a:p>
            <a:fld id="{7F09A1A5-4186-AE45-B489-8F93D826EB49}" type="slidenum">
              <a:rPr lang="en-US" smtClean="0"/>
              <a:t>15</a:t>
            </a:fld>
            <a:endParaRPr lang="en-US"/>
          </a:p>
        </p:txBody>
      </p:sp>
    </p:spTree>
    <p:extLst>
      <p:ext uri="{BB962C8B-B14F-4D97-AF65-F5344CB8AC3E}">
        <p14:creationId xmlns:p14="http://schemas.microsoft.com/office/powerpoint/2010/main" val="295522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BA2BA9-BA14-1562-B830-FB3CC09B07DC}"/>
              </a:ext>
            </a:extLst>
          </p:cNvPr>
          <p:cNvSpPr>
            <a:spLocks noGrp="1"/>
          </p:cNvSpPr>
          <p:nvPr>
            <p:ph type="title"/>
          </p:nvPr>
        </p:nvSpPr>
        <p:spPr/>
        <p:txBody>
          <a:bodyPr>
            <a:normAutofit fontScale="90000"/>
          </a:bodyPr>
          <a:lstStyle/>
          <a:p>
            <a:r>
              <a:rPr kumimoji="0" lang="en-US" b="1" i="0" u="none" strike="noStrike" kern="1200" cap="none" spc="0" normalizeH="0" baseline="0" noProof="0">
                <a:ln>
                  <a:noFill/>
                </a:ln>
                <a:solidFill>
                  <a:srgbClr val="254061"/>
                </a:solidFill>
                <a:effectLst/>
                <a:uLnTx/>
                <a:uFillTx/>
                <a:latin typeface="Arial"/>
                <a:ea typeface="+mj-ea"/>
                <a:cs typeface="Arial"/>
              </a:rPr>
              <a:t>Scope of Work</a:t>
            </a:r>
            <a:br>
              <a:rPr kumimoji="0" lang="en-US" sz="3600" b="1" i="0" u="none" strike="noStrike" kern="1200" cap="none" spc="0" normalizeH="0" baseline="0" noProof="0">
                <a:ln>
                  <a:noFill/>
                </a:ln>
                <a:solidFill>
                  <a:srgbClr val="254061"/>
                </a:solidFill>
                <a:effectLst/>
                <a:uLnTx/>
                <a:uFillTx/>
                <a:latin typeface="Arial"/>
                <a:ea typeface="+mj-ea"/>
                <a:cs typeface="Arial"/>
              </a:rPr>
            </a:br>
            <a:r>
              <a:rPr kumimoji="0" lang="en-US" sz="4000" b="1" i="0" u="none" strike="noStrike" kern="1200" cap="none" spc="0" normalizeH="0" baseline="0" noProof="0">
                <a:ln>
                  <a:noFill/>
                </a:ln>
                <a:solidFill>
                  <a:srgbClr val="254061"/>
                </a:solidFill>
                <a:effectLst/>
                <a:uLnTx/>
                <a:uFillTx/>
                <a:latin typeface="Arial"/>
                <a:ea typeface="+mj-ea"/>
                <a:cs typeface="Arial"/>
              </a:rPr>
              <a:t>Tasks 4 and 5</a:t>
            </a:r>
            <a:endParaRPr lang="en-US"/>
          </a:p>
        </p:txBody>
      </p:sp>
      <p:sp>
        <p:nvSpPr>
          <p:cNvPr id="2" name="Content Placeholder 1">
            <a:extLst>
              <a:ext uri="{FF2B5EF4-FFF2-40B4-BE49-F238E27FC236}">
                <a16:creationId xmlns:a16="http://schemas.microsoft.com/office/drawing/2014/main" id="{3308716E-DA44-8119-B6B8-5DE1BD84BEB7}"/>
              </a:ext>
            </a:extLst>
          </p:cNvPr>
          <p:cNvSpPr>
            <a:spLocks noGrp="1"/>
          </p:cNvSpPr>
          <p:nvPr>
            <p:ph sz="half" idx="1"/>
          </p:nvPr>
        </p:nvSpPr>
        <p:spPr>
          <a:xfrm>
            <a:off x="638978" y="1440032"/>
            <a:ext cx="5380822" cy="4751447"/>
          </a:xfrm>
        </p:spPr>
        <p:txBody>
          <a:bodyPr>
            <a:normAutofit lnSpcReduction="10000"/>
          </a:bodyPr>
          <a:lstStyle/>
          <a:p>
            <a:pPr marL="0" indent="0">
              <a:buNone/>
            </a:pPr>
            <a:r>
              <a:rPr lang="en-US" b="1"/>
              <a:t>Task 4: Financial Management </a:t>
            </a:r>
          </a:p>
          <a:p>
            <a:r>
              <a:rPr lang="en-US">
                <a:solidFill>
                  <a:schemeClr val="accent1">
                    <a:lumMod val="75000"/>
                  </a:schemeClr>
                </a:solidFill>
              </a:rPr>
              <a:t>Federal award requirements for the CEC’s financial management system </a:t>
            </a:r>
          </a:p>
          <a:p>
            <a:r>
              <a:rPr lang="en-US">
                <a:solidFill>
                  <a:schemeClr val="accent1">
                    <a:lumMod val="75000"/>
                  </a:schemeClr>
                </a:solidFill>
              </a:rPr>
              <a:t>Sufficient and effective internal controls</a:t>
            </a:r>
          </a:p>
          <a:p>
            <a:r>
              <a:rPr lang="en-US">
                <a:solidFill>
                  <a:schemeClr val="accent1">
                    <a:lumMod val="75000"/>
                  </a:schemeClr>
                </a:solidFill>
              </a:rPr>
              <a:t>Federal payment procedures</a:t>
            </a:r>
          </a:p>
          <a:p>
            <a:r>
              <a:rPr lang="en-US">
                <a:solidFill>
                  <a:schemeClr val="accent1">
                    <a:lumMod val="75000"/>
                  </a:schemeClr>
                </a:solidFill>
              </a:rPr>
              <a:t>Allowable costs determinations</a:t>
            </a:r>
          </a:p>
          <a:p>
            <a:r>
              <a:rPr lang="en-US">
                <a:solidFill>
                  <a:schemeClr val="accent1">
                    <a:lumMod val="75000"/>
                  </a:schemeClr>
                </a:solidFill>
              </a:rPr>
              <a:t>Revisions to budgets and program plans</a:t>
            </a:r>
          </a:p>
          <a:p>
            <a:r>
              <a:rPr lang="en-US">
                <a:solidFill>
                  <a:schemeClr val="accent1">
                    <a:lumMod val="75000"/>
                  </a:schemeClr>
                </a:solidFill>
              </a:rPr>
              <a:t>Appropriate use of program income</a:t>
            </a:r>
          </a:p>
          <a:p>
            <a:r>
              <a:rPr lang="en-US">
                <a:solidFill>
                  <a:schemeClr val="accent1">
                    <a:lumMod val="75000"/>
                  </a:schemeClr>
                </a:solidFill>
              </a:rPr>
              <a:t>Standards for conflict of interest</a:t>
            </a:r>
          </a:p>
          <a:p>
            <a:endParaRPr lang="en-US"/>
          </a:p>
        </p:txBody>
      </p:sp>
      <p:sp>
        <p:nvSpPr>
          <p:cNvPr id="3" name="Content Placeholder 2">
            <a:extLst>
              <a:ext uri="{FF2B5EF4-FFF2-40B4-BE49-F238E27FC236}">
                <a16:creationId xmlns:a16="http://schemas.microsoft.com/office/drawing/2014/main" id="{36CFB373-18C2-82C2-F26C-D83EA404AA0B}"/>
              </a:ext>
            </a:extLst>
          </p:cNvPr>
          <p:cNvSpPr>
            <a:spLocks noGrp="1"/>
          </p:cNvSpPr>
          <p:nvPr>
            <p:ph sz="half" idx="2"/>
          </p:nvPr>
        </p:nvSpPr>
        <p:spPr>
          <a:xfrm>
            <a:off x="6096000" y="1440032"/>
            <a:ext cx="5494663" cy="4652295"/>
          </a:xfrm>
        </p:spPr>
        <p:txBody>
          <a:bodyPr>
            <a:normAutofit/>
          </a:bodyPr>
          <a:lstStyle/>
          <a:p>
            <a:pPr marL="0" indent="0">
              <a:buNone/>
            </a:pPr>
            <a:r>
              <a:rPr lang="en-US" b="1" dirty="0"/>
              <a:t>Task 5: Evaluation of Subrecipients</a:t>
            </a:r>
          </a:p>
          <a:p>
            <a:r>
              <a:rPr lang="en-US" dirty="0">
                <a:solidFill>
                  <a:schemeClr val="accent1">
                    <a:lumMod val="75000"/>
                  </a:schemeClr>
                </a:solidFill>
              </a:rPr>
              <a:t>Evaluation of subrecipient qualifications with applicable federal requirements</a:t>
            </a:r>
          </a:p>
          <a:p>
            <a:r>
              <a:rPr lang="en-US" dirty="0">
                <a:solidFill>
                  <a:schemeClr val="accent1">
                    <a:lumMod val="75000"/>
                  </a:schemeClr>
                </a:solidFill>
              </a:rPr>
              <a:t>Assessment of the performance risk of sub-awardees</a:t>
            </a:r>
          </a:p>
          <a:p>
            <a:r>
              <a:rPr lang="en-US" dirty="0">
                <a:solidFill>
                  <a:schemeClr val="accent1">
                    <a:lumMod val="75000"/>
                  </a:schemeClr>
                </a:solidFill>
              </a:rPr>
              <a:t>Modification of subawards based on risk evaluation</a:t>
            </a:r>
          </a:p>
          <a:p>
            <a:r>
              <a:rPr lang="en-US" dirty="0">
                <a:solidFill>
                  <a:schemeClr val="accent1">
                    <a:lumMod val="75000"/>
                  </a:schemeClr>
                </a:solidFill>
              </a:rPr>
              <a:t>Debarment and Suspension checks</a:t>
            </a:r>
          </a:p>
          <a:p>
            <a:r>
              <a:rPr lang="en-US" dirty="0">
                <a:solidFill>
                  <a:schemeClr val="accent1">
                    <a:lumMod val="75000"/>
                  </a:schemeClr>
                </a:solidFill>
              </a:rPr>
              <a:t>Technical assistance to subrecipients</a:t>
            </a:r>
          </a:p>
          <a:p>
            <a:endParaRPr lang="en-US" dirty="0"/>
          </a:p>
        </p:txBody>
      </p:sp>
      <p:sp>
        <p:nvSpPr>
          <p:cNvPr id="4" name="Slide Number Placeholder 3">
            <a:extLst>
              <a:ext uri="{FF2B5EF4-FFF2-40B4-BE49-F238E27FC236}">
                <a16:creationId xmlns:a16="http://schemas.microsoft.com/office/drawing/2014/main" id="{AF4BF000-EC81-8C76-CF0E-FAC642510590}"/>
              </a:ext>
            </a:extLst>
          </p:cNvPr>
          <p:cNvSpPr>
            <a:spLocks noGrp="1"/>
          </p:cNvSpPr>
          <p:nvPr>
            <p:ph type="sldNum" sz="quarter" idx="12"/>
          </p:nvPr>
        </p:nvSpPr>
        <p:spPr/>
        <p:txBody>
          <a:bodyPr/>
          <a:lstStyle/>
          <a:p>
            <a:fld id="{7F09A1A5-4186-AE45-B489-8F93D826EB49}" type="slidenum">
              <a:rPr lang="en-US" smtClean="0"/>
              <a:t>16</a:t>
            </a:fld>
            <a:endParaRPr lang="en-US"/>
          </a:p>
        </p:txBody>
      </p:sp>
    </p:spTree>
    <p:extLst>
      <p:ext uri="{BB962C8B-B14F-4D97-AF65-F5344CB8AC3E}">
        <p14:creationId xmlns:p14="http://schemas.microsoft.com/office/powerpoint/2010/main" val="75475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F2F98C-ED7C-7252-D0F7-F030B3CE2696}"/>
              </a:ext>
            </a:extLst>
          </p:cNvPr>
          <p:cNvSpPr>
            <a:spLocks noGrp="1"/>
          </p:cNvSpPr>
          <p:nvPr>
            <p:ph type="title"/>
          </p:nvPr>
        </p:nvSpPr>
        <p:spPr/>
        <p:txBody>
          <a:bodyPr>
            <a:normAutofit fontScale="90000"/>
          </a:bodyPr>
          <a:lstStyle/>
          <a:p>
            <a:r>
              <a:rPr lang="en-US" b="1">
                <a:latin typeface="+mn-lt"/>
              </a:rPr>
              <a:t>Scope of Work</a:t>
            </a:r>
            <a:br>
              <a:rPr lang="en-US">
                <a:latin typeface="+mn-lt"/>
              </a:rPr>
            </a:br>
            <a:r>
              <a:rPr lang="en-US" sz="4000" b="1">
                <a:latin typeface="+mn-lt"/>
              </a:rPr>
              <a:t>Tasks 6 and 7</a:t>
            </a:r>
            <a:endParaRPr lang="en-US" b="1">
              <a:latin typeface="+mn-lt"/>
            </a:endParaRPr>
          </a:p>
        </p:txBody>
      </p:sp>
      <p:sp>
        <p:nvSpPr>
          <p:cNvPr id="2" name="Content Placeholder 1">
            <a:extLst>
              <a:ext uri="{FF2B5EF4-FFF2-40B4-BE49-F238E27FC236}">
                <a16:creationId xmlns:a16="http://schemas.microsoft.com/office/drawing/2014/main" id="{A27C8062-2180-AEDB-6766-986D1E277C5D}"/>
              </a:ext>
            </a:extLst>
          </p:cNvPr>
          <p:cNvSpPr>
            <a:spLocks noGrp="1"/>
          </p:cNvSpPr>
          <p:nvPr>
            <p:ph sz="half" idx="1"/>
          </p:nvPr>
        </p:nvSpPr>
        <p:spPr>
          <a:xfrm>
            <a:off x="573794" y="1455708"/>
            <a:ext cx="4780403" cy="4351338"/>
          </a:xfrm>
        </p:spPr>
        <p:txBody>
          <a:bodyPr>
            <a:normAutofit/>
          </a:bodyPr>
          <a:lstStyle/>
          <a:p>
            <a:pPr marL="0" indent="0">
              <a:buNone/>
            </a:pPr>
            <a:r>
              <a:rPr lang="en-US" b="1"/>
              <a:t>Task 6: Federal Reporting </a:t>
            </a:r>
            <a:r>
              <a:rPr lang="en-US"/>
              <a:t>	</a:t>
            </a:r>
          </a:p>
          <a:p>
            <a:r>
              <a:rPr lang="en-US" sz="2200">
                <a:solidFill>
                  <a:schemeClr val="accent1">
                    <a:lumMod val="75000"/>
                  </a:schemeClr>
                </a:solidFill>
              </a:rPr>
              <a:t>Reporting on program performance</a:t>
            </a:r>
          </a:p>
          <a:p>
            <a:r>
              <a:rPr lang="en-US" sz="2200">
                <a:solidFill>
                  <a:schemeClr val="accent1">
                    <a:lumMod val="75000"/>
                  </a:schemeClr>
                </a:solidFill>
              </a:rPr>
              <a:t>Reporting significant developments</a:t>
            </a:r>
          </a:p>
          <a:p>
            <a:r>
              <a:rPr lang="en-US" sz="2200">
                <a:solidFill>
                  <a:schemeClr val="accent1">
                    <a:lumMod val="75000"/>
                  </a:schemeClr>
                </a:solidFill>
              </a:rPr>
              <a:t>Reporting on federal interest in real property</a:t>
            </a:r>
          </a:p>
          <a:p>
            <a:r>
              <a:rPr lang="en-US" sz="2200">
                <a:solidFill>
                  <a:schemeClr val="accent1">
                    <a:lumMod val="75000"/>
                  </a:schemeClr>
                </a:solidFill>
              </a:rPr>
              <a:t>Closeout Reporting</a:t>
            </a:r>
          </a:p>
          <a:p>
            <a:r>
              <a:rPr lang="en-US" sz="2200">
                <a:solidFill>
                  <a:schemeClr val="accent1">
                    <a:lumMod val="75000"/>
                  </a:schemeClr>
                </a:solidFill>
              </a:rPr>
              <a:t>Other reporting requirements under uniform or specific federal awards.</a:t>
            </a:r>
          </a:p>
          <a:p>
            <a:endParaRPr lang="en-US"/>
          </a:p>
        </p:txBody>
      </p:sp>
      <p:sp>
        <p:nvSpPr>
          <p:cNvPr id="3" name="Content Placeholder 2">
            <a:extLst>
              <a:ext uri="{FF2B5EF4-FFF2-40B4-BE49-F238E27FC236}">
                <a16:creationId xmlns:a16="http://schemas.microsoft.com/office/drawing/2014/main" id="{97E25BCE-8A26-AD69-5341-3A30DAED0650}"/>
              </a:ext>
            </a:extLst>
          </p:cNvPr>
          <p:cNvSpPr>
            <a:spLocks noGrp="1"/>
          </p:cNvSpPr>
          <p:nvPr>
            <p:ph sz="half" idx="2"/>
          </p:nvPr>
        </p:nvSpPr>
        <p:spPr>
          <a:xfrm>
            <a:off x="5508434" y="1455708"/>
            <a:ext cx="5845366" cy="5084751"/>
          </a:xfrm>
        </p:spPr>
        <p:txBody>
          <a:bodyPr>
            <a:normAutofit/>
          </a:bodyPr>
          <a:lstStyle/>
          <a:p>
            <a:pPr marL="0" indent="0">
              <a:buNone/>
            </a:pPr>
            <a:r>
              <a:rPr lang="en-US" b="1" dirty="0"/>
              <a:t>Task 7: Oversight Requirements</a:t>
            </a:r>
          </a:p>
          <a:p>
            <a:r>
              <a:rPr lang="en-US" sz="2200" dirty="0">
                <a:solidFill>
                  <a:schemeClr val="accent1">
                    <a:lumMod val="75000"/>
                  </a:schemeClr>
                </a:solidFill>
              </a:rPr>
              <a:t>Monitoring subrecipients for compliance of federal requirements </a:t>
            </a:r>
          </a:p>
          <a:p>
            <a:r>
              <a:rPr lang="en-US" sz="2200" dirty="0">
                <a:solidFill>
                  <a:schemeClr val="accent1">
                    <a:lumMod val="75000"/>
                  </a:schemeClr>
                </a:solidFill>
              </a:rPr>
              <a:t>Support CEC staff to perform and report on onsite reviews</a:t>
            </a:r>
          </a:p>
          <a:p>
            <a:r>
              <a:rPr lang="en-US" sz="2200" dirty="0">
                <a:solidFill>
                  <a:schemeClr val="accent1">
                    <a:lumMod val="75000"/>
                  </a:schemeClr>
                </a:solidFill>
              </a:rPr>
              <a:t>Providing training to the CEC on compliance monitoring</a:t>
            </a:r>
          </a:p>
          <a:p>
            <a:r>
              <a:rPr lang="en-US" sz="2200" dirty="0">
                <a:solidFill>
                  <a:schemeClr val="accent1">
                    <a:lumMod val="75000"/>
                  </a:schemeClr>
                </a:solidFill>
              </a:rPr>
              <a:t>Monitoring subrecipients to ensure compliance with the Caltrans Local Assistance Procedures Manual as applicable</a:t>
            </a:r>
          </a:p>
          <a:p>
            <a:r>
              <a:rPr lang="en-US" sz="2200" dirty="0">
                <a:solidFill>
                  <a:schemeClr val="accent1">
                    <a:lumMod val="75000"/>
                  </a:schemeClr>
                </a:solidFill>
              </a:rPr>
              <a:t>Monitoring compliance areas that have the most complex requirements</a:t>
            </a:r>
          </a:p>
          <a:p>
            <a:endParaRPr lang="en-US" dirty="0"/>
          </a:p>
          <a:p>
            <a:endParaRPr lang="en-US" dirty="0"/>
          </a:p>
        </p:txBody>
      </p:sp>
      <p:sp>
        <p:nvSpPr>
          <p:cNvPr id="4" name="Slide Number Placeholder 3">
            <a:extLst>
              <a:ext uri="{FF2B5EF4-FFF2-40B4-BE49-F238E27FC236}">
                <a16:creationId xmlns:a16="http://schemas.microsoft.com/office/drawing/2014/main" id="{74A70A06-46E8-36E5-A9EF-7D62F5BF65F3}"/>
              </a:ext>
            </a:extLst>
          </p:cNvPr>
          <p:cNvSpPr>
            <a:spLocks noGrp="1"/>
          </p:cNvSpPr>
          <p:nvPr>
            <p:ph type="sldNum" sz="quarter" idx="12"/>
          </p:nvPr>
        </p:nvSpPr>
        <p:spPr/>
        <p:txBody>
          <a:bodyPr/>
          <a:lstStyle/>
          <a:p>
            <a:fld id="{7F09A1A5-4186-AE45-B489-8F93D826EB49}" type="slidenum">
              <a:rPr lang="en-US" smtClean="0"/>
              <a:t>17</a:t>
            </a:fld>
            <a:endParaRPr lang="en-US"/>
          </a:p>
        </p:txBody>
      </p:sp>
    </p:spTree>
    <p:extLst>
      <p:ext uri="{BB962C8B-B14F-4D97-AF65-F5344CB8AC3E}">
        <p14:creationId xmlns:p14="http://schemas.microsoft.com/office/powerpoint/2010/main" val="480651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65101-CD05-D449-45B9-6E3FBE0E70EB}"/>
              </a:ext>
            </a:extLst>
          </p:cNvPr>
          <p:cNvSpPr>
            <a:spLocks noGrp="1"/>
          </p:cNvSpPr>
          <p:nvPr>
            <p:ph type="title"/>
          </p:nvPr>
        </p:nvSpPr>
        <p:spPr/>
        <p:txBody>
          <a:bodyPr>
            <a:normAutofit fontScale="90000"/>
          </a:bodyPr>
          <a:lstStyle/>
          <a:p>
            <a:r>
              <a:rPr lang="en-US" b="1">
                <a:latin typeface="+mn-lt"/>
              </a:rPr>
              <a:t>Scope of Work</a:t>
            </a:r>
            <a:br>
              <a:rPr lang="en-US" b="1">
                <a:latin typeface="+mn-lt"/>
              </a:rPr>
            </a:br>
            <a:r>
              <a:rPr lang="en-US" sz="4000" b="1">
                <a:latin typeface="+mn-lt"/>
              </a:rPr>
              <a:t>Tasks 8 and 9</a:t>
            </a:r>
            <a:endParaRPr lang="en-US" b="1">
              <a:latin typeface="+mn-lt"/>
            </a:endParaRPr>
          </a:p>
        </p:txBody>
      </p:sp>
      <p:sp>
        <p:nvSpPr>
          <p:cNvPr id="2" name="Content Placeholder 1">
            <a:extLst>
              <a:ext uri="{FF2B5EF4-FFF2-40B4-BE49-F238E27FC236}">
                <a16:creationId xmlns:a16="http://schemas.microsoft.com/office/drawing/2014/main" id="{B5AF3F29-4635-FD39-D2FD-CF1925A4ECDB}"/>
              </a:ext>
            </a:extLst>
          </p:cNvPr>
          <p:cNvSpPr>
            <a:spLocks noGrp="1"/>
          </p:cNvSpPr>
          <p:nvPr>
            <p:ph sz="half" idx="1"/>
          </p:nvPr>
        </p:nvSpPr>
        <p:spPr>
          <a:xfrm>
            <a:off x="705080" y="1572234"/>
            <a:ext cx="5314720" cy="4908079"/>
          </a:xfrm>
        </p:spPr>
        <p:txBody>
          <a:bodyPr>
            <a:noAutofit/>
          </a:bodyPr>
          <a:lstStyle/>
          <a:p>
            <a:pPr marL="0" indent="0">
              <a:buNone/>
            </a:pPr>
            <a:r>
              <a:rPr lang="en-US" b="1" dirty="0"/>
              <a:t>Task 8: Audit Support</a:t>
            </a:r>
          </a:p>
          <a:p>
            <a:pPr marL="0" indent="0">
              <a:buNone/>
            </a:pPr>
            <a:r>
              <a:rPr lang="en-US" sz="2000" dirty="0">
                <a:solidFill>
                  <a:schemeClr val="accent1">
                    <a:lumMod val="75000"/>
                  </a:schemeClr>
                </a:solidFill>
              </a:rPr>
              <a:t>Audit of Subrecipients:</a:t>
            </a:r>
          </a:p>
          <a:p>
            <a:r>
              <a:rPr lang="en-US" sz="2000" dirty="0">
                <a:solidFill>
                  <a:schemeClr val="accent1">
                    <a:lumMod val="75000"/>
                  </a:schemeClr>
                </a:solidFill>
              </a:rPr>
              <a:t>Conduct audits of federal subrecipients </a:t>
            </a:r>
          </a:p>
          <a:p>
            <a:r>
              <a:rPr lang="en-US" sz="2000" dirty="0">
                <a:solidFill>
                  <a:schemeClr val="accent1">
                    <a:lumMod val="75000"/>
                  </a:schemeClr>
                </a:solidFill>
              </a:rPr>
              <a:t>Attend compliance or audit meetings with state and/or federal agencies on project oversight and administration</a:t>
            </a:r>
          </a:p>
          <a:p>
            <a:r>
              <a:rPr lang="en-US" sz="2000" dirty="0">
                <a:solidFill>
                  <a:schemeClr val="accent1">
                    <a:lumMod val="75000"/>
                  </a:schemeClr>
                </a:solidFill>
              </a:rPr>
              <a:t>Ensure audit services comply with 2 CFR Part 200, Subpart F, and 2 CFR Part 910, Subpart F.   </a:t>
            </a:r>
          </a:p>
          <a:p>
            <a:pPr marL="0" indent="0">
              <a:buNone/>
            </a:pPr>
            <a:r>
              <a:rPr lang="en-US" sz="2000" dirty="0">
                <a:solidFill>
                  <a:schemeClr val="accent1">
                    <a:lumMod val="75000"/>
                  </a:schemeClr>
                </a:solidFill>
              </a:rPr>
              <a:t>Audit of Energy Commission: </a:t>
            </a:r>
          </a:p>
          <a:p>
            <a:r>
              <a:rPr lang="en-US" sz="2000" dirty="0">
                <a:solidFill>
                  <a:schemeClr val="accent1">
                    <a:lumMod val="75000"/>
                  </a:schemeClr>
                </a:solidFill>
              </a:rPr>
              <a:t>Provide support and guidance to the Energy Commission during the audit process, including responses to questions and gathering information/data.</a:t>
            </a:r>
          </a:p>
        </p:txBody>
      </p:sp>
      <p:sp>
        <p:nvSpPr>
          <p:cNvPr id="3" name="Content Placeholder 2">
            <a:extLst>
              <a:ext uri="{FF2B5EF4-FFF2-40B4-BE49-F238E27FC236}">
                <a16:creationId xmlns:a16="http://schemas.microsoft.com/office/drawing/2014/main" id="{20979DB1-2210-BF6B-DD73-1C96C03FA944}"/>
              </a:ext>
            </a:extLst>
          </p:cNvPr>
          <p:cNvSpPr>
            <a:spLocks noGrp="1"/>
          </p:cNvSpPr>
          <p:nvPr>
            <p:ph sz="half" idx="2"/>
          </p:nvPr>
        </p:nvSpPr>
        <p:spPr>
          <a:xfrm>
            <a:off x="6155635" y="1572234"/>
            <a:ext cx="5181600" cy="4351338"/>
          </a:xfrm>
        </p:spPr>
        <p:txBody>
          <a:bodyPr>
            <a:normAutofit/>
          </a:bodyPr>
          <a:lstStyle/>
          <a:p>
            <a:pPr marL="0" indent="0">
              <a:buNone/>
            </a:pPr>
            <a:r>
              <a:rPr lang="en-US" b="1" dirty="0"/>
              <a:t>Task 9: Modification of Performance Period and Closeout</a:t>
            </a:r>
          </a:p>
          <a:p>
            <a:r>
              <a:rPr lang="en-US" sz="2200" dirty="0">
                <a:solidFill>
                  <a:schemeClr val="accent1">
                    <a:lumMod val="75000"/>
                  </a:schemeClr>
                </a:solidFill>
              </a:rPr>
              <a:t>Modifying period of performance as needed</a:t>
            </a:r>
          </a:p>
          <a:p>
            <a:r>
              <a:rPr lang="en-US" sz="2200" dirty="0">
                <a:solidFill>
                  <a:schemeClr val="accent1">
                    <a:lumMod val="75000"/>
                  </a:schemeClr>
                </a:solidFill>
              </a:rPr>
              <a:t>Developing and performing closeout procedures</a:t>
            </a:r>
          </a:p>
          <a:p>
            <a:r>
              <a:rPr lang="en-US" sz="2200" dirty="0">
                <a:solidFill>
                  <a:schemeClr val="accent1">
                    <a:lumMod val="75000"/>
                  </a:schemeClr>
                </a:solidFill>
              </a:rPr>
              <a:t>Submitting all required project documentation</a:t>
            </a:r>
          </a:p>
          <a:p>
            <a:r>
              <a:rPr lang="en-US" sz="2200" dirty="0">
                <a:solidFill>
                  <a:schemeClr val="accent1">
                    <a:lumMod val="75000"/>
                  </a:schemeClr>
                </a:solidFill>
              </a:rPr>
              <a:t>Ensuring prompt payment</a:t>
            </a:r>
          </a:p>
          <a:p>
            <a:pPr marL="0" indent="0">
              <a:buNone/>
            </a:pPr>
            <a:endParaRPr lang="en-US" dirty="0"/>
          </a:p>
        </p:txBody>
      </p:sp>
      <p:sp>
        <p:nvSpPr>
          <p:cNvPr id="4" name="Slide Number Placeholder 3">
            <a:extLst>
              <a:ext uri="{FF2B5EF4-FFF2-40B4-BE49-F238E27FC236}">
                <a16:creationId xmlns:a16="http://schemas.microsoft.com/office/drawing/2014/main" id="{0AFF49B3-7E08-174F-C7D7-3897BF6C172C}"/>
              </a:ext>
            </a:extLst>
          </p:cNvPr>
          <p:cNvSpPr>
            <a:spLocks noGrp="1"/>
          </p:cNvSpPr>
          <p:nvPr>
            <p:ph type="sldNum" sz="quarter" idx="12"/>
          </p:nvPr>
        </p:nvSpPr>
        <p:spPr/>
        <p:txBody>
          <a:bodyPr/>
          <a:lstStyle/>
          <a:p>
            <a:fld id="{7F09A1A5-4186-AE45-B489-8F93D826EB49}" type="slidenum">
              <a:rPr lang="en-US" smtClean="0"/>
              <a:t>18</a:t>
            </a:fld>
            <a:endParaRPr lang="en-US"/>
          </a:p>
        </p:txBody>
      </p:sp>
    </p:spTree>
    <p:extLst>
      <p:ext uri="{BB962C8B-B14F-4D97-AF65-F5344CB8AC3E}">
        <p14:creationId xmlns:p14="http://schemas.microsoft.com/office/powerpoint/2010/main" val="301262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Disable Veteran Business Enterprise (DVBE) Form (Attachment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87287" y="1456744"/>
            <a:ext cx="9953978" cy="4372556"/>
          </a:xfrm>
        </p:spPr>
        <p:txBody>
          <a:bodyPr>
            <a:normAutofit/>
          </a:bodyPr>
          <a:lstStyle/>
          <a:p>
            <a:pPr>
              <a:lnSpc>
                <a:spcPct val="120000"/>
              </a:lnSpc>
            </a:pPr>
            <a:r>
              <a:rPr lang="en-US" dirty="0">
                <a:solidFill>
                  <a:schemeClr val="accent1">
                    <a:lumMod val="75000"/>
                  </a:schemeClr>
                </a:solidFill>
                <a:cs typeface="Arial"/>
              </a:rPr>
              <a:t>This RFP is subject to a mandatory certified DVBE participation of at least three percent (3%).</a:t>
            </a:r>
          </a:p>
          <a:p>
            <a:pPr>
              <a:lnSpc>
                <a:spcPct val="120000"/>
              </a:lnSpc>
            </a:pPr>
            <a:r>
              <a:rPr lang="en-US" dirty="0">
                <a:solidFill>
                  <a:schemeClr val="accent1">
                    <a:lumMod val="75000"/>
                  </a:schemeClr>
                </a:solidFill>
                <a:cs typeface="Arial"/>
              </a:rPr>
              <a:t>This requirement can be satisfied by the Bidder or certified DVBE subcontractor.</a:t>
            </a:r>
          </a:p>
          <a:p>
            <a:pPr>
              <a:lnSpc>
                <a:spcPct val="120000"/>
              </a:lnSpc>
            </a:pPr>
            <a:r>
              <a:rPr lang="en-US" dirty="0">
                <a:solidFill>
                  <a:schemeClr val="accent1">
                    <a:lumMod val="75000"/>
                  </a:schemeClr>
                </a:solidFill>
                <a:cs typeface="Arial"/>
              </a:rPr>
              <a:t>Preference points are awarded for DVBE participation above 3%, with the maximum preference points awarded at 7%.</a:t>
            </a:r>
          </a:p>
          <a:p>
            <a:pPr>
              <a:lnSpc>
                <a:spcPct val="120000"/>
              </a:lnSpc>
            </a:pPr>
            <a:r>
              <a:rPr lang="en-US" dirty="0">
                <a:solidFill>
                  <a:schemeClr val="accent1">
                    <a:lumMod val="75000"/>
                  </a:schemeClr>
                </a:solidFill>
                <a:cs typeface="Arial"/>
              </a:rPr>
              <a:t>See Section V. Business Participation Programs for more information</a:t>
            </a:r>
          </a:p>
          <a:p>
            <a:pPr marL="0" indent="0">
              <a:lnSpc>
                <a:spcPct val="120000"/>
              </a:lnSpc>
              <a:buNone/>
            </a:pPr>
            <a:endParaRPr lang="en-US" dirty="0">
              <a:solidFill>
                <a:schemeClr val="accent1">
                  <a:lumMod val="75000"/>
                </a:schemeClr>
              </a:solidFill>
              <a:cs typeface="Arial"/>
            </a:endParaRPr>
          </a:p>
        </p:txBody>
      </p:sp>
      <p:sp>
        <p:nvSpPr>
          <p:cNvPr id="2" name="Slide Number Placeholder 1">
            <a:extLst>
              <a:ext uri="{FF2B5EF4-FFF2-40B4-BE49-F238E27FC236}">
                <a16:creationId xmlns:a16="http://schemas.microsoft.com/office/drawing/2014/main" id="{57FEDD20-E641-4622-8894-5DC91EA6310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srgbClr val="17406D"/>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1740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610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a:t>Agenda</a:t>
            </a:r>
          </a:p>
        </p:txBody>
      </p:sp>
      <p:sp>
        <p:nvSpPr>
          <p:cNvPr id="3" name="Content Placeholder 2"/>
          <p:cNvSpPr>
            <a:spLocks noGrp="1"/>
          </p:cNvSpPr>
          <p:nvPr>
            <p:ph idx="1"/>
          </p:nvPr>
        </p:nvSpPr>
        <p:spPr>
          <a:xfrm>
            <a:off x="1199296" y="1715335"/>
            <a:ext cx="9953978" cy="4351338"/>
          </a:xfrm>
        </p:spPr>
        <p:txBody>
          <a:bodyPr/>
          <a:lstStyle/>
          <a:p>
            <a:endParaRPr lang="en-US"/>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1330258950"/>
              </p:ext>
            </p:extLst>
          </p:nvPr>
        </p:nvGraphicFramePr>
        <p:xfrm>
          <a:off x="1203366" y="1227304"/>
          <a:ext cx="10150434" cy="4581447"/>
        </p:xfrm>
        <a:graphic>
          <a:graphicData uri="http://schemas.openxmlformats.org/drawingml/2006/table">
            <a:tbl>
              <a:tblPr firstRow="1" bandRow="1">
                <a:tableStyleId>{5C22544A-7EE6-4342-B048-85BDC9FD1C3A}</a:tableStyleId>
              </a:tblPr>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latin typeface="+mn-lt"/>
                        </a:rPr>
                        <a:t>Time</a:t>
                      </a:r>
                      <a:endParaRPr lang="en-US" sz="2000" dirty="0">
                        <a:latin typeface="+mn-lt"/>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a:latin typeface="+mn-lt"/>
                        </a:rPr>
                        <a:t>Item</a:t>
                      </a:r>
                      <a:endParaRPr lang="en-US" sz="2000">
                        <a:latin typeface="+mn-lt"/>
                        <a:cs typeface="Arial" panose="020B0604020202020204" pitchFamily="34" charset="0"/>
                      </a:endParaRPr>
                    </a:p>
                  </a:txBody>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a:latin typeface="+mn-lt"/>
                        </a:rPr>
                        <a:t>10:00 am</a:t>
                      </a:r>
                      <a:endParaRPr lang="en-US" sz="2000">
                        <a:latin typeface="+mn-lt"/>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a:latin typeface="+mn-lt"/>
                        </a:rPr>
                        <a:t>Welcome</a:t>
                      </a:r>
                      <a:r>
                        <a:rPr lang="en-US" sz="2000" baseline="0">
                          <a:latin typeface="+mn-lt"/>
                        </a:rPr>
                        <a:t> and </a:t>
                      </a:r>
                      <a:r>
                        <a:rPr lang="en-US" sz="2000">
                          <a:latin typeface="+mn-lt"/>
                        </a:rPr>
                        <a:t>Introduction</a:t>
                      </a:r>
                    </a:p>
                    <a:p>
                      <a:pPr marL="342900" indent="-342900">
                        <a:buFont typeface="Arial" panose="020B0604020202020204" pitchFamily="34" charset="0"/>
                        <a:buChar char="•"/>
                      </a:pPr>
                      <a:r>
                        <a:rPr lang="en-US" sz="2000">
                          <a:latin typeface="+mn-lt"/>
                          <a:cs typeface="Arial" panose="020B0604020202020204" pitchFamily="34" charset="0"/>
                        </a:rPr>
                        <a:t>Housekeeping</a:t>
                      </a:r>
                    </a:p>
                    <a:p>
                      <a:pPr marL="342900" indent="-342900">
                        <a:buFont typeface="Arial" panose="020B0604020202020204" pitchFamily="34" charset="0"/>
                        <a:buChar char="•"/>
                      </a:pPr>
                      <a:r>
                        <a:rPr lang="en-US" sz="2000">
                          <a:latin typeface="+mn-lt"/>
                          <a:cs typeface="Arial" panose="020B0604020202020204" pitchFamily="34" charset="0"/>
                        </a:rPr>
                        <a:t>Participation Survey</a:t>
                      </a:r>
                    </a:p>
                  </a:txBody>
                  <a:tcPr/>
                </a:tc>
                <a:extLst>
                  <a:ext uri="{0D108BD9-81ED-4DB2-BD59-A6C34878D82A}">
                    <a16:rowId xmlns:a16="http://schemas.microsoft.com/office/drawing/2014/main" val="10001"/>
                  </a:ext>
                </a:extLst>
              </a:tr>
              <a:tr h="10296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a:latin typeface="+mn-lt"/>
                        </a:rPr>
                        <a:t>10:05 am</a:t>
                      </a:r>
                      <a:endParaRPr lang="en-US" sz="2000">
                        <a:latin typeface="+mn-lt"/>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a:latin typeface="+mn-lt"/>
                        </a:rPr>
                        <a:t>Solicitation Background</a:t>
                      </a:r>
                    </a:p>
                    <a:p>
                      <a:pPr marL="285750" indent="-285750">
                        <a:buFont typeface="Arial" panose="020B0604020202020204" pitchFamily="34" charset="0"/>
                        <a:buChar char="•"/>
                      </a:pPr>
                      <a:r>
                        <a:rPr lang="en-US" sz="2000" baseline="0">
                          <a:latin typeface="+mn-lt"/>
                        </a:rPr>
                        <a:t>Purpose of Solicitation</a:t>
                      </a:r>
                    </a:p>
                    <a:p>
                      <a:pPr marL="285750" indent="-285750">
                        <a:buFont typeface="Arial" panose="020B0604020202020204" pitchFamily="34" charset="0"/>
                        <a:buChar char="•"/>
                      </a:pPr>
                      <a:r>
                        <a:rPr lang="en-US" sz="2000" baseline="0">
                          <a:latin typeface="+mn-lt"/>
                        </a:rPr>
                        <a:t>Available Funding</a:t>
                      </a:r>
                      <a:endParaRPr lang="en-US" sz="2000" baseline="0">
                        <a:latin typeface="+mn-lt"/>
                        <a:cs typeface="Arial" panose="020B0604020202020204" pitchFamily="34" charset="0"/>
                      </a:endParaRPr>
                    </a:p>
                  </a:txBody>
                  <a:tcPr/>
                </a:tc>
                <a:extLst>
                  <a:ext uri="{0D108BD9-81ED-4DB2-BD59-A6C34878D82A}">
                    <a16:rowId xmlns:a16="http://schemas.microsoft.com/office/drawing/2014/main" val="10002"/>
                  </a:ext>
                </a:extLst>
              </a:tr>
              <a:tr h="5852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a:latin typeface="+mn-lt"/>
                        </a:rPr>
                        <a:t>10:15</a:t>
                      </a:r>
                      <a:r>
                        <a:rPr lang="en-US" sz="2000" baseline="0">
                          <a:latin typeface="+mn-lt"/>
                        </a:rPr>
                        <a:t> am</a:t>
                      </a:r>
                      <a:endParaRPr lang="en-US" sz="2000">
                        <a:latin typeface="+mn-lt"/>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a:latin typeface="+mn-lt"/>
                        </a:rPr>
                        <a:t>Proposal Requirements and Organization</a:t>
                      </a:r>
                    </a:p>
                  </a:txBody>
                  <a:tcPr/>
                </a:tc>
                <a:extLst>
                  <a:ext uri="{0D108BD9-81ED-4DB2-BD59-A6C34878D82A}">
                    <a16:rowId xmlns:a16="http://schemas.microsoft.com/office/drawing/2014/main" val="10003"/>
                  </a:ext>
                </a:extLst>
              </a:tr>
              <a:tr h="536448">
                <a:tc>
                  <a:txBody>
                    <a:bodyPr/>
                    <a:lstStyle/>
                    <a:p>
                      <a:r>
                        <a:rPr lang="en-US" sz="2000">
                          <a:latin typeface="+mn-lt"/>
                        </a:rPr>
                        <a:t>11:00 am</a:t>
                      </a:r>
                      <a:endParaRPr lang="en-US" sz="2000">
                        <a:latin typeface="+mn-lt"/>
                        <a:cs typeface="Arial" panose="020B0604020202020204" pitchFamily="34" charset="0"/>
                      </a:endParaRPr>
                    </a:p>
                  </a:txBody>
                  <a:tcPr/>
                </a:tc>
                <a:tc>
                  <a:txBody>
                    <a:bodyPr/>
                    <a:lstStyle/>
                    <a:p>
                      <a:pPr marL="0" indent="0">
                        <a:buFont typeface="Arial" panose="020B0604020202020204" pitchFamily="34" charset="0"/>
                        <a:buNone/>
                      </a:pPr>
                      <a:r>
                        <a:rPr lang="en-US" sz="2000" kern="1200" dirty="0">
                          <a:solidFill>
                            <a:schemeClr val="dk1"/>
                          </a:solidFill>
                          <a:latin typeface="+mn-lt"/>
                        </a:rPr>
                        <a:t>Submission and Evaluation</a:t>
                      </a:r>
                    </a:p>
                  </a:txBody>
                  <a:tcPr/>
                </a:tc>
                <a:extLst>
                  <a:ext uri="{0D108BD9-81ED-4DB2-BD59-A6C34878D82A}">
                    <a16:rowId xmlns:a16="http://schemas.microsoft.com/office/drawing/2014/main" val="3505552768"/>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a:latin typeface="+mn-lt"/>
                        </a:rPr>
                        <a:t>11:30 am</a:t>
                      </a:r>
                      <a:endParaRPr lang="en-US" sz="2000">
                        <a:latin typeface="+mn-lt"/>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a:latin typeface="+mn-lt"/>
                        </a:rPr>
                        <a:t>Q&amp;As</a:t>
                      </a:r>
                      <a:endParaRPr lang="en-US" sz="2000">
                        <a:latin typeface="+mn-lt"/>
                        <a:cs typeface="Arial" panose="020B0604020202020204" pitchFamily="34" charset="0"/>
                      </a:endParaRPr>
                    </a:p>
                  </a:txBody>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a:latin typeface="+mn-lt"/>
                        </a:rPr>
                        <a:t>12:00 pm</a:t>
                      </a:r>
                      <a:endParaRPr lang="en-US" sz="2000">
                        <a:latin typeface="+mn-lt"/>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a:latin typeface="+mn-lt"/>
                        </a:rPr>
                        <a:t>Adjourn</a:t>
                      </a:r>
                      <a:endParaRPr lang="en-US" sz="2000">
                        <a:latin typeface="+mn-lt"/>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2B0D93-BC84-E507-3879-0E1DCF65FC0D}"/>
              </a:ext>
            </a:extLst>
          </p:cNvPr>
          <p:cNvSpPr>
            <a:spLocks noGrp="1"/>
          </p:cNvSpPr>
          <p:nvPr>
            <p:ph type="title"/>
          </p:nvPr>
        </p:nvSpPr>
        <p:spPr/>
        <p:txBody>
          <a:bodyPr>
            <a:normAutofit fontScale="90000"/>
          </a:bodyPr>
          <a:lstStyle/>
          <a:p>
            <a:r>
              <a:rPr kumimoji="0" lang="en-US" sz="4000" b="1" i="0" u="none" strike="noStrike" kern="1200" cap="none" spc="0" normalizeH="0" baseline="0" noProof="0">
                <a:ln>
                  <a:noFill/>
                </a:ln>
                <a:solidFill>
                  <a:srgbClr val="254061"/>
                </a:solidFill>
                <a:effectLst/>
                <a:uLnTx/>
                <a:uFillTx/>
                <a:latin typeface="Arial"/>
                <a:ea typeface="+mj-ea"/>
                <a:cs typeface="Arial"/>
              </a:rPr>
              <a:t>Bidder Declaration Form GSPD-05-105</a:t>
            </a:r>
            <a:br>
              <a:rPr kumimoji="0" lang="en-US" sz="3200" b="1" i="0" u="none" strike="noStrike" kern="1200" cap="none" spc="0" normalizeH="0" baseline="0" noProof="0">
                <a:ln>
                  <a:noFill/>
                </a:ln>
                <a:solidFill>
                  <a:srgbClr val="254061"/>
                </a:solidFill>
                <a:effectLst/>
                <a:uLnTx/>
                <a:uFillTx/>
                <a:latin typeface="Arial"/>
                <a:ea typeface="+mj-ea"/>
                <a:cs typeface="Arial"/>
              </a:rPr>
            </a:br>
            <a:r>
              <a:rPr kumimoji="0" lang="en-US" sz="4000" b="1" i="0" u="none" strike="noStrike" kern="1200" cap="none" spc="0" normalizeH="0" baseline="0" noProof="0">
                <a:ln>
                  <a:noFill/>
                </a:ln>
                <a:solidFill>
                  <a:srgbClr val="254061"/>
                </a:solidFill>
                <a:effectLst/>
                <a:uLnTx/>
                <a:uFillTx/>
                <a:latin typeface="Arial"/>
                <a:ea typeface="+mj-ea"/>
                <a:cs typeface="Arial"/>
              </a:rPr>
              <a:t>(Attachment 4)</a:t>
            </a:r>
            <a:endParaRPr lang="en-US"/>
          </a:p>
        </p:txBody>
      </p:sp>
      <p:sp>
        <p:nvSpPr>
          <p:cNvPr id="2" name="Content Placeholder 1">
            <a:extLst>
              <a:ext uri="{FF2B5EF4-FFF2-40B4-BE49-F238E27FC236}">
                <a16:creationId xmlns:a16="http://schemas.microsoft.com/office/drawing/2014/main" id="{37A0AA33-BEBB-DA1E-16AB-95B6053299F6}"/>
              </a:ext>
            </a:extLst>
          </p:cNvPr>
          <p:cNvSpPr>
            <a:spLocks noGrp="1"/>
          </p:cNvSpPr>
          <p:nvPr>
            <p:ph sz="half" idx="1"/>
          </p:nvPr>
        </p:nvSpPr>
        <p:spPr>
          <a:xfrm>
            <a:off x="838200" y="1825625"/>
            <a:ext cx="4648200" cy="4351338"/>
          </a:xfrm>
        </p:spPr>
        <p:txBody>
          <a:bodyPr/>
          <a:lstStyle/>
          <a:p>
            <a:pPr marL="0" indent="0">
              <a:buNone/>
            </a:pPr>
            <a:r>
              <a:rPr lang="en-US">
                <a:solidFill>
                  <a:schemeClr val="accent1">
                    <a:lumMod val="75000"/>
                  </a:schemeClr>
                </a:solidFill>
              </a:rPr>
              <a:t>Bidders will complete Bidder Declaration Form (Attachment 4) to identify:</a:t>
            </a:r>
          </a:p>
          <a:p>
            <a:pPr lvl="1"/>
            <a:r>
              <a:rPr lang="en-US">
                <a:solidFill>
                  <a:schemeClr val="accent1">
                    <a:lumMod val="75000"/>
                  </a:schemeClr>
                </a:solidFill>
              </a:rPr>
              <a:t>Disabled Veterans Business Enterprise (DVBE)</a:t>
            </a:r>
          </a:p>
          <a:p>
            <a:pPr lvl="1"/>
            <a:r>
              <a:rPr lang="en-US">
                <a:solidFill>
                  <a:schemeClr val="accent1">
                    <a:lumMod val="75000"/>
                  </a:schemeClr>
                </a:solidFill>
              </a:rPr>
              <a:t>Small Business</a:t>
            </a:r>
          </a:p>
          <a:p>
            <a:pPr lvl="1"/>
            <a:r>
              <a:rPr lang="en-US">
                <a:solidFill>
                  <a:schemeClr val="accent1">
                    <a:lumMod val="75000"/>
                  </a:schemeClr>
                </a:solidFill>
              </a:rPr>
              <a:t>Micro Business </a:t>
            </a:r>
          </a:p>
          <a:p>
            <a:pPr marL="457200" lvl="1" indent="0">
              <a:buNone/>
            </a:pPr>
            <a:endParaRPr lang="en-US"/>
          </a:p>
          <a:p>
            <a:pPr marL="457200" lvl="1" indent="0">
              <a:buNone/>
            </a:pPr>
            <a:endParaRPr lang="en-US"/>
          </a:p>
        </p:txBody>
      </p:sp>
      <p:pic>
        <p:nvPicPr>
          <p:cNvPr id="7" name="Content Placeholder 6" descr="picture of attachment 4">
            <a:extLst>
              <a:ext uri="{FF2B5EF4-FFF2-40B4-BE49-F238E27FC236}">
                <a16:creationId xmlns:a16="http://schemas.microsoft.com/office/drawing/2014/main" id="{09C19595-75E3-1F78-F87E-D0010EF6244F}"/>
              </a:ext>
            </a:extLst>
          </p:cNvPr>
          <p:cNvPicPr>
            <a:picLocks noGrp="1" noChangeAspect="1"/>
          </p:cNvPicPr>
          <p:nvPr>
            <p:ph sz="half" idx="2"/>
          </p:nvPr>
        </p:nvPicPr>
        <p:blipFill>
          <a:blip r:embed="rId3"/>
          <a:stretch>
            <a:fillRect/>
          </a:stretch>
        </p:blipFill>
        <p:spPr>
          <a:xfrm>
            <a:off x="5804452" y="1825625"/>
            <a:ext cx="5753959" cy="4378138"/>
          </a:xfrm>
        </p:spPr>
      </p:pic>
      <p:sp>
        <p:nvSpPr>
          <p:cNvPr id="4" name="Slide Number Placeholder 3">
            <a:extLst>
              <a:ext uri="{FF2B5EF4-FFF2-40B4-BE49-F238E27FC236}">
                <a16:creationId xmlns:a16="http://schemas.microsoft.com/office/drawing/2014/main" id="{A992FC08-3019-9385-0A5E-5CF1304A31D9}"/>
              </a:ext>
            </a:extLst>
          </p:cNvPr>
          <p:cNvSpPr>
            <a:spLocks noGrp="1"/>
          </p:cNvSpPr>
          <p:nvPr>
            <p:ph type="sldNum" sz="quarter" idx="12"/>
          </p:nvPr>
        </p:nvSpPr>
        <p:spPr/>
        <p:txBody>
          <a:bodyPr/>
          <a:lstStyle/>
          <a:p>
            <a:fld id="{7F09A1A5-4186-AE45-B489-8F93D826EB49}" type="slidenum">
              <a:rPr lang="en-US" smtClean="0"/>
              <a:t>20</a:t>
            </a:fld>
            <a:endParaRPr lang="en-US"/>
          </a:p>
        </p:txBody>
      </p:sp>
    </p:spTree>
    <p:extLst>
      <p:ext uri="{BB962C8B-B14F-4D97-AF65-F5344CB8AC3E}">
        <p14:creationId xmlns:p14="http://schemas.microsoft.com/office/powerpoint/2010/main" val="225245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4000" b="1">
                <a:solidFill>
                  <a:srgbClr val="254061"/>
                </a:solidFill>
                <a:latin typeface="Arial"/>
                <a:cs typeface="Arial"/>
              </a:rPr>
              <a:t>Client References (Attachment 6)</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43918" y="1923190"/>
            <a:ext cx="4656952" cy="3785876"/>
          </a:xfrm>
        </p:spPr>
        <p:txBody>
          <a:bodyPr vert="horz" lIns="91440" tIns="45720" rIns="91440" bIns="45720" rtlCol="0" anchor="t">
            <a:normAutofit/>
          </a:bodyPr>
          <a:lstStyle/>
          <a:p>
            <a:r>
              <a:rPr lang="en-US" dirty="0">
                <a:solidFill>
                  <a:schemeClr val="accent1">
                    <a:lumMod val="75000"/>
                  </a:schemeClr>
                </a:solidFill>
                <a:cs typeface="Arial"/>
              </a:rPr>
              <a:t>Two client references are required for the Contractor and two for each subcontractor.</a:t>
            </a:r>
          </a:p>
          <a:p>
            <a:r>
              <a:rPr lang="en-US" dirty="0">
                <a:solidFill>
                  <a:schemeClr val="accent1">
                    <a:lumMod val="75000"/>
                  </a:schemeClr>
                </a:solidFill>
                <a:cs typeface="Arial"/>
              </a:rPr>
              <a:t>Describe the work product and its relevance to the work described in the RFP.</a:t>
            </a:r>
          </a:p>
        </p:txBody>
      </p:sp>
      <p:sp>
        <p:nvSpPr>
          <p:cNvPr id="2" name="Slide Number Placeholder 1">
            <a:extLst>
              <a:ext uri="{FF2B5EF4-FFF2-40B4-BE49-F238E27FC236}">
                <a16:creationId xmlns:a16="http://schemas.microsoft.com/office/drawing/2014/main" id="{CB2D7C29-77D2-4135-8EDC-031329EF939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srgbClr val="17406D"/>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17406D"/>
              </a:solidFill>
              <a:effectLst/>
              <a:uLnTx/>
              <a:uFillTx/>
              <a:latin typeface="Arial" panose="020B0604020202020204"/>
              <a:ea typeface="+mn-ea"/>
              <a:cs typeface="+mn-cs"/>
            </a:endParaRPr>
          </a:p>
        </p:txBody>
      </p:sp>
      <p:pic>
        <p:nvPicPr>
          <p:cNvPr id="4" name="Picture 3" descr="picture of attachment 6 document. ">
            <a:extLst>
              <a:ext uri="{FF2B5EF4-FFF2-40B4-BE49-F238E27FC236}">
                <a16:creationId xmlns:a16="http://schemas.microsoft.com/office/drawing/2014/main" id="{03E0AF82-2517-F10F-2CCE-83A2302793B7}"/>
              </a:ext>
            </a:extLst>
          </p:cNvPr>
          <p:cNvPicPr>
            <a:picLocks noChangeAspect="1"/>
          </p:cNvPicPr>
          <p:nvPr/>
        </p:nvPicPr>
        <p:blipFill>
          <a:blip r:embed="rId3"/>
          <a:stretch>
            <a:fillRect/>
          </a:stretch>
        </p:blipFill>
        <p:spPr>
          <a:xfrm>
            <a:off x="5806509" y="1677723"/>
            <a:ext cx="5236113" cy="4031343"/>
          </a:xfrm>
          <a:prstGeom prst="rect">
            <a:avLst/>
          </a:prstGeom>
        </p:spPr>
      </p:pic>
    </p:spTree>
    <p:extLst>
      <p:ext uri="{BB962C8B-B14F-4D97-AF65-F5344CB8AC3E}">
        <p14:creationId xmlns:p14="http://schemas.microsoft.com/office/powerpoint/2010/main" val="233180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4000" b="1">
                <a:solidFill>
                  <a:srgbClr val="254061"/>
                </a:solidFill>
                <a:latin typeface="Arial"/>
                <a:cs typeface="Arial"/>
              </a:rPr>
              <a:t>Budget (Attachment 7)</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5327410"/>
          </a:xfrm>
        </p:spPr>
        <p:txBody>
          <a:bodyPr>
            <a:normAutofit lnSpcReduction="10000"/>
          </a:bodyPr>
          <a:lstStyle/>
          <a:p>
            <a:pPr>
              <a:lnSpc>
                <a:spcPct val="120000"/>
              </a:lnSpc>
            </a:pPr>
            <a:r>
              <a:rPr lang="en-US" dirty="0">
                <a:solidFill>
                  <a:schemeClr val="accent1">
                    <a:lumMod val="75000"/>
                  </a:schemeClr>
                </a:solidFill>
                <a:latin typeface="Arial"/>
                <a:cs typeface="Arial"/>
              </a:rPr>
              <a:t>Identifies how the Energy Commission funds will be spent to complete the project.</a:t>
            </a:r>
          </a:p>
          <a:p>
            <a:pPr>
              <a:lnSpc>
                <a:spcPct val="120000"/>
              </a:lnSpc>
            </a:pPr>
            <a:r>
              <a:rPr lang="en-US" dirty="0">
                <a:solidFill>
                  <a:schemeClr val="accent1">
                    <a:lumMod val="75000"/>
                  </a:schemeClr>
                </a:solidFill>
                <a:latin typeface="Arial"/>
                <a:cs typeface="Arial"/>
              </a:rPr>
              <a:t>All subcontractors must complete a separate budget workbook.</a:t>
            </a:r>
          </a:p>
          <a:p>
            <a:pPr>
              <a:lnSpc>
                <a:spcPct val="120000"/>
              </a:lnSpc>
            </a:pPr>
            <a:r>
              <a:rPr lang="en-US" dirty="0">
                <a:solidFill>
                  <a:schemeClr val="accent1">
                    <a:lumMod val="75000"/>
                  </a:schemeClr>
                </a:solidFill>
                <a:latin typeface="Arial"/>
                <a:cs typeface="Arial"/>
              </a:rPr>
              <a:t>Ensure that all rates provided are </a:t>
            </a:r>
            <a:r>
              <a:rPr lang="en-US" b="1" dirty="0">
                <a:solidFill>
                  <a:schemeClr val="accent1">
                    <a:lumMod val="75000"/>
                  </a:schemeClr>
                </a:solidFill>
                <a:latin typeface="Arial"/>
                <a:cs typeface="Arial"/>
              </a:rPr>
              <a:t>maximum</a:t>
            </a:r>
            <a:r>
              <a:rPr lang="en-US" dirty="0">
                <a:solidFill>
                  <a:schemeClr val="accent1">
                    <a:lumMod val="75000"/>
                  </a:schemeClr>
                </a:solidFill>
                <a:latin typeface="Arial"/>
                <a:cs typeface="Arial"/>
              </a:rPr>
              <a:t> rates for the entire project term. </a:t>
            </a:r>
          </a:p>
          <a:p>
            <a:pPr lvl="1">
              <a:lnSpc>
                <a:spcPct val="120000"/>
              </a:lnSpc>
            </a:pPr>
            <a:r>
              <a:rPr lang="en-US" dirty="0">
                <a:solidFill>
                  <a:schemeClr val="accent1">
                    <a:lumMod val="75000"/>
                  </a:schemeClr>
                </a:solidFill>
                <a:latin typeface="Arial"/>
                <a:cs typeface="Arial"/>
              </a:rPr>
              <a:t>Direct Labor</a:t>
            </a:r>
          </a:p>
          <a:p>
            <a:pPr lvl="1">
              <a:lnSpc>
                <a:spcPct val="120000"/>
              </a:lnSpc>
            </a:pPr>
            <a:r>
              <a:rPr lang="en-US" dirty="0">
                <a:solidFill>
                  <a:schemeClr val="accent1">
                    <a:lumMod val="75000"/>
                  </a:schemeClr>
                </a:solidFill>
                <a:latin typeface="Arial"/>
                <a:cs typeface="Arial"/>
              </a:rPr>
              <a:t>Fringe Benefits</a:t>
            </a:r>
          </a:p>
          <a:p>
            <a:pPr lvl="1">
              <a:lnSpc>
                <a:spcPct val="120000"/>
              </a:lnSpc>
            </a:pPr>
            <a:r>
              <a:rPr lang="en-US" dirty="0">
                <a:solidFill>
                  <a:schemeClr val="accent1">
                    <a:lumMod val="75000"/>
                  </a:schemeClr>
                </a:solidFill>
                <a:latin typeface="Arial"/>
                <a:cs typeface="Arial"/>
              </a:rPr>
              <a:t>Indirect Costs</a:t>
            </a:r>
          </a:p>
          <a:p>
            <a:pPr>
              <a:lnSpc>
                <a:spcPct val="120000"/>
              </a:lnSpc>
            </a:pPr>
            <a:r>
              <a:rPr lang="en-US" dirty="0">
                <a:solidFill>
                  <a:schemeClr val="accent1">
                    <a:lumMod val="75000"/>
                  </a:schemeClr>
                </a:solidFill>
                <a:latin typeface="Arial"/>
                <a:cs typeface="Arial"/>
              </a:rPr>
              <a:t>Travel: </a:t>
            </a:r>
          </a:p>
          <a:p>
            <a:pPr lvl="1"/>
            <a:r>
              <a:rPr lang="en-US" dirty="0">
                <a:solidFill>
                  <a:schemeClr val="accent1">
                    <a:lumMod val="75000"/>
                  </a:schemeClr>
                </a:solidFill>
                <a:latin typeface="Arial"/>
                <a:cs typeface="Arial"/>
              </a:rPr>
              <a:t>Travel has been capped at $50,000 for the first two years of the of the agreement</a:t>
            </a:r>
          </a:p>
          <a:p>
            <a:pPr lvl="1"/>
            <a:r>
              <a:rPr lang="en-US" dirty="0">
                <a:solidFill>
                  <a:schemeClr val="accent1">
                    <a:lumMod val="75000"/>
                  </a:schemeClr>
                </a:solidFill>
                <a:latin typeface="Arial"/>
                <a:cs typeface="Arial"/>
              </a:rPr>
              <a:t>Identify the types of trips necessary to complete tasks</a:t>
            </a:r>
          </a:p>
        </p:txBody>
      </p:sp>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C556-4FA8-6499-7DDF-5DDF58E7F4E0}"/>
              </a:ext>
            </a:extLst>
          </p:cNvPr>
          <p:cNvSpPr>
            <a:spLocks noGrp="1"/>
          </p:cNvSpPr>
          <p:nvPr>
            <p:ph type="title"/>
          </p:nvPr>
        </p:nvSpPr>
        <p:spPr>
          <a:xfrm>
            <a:off x="1204750" y="83828"/>
            <a:ext cx="9953978" cy="1038840"/>
          </a:xfrm>
        </p:spPr>
        <p:txBody>
          <a:bodyPr>
            <a:noAutofit/>
          </a:bodyPr>
          <a:lstStyle/>
          <a:p>
            <a:r>
              <a:rPr lang="en-US" sz="2800"/>
              <a:t>Additional Requirements- Byrd Anti-Lobbying Certification &amp; Generative Artificial Intelligence</a:t>
            </a:r>
            <a:r>
              <a:rPr lang="en-US" sz="2800" b="1" cap="small">
                <a:effectLst/>
                <a:latin typeface="Arial" panose="020B0604020202020204" pitchFamily="34" charset="0"/>
              </a:rPr>
              <a:t> </a:t>
            </a:r>
            <a:endParaRPr lang="en-US" sz="3200"/>
          </a:p>
        </p:txBody>
      </p:sp>
      <p:sp>
        <p:nvSpPr>
          <p:cNvPr id="3" name="Slide Number Placeholder 2">
            <a:extLst>
              <a:ext uri="{FF2B5EF4-FFF2-40B4-BE49-F238E27FC236}">
                <a16:creationId xmlns:a16="http://schemas.microsoft.com/office/drawing/2014/main" id="{CBF5B081-788C-322A-350F-E7094BB49FBE}"/>
              </a:ext>
            </a:extLst>
          </p:cNvPr>
          <p:cNvSpPr>
            <a:spLocks noGrp="1"/>
          </p:cNvSpPr>
          <p:nvPr>
            <p:ph type="sldNum" sz="quarter" idx="12"/>
          </p:nvPr>
        </p:nvSpPr>
        <p:spPr/>
        <p:txBody>
          <a:bodyPr/>
          <a:lstStyle/>
          <a:p>
            <a:fld id="{005C4985-ACD0-2B4C-8981-36243250F268}" type="slidenum">
              <a:rPr lang="en-US" smtClean="0"/>
              <a:t>23</a:t>
            </a:fld>
            <a:endParaRPr lang="en-US"/>
          </a:p>
        </p:txBody>
      </p:sp>
      <p:sp>
        <p:nvSpPr>
          <p:cNvPr id="4" name="TextBox 3">
            <a:extLst>
              <a:ext uri="{FF2B5EF4-FFF2-40B4-BE49-F238E27FC236}">
                <a16:creationId xmlns:a16="http://schemas.microsoft.com/office/drawing/2014/main" id="{CD2A9E9F-67C4-A488-065D-434D9496B935}"/>
              </a:ext>
            </a:extLst>
          </p:cNvPr>
          <p:cNvSpPr txBox="1"/>
          <p:nvPr/>
        </p:nvSpPr>
        <p:spPr>
          <a:xfrm>
            <a:off x="481584" y="1292352"/>
            <a:ext cx="11228832" cy="5555367"/>
          </a:xfrm>
          <a:prstGeom prst="rect">
            <a:avLst/>
          </a:prstGeom>
          <a:noFill/>
        </p:spPr>
        <p:txBody>
          <a:bodyPr wrap="square" rtlCol="0">
            <a:spAutoFit/>
          </a:bodyPr>
          <a:lstStyle/>
          <a:p>
            <a:pPr>
              <a:spcBef>
                <a:spcPts val="600"/>
              </a:spcBef>
            </a:pPr>
            <a:r>
              <a:rPr lang="en-US" sz="2000" b="1" dirty="0">
                <a:solidFill>
                  <a:schemeClr val="accent1">
                    <a:lumMod val="50000"/>
                  </a:schemeClr>
                </a:solidFill>
              </a:rPr>
              <a:t>Byrd Anti-Lobbying Amendment Certification (Attachment 11)</a:t>
            </a:r>
          </a:p>
          <a:p>
            <a:pPr marL="285750" indent="-285750">
              <a:spcBef>
                <a:spcPts val="600"/>
              </a:spcBef>
              <a:buFont typeface="Arial" panose="020B0604020202020204" pitchFamily="34" charset="0"/>
              <a:buChar char="•"/>
            </a:pPr>
            <a:r>
              <a:rPr lang="en-US" dirty="0">
                <a:solidFill>
                  <a:schemeClr val="accent1">
                    <a:lumMod val="75000"/>
                  </a:schemeClr>
                </a:solidFill>
              </a:rPr>
              <a:t>Certification is required when bidding for a federally-funded contract exceeding $100,000</a:t>
            </a:r>
          </a:p>
          <a:p>
            <a:pPr marL="285750" indent="-285750">
              <a:spcBef>
                <a:spcPts val="600"/>
              </a:spcBef>
              <a:buFont typeface="Arial" panose="020B0604020202020204" pitchFamily="34" charset="0"/>
              <a:buChar char="•"/>
            </a:pPr>
            <a:r>
              <a:rPr lang="en-US" dirty="0">
                <a:solidFill>
                  <a:schemeClr val="accent1">
                    <a:lumMod val="75000"/>
                  </a:schemeClr>
                </a:solidFill>
              </a:rPr>
              <a:t>Bidder certifies they will not and have not used Federal funds to pay any person or organization for influencing or attempting to influence an officer or employee of a member of Congress in connection with obtaining a Federal contract or any other award covered by 31 U.S.C. 1352. </a:t>
            </a:r>
          </a:p>
          <a:p>
            <a:pPr>
              <a:spcBef>
                <a:spcPts val="600"/>
              </a:spcBef>
            </a:pPr>
            <a:endParaRPr lang="en-US" dirty="0"/>
          </a:p>
          <a:p>
            <a:pPr>
              <a:spcBef>
                <a:spcPts val="600"/>
              </a:spcBef>
            </a:pPr>
            <a:r>
              <a:rPr lang="en-US" sz="2000" b="1" dirty="0">
                <a:solidFill>
                  <a:schemeClr val="accent1">
                    <a:lumMod val="50000"/>
                  </a:schemeClr>
                </a:solidFill>
              </a:rPr>
              <a:t> Generative Artificial Intelligence (Attachment 12)</a:t>
            </a:r>
          </a:p>
          <a:p>
            <a:pPr marL="342900" indent="-342900">
              <a:spcBef>
                <a:spcPts val="600"/>
              </a:spcBef>
              <a:buFont typeface="Arial" panose="020B0604020202020204" pitchFamily="34" charset="0"/>
              <a:buChar char="•"/>
            </a:pPr>
            <a:r>
              <a:rPr lang="en-US" dirty="0">
                <a:solidFill>
                  <a:schemeClr val="accent1">
                    <a:lumMod val="75000"/>
                  </a:schemeClr>
                </a:solidFill>
              </a:rPr>
              <a:t>Bidders must notify the Energy Commission in writing if their solution or services under the Agreement includes or makes available, any </a:t>
            </a:r>
            <a:r>
              <a:rPr lang="en-US" dirty="0" err="1">
                <a:solidFill>
                  <a:schemeClr val="accent1">
                    <a:lumMod val="75000"/>
                  </a:schemeClr>
                </a:solidFill>
              </a:rPr>
              <a:t>GenAI</a:t>
            </a:r>
            <a:r>
              <a:rPr lang="en-US" dirty="0">
                <a:solidFill>
                  <a:schemeClr val="accent1">
                    <a:lumMod val="75000"/>
                  </a:schemeClr>
                </a:solidFill>
              </a:rPr>
              <a:t>, including </a:t>
            </a:r>
            <a:r>
              <a:rPr lang="en-US" dirty="0" err="1">
                <a:solidFill>
                  <a:schemeClr val="accent1">
                    <a:lumMod val="75000"/>
                  </a:schemeClr>
                </a:solidFill>
              </a:rPr>
              <a:t>GenAI</a:t>
            </a:r>
            <a:r>
              <a:rPr lang="en-US" dirty="0">
                <a:solidFill>
                  <a:schemeClr val="accent1">
                    <a:lumMod val="75000"/>
                  </a:schemeClr>
                </a:solidFill>
              </a:rPr>
              <a:t> from third parties or subcontractors</a:t>
            </a:r>
            <a:r>
              <a:rPr lang="en-US" b="1" dirty="0">
                <a:solidFill>
                  <a:schemeClr val="accent1">
                    <a:lumMod val="75000"/>
                  </a:schemeClr>
                </a:solidFill>
              </a:rPr>
              <a:t>. </a:t>
            </a:r>
          </a:p>
          <a:p>
            <a:pPr marL="342900" indent="-342900">
              <a:spcBef>
                <a:spcPts val="600"/>
              </a:spcBef>
              <a:buFont typeface="Arial" panose="020B0604020202020204" pitchFamily="34" charset="0"/>
              <a:buChar char="•"/>
            </a:pPr>
            <a:r>
              <a:rPr lang="en-US" dirty="0">
                <a:solidFill>
                  <a:schemeClr val="accent1">
                    <a:lumMod val="75000"/>
                  </a:schemeClr>
                </a:solidFill>
              </a:rPr>
              <a:t>Bidder shall complete </a:t>
            </a:r>
            <a:r>
              <a:rPr lang="en-US" dirty="0" err="1">
                <a:solidFill>
                  <a:schemeClr val="accent1">
                    <a:lumMod val="75000"/>
                  </a:schemeClr>
                </a:solidFill>
              </a:rPr>
              <a:t>GenAI</a:t>
            </a:r>
            <a:r>
              <a:rPr lang="en-US" dirty="0">
                <a:solidFill>
                  <a:schemeClr val="accent1">
                    <a:lumMod val="75000"/>
                  </a:schemeClr>
                </a:solidFill>
              </a:rPr>
              <a:t> Reporting and Factsheet (STD 1000). </a:t>
            </a:r>
          </a:p>
          <a:p>
            <a:pPr marL="633413" lvl="1" indent="-292100">
              <a:spcBef>
                <a:spcPts val="600"/>
              </a:spcBef>
              <a:buFont typeface="Courier New" panose="02070309020205020404" pitchFamily="49" charset="0"/>
              <a:buChar char="o"/>
            </a:pPr>
            <a:r>
              <a:rPr lang="en-US" dirty="0">
                <a:solidFill>
                  <a:schemeClr val="accent1">
                    <a:lumMod val="75000"/>
                  </a:schemeClr>
                </a:solidFill>
              </a:rPr>
              <a:t>If you and/or your subcontractor(s) will not be using or offering </a:t>
            </a:r>
            <a:r>
              <a:rPr lang="en-US" dirty="0" err="1">
                <a:solidFill>
                  <a:schemeClr val="accent1">
                    <a:lumMod val="75000"/>
                  </a:schemeClr>
                </a:solidFill>
              </a:rPr>
              <a:t>GenAI</a:t>
            </a:r>
            <a:r>
              <a:rPr lang="en-US" dirty="0">
                <a:solidFill>
                  <a:schemeClr val="accent1">
                    <a:lumMod val="75000"/>
                  </a:schemeClr>
                </a:solidFill>
              </a:rPr>
              <a:t> technology, model, service, or system (collectively “product") in the work under the Agreement, then check the “No” box and sign the form. </a:t>
            </a:r>
          </a:p>
          <a:p>
            <a:pPr marL="633413" lvl="1" indent="-292100">
              <a:spcBef>
                <a:spcPts val="600"/>
              </a:spcBef>
              <a:buFont typeface="Courier New" panose="02070309020205020404" pitchFamily="49" charset="0"/>
              <a:buChar char="o"/>
            </a:pPr>
            <a:r>
              <a:rPr lang="en-US" dirty="0">
                <a:solidFill>
                  <a:schemeClr val="accent1">
                    <a:lumMod val="75000"/>
                  </a:schemeClr>
                </a:solidFill>
              </a:rPr>
              <a:t>If you and/or your subcontractor(s) will be using or offering </a:t>
            </a:r>
            <a:r>
              <a:rPr lang="en-US" dirty="0" err="1">
                <a:solidFill>
                  <a:schemeClr val="accent1">
                    <a:lumMod val="75000"/>
                  </a:schemeClr>
                </a:solidFill>
              </a:rPr>
              <a:t>GenAI</a:t>
            </a:r>
            <a:r>
              <a:rPr lang="en-US" dirty="0">
                <a:solidFill>
                  <a:schemeClr val="accent1">
                    <a:lumMod val="75000"/>
                  </a:schemeClr>
                </a:solidFill>
              </a:rPr>
              <a:t> technology, model, service, or system (collectively “product”) in the work under the Agreement, then check the “Yes” box, complete the remainder of the questions, and sign the form.</a:t>
            </a:r>
          </a:p>
          <a:p>
            <a:pPr marL="285750" indent="-285750">
              <a:spcBef>
                <a:spcPts val="600"/>
              </a:spcBef>
              <a:buFont typeface="Arial" panose="020B0604020202020204" pitchFamily="34" charset="0"/>
              <a:buChar char="•"/>
            </a:pPr>
            <a:r>
              <a:rPr lang="en-US" dirty="0">
                <a:solidFill>
                  <a:schemeClr val="accent1">
                    <a:lumMod val="75000"/>
                  </a:schemeClr>
                </a:solidFill>
                <a:effectLst/>
                <a:latin typeface="Arial" panose="020B0604020202020204" pitchFamily="34" charset="0"/>
                <a:ea typeface="Times New Roman" panose="02020603050405020304" pitchFamily="18" charset="0"/>
              </a:rPr>
              <a:t> Failure to submit the </a:t>
            </a:r>
            <a:r>
              <a:rPr lang="en-US" dirty="0" err="1">
                <a:solidFill>
                  <a:schemeClr val="accent1">
                    <a:lumMod val="75000"/>
                  </a:schemeClr>
                </a:solidFill>
                <a:effectLst/>
                <a:latin typeface="Arial" panose="020B0604020202020204" pitchFamily="34" charset="0"/>
                <a:ea typeface="Times New Roman" panose="02020603050405020304" pitchFamily="18" charset="0"/>
              </a:rPr>
              <a:t>GenAI</a:t>
            </a:r>
            <a:r>
              <a:rPr lang="en-US" dirty="0">
                <a:solidFill>
                  <a:schemeClr val="accent1">
                    <a:lumMod val="75000"/>
                  </a:schemeClr>
                </a:solidFill>
                <a:effectLst/>
                <a:latin typeface="Arial" panose="020B0604020202020204" pitchFamily="34" charset="0"/>
                <a:ea typeface="Times New Roman" panose="02020603050405020304" pitchFamily="18" charset="0"/>
              </a:rPr>
              <a:t> Disclosure Reporting and Factsheet shall result in </a:t>
            </a:r>
            <a:r>
              <a:rPr lang="en-US" b="1" dirty="0">
                <a:solidFill>
                  <a:schemeClr val="accent1">
                    <a:lumMod val="75000"/>
                  </a:schemeClr>
                </a:solidFill>
                <a:effectLst/>
                <a:latin typeface="Arial" panose="020B0604020202020204" pitchFamily="34" charset="0"/>
                <a:ea typeface="Times New Roman" panose="02020603050405020304" pitchFamily="18" charset="0"/>
              </a:rPr>
              <a:t>rejection</a:t>
            </a:r>
            <a:r>
              <a:rPr lang="en-US" dirty="0">
                <a:solidFill>
                  <a:schemeClr val="accent1">
                    <a:lumMod val="75000"/>
                  </a:schemeClr>
                </a:solidFill>
                <a:effectLst/>
                <a:latin typeface="Arial" panose="020B0604020202020204" pitchFamily="34" charset="0"/>
                <a:ea typeface="Times New Roman" panose="02020603050405020304" pitchFamily="18" charset="0"/>
              </a:rPr>
              <a:t> of the Proposal. </a:t>
            </a:r>
          </a:p>
        </p:txBody>
      </p:sp>
    </p:spTree>
    <p:extLst>
      <p:ext uri="{BB962C8B-B14F-4D97-AF65-F5344CB8AC3E}">
        <p14:creationId xmlns:p14="http://schemas.microsoft.com/office/powerpoint/2010/main" val="258152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8A0E-3992-E5C0-0675-FFC814B0A7E9}"/>
              </a:ext>
            </a:extLst>
          </p:cNvPr>
          <p:cNvSpPr>
            <a:spLocks noGrp="1"/>
          </p:cNvSpPr>
          <p:nvPr>
            <p:ph type="title"/>
          </p:nvPr>
        </p:nvSpPr>
        <p:spPr>
          <a:xfrm>
            <a:off x="1399822" y="115147"/>
            <a:ext cx="9953978" cy="1038840"/>
          </a:xfrm>
        </p:spPr>
        <p:txBody>
          <a:bodyPr>
            <a:noAutofit/>
          </a:bodyPr>
          <a:lstStyle/>
          <a:p>
            <a:r>
              <a:rPr lang="en-US" sz="3200"/>
              <a:t>Additional Requirements- Federal Disadvantaged Business Enterprise </a:t>
            </a:r>
          </a:p>
        </p:txBody>
      </p:sp>
      <p:sp>
        <p:nvSpPr>
          <p:cNvPr id="4" name="TextBox 3">
            <a:extLst>
              <a:ext uri="{FF2B5EF4-FFF2-40B4-BE49-F238E27FC236}">
                <a16:creationId xmlns:a16="http://schemas.microsoft.com/office/drawing/2014/main" id="{C8B3F36B-1AEF-A653-B90A-64F623F6BED4}"/>
              </a:ext>
            </a:extLst>
          </p:cNvPr>
          <p:cNvSpPr txBox="1"/>
          <p:nvPr/>
        </p:nvSpPr>
        <p:spPr>
          <a:xfrm>
            <a:off x="487680" y="1231250"/>
            <a:ext cx="5096256" cy="3447098"/>
          </a:xfrm>
          <a:prstGeom prst="rect">
            <a:avLst/>
          </a:prstGeom>
          <a:noFill/>
        </p:spPr>
        <p:txBody>
          <a:bodyPr wrap="square" rtlCol="0">
            <a:spAutoFit/>
          </a:bodyPr>
          <a:lstStyle/>
          <a:p>
            <a:r>
              <a:rPr lang="en-US" sz="2000" b="1">
                <a:solidFill>
                  <a:schemeClr val="accent1">
                    <a:lumMod val="50000"/>
                  </a:schemeClr>
                </a:solidFill>
              </a:rPr>
              <a:t>Good Faith Effort:</a:t>
            </a:r>
          </a:p>
          <a:p>
            <a:pPr marL="342900" indent="-342900">
              <a:buFont typeface="Arial" panose="020B0604020202020204" pitchFamily="34" charset="0"/>
              <a:buChar char="•"/>
            </a:pPr>
            <a:r>
              <a:rPr lang="en-US">
                <a:solidFill>
                  <a:schemeClr val="accent1">
                    <a:lumMod val="75000"/>
                  </a:schemeClr>
                </a:solidFill>
              </a:rPr>
              <a:t>Ensure DBEs are made aware of contracting opportunities</a:t>
            </a:r>
          </a:p>
          <a:p>
            <a:pPr marL="342900" indent="-342900">
              <a:buFont typeface="Arial" panose="020B0604020202020204" pitchFamily="34" charset="0"/>
              <a:buChar char="•"/>
            </a:pPr>
            <a:r>
              <a:rPr lang="en-US">
                <a:solidFill>
                  <a:schemeClr val="accent1">
                    <a:lumMod val="75000"/>
                  </a:schemeClr>
                </a:solidFill>
              </a:rPr>
              <a:t>Make info on opportunities available </a:t>
            </a:r>
          </a:p>
          <a:p>
            <a:pPr marL="342900" indent="-342900">
              <a:buFont typeface="Arial" panose="020B0604020202020204" pitchFamily="34" charset="0"/>
              <a:buChar char="•"/>
            </a:pPr>
            <a:r>
              <a:rPr lang="en-US">
                <a:solidFill>
                  <a:schemeClr val="accent1">
                    <a:lumMod val="75000"/>
                  </a:schemeClr>
                </a:solidFill>
              </a:rPr>
              <a:t>Consider dividing requirements when feasible to permit maximum participation</a:t>
            </a:r>
          </a:p>
          <a:p>
            <a:pPr marL="342900" indent="-342900">
              <a:buFont typeface="Arial" panose="020B0604020202020204" pitchFamily="34" charset="0"/>
              <a:buChar char="•"/>
            </a:pPr>
            <a:r>
              <a:rPr lang="en-US">
                <a:solidFill>
                  <a:schemeClr val="accent1">
                    <a:lumMod val="75000"/>
                  </a:schemeClr>
                </a:solidFill>
              </a:rPr>
              <a:t>Encourage contracting with a consortium of DBEs </a:t>
            </a:r>
          </a:p>
          <a:p>
            <a:pPr marL="342900" indent="-342900">
              <a:buFont typeface="Arial" panose="020B0604020202020204" pitchFamily="34" charset="0"/>
              <a:buChar char="•"/>
            </a:pPr>
            <a:r>
              <a:rPr lang="en-US">
                <a:solidFill>
                  <a:schemeClr val="accent1">
                    <a:lumMod val="75000"/>
                  </a:schemeClr>
                </a:solidFill>
              </a:rPr>
              <a:t>Use the services and assistance of the Small Business Administration and the Minority Business Development Agency of the Department of Commerce.</a:t>
            </a:r>
            <a:endParaRPr lang="en-US" sz="2000">
              <a:solidFill>
                <a:schemeClr val="accent1">
                  <a:lumMod val="75000"/>
                </a:schemeClr>
              </a:solidFill>
            </a:endParaRPr>
          </a:p>
        </p:txBody>
      </p:sp>
      <p:sp>
        <p:nvSpPr>
          <p:cNvPr id="5" name="TextBox 4">
            <a:extLst>
              <a:ext uri="{FF2B5EF4-FFF2-40B4-BE49-F238E27FC236}">
                <a16:creationId xmlns:a16="http://schemas.microsoft.com/office/drawing/2014/main" id="{D2F49E21-CAF8-46E7-C7D9-94D31C23D605}"/>
              </a:ext>
            </a:extLst>
          </p:cNvPr>
          <p:cNvSpPr txBox="1"/>
          <p:nvPr/>
        </p:nvSpPr>
        <p:spPr>
          <a:xfrm>
            <a:off x="5855208" y="1231250"/>
            <a:ext cx="5498592" cy="2893100"/>
          </a:xfrm>
          <a:prstGeom prst="rect">
            <a:avLst/>
          </a:prstGeom>
          <a:noFill/>
        </p:spPr>
        <p:txBody>
          <a:bodyPr wrap="square" rtlCol="0">
            <a:spAutoFit/>
          </a:bodyPr>
          <a:lstStyle/>
          <a:p>
            <a:r>
              <a:rPr lang="en-US" sz="2000" b="1">
                <a:solidFill>
                  <a:schemeClr val="accent1">
                    <a:lumMod val="50000"/>
                  </a:schemeClr>
                </a:solidFill>
              </a:rPr>
              <a:t>Documentation of Good Faith Effort:</a:t>
            </a:r>
          </a:p>
          <a:p>
            <a:pPr marL="285750" indent="-285750">
              <a:buFont typeface="Arial" panose="020B0604020202020204" pitchFamily="34" charset="0"/>
              <a:buChar char="•"/>
            </a:pPr>
            <a:r>
              <a:rPr lang="en-US">
                <a:solidFill>
                  <a:schemeClr val="accent1">
                    <a:lumMod val="75000"/>
                  </a:schemeClr>
                </a:solidFill>
              </a:rPr>
              <a:t>Bidders/solicitation list or databases that includes DBEs;</a:t>
            </a:r>
          </a:p>
          <a:p>
            <a:pPr marL="285750" indent="-285750">
              <a:buFont typeface="Arial" panose="020B0604020202020204" pitchFamily="34" charset="0"/>
              <a:buChar char="•"/>
            </a:pPr>
            <a:r>
              <a:rPr lang="en-US">
                <a:solidFill>
                  <a:schemeClr val="accent1">
                    <a:lumMod val="75000"/>
                  </a:schemeClr>
                </a:solidFill>
              </a:rPr>
              <a:t>Date of last update to bidders/solicitation list or database;</a:t>
            </a:r>
          </a:p>
          <a:p>
            <a:pPr marL="285750" indent="-285750">
              <a:buFont typeface="Arial" panose="020B0604020202020204" pitchFamily="34" charset="0"/>
              <a:buChar char="•"/>
            </a:pPr>
            <a:r>
              <a:rPr lang="en-US">
                <a:solidFill>
                  <a:schemeClr val="accent1">
                    <a:lumMod val="75000"/>
                  </a:schemeClr>
                </a:solidFill>
              </a:rPr>
              <a:t>How were DBEs made aware of the solicitation;</a:t>
            </a:r>
          </a:p>
          <a:p>
            <a:pPr marL="285750" indent="-285750">
              <a:buFont typeface="Arial" panose="020B0604020202020204" pitchFamily="34" charset="0"/>
              <a:buChar char="•"/>
            </a:pPr>
            <a:r>
              <a:rPr lang="en-US">
                <a:solidFill>
                  <a:schemeClr val="accent1">
                    <a:lumMod val="75000"/>
                  </a:schemeClr>
                </a:solidFill>
              </a:rPr>
              <a:t>Sample of letters with DBEs;</a:t>
            </a:r>
          </a:p>
          <a:p>
            <a:pPr marL="285750" indent="-285750">
              <a:buFont typeface="Arial" panose="020B0604020202020204" pitchFamily="34" charset="0"/>
              <a:buChar char="•"/>
            </a:pPr>
            <a:r>
              <a:rPr lang="en-US">
                <a:solidFill>
                  <a:schemeClr val="accent1">
                    <a:lumMod val="75000"/>
                  </a:schemeClr>
                </a:solidFill>
              </a:rPr>
              <a:t>Sample of advertisement/posting;</a:t>
            </a:r>
          </a:p>
          <a:p>
            <a:pPr marL="285750" indent="-285750">
              <a:buFont typeface="Arial" panose="020B0604020202020204" pitchFamily="34" charset="0"/>
              <a:buChar char="•"/>
            </a:pPr>
            <a:r>
              <a:rPr lang="en-US">
                <a:solidFill>
                  <a:schemeClr val="accent1">
                    <a:lumMod val="75000"/>
                  </a:schemeClr>
                </a:solidFill>
              </a:rPr>
              <a:t>Attendance list for pre-bid conference;</a:t>
            </a:r>
          </a:p>
          <a:p>
            <a:pPr marL="285750" indent="-285750">
              <a:buFont typeface="Arial" panose="020B0604020202020204" pitchFamily="34" charset="0"/>
              <a:buChar char="•"/>
            </a:pPr>
            <a:r>
              <a:rPr lang="en-US">
                <a:solidFill>
                  <a:schemeClr val="accent1">
                    <a:lumMod val="75000"/>
                  </a:schemeClr>
                </a:solidFill>
              </a:rPr>
              <a:t>Include unsuccessful bidders on database or list</a:t>
            </a:r>
          </a:p>
        </p:txBody>
      </p:sp>
      <p:sp>
        <p:nvSpPr>
          <p:cNvPr id="6" name="TextBox 5">
            <a:extLst>
              <a:ext uri="{FF2B5EF4-FFF2-40B4-BE49-F238E27FC236}">
                <a16:creationId xmlns:a16="http://schemas.microsoft.com/office/drawing/2014/main" id="{BA7F5252-00C9-527D-25EF-503B3B10DA1F}"/>
              </a:ext>
            </a:extLst>
          </p:cNvPr>
          <p:cNvSpPr txBox="1">
            <a:spLocks/>
          </p:cNvSpPr>
          <p:nvPr/>
        </p:nvSpPr>
        <p:spPr>
          <a:xfrm>
            <a:off x="731520" y="4795897"/>
            <a:ext cx="10622280" cy="2062103"/>
          </a:xfrm>
          <a:prstGeom prst="rect">
            <a:avLst/>
          </a:prstGeom>
          <a:noFill/>
        </p:spPr>
        <p:txBody>
          <a:bodyPr wrap="square" rtlCol="0">
            <a:spAutoFit/>
          </a:bodyPr>
          <a:lstStyle/>
          <a:p>
            <a:pPr algn="ctr"/>
            <a:r>
              <a:rPr lang="en-US" sz="2000" b="1">
                <a:solidFill>
                  <a:schemeClr val="accent1">
                    <a:lumMod val="50000"/>
                  </a:schemeClr>
                </a:solidFill>
              </a:rPr>
              <a:t>Locating Certified DBEs:</a:t>
            </a:r>
          </a:p>
          <a:p>
            <a:r>
              <a:rPr lang="en-US"/>
              <a:t>The Small Business Administration: </a:t>
            </a:r>
            <a:r>
              <a:rPr lang="en-US">
                <a:hlinkClick r:id="rId3"/>
              </a:rPr>
              <a:t>https://www.sba.gov/federal-contracting/contracting-assistance-programs/small-disadvantaged-business</a:t>
            </a:r>
            <a:endParaRPr lang="en-US"/>
          </a:p>
          <a:p>
            <a:r>
              <a:rPr lang="en-US"/>
              <a:t>The U.S. Department of Transportation: </a:t>
            </a:r>
            <a:r>
              <a:rPr lang="en-US">
                <a:hlinkClick r:id="rId4"/>
              </a:rPr>
              <a:t>https://www.transportation.gov/civil-rights/disadvantaged-business-enterprise.</a:t>
            </a:r>
            <a:r>
              <a:rPr lang="en-US"/>
              <a:t>  </a:t>
            </a:r>
          </a:p>
          <a:p>
            <a:r>
              <a:rPr lang="en-US"/>
              <a:t>The California Department of Transportation: </a:t>
            </a:r>
            <a:r>
              <a:rPr lang="en-US">
                <a:hlinkClick r:id="rId5"/>
              </a:rPr>
              <a:t>https://dot.ca.gov/programs/civil-rights/dbe</a:t>
            </a:r>
            <a:endParaRPr lang="en-US"/>
          </a:p>
          <a:p>
            <a:endParaRPr lang="en-US"/>
          </a:p>
        </p:txBody>
      </p:sp>
      <p:sp>
        <p:nvSpPr>
          <p:cNvPr id="3" name="Slide Number Placeholder 2">
            <a:extLst>
              <a:ext uri="{FF2B5EF4-FFF2-40B4-BE49-F238E27FC236}">
                <a16:creationId xmlns:a16="http://schemas.microsoft.com/office/drawing/2014/main" id="{8E11850B-7BF4-6AC8-31FF-0922B1A2AF02}"/>
              </a:ext>
            </a:extLst>
          </p:cNvPr>
          <p:cNvSpPr>
            <a:spLocks noGrp="1"/>
          </p:cNvSpPr>
          <p:nvPr>
            <p:ph type="sldNum" sz="quarter" idx="12"/>
          </p:nvPr>
        </p:nvSpPr>
        <p:spPr/>
        <p:txBody>
          <a:bodyPr/>
          <a:lstStyle/>
          <a:p>
            <a:fld id="{005C4985-ACD0-2B4C-8981-36243250F268}" type="slidenum">
              <a:rPr lang="en-US" smtClean="0"/>
              <a:t>24</a:t>
            </a:fld>
            <a:endParaRPr lang="en-US"/>
          </a:p>
        </p:txBody>
      </p:sp>
    </p:spTree>
    <p:extLst>
      <p:ext uri="{BB962C8B-B14F-4D97-AF65-F5344CB8AC3E}">
        <p14:creationId xmlns:p14="http://schemas.microsoft.com/office/powerpoint/2010/main" val="54659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Proposal Organization</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1521373905"/>
              </p:ext>
            </p:extLst>
          </p:nvPr>
        </p:nvGraphicFramePr>
        <p:xfrm>
          <a:off x="886398" y="1079985"/>
          <a:ext cx="10591903" cy="5108428"/>
        </p:xfrm>
        <a:graphic>
          <a:graphicData uri="http://schemas.openxmlformats.org/drawingml/2006/table">
            <a:tbl>
              <a:tblPr firstRow="1" bandRow="1">
                <a:tableStyleId>{5C22544A-7EE6-4342-B048-85BDC9FD1C3A}</a:tableStyleId>
              </a:tblPr>
              <a:tblGrid>
                <a:gridCol w="5370023">
                  <a:extLst>
                    <a:ext uri="{9D8B030D-6E8A-4147-A177-3AD203B41FA5}">
                      <a16:colId xmlns:a16="http://schemas.microsoft.com/office/drawing/2014/main" val="20000"/>
                    </a:ext>
                  </a:extLst>
                </a:gridCol>
                <a:gridCol w="5221880">
                  <a:extLst>
                    <a:ext uri="{9D8B030D-6E8A-4147-A177-3AD203B41FA5}">
                      <a16:colId xmlns:a16="http://schemas.microsoft.com/office/drawing/2014/main" val="20001"/>
                    </a:ext>
                  </a:extLst>
                </a:gridCol>
              </a:tblGrid>
              <a:tr h="125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Each Bidder must complete and include the following:</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181">
                <a:tc>
                  <a:txBody>
                    <a:bodyPr/>
                    <a:lstStyle/>
                    <a:p>
                      <a:r>
                        <a:rPr lang="en-US" sz="1400"/>
                        <a:t>SECTION 1, Administrative Response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SECTION 2, Technical and Cost Proposal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541746"/>
                  </a:ext>
                </a:extLst>
              </a:tr>
              <a:tr h="288181">
                <a:tc>
                  <a:txBody>
                    <a:bodyPr/>
                    <a:lstStyle/>
                    <a:p>
                      <a:r>
                        <a:rPr lang="en-US" sz="1400"/>
                        <a:t>Cover Letter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Approach to Tasks in Scope of Work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770055"/>
                  </a:ext>
                </a:extLst>
              </a:tr>
              <a:tr h="288181">
                <a:tc>
                  <a:txBody>
                    <a:bodyPr/>
                    <a:lstStyle/>
                    <a:p>
                      <a:r>
                        <a:rPr lang="en-US" sz="1400"/>
                        <a:t>Table of Contents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Team Structure and Coordination. (Narrative and Organizational Chart)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414870"/>
                  </a:ext>
                </a:extLst>
              </a:tr>
              <a:tr h="288181">
                <a:tc>
                  <a:txBody>
                    <a:bodyPr/>
                    <a:lstStyle/>
                    <a:p>
                      <a:r>
                        <a:rPr lang="en-US" sz="1400"/>
                        <a:t>Contractor Status Form – Attachment 1</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n-lt"/>
                          <a:ea typeface="+mn-ea"/>
                          <a:cs typeface="+mn-cs"/>
                        </a:rPr>
                        <a:t>Client References </a:t>
                      </a:r>
                      <a:endParaRPr kumimoji="0" lang="en-US" sz="1400" b="0" i="0" u="none" strike="noStrike" kern="1200" cap="none" spc="0" normalizeH="0" baseline="0" noProof="0">
                        <a:ln>
                          <a:noFill/>
                        </a:ln>
                        <a:solidFill>
                          <a:prstClr val="black"/>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88181">
                <a:tc>
                  <a:txBody>
                    <a:bodyPr/>
                    <a:lstStyle/>
                    <a:p>
                      <a:r>
                        <a:rPr lang="en-US" sz="1400"/>
                        <a:t>Darfur Contracting Act Form – Attachment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Previous Work Products</a:t>
                      </a:r>
                    </a:p>
                  </a:txBody>
                  <a:tcPr/>
                </a:tc>
                <a:extLst>
                  <a:ext uri="{0D108BD9-81ED-4DB2-BD59-A6C34878D82A}">
                    <a16:rowId xmlns:a16="http://schemas.microsoft.com/office/drawing/2014/main" val="10002"/>
                  </a:ext>
                </a:extLst>
              </a:tr>
              <a:tr h="288181">
                <a:tc>
                  <a:txBody>
                    <a:bodyPr/>
                    <a:lstStyle/>
                    <a:p>
                      <a:r>
                        <a:rPr lang="en-US" sz="1400"/>
                        <a:t>Small Business Certification – </a:t>
                      </a:r>
                      <a:r>
                        <a:rPr lang="en-US" sz="1400" i="1"/>
                        <a:t>If applicable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Budget Forms</a:t>
                      </a:r>
                    </a:p>
                  </a:txBody>
                  <a:tcPr/>
                </a:tc>
                <a:extLst>
                  <a:ext uri="{0D108BD9-81ED-4DB2-BD59-A6C34878D82A}">
                    <a16:rowId xmlns:a16="http://schemas.microsoft.com/office/drawing/2014/main" val="2376260459"/>
                  </a:ext>
                </a:extLst>
              </a:tr>
              <a:tr h="497766">
                <a:tc>
                  <a:txBody>
                    <a:bodyPr/>
                    <a:lstStyle/>
                    <a:p>
                      <a:r>
                        <a:rPr lang="en-US" sz="1400"/>
                        <a:t>Completed Disabled Veteran Business Enterprise Form – Attachment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3"/>
                  </a:ext>
                </a:extLst>
              </a:tr>
              <a:tr h="288181">
                <a:tc>
                  <a:txBody>
                    <a:bodyPr/>
                    <a:lstStyle/>
                    <a:p>
                      <a:r>
                        <a:rPr lang="en-US" sz="1400"/>
                        <a:t>Bidder Declaration Form - Attachment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4"/>
                  </a:ext>
                </a:extLst>
              </a:tr>
              <a:tr h="288181">
                <a:tc>
                  <a:txBody>
                    <a:bodyPr/>
                    <a:lstStyle/>
                    <a:p>
                      <a:r>
                        <a:rPr lang="en-US" sz="1400"/>
                        <a:t>Contractor Certification Clauses – Attachment 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5"/>
                  </a:ext>
                </a:extLst>
              </a:tr>
              <a:tr h="288181">
                <a:tc>
                  <a:txBody>
                    <a:bodyPr/>
                    <a:lstStyle/>
                    <a:p>
                      <a:r>
                        <a:rPr lang="en-US" sz="1400"/>
                        <a:t>TACPA Forms - </a:t>
                      </a:r>
                      <a:r>
                        <a:rPr lang="en-US" sz="1400" i="1"/>
                        <a:t>If 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6"/>
                  </a:ext>
                </a:extLst>
              </a:tr>
              <a:tr h="314379">
                <a:tc>
                  <a:txBody>
                    <a:bodyPr/>
                    <a:lstStyle/>
                    <a:p>
                      <a:r>
                        <a:rPr lang="en-US" sz="1400" kern="1200">
                          <a:solidFill>
                            <a:schemeClr val="dk1"/>
                          </a:solidFill>
                          <a:effectLst/>
                          <a:latin typeface="+mn-lt"/>
                          <a:ea typeface="+mn-ea"/>
                          <a:cs typeface="+mn-cs"/>
                        </a:rPr>
                        <a:t>Iran Contracting Act Form </a:t>
                      </a:r>
                      <a:r>
                        <a:rPr lang="en-US" sz="1400" i="1"/>
                        <a:t>–If 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70901979"/>
                  </a:ext>
                </a:extLst>
              </a:tr>
              <a:tr h="314379">
                <a:tc>
                  <a:txBody>
                    <a:bodyPr/>
                    <a:lstStyle/>
                    <a:p>
                      <a:r>
                        <a:rPr lang="en-US" sz="1400" kern="1200">
                          <a:solidFill>
                            <a:schemeClr val="dk1"/>
                          </a:solidFill>
                          <a:effectLst/>
                          <a:latin typeface="+mn-lt"/>
                          <a:ea typeface="+mn-ea"/>
                          <a:cs typeface="+mn-cs"/>
                        </a:rPr>
                        <a:t>CA Civil Rights Laws Certification</a:t>
                      </a:r>
                      <a:r>
                        <a:rPr lang="en-US" sz="1400" i="1"/>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651516289"/>
                  </a:ext>
                </a:extLst>
              </a:tr>
              <a:tr h="383850">
                <a:tc>
                  <a:txBody>
                    <a:bodyPr/>
                    <a:lstStyle/>
                    <a:p>
                      <a:r>
                        <a:rPr lang="en-US" sz="1400" kern="1200">
                          <a:solidFill>
                            <a:schemeClr val="dk1"/>
                          </a:solidFill>
                          <a:effectLst/>
                          <a:latin typeface="+mn-lt"/>
                          <a:ea typeface="+mn-ea"/>
                          <a:cs typeface="+mn-cs"/>
                        </a:rPr>
                        <a:t>Byrd Anti-Lobbying Amendment Certification	</a:t>
                      </a:r>
                      <a:endParaRPr lang="en-US" sz="1400" i="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423352375"/>
                  </a:ext>
                </a:extLst>
              </a:tr>
              <a:tr h="316300">
                <a:tc>
                  <a:txBody>
                    <a:bodyPr/>
                    <a:lstStyle/>
                    <a:p>
                      <a:r>
                        <a:rPr lang="en-US" sz="1400" kern="1200" err="1">
                          <a:solidFill>
                            <a:schemeClr val="dk1"/>
                          </a:solidFill>
                          <a:effectLst/>
                          <a:latin typeface="+mn-lt"/>
                          <a:ea typeface="+mn-ea"/>
                          <a:cs typeface="+mn-cs"/>
                        </a:rPr>
                        <a:t>GenAI</a:t>
                      </a:r>
                      <a:r>
                        <a:rPr lang="en-US" sz="1400" kern="1200">
                          <a:solidFill>
                            <a:schemeClr val="dk1"/>
                          </a:solidFill>
                          <a:effectLst/>
                          <a:latin typeface="+mn-lt"/>
                          <a:ea typeface="+mn-ea"/>
                          <a:cs typeface="+mn-cs"/>
                        </a:rPr>
                        <a:t> Disclosure &amp; Factsheet Form</a:t>
                      </a:r>
                      <a:endParaRPr lang="en-US" sz="1400" i="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27923388"/>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25</a:t>
            </a:fld>
            <a:endParaRPr lang="en-US">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dirty="0">
                <a:solidFill>
                  <a:srgbClr val="254061"/>
                </a:solidFill>
                <a:latin typeface="Arial"/>
                <a:cs typeface="Arial"/>
              </a:rPr>
              <a:t>Submission </a:t>
            </a:r>
            <a:br>
              <a:rPr lang="en-US" sz="3600" b="1" dirty="0">
                <a:solidFill>
                  <a:srgbClr val="254061"/>
                </a:solidFill>
                <a:latin typeface="Arial"/>
                <a:cs typeface="Arial"/>
              </a:rPr>
            </a:br>
            <a:r>
              <a:rPr lang="en-US" sz="3600" b="1" dirty="0">
                <a:solidFill>
                  <a:srgbClr val="254061"/>
                </a:solidFill>
                <a:latin typeface="Arial"/>
                <a:cs typeface="Arial"/>
              </a:rPr>
              <a:t>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530204"/>
            <a:ext cx="11283351" cy="4933030"/>
          </a:xfrm>
        </p:spPr>
        <p:txBody>
          <a:bodyPr vert="horz" lIns="91440" tIns="45720" rIns="91440" bIns="45720" rtlCol="0" anchor="t">
            <a:normAutofit/>
          </a:bodyPr>
          <a:lstStyle/>
          <a:p>
            <a:r>
              <a:rPr lang="en-US" dirty="0">
                <a:solidFill>
                  <a:schemeClr val="accent1">
                    <a:lumMod val="75000"/>
                  </a:schemeClr>
                </a:solidFill>
                <a:latin typeface="Arial"/>
                <a:cs typeface="Arial"/>
              </a:rPr>
              <a:t>Method of Delivery is the Energy Commission Grant Solicitation System (GSS), available at: </a:t>
            </a:r>
            <a:r>
              <a:rPr lang="en-US" dirty="0">
                <a:solidFill>
                  <a:srgbClr val="FFC000"/>
                </a:solidFill>
                <a:latin typeface="Arial"/>
                <a:cs typeface="Arial"/>
                <a:hlinkClick r:id="rId3">
                  <a:extLst>
                    <a:ext uri="{A12FA001-AC4F-418D-AE19-62706E023703}">
                      <ahyp:hlinkClr xmlns:ahyp="http://schemas.microsoft.com/office/drawing/2018/hyperlinkcolor" val="tx"/>
                    </a:ext>
                  </a:extLst>
                </a:hlinkClick>
              </a:rPr>
              <a:t>https://gss.energy.ca.gov/</a:t>
            </a:r>
            <a:r>
              <a:rPr lang="en-US" dirty="0">
                <a:solidFill>
                  <a:srgbClr val="FFC000"/>
                </a:solidFill>
                <a:latin typeface="Arial"/>
                <a:cs typeface="Arial"/>
              </a:rPr>
              <a:t> </a:t>
            </a:r>
          </a:p>
          <a:p>
            <a:r>
              <a:rPr lang="en-US" dirty="0">
                <a:solidFill>
                  <a:schemeClr val="accent1">
                    <a:lumMod val="75000"/>
                  </a:schemeClr>
                </a:solidFill>
                <a:latin typeface="Arial"/>
                <a:cs typeface="Arial"/>
              </a:rPr>
              <a:t>Electronic files must be in Microsoft Office Word (.doc, .docx) and Excel (.</a:t>
            </a:r>
            <a:r>
              <a:rPr lang="en-US" dirty="0" err="1">
                <a:solidFill>
                  <a:schemeClr val="accent1">
                    <a:lumMod val="75000"/>
                  </a:schemeClr>
                </a:solidFill>
                <a:latin typeface="Arial"/>
                <a:cs typeface="Arial"/>
              </a:rPr>
              <a:t>xls</a:t>
            </a:r>
            <a:r>
              <a:rPr lang="en-US" dirty="0">
                <a:solidFill>
                  <a:schemeClr val="accent1">
                    <a:lumMod val="75000"/>
                  </a:schemeClr>
                </a:solidFill>
                <a:latin typeface="Arial"/>
                <a:cs typeface="Arial"/>
              </a:rPr>
              <a:t>, .xlsx) formats, unless originally provided in solicitation in another format. </a:t>
            </a:r>
          </a:p>
          <a:p>
            <a:r>
              <a:rPr lang="en-US" dirty="0">
                <a:solidFill>
                  <a:schemeClr val="accent1">
                    <a:lumMod val="75000"/>
                  </a:schemeClr>
                </a:solidFill>
                <a:latin typeface="Arial"/>
                <a:cs typeface="Arial"/>
              </a:rPr>
              <a:t>Proposal documents should meet formatting requirements, and page recommendations.</a:t>
            </a:r>
          </a:p>
          <a:p>
            <a:r>
              <a:rPr lang="en-US" dirty="0">
                <a:solidFill>
                  <a:schemeClr val="accent1">
                    <a:lumMod val="75000"/>
                  </a:schemeClr>
                </a:solidFill>
                <a:latin typeface="Arial"/>
                <a:cs typeface="Arial"/>
              </a:rPr>
              <a:t>Attachments requiring signatures (e.g., Contractor Status Form) may be scanned and submitted in PDF format. </a:t>
            </a:r>
          </a:p>
          <a:p>
            <a:r>
              <a:rPr lang="en-US" dirty="0">
                <a:solidFill>
                  <a:schemeClr val="accent1">
                    <a:lumMod val="75000"/>
                  </a:schemeClr>
                </a:solidFill>
                <a:latin typeface="Arial"/>
                <a:cs typeface="Arial"/>
              </a:rPr>
              <a:t>First-time users must register as a new user to access system. </a:t>
            </a:r>
          </a:p>
          <a:p>
            <a:r>
              <a:rPr lang="en-US" dirty="0">
                <a:solidFill>
                  <a:schemeClr val="accent1">
                    <a:lumMod val="75000"/>
                  </a:schemeClr>
                </a:solidFill>
                <a:latin typeface="Arial"/>
                <a:cs typeface="Arial"/>
              </a:rPr>
              <a:t>Grant Solicitation System (GSS) How to Apply presentation: </a:t>
            </a:r>
            <a:r>
              <a:rPr lang="en-US" sz="2300" dirty="0">
                <a:solidFill>
                  <a:srgbClr val="FFC000"/>
                </a:solidFill>
                <a:latin typeface="Arial"/>
                <a:cs typeface="Arial"/>
              </a:rPr>
              <a:t>https://www.energy.ca.gov/media/1654</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a:t>GSS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838199" y="1275906"/>
            <a:ext cx="10766367" cy="5187327"/>
          </a:xfrm>
        </p:spPr>
        <p:txBody>
          <a:bodyPr>
            <a:normAutofit/>
          </a:bodyPr>
          <a:lstStyle/>
          <a:p>
            <a:pPr marL="0" indent="0" algn="ctr" rtl="0" fontAlgn="base">
              <a:spcAft>
                <a:spcPts val="1200"/>
              </a:spcAft>
              <a:buNone/>
            </a:pPr>
            <a:r>
              <a:rPr lang="en-US" sz="3500" b="1" dirty="0">
                <a:solidFill>
                  <a:srgbClr val="FF0000"/>
                </a:solidFill>
              </a:rPr>
              <a:t>START THE PROCESS EARLY! </a:t>
            </a:r>
          </a:p>
          <a:p>
            <a:pPr fontAlgn="base">
              <a:spcAft>
                <a:spcPts val="600"/>
              </a:spcAft>
            </a:pPr>
            <a:r>
              <a:rPr lang="en-US" sz="3500" dirty="0"/>
              <a:t>Proposals must be fully submitted </a:t>
            </a:r>
            <a:r>
              <a:rPr lang="en-US" sz="3500" u="sng" dirty="0">
                <a:solidFill>
                  <a:srgbClr val="FF0000"/>
                </a:solidFill>
              </a:rPr>
              <a:t>BEFORE</a:t>
            </a:r>
            <a:r>
              <a:rPr lang="en-US" sz="3500" dirty="0"/>
              <a:t> the deadline listed in the solicitation manual </a:t>
            </a:r>
          </a:p>
          <a:p>
            <a:pPr fontAlgn="base">
              <a:spcAft>
                <a:spcPts val="600"/>
              </a:spcAft>
            </a:pPr>
            <a:r>
              <a:rPr lang="en-US" sz="3500" dirty="0">
                <a:solidFill>
                  <a:srgbClr val="FF0000"/>
                </a:solidFill>
              </a:rPr>
              <a:t>The GSS system will shut off at the deadline </a:t>
            </a:r>
          </a:p>
          <a:p>
            <a:pPr fontAlgn="base">
              <a:spcAft>
                <a:spcPts val="600"/>
              </a:spcAft>
            </a:pPr>
            <a:r>
              <a:rPr lang="en-US" sz="3500" dirty="0"/>
              <a:t>Proposals in the process of being submitted prior to the deadline will NOT be accepted after the deadline </a:t>
            </a:r>
          </a:p>
          <a:p>
            <a:pPr fontAlgn="base">
              <a:spcAft>
                <a:spcPts val="600"/>
              </a:spcAft>
            </a:pPr>
            <a:r>
              <a:rPr lang="en-US" sz="3500" dirty="0"/>
              <a:t>Proposal will NOT be accepted after the deadline </a:t>
            </a:r>
            <a:endParaRPr lang="en-US" sz="3500" b="0" i="0" dirty="0">
              <a:solidFill>
                <a:srgbClr val="000000"/>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1262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a:t>GSS Structure</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4901056"/>
          </a:xfrm>
        </p:spPr>
        <p:txBody>
          <a:bodyPr>
            <a:normAutofit fontScale="92500" lnSpcReduction="10000"/>
          </a:bodyPr>
          <a:lstStyle/>
          <a:p>
            <a:r>
              <a:rPr lang="en-US" sz="3000" dirty="0"/>
              <a:t>Register as a New User </a:t>
            </a:r>
          </a:p>
          <a:p>
            <a:r>
              <a:rPr lang="en-US" sz="3000" dirty="0"/>
              <a:t>Log In </a:t>
            </a:r>
          </a:p>
          <a:p>
            <a:r>
              <a:rPr lang="en-US" sz="3000" dirty="0"/>
              <a:t>3 Step Proposal Process: </a:t>
            </a:r>
          </a:p>
          <a:p>
            <a:pPr marL="971550" indent="-457200">
              <a:buAutoNum type="arabicPeriod"/>
            </a:pPr>
            <a:r>
              <a:rPr lang="en-US" sz="3000" dirty="0"/>
              <a:t>Select Solicitation </a:t>
            </a:r>
          </a:p>
          <a:p>
            <a:pPr marL="971550" indent="-457200">
              <a:buAutoNum type="arabicPeriod"/>
            </a:pPr>
            <a:r>
              <a:rPr lang="en-US" sz="3000" dirty="0"/>
              <a:t>Upload Files </a:t>
            </a:r>
          </a:p>
          <a:p>
            <a:pPr marL="514350" indent="0">
              <a:buNone/>
            </a:pPr>
            <a:r>
              <a:rPr lang="en-US" sz="3000" dirty="0"/>
              <a:t>	• Select documents for upload </a:t>
            </a:r>
          </a:p>
          <a:p>
            <a:pPr lvl="2"/>
            <a:r>
              <a:rPr lang="en-US" sz="3000" dirty="0"/>
              <a:t>Tag files with document type </a:t>
            </a:r>
          </a:p>
          <a:p>
            <a:pPr lvl="2"/>
            <a:r>
              <a:rPr lang="en-US" sz="3000" dirty="0"/>
              <a:t>Designate confidential documents (if applicable) </a:t>
            </a:r>
          </a:p>
          <a:p>
            <a:pPr marL="971550" lvl="2" indent="-457200">
              <a:lnSpc>
                <a:spcPct val="100000"/>
              </a:lnSpc>
              <a:spcBef>
                <a:spcPts val="1000"/>
              </a:spcBef>
              <a:buFont typeface="+mj-lt"/>
              <a:buAutoNum type="arabicPeriod" startAt="3"/>
            </a:pPr>
            <a:r>
              <a:rPr lang="en-US" sz="3000" dirty="0"/>
              <a:t>Review and Submit </a:t>
            </a:r>
          </a:p>
          <a:p>
            <a:pPr marL="914400" lvl="2" indent="0">
              <a:buNone/>
            </a:pPr>
            <a:endParaRPr lang="en-US" dirty="0"/>
          </a:p>
          <a:p>
            <a:pPr marL="914400" lvl="2" indent="0">
              <a:buNone/>
            </a:pPr>
            <a:r>
              <a:rPr lang="en-US" sz="3200" dirty="0">
                <a:solidFill>
                  <a:srgbClr val="FF0000"/>
                </a:solidFill>
              </a:rPr>
              <a:t>All three steps must be complete BEFORE the deadline</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5438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tx2"/>
                </a:solidFill>
                <a:latin typeface="Arial" panose="020B0604020202020204" pitchFamily="34" charset="0"/>
                <a:cs typeface="Arial" panose="020B0604020202020204" pitchFamily="34" charset="0"/>
              </a:rPr>
              <a:t>Proposal Evaluation</a:t>
            </a:r>
          </a:p>
        </p:txBody>
      </p:sp>
      <p:sp>
        <p:nvSpPr>
          <p:cNvPr id="3" name="Content Placeholder 2"/>
          <p:cNvSpPr>
            <a:spLocks noGrp="1"/>
          </p:cNvSpPr>
          <p:nvPr>
            <p:ph idx="1"/>
          </p:nvPr>
        </p:nvSpPr>
        <p:spPr>
          <a:xfrm>
            <a:off x="617158" y="1443789"/>
            <a:ext cx="10602529" cy="4733174"/>
          </a:xfrm>
        </p:spPr>
        <p:txBody>
          <a:bodyPr vert="horz" lIns="91440" tIns="45720" rIns="91440" bIns="45720" rtlCol="0" anchor="t">
            <a:normAutofit/>
          </a:bodyPr>
          <a:lstStyle/>
          <a:p>
            <a:pPr>
              <a:lnSpc>
                <a:spcPct val="100000"/>
              </a:lnSpc>
              <a:spcBef>
                <a:spcPts val="600"/>
              </a:spcBef>
              <a:spcAft>
                <a:spcPts val="600"/>
              </a:spcAft>
              <a:defRPr/>
            </a:pPr>
            <a:r>
              <a:rPr lang="en-US" sz="2800">
                <a:solidFill>
                  <a:schemeClr val="accent1">
                    <a:lumMod val="75000"/>
                  </a:schemeClr>
                </a:solidFill>
                <a:latin typeface="Arial"/>
                <a:cs typeface="Arial"/>
              </a:rPr>
              <a:t>Evaluation of proposals consists of two stages:</a:t>
            </a:r>
          </a:p>
          <a:p>
            <a:pPr marL="1066165" lvl="3" indent="-457200">
              <a:lnSpc>
                <a:spcPct val="100000"/>
              </a:lnSpc>
              <a:spcBef>
                <a:spcPts val="600"/>
              </a:spcBef>
              <a:spcAft>
                <a:spcPts val="600"/>
              </a:spcAft>
              <a:buFont typeface="Courier New" panose="02070309020205020404" pitchFamily="49" charset="0"/>
              <a:buChar char="o"/>
            </a:pPr>
            <a:r>
              <a:rPr lang="en-US" altLang="en-US" sz="2800">
                <a:solidFill>
                  <a:schemeClr val="accent1">
                    <a:lumMod val="75000"/>
                  </a:schemeClr>
                </a:solidFill>
                <a:latin typeface="Arial"/>
                <a:cs typeface="Arial"/>
                <a:sym typeface="Wingdings" pitchFamily="2" charset="2"/>
              </a:rPr>
              <a:t>Stage One - Screening</a:t>
            </a:r>
          </a:p>
          <a:p>
            <a:pPr marL="1523365" lvl="4" indent="-457200">
              <a:lnSpc>
                <a:spcPct val="100000"/>
              </a:lnSpc>
              <a:spcBef>
                <a:spcPts val="600"/>
              </a:spcBef>
              <a:spcAft>
                <a:spcPts val="600"/>
              </a:spcAft>
              <a:buFont typeface="Wingdings" panose="05000000000000000000" pitchFamily="2" charset="2"/>
              <a:buChar char="§"/>
            </a:pPr>
            <a:r>
              <a:rPr lang="en-US" altLang="en-US" sz="2800">
                <a:solidFill>
                  <a:schemeClr val="accent1">
                    <a:lumMod val="75000"/>
                  </a:schemeClr>
                </a:solidFill>
                <a:latin typeface="Arial"/>
                <a:cs typeface="Arial"/>
                <a:sym typeface="Wingdings" pitchFamily="2" charset="2"/>
              </a:rPr>
              <a:t>A. Administrative and Completeness Screening</a:t>
            </a:r>
          </a:p>
          <a:p>
            <a:pPr marL="2173288" lvl="3" indent="-225425" defTabSz="114300">
              <a:lnSpc>
                <a:spcPct val="100000"/>
              </a:lnSpc>
              <a:spcBef>
                <a:spcPts val="600"/>
              </a:spcBef>
              <a:spcAft>
                <a:spcPts val="600"/>
              </a:spcAft>
              <a:buFont typeface="Arial" panose="020B0604020202020204" pitchFamily="34" charset="0"/>
              <a:buChar char="−"/>
            </a:pPr>
            <a:r>
              <a:rPr lang="en-US" altLang="en-US" sz="2800">
                <a:solidFill>
                  <a:schemeClr val="accent1">
                    <a:lumMod val="75000"/>
                  </a:schemeClr>
                </a:solidFill>
                <a:latin typeface="Arial"/>
                <a:cs typeface="Arial"/>
                <a:sym typeface="Wingdings" pitchFamily="2" charset="2"/>
              </a:rPr>
              <a:t>		Must Pass to progress to Stage 2</a:t>
            </a:r>
          </a:p>
          <a:p>
            <a:pPr marL="1484313" lvl="3" indent="-457200">
              <a:lnSpc>
                <a:spcPct val="100000"/>
              </a:lnSpc>
              <a:spcBef>
                <a:spcPts val="600"/>
              </a:spcBef>
              <a:spcAft>
                <a:spcPts val="600"/>
              </a:spcAft>
              <a:buFont typeface="Wingdings" panose="05000000000000000000" pitchFamily="2" charset="2"/>
              <a:buChar char="§"/>
            </a:pPr>
            <a:r>
              <a:rPr lang="en-US" altLang="en-US" sz="2800">
                <a:solidFill>
                  <a:schemeClr val="accent1">
                    <a:lumMod val="75000"/>
                  </a:schemeClr>
                </a:solidFill>
                <a:latin typeface="Arial"/>
                <a:cs typeface="Arial"/>
                <a:sym typeface="Wingdings" pitchFamily="2" charset="2"/>
              </a:rPr>
              <a:t>B. Screening Criteria for Handling of Energy Commission (or a Third Party) Confidential Information</a:t>
            </a:r>
          </a:p>
          <a:p>
            <a:pPr marL="1027113" lvl="2" indent="-457200">
              <a:lnSpc>
                <a:spcPct val="100000"/>
              </a:lnSpc>
              <a:spcBef>
                <a:spcPts val="600"/>
              </a:spcBef>
              <a:spcAft>
                <a:spcPts val="600"/>
              </a:spcAft>
              <a:buFont typeface="Courier New" panose="02070309020205020404" pitchFamily="49" charset="0"/>
              <a:buChar char="o"/>
            </a:pPr>
            <a:r>
              <a:rPr lang="en-US" altLang="en-US" sz="2800">
                <a:solidFill>
                  <a:schemeClr val="accent1">
                    <a:lumMod val="75000"/>
                  </a:schemeClr>
                </a:solidFill>
                <a:latin typeface="Arial"/>
                <a:cs typeface="Arial"/>
                <a:sym typeface="Wingdings" pitchFamily="2" charset="2"/>
              </a:rPr>
              <a:t>Stage Two: Technical and Cost Evaluation of Proposals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srgbClr val="17406D"/>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1740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7956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609600" y="1275907"/>
            <a:ext cx="10533888" cy="534502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kumimoji="0" lang="en-US" b="0" i="0" u="none" strike="noStrike" kern="1200" cap="none" spc="0" normalizeH="0" baseline="0" noProof="0">
                <a:ln>
                  <a:noFill/>
                </a:ln>
                <a:solidFill>
                  <a:srgbClr val="4F81BD"/>
                </a:solidFill>
                <a:effectLst/>
                <a:uLnTx/>
                <a:uFillTx/>
                <a:latin typeface="Arial"/>
                <a:cs typeface="Arial"/>
              </a:rPr>
              <a:t>This conference will be recorded.</a:t>
            </a:r>
            <a:endParaRPr lang="en-US" b="0" i="0" u="none" strike="noStrike" kern="1200" cap="none" spc="0" normalizeH="0" baseline="0" noProof="0">
              <a:ln>
                <a:noFill/>
              </a:ln>
              <a:solidFill>
                <a:srgbClr val="4F81BD"/>
              </a:solidFill>
              <a:effectLst/>
              <a:uLnTx/>
              <a:uFillTx/>
              <a:latin typeface="Arial"/>
              <a:cs typeface="Arial"/>
            </a:endParaRPr>
          </a:p>
          <a:p>
            <a:pPr>
              <a:spcBef>
                <a:spcPts val="0"/>
              </a:spcBef>
              <a:defRPr/>
            </a:pPr>
            <a:r>
              <a:rPr kumimoji="0" lang="en-US" b="0" i="0" u="none" strike="noStrike" kern="1200" cap="none" spc="0" normalizeH="0" baseline="0" noProof="0">
                <a:ln>
                  <a:noFill/>
                </a:ln>
                <a:solidFill>
                  <a:srgbClr val="4F81BD"/>
                </a:solidFill>
                <a:effectLst/>
                <a:uLnTx/>
                <a:uFillTx/>
                <a:latin typeface="Arial"/>
                <a:cs typeface="Arial"/>
              </a:rPr>
              <a:t>Participants will be muted during the presentation. Please chat your question in the Q&amp;A window.</a:t>
            </a:r>
            <a:r>
              <a:rPr lang="en-US">
                <a:solidFill>
                  <a:srgbClr val="4F81BD"/>
                </a:solidFill>
                <a:latin typeface="Arial"/>
                <a:cs typeface="Arial"/>
              </a:rPr>
              <a:t> </a:t>
            </a:r>
            <a:endParaRPr lang="en-US" b="0" i="0" u="none" strike="noStrike" kern="1200" cap="none" spc="0" normalizeH="0" baseline="0" noProof="0">
              <a:ln>
                <a:noFill/>
              </a:ln>
              <a:solidFill>
                <a:srgbClr val="4F81BD"/>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en-US">
                <a:solidFill>
                  <a:srgbClr val="4F81BD"/>
                </a:solidFill>
                <a:latin typeface="Arial"/>
                <a:cs typeface="Arial"/>
              </a:rPr>
              <a:t>This presentation and other solicitation updates including Q&amp;As will be posted at the solicitation </a:t>
            </a:r>
            <a:r>
              <a:rPr lang="en-US">
                <a:solidFill>
                  <a:srgbClr val="FFC000"/>
                </a:solidFill>
                <a:latin typeface="Arial"/>
                <a:cs typeface="Arial"/>
                <a:hlinkClick r:id="rId3">
                  <a:extLst>
                    <a:ext uri="{A12FA001-AC4F-418D-AE19-62706E023703}">
                      <ahyp:hlinkClr xmlns:ahyp="http://schemas.microsoft.com/office/drawing/2018/hyperlinkcolor" val="tx"/>
                    </a:ext>
                  </a:extLst>
                </a:hlinkClick>
              </a:rPr>
              <a:t>webpage</a:t>
            </a:r>
            <a:r>
              <a:rPr lang="en-US">
                <a:solidFill>
                  <a:srgbClr val="4F81BD"/>
                </a:solidFill>
                <a:latin typeface="Arial"/>
                <a:cs typeface="Arial"/>
              </a:rPr>
              <a:t>, when they are available.</a:t>
            </a:r>
          </a:p>
        </p:txBody>
      </p:sp>
    </p:spTree>
    <p:extLst>
      <p:ext uri="{BB962C8B-B14F-4D97-AF65-F5344CB8AC3E}">
        <p14:creationId xmlns:p14="http://schemas.microsoft.com/office/powerpoint/2010/main" val="2272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EECE-D407-FB11-BC9A-B779E186DB9A}"/>
              </a:ext>
            </a:extLst>
          </p:cNvPr>
          <p:cNvSpPr>
            <a:spLocks noGrp="1"/>
          </p:cNvSpPr>
          <p:nvPr>
            <p:ph type="title"/>
          </p:nvPr>
        </p:nvSpPr>
        <p:spPr/>
        <p:txBody>
          <a:bodyPr/>
          <a:lstStyle/>
          <a:p>
            <a:r>
              <a:rPr kumimoji="0" lang="en-US" sz="3200" b="1" i="0" u="none" strike="noStrike" kern="1200" cap="none" spc="0" normalizeH="0" baseline="0" noProof="0">
                <a:ln>
                  <a:noFill/>
                </a:ln>
                <a:solidFill>
                  <a:srgbClr val="254061"/>
                </a:solidFill>
                <a:effectLst/>
                <a:uLnTx/>
                <a:uFillTx/>
                <a:latin typeface="Arial"/>
                <a:ea typeface="+mj-ea"/>
                <a:cs typeface="Arial"/>
              </a:rPr>
              <a:t>How will my Proposal be Evaluated? </a:t>
            </a:r>
            <a:br>
              <a:rPr kumimoji="0" lang="en-US" sz="3200" b="1" i="0" u="none" strike="noStrike" kern="1200" cap="none" spc="0" normalizeH="0" baseline="0" noProof="0">
                <a:ln>
                  <a:noFill/>
                </a:ln>
                <a:solidFill>
                  <a:srgbClr val="254061"/>
                </a:solidFill>
                <a:effectLst/>
                <a:uLnTx/>
                <a:uFillTx/>
                <a:latin typeface="Arial"/>
                <a:ea typeface="+mj-ea"/>
                <a:cs typeface="Arial"/>
              </a:rPr>
            </a:br>
            <a:r>
              <a:rPr kumimoji="0" lang="en-US" sz="3200" b="1" i="0" u="none" strike="noStrike" kern="1200" cap="none" spc="0" normalizeH="0" baseline="0" noProof="0">
                <a:ln>
                  <a:noFill/>
                </a:ln>
                <a:solidFill>
                  <a:srgbClr val="254061"/>
                </a:solidFill>
                <a:effectLst/>
                <a:uLnTx/>
                <a:uFillTx/>
                <a:latin typeface="Arial"/>
                <a:ea typeface="+mj-ea"/>
                <a:cs typeface="Arial"/>
              </a:rPr>
              <a:t>Stage One- Screening</a:t>
            </a:r>
            <a:endParaRPr lang="en-US"/>
          </a:p>
        </p:txBody>
      </p:sp>
      <p:sp>
        <p:nvSpPr>
          <p:cNvPr id="6" name="TextBox 5">
            <a:extLst>
              <a:ext uri="{FF2B5EF4-FFF2-40B4-BE49-F238E27FC236}">
                <a16:creationId xmlns:a16="http://schemas.microsoft.com/office/drawing/2014/main" id="{2A54162E-FA61-4532-8304-30A57CF70C51}"/>
              </a:ext>
            </a:extLst>
          </p:cNvPr>
          <p:cNvSpPr txBox="1"/>
          <p:nvPr/>
        </p:nvSpPr>
        <p:spPr>
          <a:xfrm>
            <a:off x="463138" y="1271627"/>
            <a:ext cx="10890662" cy="646331"/>
          </a:xfrm>
          <a:prstGeom prst="rect">
            <a:avLst/>
          </a:prstGeom>
          <a:noFill/>
        </p:spPr>
        <p:txBody>
          <a:bodyPr wrap="square" rtlCol="0">
            <a:spAutoFit/>
          </a:bodyPr>
          <a:lstStyle/>
          <a:p>
            <a:r>
              <a:rPr lang="en-US" b="1">
                <a:solidFill>
                  <a:schemeClr val="accent1">
                    <a:lumMod val="50000"/>
                  </a:schemeClr>
                </a:solidFill>
              </a:rPr>
              <a:t>B. Screening Criteria for Handling of Energy Commission (or a Third Party) Confidential Information</a:t>
            </a:r>
          </a:p>
        </p:txBody>
      </p:sp>
      <p:sp>
        <p:nvSpPr>
          <p:cNvPr id="3" name="Content Placeholder 2">
            <a:extLst>
              <a:ext uri="{FF2B5EF4-FFF2-40B4-BE49-F238E27FC236}">
                <a16:creationId xmlns:a16="http://schemas.microsoft.com/office/drawing/2014/main" id="{20469FCC-2821-A5FB-BF03-D3C88A852311}"/>
              </a:ext>
            </a:extLst>
          </p:cNvPr>
          <p:cNvSpPr>
            <a:spLocks noGrp="1"/>
          </p:cNvSpPr>
          <p:nvPr>
            <p:ph sz="half" idx="1"/>
          </p:nvPr>
        </p:nvSpPr>
        <p:spPr>
          <a:xfrm>
            <a:off x="552450" y="2083473"/>
            <a:ext cx="5181600" cy="3505955"/>
          </a:xfrm>
        </p:spPr>
        <p:txBody>
          <a:bodyPr>
            <a:normAutofit/>
          </a:bodyPr>
          <a:lstStyle/>
          <a:p>
            <a:r>
              <a:rPr lang="en-US" sz="2000">
                <a:solidFill>
                  <a:schemeClr val="accent1">
                    <a:lumMod val="75000"/>
                  </a:schemeClr>
                </a:solidFill>
              </a:rPr>
              <a:t>Questions must be completed in Contractor’s Status Form (Attachment 1)</a:t>
            </a:r>
          </a:p>
          <a:p>
            <a:r>
              <a:rPr lang="en-US" sz="2000">
                <a:solidFill>
                  <a:schemeClr val="accent1">
                    <a:lumMod val="75000"/>
                  </a:schemeClr>
                </a:solidFill>
              </a:rPr>
              <a:t>All answers must be either “yes” or “no” for each question</a:t>
            </a:r>
          </a:p>
          <a:p>
            <a:r>
              <a:rPr lang="en-US" sz="2000">
                <a:solidFill>
                  <a:schemeClr val="accent1">
                    <a:lumMod val="75000"/>
                  </a:schemeClr>
                </a:solidFill>
              </a:rPr>
              <a:t>Any “no” answer means Bidder will be screened out in Stage One Administrative and Completeness </a:t>
            </a:r>
          </a:p>
          <a:p>
            <a:r>
              <a:rPr lang="en-US" sz="2000">
                <a:solidFill>
                  <a:schemeClr val="accent1">
                    <a:lumMod val="75000"/>
                  </a:schemeClr>
                </a:solidFill>
              </a:rPr>
              <a:t>For more information on confidentiality and security requirements, see Attachment 8, Exhibit D for definitions and specific agreement terms.</a:t>
            </a:r>
          </a:p>
        </p:txBody>
      </p:sp>
      <p:pic>
        <p:nvPicPr>
          <p:cNvPr id="8" name="Content Placeholder 7" descr="Screenshot of Contractor Status Form  and required answers for part 2 of screening. ">
            <a:extLst>
              <a:ext uri="{FF2B5EF4-FFF2-40B4-BE49-F238E27FC236}">
                <a16:creationId xmlns:a16="http://schemas.microsoft.com/office/drawing/2014/main" id="{34F8BF48-34F1-AED4-360E-21A9DA9F010D}"/>
              </a:ext>
            </a:extLst>
          </p:cNvPr>
          <p:cNvPicPr>
            <a:picLocks noGrp="1" noChangeAspect="1"/>
          </p:cNvPicPr>
          <p:nvPr>
            <p:ph sz="half" idx="2"/>
          </p:nvPr>
        </p:nvPicPr>
        <p:blipFill>
          <a:blip r:embed="rId3"/>
          <a:stretch>
            <a:fillRect/>
          </a:stretch>
        </p:blipFill>
        <p:spPr>
          <a:xfrm>
            <a:off x="5734050" y="1861057"/>
            <a:ext cx="6178340" cy="4403347"/>
          </a:xfrm>
        </p:spPr>
      </p:pic>
      <p:sp>
        <p:nvSpPr>
          <p:cNvPr id="5" name="Slide Number Placeholder 4">
            <a:extLst>
              <a:ext uri="{FF2B5EF4-FFF2-40B4-BE49-F238E27FC236}">
                <a16:creationId xmlns:a16="http://schemas.microsoft.com/office/drawing/2014/main" id="{08D8C023-9DB0-09CD-4066-8064333A0E8F}"/>
              </a:ext>
            </a:extLst>
          </p:cNvPr>
          <p:cNvSpPr>
            <a:spLocks noGrp="1"/>
          </p:cNvSpPr>
          <p:nvPr>
            <p:ph type="sldNum" sz="quarter" idx="12"/>
          </p:nvPr>
        </p:nvSpPr>
        <p:spPr/>
        <p:txBody>
          <a:bodyPr/>
          <a:lstStyle/>
          <a:p>
            <a:fld id="{005C4985-ACD0-2B4C-8981-36243250F268}" type="slidenum">
              <a:rPr lang="en-US" smtClean="0"/>
              <a:t>30</a:t>
            </a:fld>
            <a:endParaRPr lang="en-US"/>
          </a:p>
        </p:txBody>
      </p:sp>
    </p:spTree>
    <p:extLst>
      <p:ext uri="{BB962C8B-B14F-4D97-AF65-F5344CB8AC3E}">
        <p14:creationId xmlns:p14="http://schemas.microsoft.com/office/powerpoint/2010/main" val="646649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3600" b="1">
                <a:solidFill>
                  <a:srgbClr val="254061"/>
                </a:solidFill>
                <a:latin typeface="Arial"/>
                <a:cs typeface="Arial"/>
              </a:rPr>
              <a:t>How will my Proposal be Evaluated? </a:t>
            </a:r>
            <a:br>
              <a:rPr lang="en-US" sz="3600" b="1">
                <a:solidFill>
                  <a:srgbClr val="254061"/>
                </a:solidFill>
                <a:latin typeface="Arial"/>
                <a:cs typeface="Arial"/>
              </a:rPr>
            </a:br>
            <a:r>
              <a:rPr lang="en-US" sz="3100" b="1">
                <a:solidFill>
                  <a:srgbClr val="254061"/>
                </a:solidFill>
                <a:latin typeface="Arial"/>
                <a:cs typeface="Arial"/>
              </a:rPr>
              <a:t>Stage Two: Technical and Cost Evaluation of Proposals</a:t>
            </a:r>
            <a:endParaRPr lang="en-US" b="1">
              <a:solidFill>
                <a:srgbClr val="254061"/>
              </a:solidFill>
              <a:latin typeface="Arial"/>
              <a:cs typeface="Arial"/>
            </a:endParaRPr>
          </a:p>
        </p:txBody>
      </p:sp>
      <p:sp>
        <p:nvSpPr>
          <p:cNvPr id="4" name="Content Placeholder 2">
            <a:extLst>
              <a:ext uri="{FF2B5EF4-FFF2-40B4-BE49-F238E27FC236}">
                <a16:creationId xmlns:a16="http://schemas.microsoft.com/office/drawing/2014/main" id="{A4E339E0-C582-FCCC-185F-2AC6B0C5AD67}"/>
              </a:ext>
            </a:extLst>
          </p:cNvPr>
          <p:cNvSpPr txBox="1">
            <a:spLocks/>
          </p:cNvSpPr>
          <p:nvPr/>
        </p:nvSpPr>
        <p:spPr>
          <a:xfrm>
            <a:off x="405063" y="1416717"/>
            <a:ext cx="5538611" cy="4898836"/>
          </a:xfrm>
          <a:prstGeom prst="rect">
            <a:avLst/>
          </a:prstGeom>
          <a:solidFill>
            <a:srgbClr val="FFE49F"/>
          </a:solidFill>
        </p:spPr>
        <p:txBody>
          <a:bodyPr>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100" b="1">
                <a:solidFill>
                  <a:schemeClr val="tx1"/>
                </a:solidFill>
              </a:rPr>
              <a:t>Evaluation Committee applies the scoring scale to the scoring criteria.</a:t>
            </a:r>
          </a:p>
          <a:p>
            <a:pPr marL="285750" indent="-285750">
              <a:buFont typeface="Arial" panose="020B0604020202020204" pitchFamily="34" charset="0"/>
              <a:buChar char="•"/>
            </a:pPr>
            <a:r>
              <a:rPr lang="en-US" sz="2100" b="1">
                <a:solidFill>
                  <a:schemeClr val="tx1"/>
                </a:solidFill>
              </a:rPr>
              <a:t>Proposals must obtain a minimum passing score of 49 points for Criteria 1-5 in order to continue the Part 2. Cost Criteria evaluation.</a:t>
            </a:r>
          </a:p>
          <a:p>
            <a:pPr marL="285750" indent="-285750">
              <a:buFont typeface="Arial" panose="020B0604020202020204" pitchFamily="34" charset="0"/>
              <a:buChar char="•"/>
            </a:pPr>
            <a:r>
              <a:rPr lang="en-US" sz="2100" b="1">
                <a:solidFill>
                  <a:schemeClr val="tx1"/>
                </a:solidFill>
              </a:rPr>
              <a:t>Proposals must obtain a minimum passing score of 70 points for Criteria 1-6 in order to be considered for funding.</a:t>
            </a:r>
          </a:p>
          <a:p>
            <a:pPr marL="285750" indent="-285750">
              <a:buFont typeface="Arial" panose="020B0604020202020204" pitchFamily="34" charset="0"/>
              <a:buChar char="•"/>
            </a:pPr>
            <a:r>
              <a:rPr lang="en-US" sz="2100" b="1">
                <a:solidFill>
                  <a:schemeClr val="tx1"/>
                </a:solidFill>
              </a:rPr>
              <a:t>Review Evaluation Process and Criteria section of the manual and ensure the proposal provides a clear and complete response to each scoring criteria.</a:t>
            </a:r>
            <a:endParaRPr lang="en-US" sz="2100">
              <a:solidFill>
                <a:schemeClr val="tx1"/>
              </a:solidFill>
            </a:endParaRPr>
          </a:p>
        </p:txBody>
      </p:sp>
      <p:graphicFrame>
        <p:nvGraphicFramePr>
          <p:cNvPr id="5" name="Table 4" descr="Table outlines the scoring for criterion 1-8 and the maximum point possible. " title="Scoring table">
            <a:extLst>
              <a:ext uri="{FF2B5EF4-FFF2-40B4-BE49-F238E27FC236}">
                <a16:creationId xmlns:a16="http://schemas.microsoft.com/office/drawing/2014/main" id="{72BEF0E3-39C6-1DE6-4F51-3AE8F1C1355B}"/>
              </a:ext>
            </a:extLst>
          </p:cNvPr>
          <p:cNvGraphicFramePr>
            <a:graphicFrameLocks noGrp="1"/>
          </p:cNvGraphicFramePr>
          <p:nvPr>
            <p:extLst>
              <p:ext uri="{D42A27DB-BD31-4B8C-83A1-F6EECF244321}">
                <p14:modId xmlns:p14="http://schemas.microsoft.com/office/powerpoint/2010/main" val="201234385"/>
              </p:ext>
            </p:extLst>
          </p:nvPr>
        </p:nvGraphicFramePr>
        <p:xfrm>
          <a:off x="6243145" y="1540041"/>
          <a:ext cx="5231093" cy="4496327"/>
        </p:xfrm>
        <a:graphic>
          <a:graphicData uri="http://schemas.openxmlformats.org/drawingml/2006/table">
            <a:tbl>
              <a:tblPr firstRow="1" bandRow="1">
                <a:tableStyleId>{5C22544A-7EE6-4342-B048-85BDC9FD1C3A}</a:tableStyleId>
              </a:tblPr>
              <a:tblGrid>
                <a:gridCol w="4064445">
                  <a:extLst>
                    <a:ext uri="{9D8B030D-6E8A-4147-A177-3AD203B41FA5}">
                      <a16:colId xmlns:a16="http://schemas.microsoft.com/office/drawing/2014/main" val="20000"/>
                    </a:ext>
                  </a:extLst>
                </a:gridCol>
                <a:gridCol w="1166648">
                  <a:extLst>
                    <a:ext uri="{9D8B030D-6E8A-4147-A177-3AD203B41FA5}">
                      <a16:colId xmlns:a16="http://schemas.microsoft.com/office/drawing/2014/main" val="20001"/>
                    </a:ext>
                  </a:extLst>
                </a:gridCol>
              </a:tblGrid>
              <a:tr h="645429">
                <a:tc>
                  <a:txBody>
                    <a:bodyPr/>
                    <a:lstStyle/>
                    <a:p>
                      <a:pPr algn="ctr"/>
                      <a:r>
                        <a:rPr lang="en-US" sz="2000"/>
                        <a:t>Scoring</a:t>
                      </a:r>
                      <a:r>
                        <a:rPr lang="en-US" sz="2000" baseline="0"/>
                        <a:t> Criteria</a:t>
                      </a:r>
                      <a:endParaRPr lang="en-US" sz="2000"/>
                    </a:p>
                  </a:txBody>
                  <a:tcPr/>
                </a:tc>
                <a:tc>
                  <a:txBody>
                    <a:bodyPr/>
                    <a:lstStyle/>
                    <a:p>
                      <a:pPr algn="ctr"/>
                      <a:r>
                        <a:rPr lang="en-US" sz="1400"/>
                        <a:t>Maximum Points</a:t>
                      </a:r>
                      <a:endParaRPr lang="en-US" sz="1200"/>
                    </a:p>
                  </a:txBody>
                  <a:tcPr/>
                </a:tc>
                <a:extLst>
                  <a:ext uri="{0D108BD9-81ED-4DB2-BD59-A6C34878D82A}">
                    <a16:rowId xmlns:a16="http://schemas.microsoft.com/office/drawing/2014/main" val="10000"/>
                  </a:ext>
                </a:extLst>
              </a:tr>
              <a:tr h="486297">
                <a:tc>
                  <a:txBody>
                    <a:bodyPr/>
                    <a:lstStyle/>
                    <a:p>
                      <a:r>
                        <a:rPr lang="en-US" sz="1600"/>
                        <a:t>1. Approach to Tasks in the Scope of Work</a:t>
                      </a:r>
                    </a:p>
                  </a:txBody>
                  <a:tcPr/>
                </a:tc>
                <a:tc>
                  <a:txBody>
                    <a:bodyPr/>
                    <a:lstStyle/>
                    <a:p>
                      <a:pPr algn="ctr"/>
                      <a:r>
                        <a:rPr lang="en-US" sz="1600"/>
                        <a:t>15</a:t>
                      </a:r>
                    </a:p>
                  </a:txBody>
                  <a:tcPr/>
                </a:tc>
                <a:extLst>
                  <a:ext uri="{0D108BD9-81ED-4DB2-BD59-A6C34878D82A}">
                    <a16:rowId xmlns:a16="http://schemas.microsoft.com/office/drawing/2014/main" val="10002"/>
                  </a:ext>
                </a:extLst>
              </a:tr>
              <a:tr h="544399">
                <a:tc>
                  <a:txBody>
                    <a:bodyPr/>
                    <a:lstStyle/>
                    <a:p>
                      <a:pPr marL="169863" indent="-169863" algn="l" defTabSz="457200" rtl="0" eaLnBrk="1" latinLnBrk="0" hangingPunct="1"/>
                      <a:r>
                        <a:rPr lang="en-US" sz="1600"/>
                        <a:t>2.</a:t>
                      </a:r>
                      <a:r>
                        <a:rPr lang="en-US" sz="1600" kern="1200">
                          <a:solidFill>
                            <a:schemeClr val="dk1"/>
                          </a:solidFill>
                          <a:latin typeface="+mn-lt"/>
                          <a:ea typeface="+mn-ea"/>
                          <a:cs typeface="+mn-cs"/>
                        </a:rPr>
                        <a:t> Team Structure and Coordination</a:t>
                      </a:r>
                    </a:p>
                  </a:txBody>
                  <a:tcPr/>
                </a:tc>
                <a:tc>
                  <a:txBody>
                    <a:bodyPr/>
                    <a:lstStyle/>
                    <a:p>
                      <a:pPr algn="ctr"/>
                      <a:r>
                        <a:rPr lang="en-US" sz="1600"/>
                        <a:t>10</a:t>
                      </a:r>
                    </a:p>
                  </a:txBody>
                  <a:tcPr/>
                </a:tc>
                <a:extLst>
                  <a:ext uri="{0D108BD9-81ED-4DB2-BD59-A6C34878D82A}">
                    <a16:rowId xmlns:a16="http://schemas.microsoft.com/office/drawing/2014/main" val="10003"/>
                  </a:ext>
                </a:extLst>
              </a:tr>
              <a:tr h="480662">
                <a:tc>
                  <a:txBody>
                    <a:bodyPr/>
                    <a:lstStyle/>
                    <a:p>
                      <a:pPr marL="169863" indent="-169863" algn="l" defTabSz="457200" rtl="0" eaLnBrk="1" latinLnBrk="0" hangingPunct="1"/>
                      <a:r>
                        <a:rPr lang="en-US" sz="1600" kern="1200">
                          <a:solidFill>
                            <a:schemeClr val="dk1"/>
                          </a:solidFill>
                          <a:latin typeface="+mn-lt"/>
                          <a:ea typeface="+mn-ea"/>
                          <a:cs typeface="+mn-cs"/>
                        </a:rPr>
                        <a:t>3. Relevant Experience and Qualifications</a:t>
                      </a:r>
                    </a:p>
                  </a:txBody>
                  <a:tcPr>
                    <a:lnB w="12700" cap="flat" cmpd="sng" algn="ctr">
                      <a:noFill/>
                      <a:prstDash val="solid"/>
                      <a:round/>
                      <a:headEnd type="none" w="med" len="med"/>
                      <a:tailEnd type="none" w="med" len="med"/>
                    </a:lnB>
                  </a:tcPr>
                </a:tc>
                <a:tc>
                  <a:txBody>
                    <a:bodyPr/>
                    <a:lstStyle/>
                    <a:p>
                      <a:pPr algn="ctr"/>
                      <a:r>
                        <a:rPr lang="en-US" sz="1600"/>
                        <a:t>25</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486297">
                <a:tc>
                  <a:txBody>
                    <a:bodyPr/>
                    <a:lstStyle/>
                    <a:p>
                      <a:r>
                        <a:rPr lang="en-US" sz="1600"/>
                        <a:t>4. Client References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t>10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9451550"/>
                  </a:ext>
                </a:extLst>
              </a:tr>
              <a:tr h="486297">
                <a:tc>
                  <a:txBody>
                    <a:bodyPr/>
                    <a:lstStyle/>
                    <a:p>
                      <a:r>
                        <a:rPr lang="en-US" sz="1600"/>
                        <a:t>5. Previous Work Products</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10</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50071">
                <a:tc>
                  <a:txBody>
                    <a:bodyPr/>
                    <a:lstStyle/>
                    <a:p>
                      <a:pPr marL="169863" indent="-169863" algn="l" defTabSz="457200" rtl="0" eaLnBrk="1" latinLnBrk="0" hangingPunct="1"/>
                      <a:r>
                        <a:rPr lang="en-US" sz="1600" kern="1200">
                          <a:solidFill>
                            <a:schemeClr val="dk1"/>
                          </a:solidFill>
                          <a:latin typeface="+mn-lt"/>
                          <a:ea typeface="+mn-ea"/>
                          <a:cs typeface="+mn-cs"/>
                        </a:rPr>
                        <a:t>6. Cost Criteria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0578">
                <a:tc>
                  <a:txBody>
                    <a:bodyPr/>
                    <a:lstStyle/>
                    <a:p>
                      <a:r>
                        <a:rPr lang="en-US" sz="1600" b="1"/>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86297">
                <a:tc>
                  <a:txBody>
                    <a:bodyPr/>
                    <a:lstStyle/>
                    <a:p>
                      <a:r>
                        <a:rPr lang="en-US" sz="1600" b="1"/>
                        <a:t>Minimum Points</a:t>
                      </a:r>
                      <a:r>
                        <a:rPr lang="en-US" sz="1600" b="1" baseline="0"/>
                        <a:t> to Pass</a:t>
                      </a:r>
                      <a:endParaRPr lang="en-US" sz="1600" b="1"/>
                    </a:p>
                  </a:txBody>
                  <a:tcPr>
                    <a:lnT w="12700" cmpd="sng">
                      <a:noFill/>
                    </a:lnT>
                  </a:tcPr>
                </a:tc>
                <a:tc>
                  <a:txBody>
                    <a:bodyPr/>
                    <a:lstStyle/>
                    <a:p>
                      <a:pPr algn="ctr"/>
                      <a:r>
                        <a:rPr lang="en-US" sz="1600" b="1" dirty="0"/>
                        <a:t>70</a:t>
                      </a:r>
                    </a:p>
                  </a:txBody>
                  <a:tcPr>
                    <a:lnT w="12700" cmpd="sng">
                      <a:noFill/>
                    </a:lnT>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31</a:t>
            </a:fld>
            <a:endParaRPr lang="en-US">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238C-4B64-B61C-2646-359DD5FB3538}"/>
              </a:ext>
            </a:extLst>
          </p:cNvPr>
          <p:cNvSpPr>
            <a:spLocks noGrp="1"/>
          </p:cNvSpPr>
          <p:nvPr>
            <p:ph type="title"/>
          </p:nvPr>
        </p:nvSpPr>
        <p:spPr/>
        <p:txBody>
          <a:bodyPr/>
          <a:lstStyle/>
          <a:p>
            <a:r>
              <a:rPr kumimoji="0" lang="en-US" sz="3200" b="1" i="0" u="none" strike="noStrike" kern="1200" cap="none" spc="0" normalizeH="0" baseline="0" noProof="0">
                <a:ln>
                  <a:noFill/>
                </a:ln>
                <a:solidFill>
                  <a:srgbClr val="254061"/>
                </a:solidFill>
                <a:effectLst/>
                <a:uLnTx/>
                <a:uFillTx/>
                <a:latin typeface="Arial"/>
                <a:ea typeface="+mj-ea"/>
                <a:cs typeface="Arial"/>
              </a:rPr>
              <a:t>How will my Proposal be Evaluated? </a:t>
            </a:r>
            <a:br>
              <a:rPr kumimoji="0" lang="en-US" sz="3200" b="1" i="0" u="none" strike="noStrike" kern="1200" cap="none" spc="0" normalizeH="0" baseline="0" noProof="0">
                <a:ln>
                  <a:noFill/>
                </a:ln>
                <a:solidFill>
                  <a:srgbClr val="254061"/>
                </a:solidFill>
                <a:effectLst/>
                <a:uLnTx/>
                <a:uFillTx/>
                <a:latin typeface="Arial"/>
                <a:ea typeface="+mj-ea"/>
                <a:cs typeface="Arial"/>
              </a:rPr>
            </a:br>
            <a:r>
              <a:rPr kumimoji="0" lang="en-US" sz="2800" b="1" i="0" u="none" strike="noStrike" kern="1200" cap="none" spc="0" normalizeH="0" baseline="0" noProof="0">
                <a:ln>
                  <a:noFill/>
                </a:ln>
                <a:solidFill>
                  <a:srgbClr val="254061"/>
                </a:solidFill>
                <a:effectLst/>
                <a:uLnTx/>
                <a:uFillTx/>
                <a:latin typeface="Arial"/>
                <a:ea typeface="+mj-ea"/>
                <a:cs typeface="Arial"/>
              </a:rPr>
              <a:t>Stage Two: Technical Evaluation of Proposals</a:t>
            </a:r>
            <a:endParaRPr lang="en-US"/>
          </a:p>
        </p:txBody>
      </p:sp>
      <p:sp>
        <p:nvSpPr>
          <p:cNvPr id="4" name="TextBox 3">
            <a:extLst>
              <a:ext uri="{FF2B5EF4-FFF2-40B4-BE49-F238E27FC236}">
                <a16:creationId xmlns:a16="http://schemas.microsoft.com/office/drawing/2014/main" id="{EA378E3D-9FCC-6A78-A2AB-7DCFB2F22B18}"/>
              </a:ext>
            </a:extLst>
          </p:cNvPr>
          <p:cNvSpPr txBox="1"/>
          <p:nvPr/>
        </p:nvSpPr>
        <p:spPr>
          <a:xfrm>
            <a:off x="2349500" y="1307575"/>
            <a:ext cx="1778000" cy="276999"/>
          </a:xfrm>
          <a:prstGeom prst="rect">
            <a:avLst/>
          </a:prstGeom>
          <a:noFill/>
        </p:spPr>
        <p:txBody>
          <a:bodyPr wrap="square" rtlCol="0">
            <a:spAutoFit/>
          </a:bodyPr>
          <a:lstStyle/>
          <a:p>
            <a:r>
              <a:rPr lang="en-US" sz="1200" b="1" dirty="0">
                <a:solidFill>
                  <a:schemeClr val="accent1">
                    <a:lumMod val="50000"/>
                  </a:schemeClr>
                </a:solidFill>
              </a:rPr>
              <a:t>Scoring Scale</a:t>
            </a:r>
          </a:p>
        </p:txBody>
      </p:sp>
      <p:graphicFrame>
        <p:nvGraphicFramePr>
          <p:cNvPr id="5" name="Table 4">
            <a:extLst>
              <a:ext uri="{FF2B5EF4-FFF2-40B4-BE49-F238E27FC236}">
                <a16:creationId xmlns:a16="http://schemas.microsoft.com/office/drawing/2014/main" id="{A0FA076A-A10D-88A6-1277-BFA9FCA13F31}"/>
              </a:ext>
            </a:extLst>
          </p:cNvPr>
          <p:cNvGraphicFramePr>
            <a:graphicFrameLocks noGrp="1"/>
          </p:cNvGraphicFramePr>
          <p:nvPr>
            <p:extLst>
              <p:ext uri="{D42A27DB-BD31-4B8C-83A1-F6EECF244321}">
                <p14:modId xmlns:p14="http://schemas.microsoft.com/office/powerpoint/2010/main" val="1285444705"/>
              </p:ext>
            </p:extLst>
          </p:nvPr>
        </p:nvGraphicFramePr>
        <p:xfrm>
          <a:off x="741438" y="1579028"/>
          <a:ext cx="4497483" cy="4792187"/>
        </p:xfrm>
        <a:graphic>
          <a:graphicData uri="http://schemas.openxmlformats.org/drawingml/2006/table">
            <a:tbl>
              <a:tblPr firstRow="1" firstCol="1" bandRow="1">
                <a:tableStyleId>{5C22544A-7EE6-4342-B048-85BDC9FD1C3A}</a:tableStyleId>
              </a:tblPr>
              <a:tblGrid>
                <a:gridCol w="605475">
                  <a:extLst>
                    <a:ext uri="{9D8B030D-6E8A-4147-A177-3AD203B41FA5}">
                      <a16:colId xmlns:a16="http://schemas.microsoft.com/office/drawing/2014/main" val="2443200521"/>
                    </a:ext>
                  </a:extLst>
                </a:gridCol>
                <a:gridCol w="862801">
                  <a:extLst>
                    <a:ext uri="{9D8B030D-6E8A-4147-A177-3AD203B41FA5}">
                      <a16:colId xmlns:a16="http://schemas.microsoft.com/office/drawing/2014/main" val="3683137434"/>
                    </a:ext>
                  </a:extLst>
                </a:gridCol>
                <a:gridCol w="3029207">
                  <a:extLst>
                    <a:ext uri="{9D8B030D-6E8A-4147-A177-3AD203B41FA5}">
                      <a16:colId xmlns:a16="http://schemas.microsoft.com/office/drawing/2014/main" val="4267381305"/>
                    </a:ext>
                  </a:extLst>
                </a:gridCol>
              </a:tblGrid>
              <a:tr h="374711">
                <a:tc>
                  <a:txBody>
                    <a:bodyPr/>
                    <a:lstStyle/>
                    <a:p>
                      <a:pPr marL="0" marR="0">
                        <a:spcBef>
                          <a:spcPts val="0"/>
                        </a:spcBef>
                        <a:spcAft>
                          <a:spcPts val="0"/>
                        </a:spcAft>
                      </a:pPr>
                      <a:r>
                        <a:rPr lang="en-US" sz="800">
                          <a:effectLst/>
                        </a:rPr>
                        <a:t>% of Possible Points</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800" dirty="0">
                          <a:effectLst/>
                        </a:rPr>
                        <a:t>Interpretation</a:t>
                      </a:r>
                      <a:endParaRPr lang="en-US" sz="800" dirty="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800" dirty="0">
                          <a:effectLst/>
                        </a:rPr>
                        <a:t>Explanation for Percentage Points</a:t>
                      </a:r>
                      <a:endParaRPr lang="en-US" sz="800" dirty="0">
                        <a:effectLst/>
                        <a:latin typeface="Arial" panose="020B0604020202020204" pitchFamily="34" charset="0"/>
                        <a:ea typeface="Times New Roman" panose="02020603050405020304" pitchFamily="18" charset="0"/>
                      </a:endParaRPr>
                    </a:p>
                  </a:txBody>
                  <a:tcPr marL="38938" marR="38938" marT="0" marB="0" anchor="ctr"/>
                </a:tc>
                <a:extLst>
                  <a:ext uri="{0D108BD9-81ED-4DB2-BD59-A6C34878D82A}">
                    <a16:rowId xmlns:a16="http://schemas.microsoft.com/office/drawing/2014/main" val="1210336829"/>
                  </a:ext>
                </a:extLst>
              </a:tr>
              <a:tr h="331310">
                <a:tc>
                  <a:txBody>
                    <a:bodyPr/>
                    <a:lstStyle/>
                    <a:p>
                      <a:pPr marL="0" marR="0">
                        <a:spcBef>
                          <a:spcPts val="0"/>
                        </a:spcBef>
                        <a:spcAft>
                          <a:spcPts val="0"/>
                        </a:spcAft>
                      </a:pPr>
                      <a:r>
                        <a:rPr lang="en-US" sz="700">
                          <a:effectLst/>
                        </a:rPr>
                        <a:t>0%</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Not Responsive</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Response does not include or fails to address the requirements being scored.  The omission(s), flaw(s), or defect(s) are significant and unacceptable.</a:t>
                      </a:r>
                      <a:endParaRPr lang="en-US" sz="800">
                        <a:effectLst/>
                        <a:latin typeface="Arial" panose="020B0604020202020204" pitchFamily="34" charset="0"/>
                        <a:ea typeface="Times New Roman" panose="02020603050405020304" pitchFamily="18" charset="0"/>
                      </a:endParaRPr>
                    </a:p>
                  </a:txBody>
                  <a:tcPr marL="38938" marR="38938" marT="0" marB="0" anchor="ctr"/>
                </a:tc>
                <a:extLst>
                  <a:ext uri="{0D108BD9-81ED-4DB2-BD59-A6C34878D82A}">
                    <a16:rowId xmlns:a16="http://schemas.microsoft.com/office/drawing/2014/main" val="1285217358"/>
                  </a:ext>
                </a:extLst>
              </a:tr>
              <a:tr h="331310">
                <a:tc>
                  <a:txBody>
                    <a:bodyPr/>
                    <a:lstStyle/>
                    <a:p>
                      <a:pPr marL="0" marR="0">
                        <a:spcBef>
                          <a:spcPts val="0"/>
                        </a:spcBef>
                        <a:spcAft>
                          <a:spcPts val="0"/>
                        </a:spcAft>
                      </a:pPr>
                      <a:r>
                        <a:rPr lang="en-US" sz="700">
                          <a:effectLst/>
                        </a:rPr>
                        <a:t>10-30%</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Minimally Responsive</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Response minimally addresses the requirements being scored.  The omission(s), flaw(s), or defect(s) are significant and unacceptable.</a:t>
                      </a:r>
                      <a:endParaRPr lang="en-US" sz="800">
                        <a:effectLst/>
                        <a:latin typeface="Arial" panose="020B0604020202020204" pitchFamily="34" charset="0"/>
                        <a:ea typeface="Times New Roman" panose="02020603050405020304" pitchFamily="18" charset="0"/>
                      </a:endParaRPr>
                    </a:p>
                  </a:txBody>
                  <a:tcPr marL="38938" marR="38938" marT="0" marB="0" anchor="ctr"/>
                </a:tc>
                <a:extLst>
                  <a:ext uri="{0D108BD9-81ED-4DB2-BD59-A6C34878D82A}">
                    <a16:rowId xmlns:a16="http://schemas.microsoft.com/office/drawing/2014/main" val="1466514066"/>
                  </a:ext>
                </a:extLst>
              </a:tr>
              <a:tr h="441748">
                <a:tc>
                  <a:txBody>
                    <a:bodyPr/>
                    <a:lstStyle/>
                    <a:p>
                      <a:pPr marL="0" marR="0">
                        <a:spcBef>
                          <a:spcPts val="0"/>
                        </a:spcBef>
                        <a:spcAft>
                          <a:spcPts val="0"/>
                        </a:spcAft>
                      </a:pPr>
                      <a:r>
                        <a:rPr lang="en-US" sz="700">
                          <a:effectLst/>
                        </a:rPr>
                        <a:t>40-60%</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Inadequate</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Response addresses the requirements being scored, but there are one or more omissions, flaws, or defects or the requirements are addressed in such a limited way that it results in a low degree of confidence in the proposed solution.</a:t>
                      </a:r>
                      <a:endParaRPr lang="en-US" sz="800">
                        <a:effectLst/>
                        <a:latin typeface="Arial" panose="020B0604020202020204" pitchFamily="34" charset="0"/>
                        <a:ea typeface="Times New Roman" panose="02020603050405020304" pitchFamily="18" charset="0"/>
                      </a:endParaRPr>
                    </a:p>
                  </a:txBody>
                  <a:tcPr marL="38938" marR="38938" marT="0" marB="0" anchor="ctr"/>
                </a:tc>
                <a:extLst>
                  <a:ext uri="{0D108BD9-81ED-4DB2-BD59-A6C34878D82A}">
                    <a16:rowId xmlns:a16="http://schemas.microsoft.com/office/drawing/2014/main" val="3175847790"/>
                  </a:ext>
                </a:extLst>
              </a:tr>
              <a:tr h="331310">
                <a:tc>
                  <a:txBody>
                    <a:bodyPr/>
                    <a:lstStyle/>
                    <a:p>
                      <a:pPr marL="0" marR="0">
                        <a:spcBef>
                          <a:spcPts val="0"/>
                        </a:spcBef>
                        <a:spcAft>
                          <a:spcPts val="0"/>
                        </a:spcAft>
                      </a:pPr>
                      <a:r>
                        <a:rPr lang="en-US" sz="700">
                          <a:effectLst/>
                        </a:rPr>
                        <a:t>70%</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Adequate</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Response adequately addresses the requirements being scored.  Any omission(s), flaw(s), or defect(s) are inconsequential and acceptable.</a:t>
                      </a:r>
                      <a:endParaRPr lang="en-US" sz="800">
                        <a:effectLst/>
                        <a:latin typeface="Arial" panose="020B0604020202020204" pitchFamily="34" charset="0"/>
                        <a:ea typeface="Times New Roman" panose="02020603050405020304" pitchFamily="18" charset="0"/>
                      </a:endParaRPr>
                    </a:p>
                  </a:txBody>
                  <a:tcPr marL="38938" marR="38938" marT="0" marB="0" anchor="ctr"/>
                </a:tc>
                <a:extLst>
                  <a:ext uri="{0D108BD9-81ED-4DB2-BD59-A6C34878D82A}">
                    <a16:rowId xmlns:a16="http://schemas.microsoft.com/office/drawing/2014/main" val="3239405844"/>
                  </a:ext>
                </a:extLst>
              </a:tr>
              <a:tr h="331310">
                <a:tc>
                  <a:txBody>
                    <a:bodyPr/>
                    <a:lstStyle/>
                    <a:p>
                      <a:pPr marL="0" marR="0">
                        <a:spcBef>
                          <a:spcPts val="0"/>
                        </a:spcBef>
                        <a:spcAft>
                          <a:spcPts val="0"/>
                        </a:spcAft>
                      </a:pPr>
                      <a:r>
                        <a:rPr lang="en-US" sz="700">
                          <a:effectLst/>
                        </a:rPr>
                        <a:t>75%</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Between Adequate and Good</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dirty="0">
                          <a:effectLst/>
                        </a:rPr>
                        <a:t>Response better than adequately addresses the requirements being scored. Any omission(s), flaw(s), or defect(s) are inconsequential and acceptable.</a:t>
                      </a:r>
                      <a:endParaRPr lang="en-US" sz="800" dirty="0">
                        <a:effectLst/>
                        <a:latin typeface="Arial" panose="020B0604020202020204" pitchFamily="34" charset="0"/>
                        <a:ea typeface="Times New Roman" panose="02020603050405020304" pitchFamily="18" charset="0"/>
                      </a:endParaRPr>
                    </a:p>
                  </a:txBody>
                  <a:tcPr marL="38938" marR="38938" marT="0" marB="0" anchor="ctr"/>
                </a:tc>
                <a:extLst>
                  <a:ext uri="{0D108BD9-81ED-4DB2-BD59-A6C34878D82A}">
                    <a16:rowId xmlns:a16="http://schemas.microsoft.com/office/drawing/2014/main" val="2022390059"/>
                  </a:ext>
                </a:extLst>
              </a:tr>
              <a:tr h="552185">
                <a:tc>
                  <a:txBody>
                    <a:bodyPr/>
                    <a:lstStyle/>
                    <a:p>
                      <a:pPr marL="0" marR="0">
                        <a:spcBef>
                          <a:spcPts val="0"/>
                        </a:spcBef>
                        <a:spcAft>
                          <a:spcPts val="0"/>
                        </a:spcAft>
                      </a:pPr>
                      <a:r>
                        <a:rPr lang="en-US" sz="700">
                          <a:effectLst/>
                        </a:rPr>
                        <a:t>80%</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Good</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dirty="0">
                          <a:effectLst/>
                        </a:rPr>
                        <a:t>Response fully addresses the requirements being scored with a good degree of confidence in the applicant’s response or proposed solution.  No identified omission(s), flaw(s), or defect(s).  Any identified weaknesses are minimal, inconsequential, and acceptable.</a:t>
                      </a:r>
                      <a:endParaRPr lang="en-US" sz="800" dirty="0">
                        <a:effectLst/>
                        <a:latin typeface="Arial" panose="020B0604020202020204" pitchFamily="34" charset="0"/>
                        <a:ea typeface="Times New Roman" panose="02020603050405020304" pitchFamily="18" charset="0"/>
                      </a:endParaRPr>
                    </a:p>
                  </a:txBody>
                  <a:tcPr marL="38938" marR="38938" marT="0" marB="0" anchor="ctr"/>
                </a:tc>
                <a:extLst>
                  <a:ext uri="{0D108BD9-81ED-4DB2-BD59-A6C34878D82A}">
                    <a16:rowId xmlns:a16="http://schemas.microsoft.com/office/drawing/2014/main" val="1504457607"/>
                  </a:ext>
                </a:extLst>
              </a:tr>
              <a:tr h="552185">
                <a:tc>
                  <a:txBody>
                    <a:bodyPr/>
                    <a:lstStyle/>
                    <a:p>
                      <a:pPr marL="0" marR="0">
                        <a:spcBef>
                          <a:spcPts val="0"/>
                        </a:spcBef>
                        <a:spcAft>
                          <a:spcPts val="0"/>
                        </a:spcAft>
                      </a:pPr>
                      <a:r>
                        <a:rPr lang="en-US" sz="700">
                          <a:effectLst/>
                        </a:rPr>
                        <a:t>85%</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Between Good and Excellent</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Response fully addresses the requirements being scored with a better than good degree of confidence in the applicant’s response or proposed solution.  No identified omission(s), flaw(s), or defect(s).  Any identified weaknesses are minimal, inconsequential, and acceptable.</a:t>
                      </a:r>
                      <a:endParaRPr lang="en-US" sz="800">
                        <a:effectLst/>
                        <a:latin typeface="Arial" panose="020B0604020202020204" pitchFamily="34" charset="0"/>
                        <a:ea typeface="Times New Roman" panose="02020603050405020304" pitchFamily="18" charset="0"/>
                      </a:endParaRPr>
                    </a:p>
                  </a:txBody>
                  <a:tcPr marL="38938" marR="38938" marT="0" marB="0" anchor="ctr"/>
                </a:tc>
                <a:extLst>
                  <a:ext uri="{0D108BD9-81ED-4DB2-BD59-A6C34878D82A}">
                    <a16:rowId xmlns:a16="http://schemas.microsoft.com/office/drawing/2014/main" val="2251820891"/>
                  </a:ext>
                </a:extLst>
              </a:tr>
              <a:tr h="441748">
                <a:tc>
                  <a:txBody>
                    <a:bodyPr/>
                    <a:lstStyle/>
                    <a:p>
                      <a:pPr marL="0" marR="0">
                        <a:spcBef>
                          <a:spcPts val="0"/>
                        </a:spcBef>
                        <a:spcAft>
                          <a:spcPts val="0"/>
                        </a:spcAft>
                      </a:pPr>
                      <a:r>
                        <a:rPr lang="en-US" sz="700">
                          <a:effectLst/>
                        </a:rPr>
                        <a:t>90%</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Excellent</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Response fully addresses the requirements being scored with a high degree of confidence in the applicant’s response or proposed solution.  Applicant offers one or more enhancing features, methods or approaches exceeding basic expectations.</a:t>
                      </a:r>
                      <a:endParaRPr lang="en-US" sz="800">
                        <a:effectLst/>
                        <a:latin typeface="Arial" panose="020B0604020202020204" pitchFamily="34" charset="0"/>
                        <a:ea typeface="Times New Roman" panose="02020603050405020304" pitchFamily="18" charset="0"/>
                      </a:endParaRPr>
                    </a:p>
                  </a:txBody>
                  <a:tcPr marL="38938" marR="38938" marT="0" marB="0" anchor="ctr"/>
                </a:tc>
                <a:extLst>
                  <a:ext uri="{0D108BD9-81ED-4DB2-BD59-A6C34878D82A}">
                    <a16:rowId xmlns:a16="http://schemas.microsoft.com/office/drawing/2014/main" val="139955090"/>
                  </a:ext>
                </a:extLst>
              </a:tr>
              <a:tr h="552185">
                <a:tc>
                  <a:txBody>
                    <a:bodyPr/>
                    <a:lstStyle/>
                    <a:p>
                      <a:pPr marL="0" marR="0">
                        <a:spcBef>
                          <a:spcPts val="0"/>
                        </a:spcBef>
                        <a:spcAft>
                          <a:spcPts val="0"/>
                        </a:spcAft>
                      </a:pPr>
                      <a:r>
                        <a:rPr lang="en-US" sz="700">
                          <a:effectLst/>
                        </a:rPr>
                        <a:t>95%</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Between Excellent and Exceptional</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Response fully addresses the requirements being scored with a better than excellent degree of confidence in the applicant’s response or proposed solution.  Applicant offers one or more enhancing features, methods or approaches exceeding basic expectations.</a:t>
                      </a:r>
                      <a:endParaRPr lang="en-US" sz="800">
                        <a:effectLst/>
                        <a:latin typeface="Arial" panose="020B0604020202020204" pitchFamily="34" charset="0"/>
                        <a:ea typeface="Times New Roman" panose="02020603050405020304" pitchFamily="18" charset="0"/>
                      </a:endParaRPr>
                    </a:p>
                  </a:txBody>
                  <a:tcPr marL="38938" marR="38938" marT="0" marB="0" anchor="ctr"/>
                </a:tc>
                <a:extLst>
                  <a:ext uri="{0D108BD9-81ED-4DB2-BD59-A6C34878D82A}">
                    <a16:rowId xmlns:a16="http://schemas.microsoft.com/office/drawing/2014/main" val="1932622798"/>
                  </a:ext>
                </a:extLst>
              </a:tr>
              <a:tr h="552185">
                <a:tc>
                  <a:txBody>
                    <a:bodyPr/>
                    <a:lstStyle/>
                    <a:p>
                      <a:pPr marL="0" marR="0">
                        <a:spcBef>
                          <a:spcPts val="0"/>
                        </a:spcBef>
                        <a:spcAft>
                          <a:spcPts val="0"/>
                        </a:spcAft>
                      </a:pPr>
                      <a:r>
                        <a:rPr lang="en-US" sz="700">
                          <a:effectLst/>
                        </a:rPr>
                        <a:t>100%</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a:effectLst/>
                        </a:rPr>
                        <a:t>Exceptional</a:t>
                      </a:r>
                      <a:endParaRPr lang="en-US" sz="800">
                        <a:effectLst/>
                        <a:latin typeface="Arial" panose="020B0604020202020204" pitchFamily="34" charset="0"/>
                        <a:ea typeface="Times New Roman" panose="02020603050405020304" pitchFamily="18" charset="0"/>
                      </a:endParaRPr>
                    </a:p>
                  </a:txBody>
                  <a:tcPr marL="38938" marR="38938" marT="0" marB="0" anchor="ctr"/>
                </a:tc>
                <a:tc>
                  <a:txBody>
                    <a:bodyPr/>
                    <a:lstStyle/>
                    <a:p>
                      <a:pPr marL="0" marR="0">
                        <a:spcBef>
                          <a:spcPts val="0"/>
                        </a:spcBef>
                        <a:spcAft>
                          <a:spcPts val="0"/>
                        </a:spcAft>
                      </a:pPr>
                      <a:r>
                        <a:rPr lang="en-US" sz="700" dirty="0">
                          <a:effectLst/>
                        </a:rPr>
                        <a:t>All requirements are addressed with the highest degree of confidence in the applicant’s response or proposed solution.  The response exceeds the requirements in providing multiple enhancing features, a creative approach, or an exceptional solution.</a:t>
                      </a:r>
                      <a:endParaRPr lang="en-US" sz="800" dirty="0">
                        <a:effectLst/>
                        <a:latin typeface="Arial" panose="020B0604020202020204" pitchFamily="34" charset="0"/>
                        <a:ea typeface="Times New Roman" panose="02020603050405020304" pitchFamily="18" charset="0"/>
                      </a:endParaRPr>
                    </a:p>
                  </a:txBody>
                  <a:tcPr marL="38938" marR="38938" marT="0" marB="0" anchor="ctr"/>
                </a:tc>
                <a:extLst>
                  <a:ext uri="{0D108BD9-81ED-4DB2-BD59-A6C34878D82A}">
                    <a16:rowId xmlns:a16="http://schemas.microsoft.com/office/drawing/2014/main" val="2234561034"/>
                  </a:ext>
                </a:extLst>
              </a:tr>
            </a:tbl>
          </a:graphicData>
        </a:graphic>
      </p:graphicFrame>
      <p:sp>
        <p:nvSpPr>
          <p:cNvPr id="6" name="TextBox 5">
            <a:extLst>
              <a:ext uri="{FF2B5EF4-FFF2-40B4-BE49-F238E27FC236}">
                <a16:creationId xmlns:a16="http://schemas.microsoft.com/office/drawing/2014/main" id="{3845AF89-CB14-91D1-6D97-1480EEAF5A48}"/>
              </a:ext>
            </a:extLst>
          </p:cNvPr>
          <p:cNvSpPr txBox="1"/>
          <p:nvPr/>
        </p:nvSpPr>
        <p:spPr>
          <a:xfrm>
            <a:off x="5854700" y="1742303"/>
            <a:ext cx="5192241" cy="315471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a:solidFill>
                  <a:schemeClr val="accent1">
                    <a:lumMod val="75000"/>
                  </a:schemeClr>
                </a:solidFill>
              </a:rPr>
              <a:t>Address all items described in section</a:t>
            </a:r>
            <a:r>
              <a:rPr lang="en-US" sz="2000" b="1" dirty="0">
                <a:solidFill>
                  <a:schemeClr val="accent1">
                    <a:lumMod val="75000"/>
                  </a:schemeClr>
                </a:solidFill>
              </a:rPr>
              <a:t> III. Proposal Format, Required Documents, and Delivery </a:t>
            </a:r>
          </a:p>
          <a:p>
            <a:pPr marL="285750" indent="-285750">
              <a:spcBef>
                <a:spcPts val="600"/>
              </a:spcBef>
              <a:spcAft>
                <a:spcPts val="600"/>
              </a:spcAft>
              <a:buFont typeface="Arial" panose="020B0604020202020204" pitchFamily="34" charset="0"/>
              <a:buChar char="•"/>
            </a:pPr>
            <a:r>
              <a:rPr lang="en-US" sz="2000" dirty="0">
                <a:solidFill>
                  <a:schemeClr val="accent1">
                    <a:lumMod val="75000"/>
                  </a:schemeClr>
                </a:solidFill>
              </a:rPr>
              <a:t>Read the scoring criteria described in section </a:t>
            </a:r>
            <a:r>
              <a:rPr lang="en-US" sz="2000" b="1" dirty="0">
                <a:solidFill>
                  <a:schemeClr val="accent1">
                    <a:lumMod val="75000"/>
                  </a:schemeClr>
                </a:solidFill>
              </a:rPr>
              <a:t>IV. </a:t>
            </a:r>
            <a:r>
              <a:rPr lang="en-US" sz="2400" b="1" dirty="0">
                <a:solidFill>
                  <a:schemeClr val="accent1">
                    <a:lumMod val="75000"/>
                  </a:schemeClr>
                </a:solidFill>
              </a:rPr>
              <a:t>Evaluation</a:t>
            </a:r>
            <a:r>
              <a:rPr lang="en-US" sz="2000" b="1" dirty="0">
                <a:solidFill>
                  <a:schemeClr val="accent1">
                    <a:lumMod val="75000"/>
                  </a:schemeClr>
                </a:solidFill>
              </a:rPr>
              <a:t> Process and Criteria </a:t>
            </a:r>
            <a:r>
              <a:rPr lang="en-US" sz="2000" dirty="0">
                <a:solidFill>
                  <a:schemeClr val="accent1">
                    <a:lumMod val="75000"/>
                  </a:schemeClr>
                </a:solidFill>
              </a:rPr>
              <a:t>carefully and respond accordingly.</a:t>
            </a:r>
          </a:p>
          <a:p>
            <a:pPr marL="285750" indent="-285750">
              <a:buFont typeface="Arial" panose="020B0604020202020204" pitchFamily="34" charset="0"/>
              <a:buChar char="•"/>
            </a:pPr>
            <a:endParaRPr lang="en-US" sz="2000" b="1" dirty="0">
              <a:solidFill>
                <a:schemeClr val="accent1">
                  <a:lumMod val="75000"/>
                </a:schemeClr>
              </a:solidFill>
            </a:endParaRPr>
          </a:p>
          <a:p>
            <a:pPr marL="285750" indent="-285750">
              <a:buFont typeface="Arial" panose="020B0604020202020204" pitchFamily="34" charset="0"/>
              <a:buChar char="•"/>
            </a:pPr>
            <a:endParaRPr lang="en-US" sz="2000" b="1" dirty="0">
              <a:solidFill>
                <a:schemeClr val="accent1">
                  <a:lumMod val="75000"/>
                </a:schemeClr>
              </a:solidFill>
            </a:endParaRPr>
          </a:p>
        </p:txBody>
      </p:sp>
      <p:sp>
        <p:nvSpPr>
          <p:cNvPr id="3" name="Slide Number Placeholder 2">
            <a:extLst>
              <a:ext uri="{FF2B5EF4-FFF2-40B4-BE49-F238E27FC236}">
                <a16:creationId xmlns:a16="http://schemas.microsoft.com/office/drawing/2014/main" id="{4735986D-5C1C-80AD-E4CC-CDA3D83361CF}"/>
              </a:ext>
            </a:extLst>
          </p:cNvPr>
          <p:cNvSpPr>
            <a:spLocks noGrp="1"/>
          </p:cNvSpPr>
          <p:nvPr>
            <p:ph type="sldNum" sz="quarter" idx="12"/>
          </p:nvPr>
        </p:nvSpPr>
        <p:spPr/>
        <p:txBody>
          <a:bodyPr/>
          <a:lstStyle/>
          <a:p>
            <a:fld id="{005C4985-ACD0-2B4C-8981-36243250F268}" type="slidenum">
              <a:rPr lang="en-US" smtClean="0"/>
              <a:t>32</a:t>
            </a:fld>
            <a:endParaRPr lang="en-US"/>
          </a:p>
        </p:txBody>
      </p:sp>
    </p:spTree>
    <p:extLst>
      <p:ext uri="{BB962C8B-B14F-4D97-AF65-F5344CB8AC3E}">
        <p14:creationId xmlns:p14="http://schemas.microsoft.com/office/powerpoint/2010/main" val="438445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20FB-A148-C2C3-C7C9-194D3F9941DD}"/>
              </a:ext>
            </a:extLst>
          </p:cNvPr>
          <p:cNvSpPr>
            <a:spLocks noGrp="1"/>
          </p:cNvSpPr>
          <p:nvPr>
            <p:ph type="title"/>
          </p:nvPr>
        </p:nvSpPr>
        <p:spPr/>
        <p:txBody>
          <a:bodyPr>
            <a:noAutofit/>
          </a:bodyPr>
          <a:lstStyle/>
          <a:p>
            <a:r>
              <a:rPr lang="en-US" sz="3200" b="1">
                <a:latin typeface="Arial" panose="020B0604020202020204" pitchFamily="34" charset="0"/>
                <a:cs typeface="Arial" panose="020B0604020202020204" pitchFamily="34" charset="0"/>
              </a:rPr>
              <a:t>How will my Proposal be Evaluated?</a:t>
            </a:r>
            <a:br>
              <a:rPr lang="en-US" sz="3200" b="1">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Cost Score</a:t>
            </a:r>
          </a:p>
        </p:txBody>
      </p:sp>
      <p:sp>
        <p:nvSpPr>
          <p:cNvPr id="3" name="Slide Number Placeholder 2">
            <a:extLst>
              <a:ext uri="{FF2B5EF4-FFF2-40B4-BE49-F238E27FC236}">
                <a16:creationId xmlns:a16="http://schemas.microsoft.com/office/drawing/2014/main" id="{4DD93409-E18C-204F-DF4F-4D3ED3E38AB8}"/>
              </a:ext>
            </a:extLst>
          </p:cNvPr>
          <p:cNvSpPr>
            <a:spLocks noGrp="1"/>
          </p:cNvSpPr>
          <p:nvPr>
            <p:ph type="sldNum" sz="quarter" idx="12"/>
          </p:nvPr>
        </p:nvSpPr>
        <p:spPr/>
        <p:txBody>
          <a:bodyPr/>
          <a:lstStyle/>
          <a:p>
            <a:fld id="{005C4985-ACD0-2B4C-8981-36243250F268}" type="slidenum">
              <a:rPr lang="en-US" smtClean="0"/>
              <a:t>33</a:t>
            </a:fld>
            <a:endParaRPr lang="en-US"/>
          </a:p>
        </p:txBody>
      </p:sp>
      <p:sp>
        <p:nvSpPr>
          <p:cNvPr id="4" name="TextBox 3">
            <a:extLst>
              <a:ext uri="{FF2B5EF4-FFF2-40B4-BE49-F238E27FC236}">
                <a16:creationId xmlns:a16="http://schemas.microsoft.com/office/drawing/2014/main" id="{15F8503C-6872-2150-63BF-478B4329FEB4}"/>
              </a:ext>
            </a:extLst>
          </p:cNvPr>
          <p:cNvSpPr txBox="1"/>
          <p:nvPr/>
        </p:nvSpPr>
        <p:spPr>
          <a:xfrm>
            <a:off x="682752" y="1377696"/>
            <a:ext cx="10777728" cy="3447098"/>
          </a:xfrm>
          <a:prstGeom prst="rect">
            <a:avLst/>
          </a:prstGeom>
          <a:noFill/>
        </p:spPr>
        <p:txBody>
          <a:bodyPr wrap="square" rtlCol="0">
            <a:spAutoFit/>
          </a:bodyPr>
          <a:lstStyle/>
          <a:p>
            <a:pPr>
              <a:spcBef>
                <a:spcPts val="600"/>
              </a:spcBef>
              <a:spcAft>
                <a:spcPts val="600"/>
              </a:spcAft>
            </a:pPr>
            <a:r>
              <a:rPr lang="en-US" sz="2400" dirty="0">
                <a:solidFill>
                  <a:schemeClr val="accent1">
                    <a:lumMod val="75000"/>
                  </a:schemeClr>
                </a:solidFill>
              </a:rPr>
              <a:t>Budget Forms (Attachment 7, 7a, 7b)</a:t>
            </a:r>
          </a:p>
          <a:p>
            <a:pPr marL="280988" indent="-280988">
              <a:spcBef>
                <a:spcPts val="600"/>
              </a:spcBef>
              <a:spcAft>
                <a:spcPts val="600"/>
              </a:spcAft>
            </a:pPr>
            <a:r>
              <a:rPr lang="en-US" sz="2400" dirty="0">
                <a:solidFill>
                  <a:schemeClr val="accent1">
                    <a:lumMod val="75000"/>
                  </a:schemeClr>
                </a:solidFill>
              </a:rPr>
              <a:t>• The Evaluation Committee will score costs only for the Bidder’s personnel who are included in the Budget forms.</a:t>
            </a:r>
          </a:p>
          <a:p>
            <a:pPr marL="280988" indent="-280988">
              <a:spcBef>
                <a:spcPts val="600"/>
              </a:spcBef>
              <a:spcAft>
                <a:spcPts val="600"/>
              </a:spcAft>
            </a:pPr>
            <a:r>
              <a:rPr lang="en-US" sz="2400" dirty="0">
                <a:solidFill>
                  <a:schemeClr val="accent1">
                    <a:lumMod val="75000"/>
                  </a:schemeClr>
                </a:solidFill>
              </a:rPr>
              <a:t>• Bidder and subcontractors complete the following budget workbook:</a:t>
            </a:r>
          </a:p>
          <a:p>
            <a:pPr marL="742950" lvl="1" indent="-279400">
              <a:spcBef>
                <a:spcPts val="600"/>
              </a:spcBef>
              <a:spcAft>
                <a:spcPts val="600"/>
              </a:spcAft>
            </a:pPr>
            <a:r>
              <a:rPr lang="en-US" sz="2400" dirty="0">
                <a:solidFill>
                  <a:schemeClr val="accent1">
                    <a:lumMod val="75000"/>
                  </a:schemeClr>
                </a:solidFill>
              </a:rPr>
              <a:t>o Budget Form Attachment 7</a:t>
            </a:r>
          </a:p>
          <a:p>
            <a:pPr marL="742950" lvl="1" indent="-279400">
              <a:spcBef>
                <a:spcPts val="600"/>
              </a:spcBef>
              <a:spcAft>
                <a:spcPts val="600"/>
              </a:spcAft>
            </a:pPr>
            <a:r>
              <a:rPr lang="en-US" sz="2400" dirty="0">
                <a:solidFill>
                  <a:schemeClr val="accent1">
                    <a:lumMod val="75000"/>
                  </a:schemeClr>
                </a:solidFill>
              </a:rPr>
              <a:t>o Budget Loaded Rate Calculator Attachment 7a</a:t>
            </a:r>
          </a:p>
          <a:p>
            <a:pPr marL="742950" lvl="1" indent="-279400">
              <a:spcBef>
                <a:spcPts val="600"/>
              </a:spcBef>
              <a:spcAft>
                <a:spcPts val="600"/>
              </a:spcAft>
            </a:pPr>
            <a:r>
              <a:rPr lang="en-US" sz="2400" dirty="0">
                <a:solidFill>
                  <a:schemeClr val="accent1">
                    <a:lumMod val="75000"/>
                  </a:schemeClr>
                </a:solidFill>
              </a:rPr>
              <a:t>o Budget Rates Summary Attachment 7b (auto populated)</a:t>
            </a:r>
          </a:p>
        </p:txBody>
      </p:sp>
    </p:spTree>
    <p:extLst>
      <p:ext uri="{BB962C8B-B14F-4D97-AF65-F5344CB8AC3E}">
        <p14:creationId xmlns:p14="http://schemas.microsoft.com/office/powerpoint/2010/main" val="3284139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19A8-B308-E44B-C014-9EF7841488F6}"/>
              </a:ext>
            </a:extLst>
          </p:cNvPr>
          <p:cNvSpPr>
            <a:spLocks noGrp="1"/>
          </p:cNvSpPr>
          <p:nvPr>
            <p:ph type="title"/>
          </p:nvPr>
        </p:nvSpPr>
        <p:spPr/>
        <p:txBody>
          <a:bodyPr/>
          <a:lstStyle/>
          <a:p>
            <a:r>
              <a:rPr kumimoji="0" lang="en-US" sz="3200" b="1" i="0" u="none" strike="noStrike" kern="1200" cap="none" spc="0" normalizeH="0" baseline="0" noProof="0">
                <a:ln>
                  <a:noFill/>
                </a:ln>
                <a:solidFill>
                  <a:srgbClr val="0F6FC6">
                    <a:lumMod val="50000"/>
                  </a:srgbClr>
                </a:solidFill>
                <a:effectLst/>
                <a:uLnTx/>
                <a:uFillTx/>
                <a:latin typeface="Arial" panose="020B0604020202020204" pitchFamily="34" charset="0"/>
                <a:ea typeface="+mj-ea"/>
                <a:cs typeface="Arial" panose="020B0604020202020204" pitchFamily="34" charset="0"/>
              </a:rPr>
              <a:t>How will my Proposal be Evaluated?</a:t>
            </a:r>
            <a:br>
              <a:rPr kumimoji="0" lang="en-US" sz="3200" b="1" i="0" u="none" strike="noStrike" kern="1200" cap="none" spc="0" normalizeH="0" baseline="0" noProof="0">
                <a:ln>
                  <a:noFill/>
                </a:ln>
                <a:solidFill>
                  <a:srgbClr val="0F6FC6">
                    <a:lumMod val="50000"/>
                  </a:srgbClr>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a:ln>
                  <a:noFill/>
                </a:ln>
                <a:solidFill>
                  <a:srgbClr val="0F6FC6">
                    <a:lumMod val="50000"/>
                  </a:srgbClr>
                </a:solidFill>
                <a:effectLst/>
                <a:uLnTx/>
                <a:uFillTx/>
                <a:latin typeface="Arial" panose="020B0604020202020204" pitchFamily="34" charset="0"/>
                <a:ea typeface="+mj-ea"/>
                <a:cs typeface="Arial" panose="020B0604020202020204" pitchFamily="34" charset="0"/>
              </a:rPr>
              <a:t>Cost Score- Criterion 1 &amp; 2</a:t>
            </a:r>
            <a:endParaRPr lang="en-US"/>
          </a:p>
        </p:txBody>
      </p:sp>
      <p:sp>
        <p:nvSpPr>
          <p:cNvPr id="3" name="Slide Number Placeholder 2">
            <a:extLst>
              <a:ext uri="{FF2B5EF4-FFF2-40B4-BE49-F238E27FC236}">
                <a16:creationId xmlns:a16="http://schemas.microsoft.com/office/drawing/2014/main" id="{8AA06836-B407-2D19-B7C6-A01670409423}"/>
              </a:ext>
            </a:extLst>
          </p:cNvPr>
          <p:cNvSpPr>
            <a:spLocks noGrp="1"/>
          </p:cNvSpPr>
          <p:nvPr>
            <p:ph type="sldNum" sz="quarter" idx="12"/>
          </p:nvPr>
        </p:nvSpPr>
        <p:spPr/>
        <p:txBody>
          <a:bodyPr/>
          <a:lstStyle/>
          <a:p>
            <a:fld id="{005C4985-ACD0-2B4C-8981-36243250F268}" type="slidenum">
              <a:rPr lang="en-US" smtClean="0"/>
              <a:t>34</a:t>
            </a:fld>
            <a:endParaRPr lang="en-US"/>
          </a:p>
        </p:txBody>
      </p:sp>
      <p:sp>
        <p:nvSpPr>
          <p:cNvPr id="4" name="TextBox 3">
            <a:extLst>
              <a:ext uri="{FF2B5EF4-FFF2-40B4-BE49-F238E27FC236}">
                <a16:creationId xmlns:a16="http://schemas.microsoft.com/office/drawing/2014/main" id="{4D6DB9A0-1F77-03A6-358B-FCD91DA21325}"/>
              </a:ext>
            </a:extLst>
          </p:cNvPr>
          <p:cNvSpPr txBox="1"/>
          <p:nvPr/>
        </p:nvSpPr>
        <p:spPr>
          <a:xfrm>
            <a:off x="560832" y="1578576"/>
            <a:ext cx="10424160"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a:solidFill>
                  <a:schemeClr val="accent1">
                    <a:lumMod val="75000"/>
                  </a:schemeClr>
                </a:solidFill>
              </a:rPr>
              <a:t>Loaded Labor Rate for years 1 and 2 </a:t>
            </a:r>
          </a:p>
          <a:p>
            <a:pPr marL="346075"/>
            <a:r>
              <a:rPr lang="en-US" sz="2400">
                <a:solidFill>
                  <a:schemeClr val="accent1">
                    <a:lumMod val="75000"/>
                  </a:schemeClr>
                </a:solidFill>
              </a:rPr>
              <a:t>The score for this criterion will be derived from the cost formula specified in Section IV of this RFP, which is the cumulative average loaded hourly rate in the Bidder’s Loaded-Rates Budget Form(s) (Attachment 7a).</a:t>
            </a:r>
          </a:p>
          <a:p>
            <a:endParaRPr lang="en-US" sz="2400">
              <a:solidFill>
                <a:schemeClr val="accent1">
                  <a:lumMod val="75000"/>
                </a:schemeClr>
              </a:solidFill>
            </a:endParaRPr>
          </a:p>
          <a:p>
            <a:pPr marL="342900" indent="-342900">
              <a:buFont typeface="Arial" panose="020B0604020202020204" pitchFamily="34" charset="0"/>
              <a:buChar char="•"/>
            </a:pPr>
            <a:r>
              <a:rPr lang="en-US" sz="2400" b="1">
                <a:solidFill>
                  <a:schemeClr val="accent1">
                    <a:lumMod val="75000"/>
                  </a:schemeClr>
                </a:solidFill>
              </a:rPr>
              <a:t>Cost Justification</a:t>
            </a:r>
          </a:p>
          <a:p>
            <a:pPr marL="341313"/>
            <a:r>
              <a:rPr lang="en-US" sz="2400">
                <a:solidFill>
                  <a:schemeClr val="accent1">
                    <a:lumMod val="75000"/>
                  </a:schemeClr>
                </a:solidFill>
              </a:rPr>
              <a:t>The score for this criterion will be evaluated based on the Bidder’s justification of proposed personnel identified in its proposal for the work to be performed by the proposed team; including a justification for the costs based on the expertise, experience, and resources of the project team and anticipated work.</a:t>
            </a:r>
          </a:p>
          <a:p>
            <a:endParaRPr lang="en-US" sz="2400">
              <a:solidFill>
                <a:schemeClr val="accent1">
                  <a:lumMod val="75000"/>
                </a:schemeClr>
              </a:solidFill>
            </a:endParaRPr>
          </a:p>
        </p:txBody>
      </p:sp>
    </p:spTree>
    <p:extLst>
      <p:ext uri="{BB962C8B-B14F-4D97-AF65-F5344CB8AC3E}">
        <p14:creationId xmlns:p14="http://schemas.microsoft.com/office/powerpoint/2010/main" val="2077508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19A8-B308-E44B-C014-9EF7841488F6}"/>
              </a:ext>
            </a:extLst>
          </p:cNvPr>
          <p:cNvSpPr>
            <a:spLocks noGrp="1"/>
          </p:cNvSpPr>
          <p:nvPr>
            <p:ph type="title"/>
          </p:nvPr>
        </p:nvSpPr>
        <p:spPr/>
        <p:txBody>
          <a:bodyPr/>
          <a:lstStyle/>
          <a:p>
            <a:r>
              <a:rPr kumimoji="0" lang="en-US" sz="3200" b="1" i="0" u="none" strike="noStrike" kern="1200" cap="none" spc="0" normalizeH="0" baseline="0" noProof="0">
                <a:ln>
                  <a:noFill/>
                </a:ln>
                <a:solidFill>
                  <a:srgbClr val="0F6FC6">
                    <a:lumMod val="50000"/>
                  </a:srgbClr>
                </a:solidFill>
                <a:effectLst/>
                <a:uLnTx/>
                <a:uFillTx/>
                <a:latin typeface="Arial" panose="020B0604020202020204" pitchFamily="34" charset="0"/>
                <a:ea typeface="+mj-ea"/>
                <a:cs typeface="Arial" panose="020B0604020202020204" pitchFamily="34" charset="0"/>
              </a:rPr>
              <a:t>How will my Proposal be Evaluated?</a:t>
            </a:r>
            <a:br>
              <a:rPr kumimoji="0" lang="en-US" sz="3200" b="1" i="0" u="none" strike="noStrike" kern="1200" cap="none" spc="0" normalizeH="0" baseline="0" noProof="0">
                <a:ln>
                  <a:noFill/>
                </a:ln>
                <a:solidFill>
                  <a:srgbClr val="0F6FC6">
                    <a:lumMod val="50000"/>
                  </a:srgbClr>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a:ln>
                  <a:noFill/>
                </a:ln>
                <a:solidFill>
                  <a:srgbClr val="0F6FC6">
                    <a:lumMod val="50000"/>
                  </a:srgbClr>
                </a:solidFill>
                <a:effectLst/>
                <a:uLnTx/>
                <a:uFillTx/>
                <a:latin typeface="Arial" panose="020B0604020202020204" pitchFamily="34" charset="0"/>
                <a:ea typeface="+mj-ea"/>
                <a:cs typeface="Arial" panose="020B0604020202020204" pitchFamily="34" charset="0"/>
              </a:rPr>
              <a:t>Cost Score – Criterion 3</a:t>
            </a:r>
            <a:endParaRPr lang="en-US"/>
          </a:p>
        </p:txBody>
      </p:sp>
      <p:sp>
        <p:nvSpPr>
          <p:cNvPr id="3" name="Slide Number Placeholder 2">
            <a:extLst>
              <a:ext uri="{FF2B5EF4-FFF2-40B4-BE49-F238E27FC236}">
                <a16:creationId xmlns:a16="http://schemas.microsoft.com/office/drawing/2014/main" id="{8AA06836-B407-2D19-B7C6-A01670409423}"/>
              </a:ext>
            </a:extLst>
          </p:cNvPr>
          <p:cNvSpPr>
            <a:spLocks noGrp="1"/>
          </p:cNvSpPr>
          <p:nvPr>
            <p:ph type="sldNum" sz="quarter" idx="12"/>
          </p:nvPr>
        </p:nvSpPr>
        <p:spPr/>
        <p:txBody>
          <a:bodyPr/>
          <a:lstStyle/>
          <a:p>
            <a:fld id="{005C4985-ACD0-2B4C-8981-36243250F268}" type="slidenum">
              <a:rPr lang="en-US" smtClean="0"/>
              <a:t>35</a:t>
            </a:fld>
            <a:endParaRPr lang="en-US"/>
          </a:p>
        </p:txBody>
      </p:sp>
      <p:sp>
        <p:nvSpPr>
          <p:cNvPr id="4" name="TextBox 3">
            <a:extLst>
              <a:ext uri="{FF2B5EF4-FFF2-40B4-BE49-F238E27FC236}">
                <a16:creationId xmlns:a16="http://schemas.microsoft.com/office/drawing/2014/main" id="{4D6DB9A0-1F77-03A6-358B-FCD91DA21325}"/>
              </a:ext>
            </a:extLst>
          </p:cNvPr>
          <p:cNvSpPr txBox="1"/>
          <p:nvPr/>
        </p:nvSpPr>
        <p:spPr>
          <a:xfrm>
            <a:off x="560832" y="1275907"/>
            <a:ext cx="11131296" cy="4462760"/>
          </a:xfrm>
          <a:prstGeom prst="rect">
            <a:avLst/>
          </a:prstGeom>
          <a:noFill/>
        </p:spPr>
        <p:txBody>
          <a:bodyPr wrap="square" rtlCol="0">
            <a:spAutoFit/>
          </a:bodyPr>
          <a:lstStyle/>
          <a:p>
            <a:r>
              <a:rPr lang="en-US" sz="2400" b="1" dirty="0">
                <a:solidFill>
                  <a:schemeClr val="accent1">
                    <a:lumMod val="75000"/>
                  </a:schemeClr>
                </a:solidFill>
              </a:rPr>
              <a:t>Labor Escalation of years 1 through 12</a:t>
            </a:r>
          </a:p>
          <a:p>
            <a:pPr marL="573088" lvl="1" indent="-457200">
              <a:buAutoNum type="alphaLcPeriod"/>
            </a:pPr>
            <a:r>
              <a:rPr lang="en-US" sz="2000" dirty="0">
                <a:solidFill>
                  <a:schemeClr val="accent1">
                    <a:lumMod val="75000"/>
                  </a:schemeClr>
                </a:solidFill>
              </a:rPr>
              <a:t>The score for this criterion will be derived from the total average escalation rate from the previous years to the following biannual years (two years) for Direct Labor and Fringe Benefits for the Bidder and any subcontractors. </a:t>
            </a:r>
          </a:p>
          <a:p>
            <a:pPr marL="573088" lvl="1" indent="-457200">
              <a:buAutoNum type="alphaLcPeriod"/>
            </a:pPr>
            <a:endParaRPr lang="en-US" sz="2000" dirty="0">
              <a:solidFill>
                <a:schemeClr val="accent1">
                  <a:lumMod val="75000"/>
                </a:schemeClr>
              </a:solidFill>
            </a:endParaRPr>
          </a:p>
          <a:p>
            <a:pPr marL="573088" lvl="1" indent="-457200">
              <a:buAutoNum type="alphaLcPeriod"/>
            </a:pPr>
            <a:r>
              <a:rPr lang="en-US" sz="2000" dirty="0">
                <a:solidFill>
                  <a:schemeClr val="accent1">
                    <a:lumMod val="75000"/>
                  </a:schemeClr>
                </a:solidFill>
              </a:rPr>
              <a:t>The score for this criterion will be derived from the highest biannual (two years) escalation rate from the previous years to the following biannual years (two years) for Direct Labor and Fringe Benefits for the Bidder and any subcontractors.</a:t>
            </a: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p:txBody>
      </p:sp>
      <p:graphicFrame>
        <p:nvGraphicFramePr>
          <p:cNvPr id="5" name="Table 4">
            <a:extLst>
              <a:ext uri="{FF2B5EF4-FFF2-40B4-BE49-F238E27FC236}">
                <a16:creationId xmlns:a16="http://schemas.microsoft.com/office/drawing/2014/main" id="{A0EE3BC6-A56A-03A5-4D36-2A676FF1BD91}"/>
              </a:ext>
            </a:extLst>
          </p:cNvPr>
          <p:cNvGraphicFramePr>
            <a:graphicFrameLocks noGrp="1"/>
          </p:cNvGraphicFramePr>
          <p:nvPr>
            <p:extLst>
              <p:ext uri="{D42A27DB-BD31-4B8C-83A1-F6EECF244321}">
                <p14:modId xmlns:p14="http://schemas.microsoft.com/office/powerpoint/2010/main" val="1415329838"/>
              </p:ext>
            </p:extLst>
          </p:nvPr>
        </p:nvGraphicFramePr>
        <p:xfrm>
          <a:off x="2865120" y="4157472"/>
          <a:ext cx="5391912" cy="2096235"/>
        </p:xfrm>
        <a:graphic>
          <a:graphicData uri="http://schemas.openxmlformats.org/drawingml/2006/table">
            <a:tbl>
              <a:tblPr firstRow="1" firstCol="1" bandRow="1"/>
              <a:tblGrid>
                <a:gridCol w="2657856">
                  <a:extLst>
                    <a:ext uri="{9D8B030D-6E8A-4147-A177-3AD203B41FA5}">
                      <a16:colId xmlns:a16="http://schemas.microsoft.com/office/drawing/2014/main" val="3185716374"/>
                    </a:ext>
                  </a:extLst>
                </a:gridCol>
                <a:gridCol w="1164893">
                  <a:extLst>
                    <a:ext uri="{9D8B030D-6E8A-4147-A177-3AD203B41FA5}">
                      <a16:colId xmlns:a16="http://schemas.microsoft.com/office/drawing/2014/main" val="1846508631"/>
                    </a:ext>
                  </a:extLst>
                </a:gridCol>
                <a:gridCol w="1569163">
                  <a:extLst>
                    <a:ext uri="{9D8B030D-6E8A-4147-A177-3AD203B41FA5}">
                      <a16:colId xmlns:a16="http://schemas.microsoft.com/office/drawing/2014/main" val="3847724006"/>
                    </a:ext>
                  </a:extLst>
                </a:gridCol>
              </a:tblGrid>
              <a:tr h="435851">
                <a:tc>
                  <a:txBody>
                    <a:bodyPr/>
                    <a:lstStyle/>
                    <a:p>
                      <a:pPr marL="0" marR="0">
                        <a:spcBef>
                          <a:spcPts val="0"/>
                        </a:spcBef>
                        <a:spcAft>
                          <a:spcPts val="0"/>
                        </a:spcAft>
                      </a:pPr>
                      <a:r>
                        <a:rPr lang="en-US" sz="1800" b="1">
                          <a:solidFill>
                            <a:schemeClr val="bg1"/>
                          </a:solidFill>
                          <a:effectLst/>
                          <a:latin typeface="Arial" panose="020B0604020202020204" pitchFamily="34" charset="0"/>
                          <a:ea typeface="Times New Roman" panose="02020603050405020304" pitchFamily="18" charset="0"/>
                        </a:rPr>
                        <a:t>Escalation Rate Table</a:t>
                      </a:r>
                      <a:endParaRPr lang="en-US" sz="1800">
                        <a:solidFill>
                          <a:schemeClr val="bg1"/>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a:spcBef>
                          <a:spcPts val="0"/>
                        </a:spcBef>
                        <a:spcAft>
                          <a:spcPts val="0"/>
                        </a:spcAft>
                      </a:pPr>
                      <a:r>
                        <a:rPr lang="en-US" sz="1800" b="1">
                          <a:solidFill>
                            <a:schemeClr val="bg1"/>
                          </a:solidFill>
                          <a:effectLst/>
                          <a:latin typeface="Arial" panose="020B0604020202020204" pitchFamily="34" charset="0"/>
                          <a:ea typeface="Times New Roman" panose="02020603050405020304" pitchFamily="18" charset="0"/>
                        </a:rPr>
                        <a:t>3a Points</a:t>
                      </a:r>
                      <a:endParaRPr lang="en-US" sz="1800">
                        <a:solidFill>
                          <a:schemeClr val="bg1"/>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a:spcBef>
                          <a:spcPts val="0"/>
                        </a:spcBef>
                        <a:spcAft>
                          <a:spcPts val="0"/>
                        </a:spcAft>
                      </a:pPr>
                      <a:r>
                        <a:rPr lang="en-US" sz="1800" b="1">
                          <a:solidFill>
                            <a:schemeClr val="bg1"/>
                          </a:solidFill>
                          <a:effectLst/>
                          <a:latin typeface="Arial" panose="020B0604020202020204" pitchFamily="34" charset="0"/>
                          <a:ea typeface="Times New Roman" panose="02020603050405020304" pitchFamily="18" charset="0"/>
                        </a:rPr>
                        <a:t>3b Points</a:t>
                      </a:r>
                      <a:endParaRPr lang="en-US" sz="1800">
                        <a:solidFill>
                          <a:schemeClr val="bg1"/>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484693378"/>
                  </a:ext>
                </a:extLst>
              </a:tr>
              <a:tr h="415096">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0%-6%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3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2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208759"/>
                  </a:ext>
                </a:extLst>
              </a:tr>
              <a:tr h="415096">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6.01%-12%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2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1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663668"/>
                  </a:ext>
                </a:extLst>
              </a:tr>
              <a:tr h="415096">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12.01%-18%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1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0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808605"/>
                  </a:ext>
                </a:extLst>
              </a:tr>
              <a:tr h="415096">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&gt;18.01%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0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0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260331"/>
                  </a:ext>
                </a:extLst>
              </a:tr>
            </a:tbl>
          </a:graphicData>
        </a:graphic>
      </p:graphicFrame>
    </p:spTree>
    <p:extLst>
      <p:ext uri="{BB962C8B-B14F-4D97-AF65-F5344CB8AC3E}">
        <p14:creationId xmlns:p14="http://schemas.microsoft.com/office/powerpoint/2010/main" val="1755069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19A8-B308-E44B-C014-9EF7841488F6}"/>
              </a:ext>
            </a:extLst>
          </p:cNvPr>
          <p:cNvSpPr>
            <a:spLocks noGrp="1"/>
          </p:cNvSpPr>
          <p:nvPr>
            <p:ph type="title"/>
          </p:nvPr>
        </p:nvSpPr>
        <p:spPr/>
        <p:txBody>
          <a:bodyPr/>
          <a:lstStyle/>
          <a:p>
            <a:r>
              <a:rPr kumimoji="0" lang="en-US" sz="3200" b="1" i="0" u="none" strike="noStrike" kern="1200" cap="none" spc="0" normalizeH="0" baseline="0" noProof="0">
                <a:ln>
                  <a:noFill/>
                </a:ln>
                <a:solidFill>
                  <a:srgbClr val="0F6FC6">
                    <a:lumMod val="50000"/>
                  </a:srgbClr>
                </a:solidFill>
                <a:effectLst/>
                <a:uLnTx/>
                <a:uFillTx/>
                <a:latin typeface="Arial" panose="020B0604020202020204" pitchFamily="34" charset="0"/>
                <a:ea typeface="+mj-ea"/>
                <a:cs typeface="Arial" panose="020B0604020202020204" pitchFamily="34" charset="0"/>
              </a:rPr>
              <a:t>How will my Proposal be Evaluated?</a:t>
            </a:r>
            <a:br>
              <a:rPr kumimoji="0" lang="en-US" sz="3200" b="1" i="0" u="none" strike="noStrike" kern="1200" cap="none" spc="0" normalizeH="0" baseline="0" noProof="0">
                <a:ln>
                  <a:noFill/>
                </a:ln>
                <a:solidFill>
                  <a:srgbClr val="0F6FC6">
                    <a:lumMod val="50000"/>
                  </a:srgbClr>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a:ln>
                  <a:noFill/>
                </a:ln>
                <a:solidFill>
                  <a:srgbClr val="0F6FC6">
                    <a:lumMod val="50000"/>
                  </a:srgbClr>
                </a:solidFill>
                <a:effectLst/>
                <a:uLnTx/>
                <a:uFillTx/>
                <a:latin typeface="Arial" panose="020B0604020202020204" pitchFamily="34" charset="0"/>
                <a:ea typeface="+mj-ea"/>
                <a:cs typeface="Arial" panose="020B0604020202020204" pitchFamily="34" charset="0"/>
              </a:rPr>
              <a:t>Cost Score – Criterion 4</a:t>
            </a:r>
            <a:endParaRPr lang="en-US"/>
          </a:p>
        </p:txBody>
      </p:sp>
      <p:sp>
        <p:nvSpPr>
          <p:cNvPr id="3" name="Slide Number Placeholder 2">
            <a:extLst>
              <a:ext uri="{FF2B5EF4-FFF2-40B4-BE49-F238E27FC236}">
                <a16:creationId xmlns:a16="http://schemas.microsoft.com/office/drawing/2014/main" id="{8AA06836-B407-2D19-B7C6-A01670409423}"/>
              </a:ext>
            </a:extLst>
          </p:cNvPr>
          <p:cNvSpPr>
            <a:spLocks noGrp="1"/>
          </p:cNvSpPr>
          <p:nvPr>
            <p:ph type="sldNum" sz="quarter" idx="12"/>
          </p:nvPr>
        </p:nvSpPr>
        <p:spPr/>
        <p:txBody>
          <a:bodyPr/>
          <a:lstStyle/>
          <a:p>
            <a:fld id="{005C4985-ACD0-2B4C-8981-36243250F268}" type="slidenum">
              <a:rPr lang="en-US" smtClean="0"/>
              <a:t>36</a:t>
            </a:fld>
            <a:endParaRPr lang="en-US"/>
          </a:p>
        </p:txBody>
      </p:sp>
      <p:sp>
        <p:nvSpPr>
          <p:cNvPr id="4" name="TextBox 3">
            <a:extLst>
              <a:ext uri="{FF2B5EF4-FFF2-40B4-BE49-F238E27FC236}">
                <a16:creationId xmlns:a16="http://schemas.microsoft.com/office/drawing/2014/main" id="{4D6DB9A0-1F77-03A6-358B-FCD91DA21325}"/>
              </a:ext>
            </a:extLst>
          </p:cNvPr>
          <p:cNvSpPr txBox="1"/>
          <p:nvPr/>
        </p:nvSpPr>
        <p:spPr>
          <a:xfrm>
            <a:off x="560832" y="1275907"/>
            <a:ext cx="11131296" cy="5509200"/>
          </a:xfrm>
          <a:prstGeom prst="rect">
            <a:avLst/>
          </a:prstGeom>
          <a:noFill/>
        </p:spPr>
        <p:txBody>
          <a:bodyPr wrap="square" rtlCol="0">
            <a:spAutoFit/>
          </a:bodyPr>
          <a:lstStyle/>
          <a:p>
            <a:r>
              <a:rPr lang="en-US" sz="2400" b="1" dirty="0">
                <a:solidFill>
                  <a:schemeClr val="accent1">
                    <a:lumMod val="50000"/>
                  </a:schemeClr>
                </a:solidFill>
              </a:rPr>
              <a:t>Indirect Rate Escalation of years 1 through 12</a:t>
            </a:r>
          </a:p>
          <a:p>
            <a:pPr marL="633413" lvl="1" indent="-457200">
              <a:buAutoNum type="alphaLcPeriod"/>
            </a:pPr>
            <a:r>
              <a:rPr lang="en-US" sz="2000" dirty="0">
                <a:solidFill>
                  <a:schemeClr val="accent1">
                    <a:lumMod val="75000"/>
                  </a:schemeClr>
                </a:solidFill>
              </a:rPr>
              <a:t>The score for this criterion will be derived from the total average escalation rate from the previous years to the following biannual years (two years) for Indirect rate for the Bidder and any subcontractors. </a:t>
            </a:r>
          </a:p>
          <a:p>
            <a:pPr marL="633413" lvl="1" indent="-457200">
              <a:buAutoNum type="alphaLcPeriod"/>
            </a:pPr>
            <a:endParaRPr lang="en-US" sz="2000" dirty="0">
              <a:solidFill>
                <a:schemeClr val="accent1">
                  <a:lumMod val="75000"/>
                </a:schemeClr>
              </a:solidFill>
            </a:endParaRPr>
          </a:p>
          <a:p>
            <a:pPr marL="633413" lvl="1" indent="-457200">
              <a:buAutoNum type="alphaLcPeriod"/>
            </a:pPr>
            <a:r>
              <a:rPr lang="en-US" sz="2000" dirty="0">
                <a:solidFill>
                  <a:schemeClr val="accent1">
                    <a:lumMod val="75000"/>
                  </a:schemeClr>
                </a:solidFill>
              </a:rPr>
              <a:t>The score for this criterion will be derived from the highest biannual (two years) escalation rate from the previous years to the following biannual years (two years) for Indirect rate for the Bidder and any subcontractors. </a:t>
            </a: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r>
              <a:rPr lang="en-US" sz="2400" dirty="0">
                <a:solidFill>
                  <a:schemeClr val="accent1">
                    <a:lumMod val="75000"/>
                  </a:schemeClr>
                </a:solidFill>
              </a:rPr>
              <a:t>Review the RFP Manual, Section IV Evaluation Process and Criteria, for full definitions and requirements.</a:t>
            </a:r>
          </a:p>
        </p:txBody>
      </p:sp>
      <p:graphicFrame>
        <p:nvGraphicFramePr>
          <p:cNvPr id="6" name="Table 5">
            <a:extLst>
              <a:ext uri="{FF2B5EF4-FFF2-40B4-BE49-F238E27FC236}">
                <a16:creationId xmlns:a16="http://schemas.microsoft.com/office/drawing/2014/main" id="{E657D26F-F4ED-BBDA-F731-487E354D11E7}"/>
              </a:ext>
            </a:extLst>
          </p:cNvPr>
          <p:cNvGraphicFramePr>
            <a:graphicFrameLocks noGrp="1"/>
          </p:cNvGraphicFramePr>
          <p:nvPr>
            <p:extLst>
              <p:ext uri="{D42A27DB-BD31-4B8C-83A1-F6EECF244321}">
                <p14:modId xmlns:p14="http://schemas.microsoft.com/office/powerpoint/2010/main" val="727890931"/>
              </p:ext>
            </p:extLst>
          </p:nvPr>
        </p:nvGraphicFramePr>
        <p:xfrm>
          <a:off x="3023616" y="3887073"/>
          <a:ext cx="4730496" cy="1914241"/>
        </p:xfrm>
        <a:graphic>
          <a:graphicData uri="http://schemas.openxmlformats.org/drawingml/2006/table">
            <a:tbl>
              <a:tblPr firstRow="1" firstCol="1" bandRow="1"/>
              <a:tblGrid>
                <a:gridCol w="2461258">
                  <a:extLst>
                    <a:ext uri="{9D8B030D-6E8A-4147-A177-3AD203B41FA5}">
                      <a16:colId xmlns:a16="http://schemas.microsoft.com/office/drawing/2014/main" val="90149213"/>
                    </a:ext>
                  </a:extLst>
                </a:gridCol>
                <a:gridCol w="1173242">
                  <a:extLst>
                    <a:ext uri="{9D8B030D-6E8A-4147-A177-3AD203B41FA5}">
                      <a16:colId xmlns:a16="http://schemas.microsoft.com/office/drawing/2014/main" val="414539904"/>
                    </a:ext>
                  </a:extLst>
                </a:gridCol>
                <a:gridCol w="1095996">
                  <a:extLst>
                    <a:ext uri="{9D8B030D-6E8A-4147-A177-3AD203B41FA5}">
                      <a16:colId xmlns:a16="http://schemas.microsoft.com/office/drawing/2014/main" val="3115085860"/>
                    </a:ext>
                  </a:extLst>
                </a:gridCol>
              </a:tblGrid>
              <a:tr h="351154">
                <a:tc>
                  <a:txBody>
                    <a:bodyPr/>
                    <a:lstStyle/>
                    <a:p>
                      <a:pPr marL="0" marR="0">
                        <a:spcBef>
                          <a:spcPts val="0"/>
                        </a:spcBef>
                        <a:spcAft>
                          <a:spcPts val="0"/>
                        </a:spcAft>
                      </a:pPr>
                      <a:r>
                        <a:rPr lang="en-US" sz="1800" b="1">
                          <a:solidFill>
                            <a:schemeClr val="bg1"/>
                          </a:solidFill>
                          <a:effectLst/>
                          <a:latin typeface="Arial" panose="020B0604020202020204" pitchFamily="34" charset="0"/>
                          <a:ea typeface="Times New Roman" panose="02020603050405020304" pitchFamily="18" charset="0"/>
                        </a:rPr>
                        <a:t>Escalation Rate Table</a:t>
                      </a:r>
                      <a:endParaRPr lang="en-US" sz="1800">
                        <a:solidFill>
                          <a:schemeClr val="bg1"/>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spcBef>
                          <a:spcPts val="0"/>
                        </a:spcBef>
                        <a:spcAft>
                          <a:spcPts val="0"/>
                        </a:spcAft>
                      </a:pPr>
                      <a:r>
                        <a:rPr lang="en-US" sz="1800" b="1">
                          <a:solidFill>
                            <a:schemeClr val="bg1"/>
                          </a:solidFill>
                          <a:effectLst/>
                          <a:latin typeface="Arial" panose="020B0604020202020204" pitchFamily="34" charset="0"/>
                          <a:ea typeface="Times New Roman" panose="02020603050405020304" pitchFamily="18" charset="0"/>
                        </a:rPr>
                        <a:t>4a Points</a:t>
                      </a:r>
                      <a:endParaRPr lang="en-US" sz="1800">
                        <a:solidFill>
                          <a:schemeClr val="bg1"/>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a:spcBef>
                          <a:spcPts val="0"/>
                        </a:spcBef>
                        <a:spcAft>
                          <a:spcPts val="0"/>
                        </a:spcAft>
                      </a:pPr>
                      <a:r>
                        <a:rPr lang="en-US" sz="1800" b="1">
                          <a:solidFill>
                            <a:schemeClr val="bg1"/>
                          </a:solidFill>
                          <a:effectLst/>
                          <a:latin typeface="Arial" panose="020B0604020202020204" pitchFamily="34" charset="0"/>
                          <a:ea typeface="Times New Roman" panose="02020603050405020304" pitchFamily="18" charset="0"/>
                        </a:rPr>
                        <a:t>4b Points</a:t>
                      </a:r>
                      <a:endParaRPr lang="en-US" sz="1800">
                        <a:solidFill>
                          <a:schemeClr val="bg1"/>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985282698"/>
                  </a:ext>
                </a:extLst>
              </a:tr>
              <a:tr h="334433">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0%-3%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3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2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15122"/>
                  </a:ext>
                </a:extLst>
              </a:tr>
              <a:tr h="334433">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3.01%-6%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2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1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056988"/>
                  </a:ext>
                </a:extLst>
              </a:tr>
              <a:tr h="334433">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6.01%-9%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1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0 points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64642"/>
                  </a:ext>
                </a:extLst>
              </a:tr>
              <a:tr h="362302">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&gt;9.01%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Times New Roman" panose="02020603050405020304" pitchFamily="18" charset="0"/>
                        </a:rPr>
                        <a:t>0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0 points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552248"/>
                  </a:ext>
                </a:extLst>
              </a:tr>
            </a:tbl>
          </a:graphicData>
        </a:graphic>
      </p:graphicFrame>
    </p:spTree>
    <p:extLst>
      <p:ext uri="{BB962C8B-B14F-4D97-AF65-F5344CB8AC3E}">
        <p14:creationId xmlns:p14="http://schemas.microsoft.com/office/powerpoint/2010/main" val="728187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Proposal be Evaluated? </a:t>
            </a:r>
            <a:br>
              <a:rPr lang="en-US" b="1">
                <a:latin typeface="Arial"/>
                <a:cs typeface="Arial"/>
              </a:rPr>
            </a:br>
            <a:r>
              <a:rPr lang="en-US" sz="3600" b="1">
                <a:solidFill>
                  <a:srgbClr val="254061"/>
                </a:solidFill>
                <a:latin typeface="Arial"/>
                <a:cs typeface="Arial"/>
              </a:rPr>
              <a:t>Proposal Scoring – Preference Points</a:t>
            </a:r>
            <a:br>
              <a:rPr lang="en-US" sz="3600" b="1">
                <a:latin typeface="Arial"/>
                <a:cs typeface="Arial"/>
              </a:rPr>
            </a:br>
            <a:endParaRPr lang="en-US" sz="3600" b="1">
              <a:solidFill>
                <a:srgbClr val="254061"/>
              </a:solidFill>
              <a:latin typeface="Arial"/>
              <a:cs typeface="Arial"/>
            </a:endParaRPr>
          </a:p>
        </p:txBody>
      </p:sp>
      <p:sp>
        <p:nvSpPr>
          <p:cNvPr id="2" name="Slide Number Placeholder 1">
            <a:extLst>
              <a:ext uri="{FF2B5EF4-FFF2-40B4-BE49-F238E27FC236}">
                <a16:creationId xmlns:a16="http://schemas.microsoft.com/office/drawing/2014/main" id="{29CF91EA-EA6C-4851-89B7-0C44F99E9173}"/>
              </a:ext>
            </a:extLst>
          </p:cNvPr>
          <p:cNvSpPr>
            <a:spLocks noGrp="1"/>
          </p:cNvSpPr>
          <p:nvPr>
            <p:ph type="sldNum" sz="quarter" idx="12"/>
          </p:nvPr>
        </p:nvSpPr>
        <p:spPr>
          <a:xfrm>
            <a:off x="9569969" y="6463234"/>
            <a:ext cx="1761067" cy="365125"/>
          </a:xfrm>
        </p:spPr>
        <p:txBody>
          <a:bodyPr/>
          <a:lstStyle/>
          <a:p>
            <a:fld id="{005C4985-ACD0-2B4C-8981-36243250F268}" type="slidenum">
              <a:rPr lang="en-US" smtClean="0">
                <a:solidFill>
                  <a:schemeClr val="tx1"/>
                </a:solidFill>
              </a:rPr>
              <a:t>37</a:t>
            </a:fld>
            <a:endParaRPr lang="en-US">
              <a:solidFill>
                <a:schemeClr val="tx1"/>
              </a:solidFill>
            </a:endParaRPr>
          </a:p>
        </p:txBody>
      </p:sp>
      <p:sp>
        <p:nvSpPr>
          <p:cNvPr id="3" name="Content Placeholder 3">
            <a:extLst>
              <a:ext uri="{FF2B5EF4-FFF2-40B4-BE49-F238E27FC236}">
                <a16:creationId xmlns:a16="http://schemas.microsoft.com/office/drawing/2014/main" id="{D3D3996C-9B95-90DE-85F5-34FD103898E5}"/>
              </a:ext>
            </a:extLst>
          </p:cNvPr>
          <p:cNvSpPr txBox="1">
            <a:spLocks/>
          </p:cNvSpPr>
          <p:nvPr/>
        </p:nvSpPr>
        <p:spPr>
          <a:xfrm>
            <a:off x="864658" y="1542034"/>
            <a:ext cx="9953978"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600"/>
              </a:spcBef>
              <a:spcAft>
                <a:spcPts val="600"/>
              </a:spcAft>
            </a:pPr>
            <a:r>
              <a:rPr lang="en-US" dirty="0">
                <a:solidFill>
                  <a:schemeClr val="accent1">
                    <a:lumMod val="75000"/>
                  </a:schemeClr>
                </a:solidFill>
              </a:rPr>
              <a:t>Preference points are applied only for those that meet the minimum passing score.</a:t>
            </a:r>
          </a:p>
          <a:p>
            <a:pPr>
              <a:spcBef>
                <a:spcPts val="600"/>
              </a:spcBef>
              <a:spcAft>
                <a:spcPts val="600"/>
              </a:spcAft>
            </a:pPr>
            <a:r>
              <a:rPr lang="en-US" dirty="0">
                <a:solidFill>
                  <a:schemeClr val="accent1">
                    <a:lumMod val="75000"/>
                  </a:schemeClr>
                </a:solidFill>
              </a:rPr>
              <a:t>Preference points include:</a:t>
            </a:r>
          </a:p>
          <a:p>
            <a:pPr lvl="1">
              <a:spcBef>
                <a:spcPts val="600"/>
              </a:spcBef>
              <a:spcAft>
                <a:spcPts val="600"/>
              </a:spcAft>
            </a:pPr>
            <a:r>
              <a:rPr lang="en-US" dirty="0">
                <a:solidFill>
                  <a:schemeClr val="accent1">
                    <a:lumMod val="75000"/>
                  </a:schemeClr>
                </a:solidFill>
              </a:rPr>
              <a:t>Disabled Veteran Business Enterprise (DVBE) Incentive;</a:t>
            </a:r>
          </a:p>
          <a:p>
            <a:pPr lvl="1">
              <a:spcBef>
                <a:spcPts val="600"/>
              </a:spcBef>
              <a:spcAft>
                <a:spcPts val="600"/>
              </a:spcAft>
            </a:pPr>
            <a:r>
              <a:rPr lang="en-US" dirty="0">
                <a:solidFill>
                  <a:schemeClr val="accent1">
                    <a:lumMod val="75000"/>
                  </a:schemeClr>
                </a:solidFill>
              </a:rPr>
              <a:t>Small Business/Microbusiness Preference;</a:t>
            </a:r>
          </a:p>
          <a:p>
            <a:pPr lvl="1">
              <a:spcBef>
                <a:spcPts val="600"/>
              </a:spcBef>
              <a:spcAft>
                <a:spcPts val="600"/>
              </a:spcAft>
            </a:pPr>
            <a:r>
              <a:rPr lang="en-US" dirty="0">
                <a:solidFill>
                  <a:schemeClr val="accent1">
                    <a:lumMod val="75000"/>
                  </a:schemeClr>
                </a:solidFill>
              </a:rPr>
              <a:t>Small Business Participation Goal for IIJA</a:t>
            </a:r>
          </a:p>
          <a:p>
            <a:pPr lvl="1">
              <a:spcBef>
                <a:spcPts val="600"/>
              </a:spcBef>
              <a:spcAft>
                <a:spcPts val="600"/>
              </a:spcAft>
            </a:pPr>
            <a:r>
              <a:rPr lang="en-US" dirty="0">
                <a:solidFill>
                  <a:schemeClr val="accent1">
                    <a:lumMod val="75000"/>
                  </a:schemeClr>
                </a:solidFill>
              </a:rPr>
              <a:t>Target Area Contract Preference Act (TACPA).</a:t>
            </a:r>
          </a:p>
          <a:p>
            <a:pPr>
              <a:spcBef>
                <a:spcPts val="600"/>
              </a:spcBef>
              <a:spcAft>
                <a:spcPts val="600"/>
              </a:spcAft>
            </a:pPr>
            <a:r>
              <a:rPr lang="en-US" dirty="0">
                <a:solidFill>
                  <a:schemeClr val="accent1">
                    <a:lumMod val="75000"/>
                  </a:schemeClr>
                </a:solidFill>
              </a:rPr>
              <a:t>Please review the solicitation manual, section V. Business Participation Programs, for full requirements.</a:t>
            </a:r>
          </a:p>
        </p:txBody>
      </p:sp>
    </p:spTree>
    <p:extLst>
      <p:ext uri="{BB962C8B-B14F-4D97-AF65-F5344CB8AC3E}">
        <p14:creationId xmlns:p14="http://schemas.microsoft.com/office/powerpoint/2010/main" val="3204411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Next Steps After Contract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28867" y="1460442"/>
            <a:ext cx="9953978" cy="4351338"/>
          </a:xfrm>
        </p:spPr>
        <p:txBody>
          <a:bodyPr>
            <a:noAutofit/>
          </a:bodyPr>
          <a:lstStyle/>
          <a:p>
            <a:r>
              <a:rPr lang="en-US" sz="2400" b="1">
                <a:solidFill>
                  <a:schemeClr val="accent1">
                    <a:lumMod val="75000"/>
                  </a:schemeClr>
                </a:solidFill>
                <a:latin typeface="Arial" panose="020B0604020202020204" pitchFamily="34" charset="0"/>
                <a:cs typeface="Arial" panose="020B0604020202020204" pitchFamily="34" charset="0"/>
              </a:rPr>
              <a:t>Notice of Proposed Award: </a:t>
            </a:r>
            <a:r>
              <a:rPr lang="en-US" sz="2400">
                <a:solidFill>
                  <a:schemeClr val="accent1">
                    <a:lumMod val="75000"/>
                  </a:schemeClr>
                </a:solidFill>
                <a:latin typeface="Arial" panose="020B0604020202020204" pitchFamily="34" charset="0"/>
                <a:cs typeface="Arial" panose="020B0604020202020204" pitchFamily="34" charset="0"/>
              </a:rPr>
              <a:t>Shows total proposed funding amounts and the rank order of </a:t>
            </a:r>
            <a:r>
              <a:rPr lang="en-US">
                <a:solidFill>
                  <a:schemeClr val="accent1">
                    <a:lumMod val="75000"/>
                  </a:schemeClr>
                </a:solidFill>
                <a:latin typeface="Arial" panose="020B0604020202020204" pitchFamily="34" charset="0"/>
                <a:cs typeface="Arial" panose="020B0604020202020204" pitchFamily="34" charset="0"/>
              </a:rPr>
              <a:t>bidders</a:t>
            </a:r>
            <a:r>
              <a:rPr lang="en-US" sz="2400">
                <a:solidFill>
                  <a:schemeClr val="accent1">
                    <a:lumMod val="75000"/>
                  </a:schemeClr>
                </a:solidFill>
                <a:latin typeface="Arial" panose="020B0604020202020204" pitchFamily="34" charset="0"/>
                <a:cs typeface="Arial" panose="020B0604020202020204" pitchFamily="34" charset="0"/>
              </a:rPr>
              <a:t>.</a:t>
            </a:r>
          </a:p>
          <a:p>
            <a:r>
              <a:rPr lang="en-US" sz="2400" b="1">
                <a:solidFill>
                  <a:schemeClr val="accent1">
                    <a:lumMod val="75000"/>
                  </a:schemeClr>
                </a:solidFill>
                <a:latin typeface="Arial" panose="020B0604020202020204" pitchFamily="34" charset="0"/>
                <a:cs typeface="Arial" panose="020B0604020202020204" pitchFamily="34" charset="0"/>
              </a:rPr>
              <a:t>Agreement Development: </a:t>
            </a:r>
            <a:r>
              <a:rPr lang="en-US" sz="2400">
                <a:solidFill>
                  <a:schemeClr val="accent1">
                    <a:lumMod val="75000"/>
                  </a:schemeClr>
                </a:solidFill>
                <a:latin typeface="Arial" panose="020B0604020202020204" pitchFamily="34" charset="0"/>
                <a:cs typeface="Arial" panose="020B0604020202020204" pitchFamily="34" charset="0"/>
              </a:rPr>
              <a:t>Proposal documents will be processed into a legal agreement.</a:t>
            </a:r>
          </a:p>
          <a:p>
            <a:r>
              <a:rPr lang="en-US" sz="2400" b="1">
                <a:solidFill>
                  <a:schemeClr val="accent1">
                    <a:lumMod val="75000"/>
                  </a:schemeClr>
                </a:solidFill>
                <a:latin typeface="Arial" panose="020B0604020202020204" pitchFamily="34" charset="0"/>
                <a:cs typeface="Arial" panose="020B0604020202020204" pitchFamily="34" charset="0"/>
              </a:rPr>
              <a:t>Failure to Execute: </a:t>
            </a:r>
            <a:r>
              <a:rPr lang="en-US" sz="2400">
                <a:solidFill>
                  <a:schemeClr val="accent1">
                    <a:lumMod val="75000"/>
                  </a:schemeClr>
                </a:solidFill>
                <a:latin typeface="Arial" panose="020B0604020202020204" pitchFamily="34" charset="0"/>
                <a:cs typeface="Arial" panose="020B0604020202020204" pitchFamily="34" charset="0"/>
              </a:rPr>
              <a:t>The Energy Commission reserves the right to cancel the pending award if an agreement cannot be successfully executed with an </a:t>
            </a:r>
            <a:r>
              <a:rPr lang="en-US">
                <a:solidFill>
                  <a:schemeClr val="accent1">
                    <a:lumMod val="75000"/>
                  </a:schemeClr>
                </a:solidFill>
                <a:latin typeface="Arial" panose="020B0604020202020204" pitchFamily="34" charset="0"/>
                <a:cs typeface="Arial" panose="020B0604020202020204" pitchFamily="34" charset="0"/>
              </a:rPr>
              <a:t>awardee</a:t>
            </a:r>
            <a:r>
              <a:rPr lang="en-US" sz="2400">
                <a:solidFill>
                  <a:schemeClr val="accent1">
                    <a:lumMod val="75000"/>
                  </a:schemeClr>
                </a:solidFill>
                <a:latin typeface="Arial" panose="020B0604020202020204" pitchFamily="34" charset="0"/>
                <a:cs typeface="Arial" panose="020B0604020202020204" pitchFamily="34" charset="0"/>
              </a:rPr>
              <a:t>. </a:t>
            </a:r>
          </a:p>
          <a:p>
            <a:r>
              <a:rPr lang="en-US" sz="2400" b="1">
                <a:solidFill>
                  <a:schemeClr val="accent1">
                    <a:lumMod val="75000"/>
                  </a:schemeClr>
                </a:solidFill>
                <a:latin typeface="Arial" panose="020B0604020202020204" pitchFamily="34" charset="0"/>
                <a:cs typeface="Arial" panose="020B0604020202020204" pitchFamily="34" charset="0"/>
              </a:rPr>
              <a:t>Project Start: </a:t>
            </a:r>
            <a:r>
              <a:rPr lang="en-US" sz="2400">
                <a:solidFill>
                  <a:schemeClr val="accent1">
                    <a:lumMod val="75000"/>
                  </a:schemeClr>
                </a:solidFill>
                <a:latin typeface="Arial" panose="020B0604020202020204" pitchFamily="34" charset="0"/>
                <a:cs typeface="Arial" panose="020B0604020202020204" pitchFamily="34" charset="0"/>
              </a:rPr>
              <a:t>Contractor may begin work on the </a:t>
            </a:r>
            <a:r>
              <a:rPr lang="en-US">
                <a:solidFill>
                  <a:schemeClr val="accent1">
                    <a:lumMod val="75000"/>
                  </a:schemeClr>
                </a:solidFill>
                <a:latin typeface="Arial" panose="020B0604020202020204" pitchFamily="34" charset="0"/>
                <a:cs typeface="Arial" panose="020B0604020202020204" pitchFamily="34" charset="0"/>
              </a:rPr>
              <a:t>agreement</a:t>
            </a:r>
            <a:r>
              <a:rPr lang="en-US" sz="2400">
                <a:solidFill>
                  <a:schemeClr val="accent1">
                    <a:lumMod val="75000"/>
                  </a:schemeClr>
                </a:solidFill>
                <a:latin typeface="Arial" panose="020B0604020202020204" pitchFamily="34" charset="0"/>
                <a:cs typeface="Arial" panose="020B0604020202020204" pitchFamily="34" charset="0"/>
              </a:rPr>
              <a:t> </a:t>
            </a:r>
            <a:r>
              <a:rPr lang="en-US" sz="2400" b="1">
                <a:solidFill>
                  <a:schemeClr val="accent1">
                    <a:lumMod val="75000"/>
                  </a:schemeClr>
                </a:solidFill>
                <a:latin typeface="Arial" panose="020B0604020202020204" pitchFamily="34" charset="0"/>
                <a:cs typeface="Arial" panose="020B0604020202020204" pitchFamily="34" charset="0"/>
              </a:rPr>
              <a:t>only</a:t>
            </a:r>
            <a:r>
              <a:rPr lang="en-US" sz="2400">
                <a:solidFill>
                  <a:schemeClr val="accent1">
                    <a:lumMod val="75000"/>
                  </a:schemeClr>
                </a:solidFill>
                <a:latin typeface="Arial" panose="020B0604020202020204" pitchFamily="34" charset="0"/>
                <a:cs typeface="Arial" panose="020B0604020202020204" pitchFamily="34" charset="0"/>
              </a:rPr>
              <a:t> after the agreement is fully executed (approved at an Energy Commission business meeting and signed by the Contractor, the Energy Commission and the Department of General Services).</a:t>
            </a:r>
          </a:p>
          <a:p>
            <a:pPr marL="0" indent="0">
              <a:buNone/>
            </a:pPr>
            <a:endParaRPr lang="en-US" sz="2400">
              <a:solidFill>
                <a:schemeClr val="accent1">
                  <a:lumMod val="75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38</a:t>
            </a:fld>
            <a:endParaRPr lang="en-US">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2034922393"/>
              </p:ext>
            </p:extLst>
          </p:nvPr>
        </p:nvGraphicFramePr>
        <p:xfrm>
          <a:off x="1119188" y="1676475"/>
          <a:ext cx="9953624" cy="3570376"/>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418441">
                <a:tc>
                  <a:txBody>
                    <a:bodyPr/>
                    <a:lstStyle/>
                    <a:p>
                      <a:r>
                        <a:rPr lang="en-US" sz="2400" dirty="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a:solidFill>
                            <a:schemeClr val="tx1"/>
                          </a:solidFill>
                        </a:rPr>
                        <a:t>July 8, 2024</a:t>
                      </a:r>
                    </a:p>
                  </a:txBody>
                  <a:tcPr/>
                </a:tc>
                <a:extLst>
                  <a:ext uri="{0D108BD9-81ED-4DB2-BD59-A6C34878D82A}">
                    <a16:rowId xmlns:a16="http://schemas.microsoft.com/office/drawing/2014/main" val="10001"/>
                  </a:ext>
                </a:extLst>
              </a:tr>
              <a:tr h="418441">
                <a:tc>
                  <a:txBody>
                    <a:bodyPr/>
                    <a:lstStyle/>
                    <a:p>
                      <a:r>
                        <a:rPr lang="en-US" sz="2000"/>
                        <a:t>Pre-Bidders Conference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July 30, 2024 </a:t>
                      </a:r>
                      <a:r>
                        <a:rPr lang="en-US" sz="2000" baseline="0">
                          <a:solidFill>
                            <a:schemeClr val="tx1"/>
                          </a:solidFill>
                        </a:rPr>
                        <a:t>at 10:00 am</a:t>
                      </a:r>
                      <a:endParaRPr lang="en-US" sz="2000">
                        <a:solidFill>
                          <a:schemeClr val="tx1"/>
                        </a:solidFill>
                      </a:endParaRPr>
                    </a:p>
                  </a:txBody>
                  <a:tcPr/>
                </a:tc>
                <a:extLst>
                  <a:ext uri="{0D108BD9-81ED-4DB2-BD59-A6C34878D82A}">
                    <a16:rowId xmlns:a16="http://schemas.microsoft.com/office/drawing/2014/main" val="10002"/>
                  </a:ext>
                </a:extLst>
              </a:tr>
              <a:tr h="418441">
                <a:tc>
                  <a:txBody>
                    <a:bodyPr/>
                    <a:lstStyle/>
                    <a:p>
                      <a:r>
                        <a:rPr lang="en-US" sz="2000" b="1"/>
                        <a:t>Deadline for Written Questions</a:t>
                      </a:r>
                      <a:endParaRPr lang="en-US" sz="2000" b="0" i="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a:solidFill>
                            <a:schemeClr val="tx1"/>
                          </a:solidFill>
                        </a:rPr>
                        <a:t>July 30, 2024 at 5:00 pm</a:t>
                      </a:r>
                      <a:endParaRPr lang="en-US" sz="2000" b="1">
                        <a:solidFill>
                          <a:schemeClr val="tx1"/>
                        </a:solidFill>
                      </a:endParaRPr>
                    </a:p>
                  </a:txBody>
                  <a:tcPr/>
                </a:tc>
                <a:extLst>
                  <a:ext uri="{0D108BD9-81ED-4DB2-BD59-A6C34878D82A}">
                    <a16:rowId xmlns:a16="http://schemas.microsoft.com/office/drawing/2014/main" val="10003"/>
                  </a:ext>
                </a:extLst>
              </a:tr>
              <a:tr h="418441">
                <a:tc>
                  <a:txBody>
                    <a:bodyPr/>
                    <a:lstStyle/>
                    <a:p>
                      <a:r>
                        <a:rPr lang="en-US" sz="2000"/>
                        <a:t>Anticipated Distribution</a:t>
                      </a:r>
                      <a:r>
                        <a:rPr lang="en-US" sz="2000" baseline="0"/>
                        <a:t> of Questions and Answers</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Week of August 9, 2024</a:t>
                      </a:r>
                    </a:p>
                  </a:txBody>
                  <a:tcPr/>
                </a:tc>
                <a:extLst>
                  <a:ext uri="{0D108BD9-81ED-4DB2-BD59-A6C34878D82A}">
                    <a16:rowId xmlns:a16="http://schemas.microsoft.com/office/drawing/2014/main" val="10005"/>
                  </a:ext>
                </a:extLst>
              </a:tr>
              <a:tr h="518538">
                <a:tc>
                  <a:txBody>
                    <a:bodyPr/>
                    <a:lstStyle/>
                    <a:p>
                      <a:r>
                        <a:rPr lang="en-US" sz="2000" b="1" dirty="0"/>
                        <a:t>Deadline to Submit Proposals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August 19, 2024 at 11</a:t>
                      </a:r>
                      <a:r>
                        <a:rPr lang="en-US" sz="2000" b="1" u="sng">
                          <a:solidFill>
                            <a:schemeClr val="tx1"/>
                          </a:solidFill>
                        </a:rPr>
                        <a:t>:59</a:t>
                      </a:r>
                      <a:r>
                        <a:rPr lang="en-US" sz="2000" b="1" u="sng" baseline="0">
                          <a:solidFill>
                            <a:schemeClr val="tx1"/>
                          </a:solidFill>
                        </a:rPr>
                        <a:t> pm</a:t>
                      </a:r>
                      <a:endParaRPr lang="en-US" sz="2000" b="1" u="sng">
                        <a:solidFill>
                          <a:schemeClr val="tx1"/>
                        </a:solidFill>
                      </a:endParaRPr>
                    </a:p>
                  </a:txBody>
                  <a:tcPr/>
                </a:tc>
                <a:extLst>
                  <a:ext uri="{0D108BD9-81ED-4DB2-BD59-A6C34878D82A}">
                    <a16:rowId xmlns:a16="http://schemas.microsoft.com/office/drawing/2014/main" val="10006"/>
                  </a:ext>
                </a:extLst>
              </a:tr>
              <a:tr h="502433">
                <a:tc>
                  <a:txBody>
                    <a:bodyPr/>
                    <a:lstStyle/>
                    <a:p>
                      <a:r>
                        <a:rPr lang="en-US" sz="2000"/>
                        <a:t>Anticipated Notice of Proposed Award Posting</a:t>
                      </a:r>
                    </a:p>
                  </a:txBody>
                  <a:tcPr/>
                </a:tc>
                <a:tc>
                  <a:txBody>
                    <a:bodyPr/>
                    <a:lstStyle/>
                    <a:p>
                      <a:r>
                        <a:rPr lang="en-US" sz="2000">
                          <a:solidFill>
                            <a:schemeClr val="tx1"/>
                          </a:solidFill>
                        </a:rPr>
                        <a:t>Week of September 9th</a:t>
                      </a:r>
                    </a:p>
                  </a:txBody>
                  <a:tcPr/>
                </a:tc>
                <a:extLst>
                  <a:ext uri="{0D108BD9-81ED-4DB2-BD59-A6C34878D82A}">
                    <a16:rowId xmlns:a16="http://schemas.microsoft.com/office/drawing/2014/main" val="10007"/>
                  </a:ext>
                </a:extLst>
              </a:tr>
              <a:tr h="418441">
                <a:tc>
                  <a:txBody>
                    <a:bodyPr/>
                    <a:lstStyle/>
                    <a:p>
                      <a:r>
                        <a:rPr lang="en-US" sz="2000"/>
                        <a:t>Anticipated Agreement</a:t>
                      </a:r>
                      <a:r>
                        <a:rPr lang="en-US" sz="2000" baseline="0"/>
                        <a:t> Start Date</a:t>
                      </a:r>
                      <a:endParaRPr lang="en-US" sz="2000"/>
                    </a:p>
                  </a:txBody>
                  <a:tcPr/>
                </a:tc>
                <a:tc>
                  <a:txBody>
                    <a:bodyPr/>
                    <a:lstStyle/>
                    <a:p>
                      <a:r>
                        <a:rPr lang="en-US" sz="2000">
                          <a:solidFill>
                            <a:schemeClr val="tx1"/>
                          </a:solidFill>
                        </a:rPr>
                        <a:t>November 25, 2024</a:t>
                      </a:r>
                    </a:p>
                  </a:txBody>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39</a:t>
            </a:fld>
            <a:endParaRPr lang="en-US">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vert="horz" lIns="91440" tIns="45720" rIns="91440" bIns="45720" rtlCol="0" anchor="t">
            <a:normAutofit fontScale="85000" lnSpcReduction="10000"/>
          </a:bodyPr>
          <a:lstStyle/>
          <a:p>
            <a:pPr marL="0" indent="0">
              <a:lnSpc>
                <a:spcPct val="120000"/>
              </a:lnSpc>
              <a:spcBef>
                <a:spcPts val="600"/>
              </a:spcBef>
              <a:buNone/>
              <a:defRPr/>
            </a:pPr>
            <a:r>
              <a:rPr lang="en-US" sz="2600">
                <a:solidFill>
                  <a:schemeClr val="accent1">
                    <a:lumMod val="75000"/>
                  </a:schemeClr>
                </a:solidFill>
                <a:ea typeface="MS PGothic"/>
              </a:rPr>
              <a:t>The Energy Commission adopted a resolution strengthening its commitment to diversity in our funding programs. The Energy Commission continues to encourage disadvantaged and underrepresented  businesses and communities to engage in and benefit from our many programs.</a:t>
            </a:r>
          </a:p>
          <a:p>
            <a:pPr marL="0" indent="0">
              <a:lnSpc>
                <a:spcPct val="120000"/>
              </a:lnSpc>
              <a:spcBef>
                <a:spcPts val="600"/>
              </a:spcBef>
              <a:buNone/>
              <a:defRPr/>
            </a:pPr>
            <a:endParaRPr lang="en-US" sz="2600">
              <a:solidFill>
                <a:schemeClr val="accent1">
                  <a:lumMod val="75000"/>
                </a:schemeClr>
              </a:solidFill>
              <a:ea typeface="MS PGothic" pitchFamily="34" charset="-128"/>
            </a:endParaRPr>
          </a:p>
          <a:p>
            <a:pPr marL="0" indent="0">
              <a:lnSpc>
                <a:spcPct val="120000"/>
              </a:lnSpc>
              <a:spcBef>
                <a:spcPts val="600"/>
              </a:spcBef>
              <a:buNone/>
              <a:defRPr/>
            </a:pPr>
            <a:r>
              <a:rPr lang="en-US" sz="2600">
                <a:solidFill>
                  <a:schemeClr val="accent1">
                    <a:lumMod val="75000"/>
                  </a:schemeClr>
                </a:solidFill>
                <a:ea typeface="MS PGothic"/>
              </a:rPr>
              <a:t>To meet this commitment, Energy Commission staff conducts outreach efforts and activities to:</a:t>
            </a:r>
            <a:endParaRPr lang="en-US" sz="2600">
              <a:solidFill>
                <a:schemeClr val="accent1">
                  <a:lumMod val="75000"/>
                </a:schemeClr>
              </a:solidFill>
              <a:ea typeface="MS PGothic"/>
              <a:cs typeface="Arial"/>
            </a:endParaRPr>
          </a:p>
          <a:p>
            <a:pPr marL="464820">
              <a:lnSpc>
                <a:spcPct val="120000"/>
              </a:lnSpc>
              <a:spcBef>
                <a:spcPts val="600"/>
              </a:spcBef>
            </a:pPr>
            <a:r>
              <a:rPr lang="en-US" sz="2600">
                <a:solidFill>
                  <a:schemeClr val="accent1">
                    <a:lumMod val="75000"/>
                  </a:schemeClr>
                </a:solidFill>
              </a:rPr>
              <a:t>Engage with disadvantaged and underrepresented groups throughout the state.</a:t>
            </a:r>
            <a:endParaRPr lang="en-US" sz="2600">
              <a:solidFill>
                <a:schemeClr val="accent1">
                  <a:lumMod val="75000"/>
                </a:schemeClr>
              </a:solidFill>
              <a:cs typeface="Arial"/>
            </a:endParaRPr>
          </a:p>
          <a:p>
            <a:pPr marL="464820">
              <a:lnSpc>
                <a:spcPct val="120000"/>
              </a:lnSpc>
              <a:spcBef>
                <a:spcPts val="600"/>
              </a:spcBef>
            </a:pPr>
            <a:r>
              <a:rPr lang="en-US" sz="2600">
                <a:solidFill>
                  <a:schemeClr val="accent1">
                    <a:lumMod val="75000"/>
                  </a:schemeClr>
                </a:solidFill>
              </a:rPr>
              <a:t>Notify potential new bidders about the Energy Commission’s funding opportunities.</a:t>
            </a:r>
            <a:endParaRPr lang="en-US" sz="2600">
              <a:solidFill>
                <a:schemeClr val="accent1">
                  <a:lumMod val="75000"/>
                </a:schemeClr>
              </a:solidFill>
              <a:cs typeface="Arial"/>
            </a:endParaRPr>
          </a:p>
          <a:p>
            <a:pPr marL="464820">
              <a:lnSpc>
                <a:spcPct val="120000"/>
              </a:lnSpc>
              <a:spcBef>
                <a:spcPts val="600"/>
              </a:spcBef>
            </a:pPr>
            <a:r>
              <a:rPr lang="en-US" sz="2600">
                <a:solidFill>
                  <a:schemeClr val="accent1">
                    <a:lumMod val="75000"/>
                  </a:schemeClr>
                </a:solidFill>
              </a:rPr>
              <a:t>Assist bidders in understanding how to apply for funding from the Energy Commission’s programs.</a:t>
            </a:r>
            <a:endParaRPr lang="en-US" sz="2600">
              <a:solidFill>
                <a:schemeClr val="accent1">
                  <a:lumMod val="75000"/>
                </a:schemeClr>
              </a:solidFill>
              <a:cs typeface="Arial"/>
            </a:endParaRPr>
          </a:p>
          <a:p>
            <a:pPr marL="464820">
              <a:lnSpc>
                <a:spcPct val="120000"/>
              </a:lnSpc>
              <a:spcBef>
                <a:spcPts val="600"/>
              </a:spcBef>
            </a:pPr>
            <a:r>
              <a:rPr lang="en-US" sz="2600">
                <a:solidFill>
                  <a:schemeClr val="accent1">
                    <a:lumMod val="75000"/>
                  </a:schemeClr>
                </a:solidFill>
              </a:rPr>
              <a:t>Survey participants to measure progress in diversity outreach efforts.</a:t>
            </a:r>
            <a:endParaRPr lang="en-US" sz="2600">
              <a:solidFill>
                <a:schemeClr val="accent1">
                  <a:lumMod val="75000"/>
                </a:schemeClr>
              </a:solidFill>
              <a:cs typeface="Arial"/>
            </a:endParaRP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3385" y="1314935"/>
            <a:ext cx="9953978" cy="4351338"/>
          </a:xfrm>
        </p:spPr>
        <p:txBody>
          <a:bodyPr>
            <a:normAutofit/>
          </a:bodyPr>
          <a:lstStyle/>
          <a:p>
            <a:pPr>
              <a:spcBef>
                <a:spcPts val="600"/>
              </a:spcBef>
              <a:spcAft>
                <a:spcPts val="600"/>
              </a:spcAft>
            </a:pPr>
            <a:r>
              <a:rPr lang="en-US" sz="2800">
                <a:solidFill>
                  <a:schemeClr val="accent1">
                    <a:lumMod val="75000"/>
                  </a:schemeClr>
                </a:solidFill>
                <a:latin typeface="Arial"/>
                <a:cs typeface="Arial"/>
              </a:rPr>
              <a:t>Please chat your question in the Question and Answers window or raise your hand and you will be called on to unmute yourself. Please remember to introduce yourself by stating your name and affiliation. </a:t>
            </a:r>
            <a:r>
              <a:rPr lang="en-US" sz="2800" i="1">
                <a:solidFill>
                  <a:schemeClr val="accent1">
                    <a:lumMod val="75000"/>
                  </a:schemeClr>
                </a:solidFill>
                <a:latin typeface="Arial"/>
                <a:cs typeface="Arial"/>
              </a:rPr>
              <a:t>(Feature found under the Participants panel)</a:t>
            </a:r>
          </a:p>
          <a:p>
            <a:pPr>
              <a:spcBef>
                <a:spcPts val="600"/>
              </a:spcBef>
              <a:spcAft>
                <a:spcPts val="600"/>
              </a:spcAft>
            </a:pPr>
            <a:r>
              <a:rPr lang="en-US" sz="2800">
                <a:solidFill>
                  <a:schemeClr val="accent1">
                    <a:lumMod val="75000"/>
                  </a:schemeClr>
                </a:solidFill>
                <a:latin typeface="Arial"/>
                <a:cs typeface="Arial"/>
              </a:rPr>
              <a:t>Keep questions under 2 minutes to allow time for others.</a:t>
            </a:r>
          </a:p>
          <a:p>
            <a:pPr>
              <a:spcBef>
                <a:spcPts val="600"/>
              </a:spcBef>
              <a:spcAft>
                <a:spcPts val="600"/>
              </a:spcAft>
            </a:pPr>
            <a:r>
              <a:rPr lang="en-US" sz="2800">
                <a:solidFill>
                  <a:schemeClr val="accent1">
                    <a:lumMod val="75000"/>
                  </a:schemeClr>
                </a:solidFill>
                <a:latin typeface="Arial"/>
                <a:cs typeface="Arial"/>
              </a:rPr>
              <a:t>Note that our official response will be given in writing and posted on the CEC Solicitation webpage.</a:t>
            </a:r>
          </a:p>
          <a:p>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40</a:t>
            </a:fld>
            <a:endParaRPr lang="en-US">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6743" y="1480569"/>
            <a:ext cx="9953978" cy="4351338"/>
          </a:xfrm>
        </p:spPr>
        <p:txBody>
          <a:bodyPr>
            <a:normAutofit/>
          </a:bodyPr>
          <a:lstStyle/>
          <a:p>
            <a:pPr marL="0" indent="0" algn="ctr">
              <a:buNone/>
            </a:pPr>
            <a:r>
              <a:rPr lang="en-US" dirty="0">
                <a:solidFill>
                  <a:schemeClr val="accent1">
                    <a:lumMod val="75000"/>
                  </a:schemeClr>
                </a:solidFill>
                <a:latin typeface="Arial"/>
                <a:cs typeface="Arial"/>
              </a:rPr>
              <a:t>Please send all questions related to RFP-24-301 to:</a:t>
            </a: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a:p>
            <a:pPr marL="0" indent="0" algn="ctr">
              <a:buNone/>
            </a:pPr>
            <a:r>
              <a:rPr lang="en-US" b="1" dirty="0">
                <a:solidFill>
                  <a:schemeClr val="accent1">
                    <a:lumMod val="75000"/>
                  </a:schemeClr>
                </a:solidFill>
                <a:latin typeface="Arial"/>
                <a:cs typeface="Arial"/>
              </a:rPr>
              <a:t>Angela Hockaday</a:t>
            </a:r>
          </a:p>
          <a:p>
            <a:pPr marL="0" indent="0" algn="ctr">
              <a:buNone/>
            </a:pPr>
            <a:r>
              <a:rPr lang="en-US" dirty="0">
                <a:solidFill>
                  <a:schemeClr val="accent1">
                    <a:lumMod val="75000"/>
                  </a:schemeClr>
                </a:solidFill>
                <a:latin typeface="Arial"/>
                <a:cs typeface="Arial"/>
              </a:rPr>
              <a:t>Commission Agreement Officer</a:t>
            </a:r>
          </a:p>
          <a:p>
            <a:pPr marL="0" indent="0" algn="ctr">
              <a:buNone/>
            </a:pPr>
            <a:r>
              <a:rPr lang="en-US" dirty="0">
                <a:solidFill>
                  <a:schemeClr val="accent1">
                    <a:lumMod val="75000"/>
                  </a:schemeClr>
                </a:solidFill>
                <a:latin typeface="Arial"/>
                <a:cs typeface="Arial"/>
              </a:rPr>
              <a:t>(916) 931-5973</a:t>
            </a:r>
          </a:p>
          <a:p>
            <a:pPr marL="0" indent="0" algn="ctr">
              <a:buNone/>
            </a:pPr>
            <a:r>
              <a:rPr lang="en-US" u="sng" dirty="0">
                <a:solidFill>
                  <a:schemeClr val="accent1">
                    <a:lumMod val="75000"/>
                  </a:schemeClr>
                </a:solidFill>
                <a:latin typeface="Arial"/>
                <a:cs typeface="Arial"/>
              </a:rPr>
              <a:t>angela.hockaday@energy.ca.gov</a:t>
            </a:r>
            <a:br>
              <a:rPr lang="en-US" dirty="0">
                <a:solidFill>
                  <a:schemeClr val="accent1">
                    <a:lumMod val="75000"/>
                  </a:schemeClr>
                </a:solidFill>
                <a:latin typeface="Arial"/>
                <a:cs typeface="Arial"/>
              </a:rPr>
            </a:br>
            <a:endParaRPr lang="en-US" dirty="0">
              <a:solidFill>
                <a:schemeClr val="accent1">
                  <a:lumMod val="75000"/>
                </a:schemeClr>
              </a:solidFill>
              <a:latin typeface="Arial"/>
              <a:cs typeface="Arial"/>
            </a:endParaRPr>
          </a:p>
          <a:p>
            <a:pPr marL="0" indent="0" algn="ctr">
              <a:buNone/>
            </a:pPr>
            <a:r>
              <a:rPr lang="en-US" b="1" dirty="0">
                <a:solidFill>
                  <a:schemeClr val="accent1">
                    <a:lumMod val="75000"/>
                  </a:schemeClr>
                </a:solidFill>
                <a:latin typeface="Arial"/>
                <a:cs typeface="Arial"/>
              </a:rPr>
              <a:t>Deadline to submit questions:</a:t>
            </a:r>
          </a:p>
          <a:p>
            <a:pPr marL="0" indent="0" algn="ctr">
              <a:buNone/>
            </a:pPr>
            <a:r>
              <a:rPr lang="en-US" b="1" dirty="0">
                <a:solidFill>
                  <a:srgbClr val="FF0000"/>
                </a:solidFill>
                <a:latin typeface="Arial"/>
                <a:cs typeface="Arial"/>
              </a:rPr>
              <a:t>Tuesday, July 30, 2024 at 5:00 PM</a:t>
            </a:r>
          </a:p>
          <a:p>
            <a:pPr marL="0" indent="0">
              <a:buNone/>
            </a:pPr>
            <a:endParaRPr lang="en-US"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41</a:t>
            </a:fld>
            <a:endParaRPr lang="en-US">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73759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73345" y="1438764"/>
            <a:ext cx="9953978" cy="4351338"/>
          </a:xfrm>
        </p:spPr>
        <p:txBody>
          <a:bodyPr vert="horz" lIns="91440" tIns="45720" rIns="91440" bIns="45720" rtlCol="0" anchor="t">
            <a:normAutofit/>
          </a:bodyPr>
          <a:lstStyle/>
          <a:p>
            <a:pPr marL="0" indent="0">
              <a:buNone/>
            </a:pPr>
            <a:r>
              <a:rPr lang="en-US" dirty="0">
                <a:solidFill>
                  <a:schemeClr val="accent1">
                    <a:lumMod val="75000"/>
                  </a:schemeClr>
                </a:solidFill>
                <a:latin typeface="Arial"/>
                <a:cs typeface="Arial"/>
              </a:rPr>
              <a:t>Participation Survey</a:t>
            </a:r>
            <a:endParaRPr lang="en-US" sz="2400" dirty="0">
              <a:solidFill>
                <a:schemeClr val="accent1">
                  <a:lumMod val="75000"/>
                </a:schemeClr>
              </a:solidFill>
              <a:latin typeface="Arial"/>
              <a:cs typeface="Arial"/>
            </a:endParaRPr>
          </a:p>
          <a:p>
            <a:pPr marL="0" indent="0">
              <a:buNone/>
            </a:pPr>
            <a:r>
              <a:rPr lang="en-US" dirty="0">
                <a:solidFill>
                  <a:schemeClr val="accent1">
                    <a:lumMod val="75000"/>
                  </a:schemeClr>
                </a:solidFill>
                <a:latin typeface="Arial"/>
                <a:cs typeface="Arial"/>
              </a:rPr>
              <a:t>Survey responses will be summarized anonymously to track attendance of underrepresented groups in our workshops for public reporting purposes. </a:t>
            </a:r>
            <a:endParaRPr lang="en-US" dirty="0">
              <a:solidFill>
                <a:schemeClr val="accent1">
                  <a:lumMod val="75000"/>
                </a:schemeClr>
              </a:solidFill>
              <a:ea typeface="+mn-lt"/>
              <a:cs typeface="+mn-lt"/>
            </a:endParaRPr>
          </a:p>
          <a:p>
            <a:pPr marL="0" indent="0">
              <a:buNone/>
            </a:pPr>
            <a:endParaRPr lang="en-US" dirty="0">
              <a:solidFill>
                <a:schemeClr val="accent1">
                  <a:lumMod val="75000"/>
                </a:schemeClr>
              </a:solidFill>
              <a:latin typeface="Arial"/>
              <a:cs typeface="Arial"/>
            </a:endParaRPr>
          </a:p>
          <a:p>
            <a:r>
              <a:rPr lang="en-US" dirty="0">
                <a:solidFill>
                  <a:schemeClr val="accent1">
                    <a:lumMod val="75000"/>
                  </a:schemeClr>
                </a:solidFill>
                <a:latin typeface="Arial"/>
                <a:cs typeface="Arial"/>
              </a:rPr>
              <a:t>Online participants</a:t>
            </a:r>
            <a:r>
              <a:rPr lang="en-US" sz="2400" dirty="0">
                <a:solidFill>
                  <a:schemeClr val="accent1">
                    <a:lumMod val="75000"/>
                  </a:schemeClr>
                </a:solidFill>
                <a:latin typeface="Arial"/>
                <a:cs typeface="Arial"/>
              </a:rPr>
              <a:t>, please use this link:</a:t>
            </a:r>
            <a:br>
              <a:rPr lang="en-US" sz="2400" dirty="0">
                <a:latin typeface="Arial" panose="020B0604020202020204" pitchFamily="34" charset="0"/>
                <a:cs typeface="Arial" panose="020B0604020202020204" pitchFamily="34" charset="0"/>
              </a:rPr>
            </a:br>
            <a:r>
              <a:rPr lang="en-US" dirty="0">
                <a:solidFill>
                  <a:srgbClr val="FFC000"/>
                </a:solidFill>
                <a:ea typeface="+mn-lt"/>
                <a:cs typeface="+mn-lt"/>
                <a:hlinkClick r:id="rId3">
                  <a:extLst>
                    <a:ext uri="{A12FA001-AC4F-418D-AE19-62706E023703}">
                      <ahyp:hlinkClr xmlns:ahyp="http://schemas.microsoft.com/office/drawing/2018/hyperlinkcolor" val="tx"/>
                    </a:ext>
                  </a:extLst>
                </a:hlinkClick>
              </a:rPr>
              <a:t>https://forms.office.com/g/AxDFqxsYgi</a:t>
            </a:r>
            <a:endParaRPr lang="en-US" dirty="0">
              <a:solidFill>
                <a:srgbClr val="FFC000"/>
              </a:solidFill>
              <a:ea typeface="+mn-lt"/>
              <a:cs typeface="+mn-lt"/>
              <a:hlinkClick r:id="" action="ppaction://noaction">
                <a:extLst>
                  <a:ext uri="{A12FA001-AC4F-418D-AE19-62706E023703}">
                    <ahyp:hlinkClr xmlns:ahyp="http://schemas.microsoft.com/office/drawing/2018/hyperlinkcolor" val="tx"/>
                  </a:ext>
                </a:extLst>
              </a:hlinkClick>
            </a:endParaRPr>
          </a:p>
          <a:p>
            <a:endParaRPr lang="en-US" sz="2400" dirty="0">
              <a:latin typeface="Arial"/>
              <a:cs typeface="Arial"/>
            </a:endParaRPr>
          </a:p>
          <a:p>
            <a:pPr marL="457200" indent="-457200">
              <a:buBlip>
                <a:blip r:embed="rId4"/>
              </a:buBlip>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400" dirty="0">
                <a:solidFill>
                  <a:schemeClr val="accent1">
                    <a:lumMod val="75000"/>
                  </a:schemeClr>
                </a:solidFill>
                <a:latin typeface="Arial" panose="020B0604020202020204" pitchFamily="34" charset="0"/>
                <a:cs typeface="Arial" panose="020B0604020202020204" pitchFamily="34" charset="0"/>
              </a:rPr>
              <a:t>Thanks!</a:t>
            </a:r>
          </a:p>
          <a:p>
            <a:endParaRPr lang="en-US" dirty="0">
              <a:solidFill>
                <a:schemeClr val="accent1">
                  <a:lumMod val="75000"/>
                </a:schemeClr>
              </a:solidFill>
              <a:latin typeface="Arial"/>
              <a:cs typeface="Arial"/>
            </a:endParaRPr>
          </a:p>
        </p:txBody>
      </p:sp>
      <p:pic>
        <p:nvPicPr>
          <p:cNvPr id="5" name="Picture 4" descr="Picture is of an iPad with the survey monkey staff request attendees to complete. " title="Picture of Survey"/>
          <p:cNvPicPr>
            <a:picLocks noChangeAspect="1"/>
          </p:cNvPicPr>
          <p:nvPr/>
        </p:nvPicPr>
        <p:blipFill>
          <a:blip r:embed="rId5" cstate="print">
            <a:extLst>
              <a:ext uri="{28A0092B-C50C-407E-A947-70E740481C1C}">
                <a14:useLocalDpi xmlns:a14="http://schemas.microsoft.com/office/drawing/2010/main" val="0"/>
              </a:ext>
            </a:extLst>
          </a:blip>
          <a:srcRect l="1730"/>
          <a:stretch>
            <a:fillRect/>
          </a:stretch>
        </p:blipFill>
        <p:spPr bwMode="auto">
          <a:xfrm>
            <a:off x="7120741" y="3429000"/>
            <a:ext cx="4268190" cy="29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Solicitation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66541" y="1343070"/>
            <a:ext cx="9953978" cy="4351338"/>
          </a:xfrm>
        </p:spPr>
        <p:txBody>
          <a:bodyPr vert="horz" lIns="91440" tIns="45720" rIns="91440" bIns="45720" rtlCol="0" anchor="t">
            <a:normAutofit/>
          </a:bodyPr>
          <a:lstStyle/>
          <a:p>
            <a:r>
              <a:rPr lang="en-US">
                <a:effectLst/>
                <a:latin typeface="Arial" panose="020B0604020202020204" pitchFamily="34" charset="0"/>
                <a:ea typeface="Times New Roman" panose="02020603050405020304" pitchFamily="18" charset="0"/>
              </a:rPr>
              <a:t>CEC </a:t>
            </a:r>
            <a:r>
              <a:rPr lang="en-US">
                <a:effectLst/>
                <a:latin typeface="Arial" panose="020B0604020202020204" pitchFamily="34" charset="0"/>
                <a:ea typeface="Arial" panose="020B0604020202020204" pitchFamily="34" charset="0"/>
              </a:rPr>
              <a:t>is pursing and administering multiple clean energy funding opportunities made </a:t>
            </a:r>
            <a:r>
              <a:rPr lang="en-US">
                <a:latin typeface="Arial" panose="020B0604020202020204" pitchFamily="34" charset="0"/>
              </a:rPr>
              <a:t>available through the Infrastructure Investment and Jobs Act (IIJA) and Inflation Reduction Act (IRA)</a:t>
            </a:r>
          </a:p>
          <a:p>
            <a:r>
              <a:rPr lang="en-US">
                <a:effectLst/>
                <a:latin typeface="Arial" panose="020B0604020202020204" pitchFamily="34" charset="0"/>
                <a:ea typeface="Times New Roman" panose="02020603050405020304" pitchFamily="18" charset="0"/>
              </a:rPr>
              <a:t>The IIJA directs federal funding to infrastructure programs and projects, designed to modernize and upgrade American infrastructure, create good-paying union jobs, tackle the climate crisis, and advance environmental justice.</a:t>
            </a:r>
            <a:endParaRPr lang="en-US">
              <a:latin typeface="Arial" panose="020B0604020202020204" pitchFamily="34" charset="0"/>
              <a:ea typeface="Times New Roman" panose="02020603050405020304" pitchFamily="18" charset="0"/>
            </a:endParaRPr>
          </a:p>
          <a:p>
            <a:r>
              <a:rPr lang="en-US">
                <a:effectLst/>
                <a:latin typeface="Arial" panose="020B0604020202020204" pitchFamily="34" charset="0"/>
                <a:ea typeface="Times New Roman" panose="02020603050405020304" pitchFamily="18" charset="0"/>
              </a:rPr>
              <a:t>The IRA directs federal funding to support the development of a new clean energy economy, designed to lower energy costs for families and small businesses, accelerate private investment in clean energy solutions, strengthen supply chains, and create good-paying jobs.</a:t>
            </a:r>
            <a:endParaRPr lang="en-US">
              <a:effectLst/>
              <a:latin typeface="Arial" panose="020B0604020202020204" pitchFamily="34" charset="0"/>
              <a:ea typeface="Arial" panose="020B0604020202020204" pitchFamily="34" charset="0"/>
            </a:endParaRP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34080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31521" y="1473933"/>
            <a:ext cx="10195560" cy="4881147"/>
          </a:xfrm>
        </p:spPr>
        <p:txBody>
          <a:bodyPr vert="horz" lIns="91440" tIns="45720" rIns="91440" bIns="45720" rtlCol="0" anchor="t">
            <a:normAutofit/>
          </a:bodyPr>
          <a:lstStyle/>
          <a:p>
            <a:pPr marL="0" marR="0" indent="0" algn="l">
              <a:spcBef>
                <a:spcPts val="600"/>
              </a:spcBef>
              <a:spcAft>
                <a:spcPts val="600"/>
              </a:spcAft>
              <a:buNone/>
            </a:pPr>
            <a:r>
              <a:rPr lang="en-US" b="0">
                <a:effectLst/>
                <a:latin typeface="Arial" panose="020B0604020202020204" pitchFamily="34" charset="0"/>
              </a:rPr>
              <a:t>The purpose of this solicitation is to fund an Agreement to obtain expertise and requested services with the administrative monitoring, reporting, and compliance requirements associated with federal funding received by the CEC. </a:t>
            </a:r>
            <a:r>
              <a:rPr lang="en-US" b="0">
                <a:effectLst/>
                <a:latin typeface="Arial" panose="020B0604020202020204" pitchFamily="34" charset="0"/>
                <a:ea typeface="Arial" panose="020B0604020202020204" pitchFamily="34" charset="0"/>
              </a:rPr>
              <a:t>These services include but are not limited to:</a:t>
            </a:r>
            <a:r>
              <a:rPr lang="en-US" b="0">
                <a:effectLst/>
                <a:latin typeface="Arial" panose="020B0604020202020204" pitchFamily="34" charset="0"/>
              </a:rPr>
              <a:t> </a:t>
            </a:r>
            <a:endParaRPr lang="en-US" b="1">
              <a:effectLst/>
              <a:latin typeface="Arial" panose="020B0604020202020204" pitchFamily="34" charset="0"/>
            </a:endParaRPr>
          </a:p>
          <a:p>
            <a:pPr marL="628650" marR="0" lvl="0" indent="-342900" algn="l">
              <a:spcBef>
                <a:spcPts val="600"/>
              </a:spcBef>
              <a:spcAft>
                <a:spcPts val="600"/>
              </a:spcAft>
            </a:pPr>
            <a:r>
              <a:rPr lang="en-US" b="0">
                <a:effectLst/>
                <a:latin typeface="Arial" panose="020B0604020202020204" pitchFamily="34" charset="0"/>
              </a:rPr>
              <a:t>Davis-Bacon Act or State Prevailing Wage Compliance Monitoring</a:t>
            </a:r>
            <a:endParaRPr lang="en-US" b="1">
              <a:effectLst/>
              <a:latin typeface="Arial" panose="020B0604020202020204" pitchFamily="34" charset="0"/>
              <a:cs typeface="Arial" panose="020B0604020202020204" pitchFamily="34" charset="0"/>
            </a:endParaRPr>
          </a:p>
          <a:p>
            <a:pPr marL="628650" marR="0" lvl="0" indent="-342900" algn="l">
              <a:spcBef>
                <a:spcPts val="600"/>
              </a:spcBef>
              <a:spcAft>
                <a:spcPts val="600"/>
              </a:spcAft>
            </a:pPr>
            <a:r>
              <a:rPr lang="en-US" b="0">
                <a:effectLst/>
                <a:latin typeface="Arial" panose="020B0604020202020204" pitchFamily="34" charset="0"/>
              </a:rPr>
              <a:t>Build America/Buy America Act</a:t>
            </a:r>
            <a:endParaRPr lang="en-US" b="1">
              <a:effectLst/>
              <a:latin typeface="Arial" panose="020B0604020202020204" pitchFamily="34" charset="0"/>
              <a:cs typeface="Arial" panose="020B0604020202020204" pitchFamily="34" charset="0"/>
            </a:endParaRPr>
          </a:p>
          <a:p>
            <a:pPr marL="628650" marR="0" lvl="0" indent="-342900" algn="l">
              <a:spcBef>
                <a:spcPts val="600"/>
              </a:spcBef>
              <a:spcAft>
                <a:spcPts val="600"/>
              </a:spcAft>
            </a:pPr>
            <a:r>
              <a:rPr lang="en-US" b="0">
                <a:effectLst/>
                <a:latin typeface="Arial" panose="020B0604020202020204" pitchFamily="34" charset="0"/>
              </a:rPr>
              <a:t>National Historic Preservation Act</a:t>
            </a:r>
            <a:endParaRPr lang="en-US" b="1">
              <a:effectLst/>
              <a:latin typeface="Arial" panose="020B0604020202020204" pitchFamily="34" charset="0"/>
              <a:cs typeface="Arial" panose="020B0604020202020204" pitchFamily="34" charset="0"/>
            </a:endParaRPr>
          </a:p>
          <a:p>
            <a:pPr marL="628650" marR="0" lvl="0" indent="-342900" algn="l">
              <a:spcBef>
                <a:spcPts val="600"/>
              </a:spcBef>
              <a:spcAft>
                <a:spcPts val="600"/>
              </a:spcAft>
            </a:pPr>
            <a:r>
              <a:rPr lang="en-US" b="0">
                <a:effectLst/>
                <a:latin typeface="Arial" panose="020B0604020202020204" pitchFamily="34" charset="0"/>
              </a:rPr>
              <a:t>National Environmental Policy Act</a:t>
            </a:r>
            <a:endParaRPr lang="en-US" b="1">
              <a:effectLst/>
              <a:latin typeface="Arial" panose="020B0604020202020204" pitchFamily="34" charset="0"/>
              <a:cs typeface="Arial" panose="020B0604020202020204" pitchFamily="34" charset="0"/>
            </a:endParaRPr>
          </a:p>
          <a:p>
            <a:pPr marL="628650" marR="0" lvl="0" indent="-342900" algn="l">
              <a:spcBef>
                <a:spcPts val="600"/>
              </a:spcBef>
              <a:spcAft>
                <a:spcPts val="600"/>
              </a:spcAft>
            </a:pPr>
            <a:r>
              <a:rPr lang="en-US" b="0">
                <a:effectLst/>
                <a:latin typeface="Arial" panose="020B0604020202020204" pitchFamily="34" charset="0"/>
              </a:rPr>
              <a:t>Equipment and property records</a:t>
            </a:r>
            <a:endParaRPr lang="en-US" b="1">
              <a:effectLst/>
              <a:latin typeface="Arial" panose="020B0604020202020204" pitchFamily="34" charset="0"/>
              <a:cs typeface="Arial" panose="020B0604020202020204" pitchFamily="34" charset="0"/>
            </a:endParaRPr>
          </a:p>
          <a:p>
            <a:pPr marL="628650" marR="0" lvl="0" indent="-342900" algn="l">
              <a:spcBef>
                <a:spcPts val="600"/>
              </a:spcBef>
              <a:spcAft>
                <a:spcPts val="600"/>
              </a:spcAft>
            </a:pPr>
            <a:r>
              <a:rPr lang="en-US" b="0">
                <a:effectLst/>
                <a:latin typeface="Arial" panose="020B0604020202020204" pitchFamily="34" charset="0"/>
              </a:rPr>
              <a:t>Small, minority, and women owned business compliance and outreach</a:t>
            </a:r>
            <a:endParaRPr lang="en-US" b="1">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1787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Federal Programs </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85216" y="1275907"/>
            <a:ext cx="10768584" cy="5187327"/>
          </a:xfrm>
        </p:spPr>
        <p:txBody>
          <a:bodyPr>
            <a:normAutofit fontScale="92500" lnSpcReduction="20000"/>
          </a:bodyPr>
          <a:lstStyle/>
          <a:p>
            <a:pPr marL="0" marR="0" indent="0">
              <a:spcBef>
                <a:spcPts val="600"/>
              </a:spcBef>
              <a:spcAft>
                <a:spcPts val="600"/>
              </a:spcAft>
              <a:buNone/>
            </a:pPr>
            <a:r>
              <a:rPr lang="en-US">
                <a:latin typeface="Arial" panose="020B0604020202020204" pitchFamily="34" charset="0"/>
                <a:ea typeface="Times New Roman" panose="02020603050405020304" pitchFamily="18" charset="0"/>
              </a:rPr>
              <a:t>T</a:t>
            </a:r>
            <a:r>
              <a:rPr lang="en-US">
                <a:effectLst/>
                <a:latin typeface="Arial" panose="020B0604020202020204" pitchFamily="34" charset="0"/>
                <a:ea typeface="Times New Roman" panose="02020603050405020304" pitchFamily="18" charset="0"/>
              </a:rPr>
              <a:t>he CEC anticipates receiving approximately $1.105 billion in federal funding from the following federal opportunities: </a:t>
            </a:r>
          </a:p>
          <a:p>
            <a:pPr marL="463550" marR="0" indent="-401638">
              <a:spcBef>
                <a:spcPts val="600"/>
              </a:spcBef>
              <a:spcAft>
                <a:spcPts val="600"/>
              </a:spcAft>
              <a:buNone/>
            </a:pPr>
            <a:r>
              <a:rPr lang="en-US">
                <a:effectLst/>
                <a:latin typeface="Arial" panose="020B0604020202020204" pitchFamily="34" charset="0"/>
                <a:ea typeface="Times New Roman" panose="02020603050405020304" pitchFamily="18" charset="0"/>
              </a:rPr>
              <a:t>•	Grants for Charging and Fueling Infrastructure, including the National Electric Vehicle Infrastructure (NEVI) Formula Program</a:t>
            </a:r>
          </a:p>
          <a:p>
            <a:pPr marL="463550" marR="0" indent="-401638">
              <a:spcBef>
                <a:spcPts val="600"/>
              </a:spcBef>
              <a:spcAft>
                <a:spcPts val="600"/>
              </a:spcAft>
              <a:buNone/>
            </a:pPr>
            <a:r>
              <a:rPr lang="en-US">
                <a:effectLst/>
                <a:latin typeface="Arial" panose="020B0604020202020204" pitchFamily="34" charset="0"/>
                <a:ea typeface="Times New Roman" panose="02020603050405020304" pitchFamily="18" charset="0"/>
              </a:rPr>
              <a:t>•	Energy Efficiency Revolving Loan Fund Capitalization Grant Program </a:t>
            </a:r>
          </a:p>
          <a:p>
            <a:pPr marL="463550" marR="0" indent="-401638">
              <a:spcBef>
                <a:spcPts val="600"/>
              </a:spcBef>
              <a:spcAft>
                <a:spcPts val="600"/>
              </a:spcAft>
              <a:buNone/>
            </a:pPr>
            <a:r>
              <a:rPr lang="en-US">
                <a:effectLst/>
                <a:latin typeface="Arial" panose="020B0604020202020204" pitchFamily="34" charset="0"/>
                <a:ea typeface="Times New Roman" panose="02020603050405020304" pitchFamily="18" charset="0"/>
              </a:rPr>
              <a:t>•	Energy Efficiency and Conservation Block Grant Program</a:t>
            </a:r>
          </a:p>
          <a:p>
            <a:pPr marL="463550" marR="0" indent="-401638">
              <a:spcBef>
                <a:spcPts val="600"/>
              </a:spcBef>
              <a:spcAft>
                <a:spcPts val="600"/>
              </a:spcAft>
              <a:buNone/>
            </a:pPr>
            <a:r>
              <a:rPr lang="en-US">
                <a:effectLst/>
                <a:latin typeface="Arial" panose="020B0604020202020204" pitchFamily="34" charset="0"/>
                <a:ea typeface="Times New Roman" panose="02020603050405020304" pitchFamily="18" charset="0"/>
              </a:rPr>
              <a:t>•	Home Efficiency Rebates Program </a:t>
            </a:r>
          </a:p>
          <a:p>
            <a:pPr marL="463550" marR="0" indent="-401638">
              <a:spcBef>
                <a:spcPts val="600"/>
              </a:spcBef>
              <a:spcAft>
                <a:spcPts val="600"/>
              </a:spcAft>
              <a:buNone/>
            </a:pPr>
            <a:r>
              <a:rPr lang="en-US">
                <a:effectLst/>
                <a:latin typeface="Arial" panose="020B0604020202020204" pitchFamily="34" charset="0"/>
                <a:ea typeface="Times New Roman" panose="02020603050405020304" pitchFamily="18" charset="0"/>
              </a:rPr>
              <a:t>•	Home Electrification and Appliance Rebates Program</a:t>
            </a:r>
          </a:p>
          <a:p>
            <a:pPr marL="463550" marR="0" indent="-401638">
              <a:spcBef>
                <a:spcPts val="600"/>
              </a:spcBef>
              <a:spcAft>
                <a:spcPts val="600"/>
              </a:spcAft>
              <a:buNone/>
            </a:pPr>
            <a:r>
              <a:rPr lang="en-US">
                <a:effectLst/>
                <a:latin typeface="Arial" panose="020B0604020202020204" pitchFamily="34" charset="0"/>
                <a:ea typeface="Times New Roman" panose="02020603050405020304" pitchFamily="18" charset="0"/>
              </a:rPr>
              <a:t>•	Training for Residential Energy Contractors Grants</a:t>
            </a:r>
          </a:p>
          <a:p>
            <a:pPr marL="463550" marR="0" indent="-401638">
              <a:spcBef>
                <a:spcPts val="600"/>
              </a:spcBef>
              <a:spcAft>
                <a:spcPts val="600"/>
              </a:spcAft>
              <a:buNone/>
            </a:pPr>
            <a:r>
              <a:rPr lang="en-US">
                <a:effectLst/>
                <a:latin typeface="Arial" panose="020B0604020202020204" pitchFamily="34" charset="0"/>
                <a:ea typeface="Times New Roman" panose="02020603050405020304" pitchFamily="18" charset="0"/>
              </a:rPr>
              <a:t>•	Resilient and Efficient Codes Implementation Grant Program</a:t>
            </a:r>
          </a:p>
          <a:p>
            <a:pPr marL="463550" marR="0" indent="-401638">
              <a:spcBef>
                <a:spcPts val="600"/>
              </a:spcBef>
              <a:spcAft>
                <a:spcPts val="600"/>
              </a:spcAft>
              <a:buNone/>
            </a:pPr>
            <a:r>
              <a:rPr lang="en-US">
                <a:effectLst/>
                <a:latin typeface="Arial" panose="020B0604020202020204" pitchFamily="34" charset="0"/>
                <a:ea typeface="Times New Roman" panose="02020603050405020304" pitchFamily="18" charset="0"/>
              </a:rPr>
              <a:t>•	Preventing Outages and Enhancing the Resilience of the Electric Grid Formula Grants to States and Indian Tribes.</a:t>
            </a:r>
          </a:p>
          <a:p>
            <a:pPr marL="463550" marR="0" indent="-401638">
              <a:spcBef>
                <a:spcPts val="600"/>
              </a:spcBef>
              <a:spcAft>
                <a:spcPts val="600"/>
              </a:spcAft>
              <a:buNone/>
            </a:pPr>
            <a:r>
              <a:rPr lang="en-US">
                <a:effectLst/>
                <a:latin typeface="Arial" panose="020B0604020202020204" pitchFamily="34" charset="0"/>
                <a:ea typeface="Times New Roman" panose="02020603050405020304" pitchFamily="18" charset="0"/>
              </a:rPr>
              <a:t>•	State Energy Financing Institutions (SEFI) Supported Projects  </a:t>
            </a:r>
          </a:p>
          <a:p>
            <a:pPr marL="463550" marR="0" indent="-401638">
              <a:spcBef>
                <a:spcPts val="600"/>
              </a:spcBef>
              <a:spcAft>
                <a:spcPts val="600"/>
              </a:spcAft>
              <a:buNone/>
            </a:pPr>
            <a:r>
              <a:rPr lang="en-US">
                <a:effectLst/>
                <a:latin typeface="Arial" panose="020B0604020202020204" pitchFamily="34" charset="0"/>
                <a:ea typeface="Times New Roman" panose="02020603050405020304" pitchFamily="18" charset="0"/>
              </a:rPr>
              <a:t>•	Solar for All Program</a:t>
            </a:r>
          </a:p>
          <a:p>
            <a:pPr marL="0" marR="0" indent="0">
              <a:spcBef>
                <a:spcPts val="600"/>
              </a:spcBef>
              <a:spcAft>
                <a:spcPts val="600"/>
              </a:spcAft>
              <a:buNone/>
            </a:pPr>
            <a:endParaRPr lang="en-US">
              <a:effectLst/>
              <a:latin typeface="Arial" panose="020B0604020202020204" pitchFamily="34"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80693B15-DC5A-427F-B331-C384DCF7BD6A}"/>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8</a:t>
            </a:fld>
            <a:endParaRPr lang="en-US">
              <a:solidFill>
                <a:schemeClr val="tx1"/>
              </a:solidFill>
            </a:endParaRPr>
          </a:p>
        </p:txBody>
      </p:sp>
    </p:spTree>
    <p:extLst>
      <p:ext uri="{BB962C8B-B14F-4D97-AF65-F5344CB8AC3E}">
        <p14:creationId xmlns:p14="http://schemas.microsoft.com/office/powerpoint/2010/main" val="45299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Available Funding</a:t>
            </a:r>
          </a:p>
        </p:txBody>
      </p:sp>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sp>
        <p:nvSpPr>
          <p:cNvPr id="3" name="TextBox 2">
            <a:extLst>
              <a:ext uri="{FF2B5EF4-FFF2-40B4-BE49-F238E27FC236}">
                <a16:creationId xmlns:a16="http://schemas.microsoft.com/office/drawing/2014/main" id="{424BC965-D30B-B64D-65E4-61A4AEB0C741}"/>
              </a:ext>
            </a:extLst>
          </p:cNvPr>
          <p:cNvSpPr txBox="1"/>
          <p:nvPr/>
        </p:nvSpPr>
        <p:spPr>
          <a:xfrm>
            <a:off x="765620" y="1593417"/>
            <a:ext cx="9841170" cy="403187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a:solidFill>
                  <a:schemeClr val="accent1">
                    <a:lumMod val="75000"/>
                  </a:schemeClr>
                </a:solidFill>
              </a:rPr>
              <a:t>$20,000,000 is available for the Agreement (Contract) resulting from this RFP.</a:t>
            </a:r>
          </a:p>
          <a:p>
            <a:pPr marL="800100" lvl="1" indent="-342900">
              <a:spcBef>
                <a:spcPts val="600"/>
              </a:spcBef>
              <a:spcAft>
                <a:spcPts val="600"/>
              </a:spcAft>
              <a:buFont typeface="Courier New" panose="02070309020205020404" pitchFamily="49" charset="0"/>
              <a:buChar char="o"/>
            </a:pPr>
            <a:r>
              <a:rPr lang="en-US" sz="2400">
                <a:solidFill>
                  <a:schemeClr val="accent1">
                    <a:lumMod val="75000"/>
                  </a:schemeClr>
                </a:solidFill>
              </a:rPr>
              <a:t>There is up to a total of $60,000,000 with up to a 12-year term with optional amendments. </a:t>
            </a:r>
          </a:p>
          <a:p>
            <a:pPr marL="342900" indent="-342900">
              <a:spcBef>
                <a:spcPts val="600"/>
              </a:spcBef>
              <a:spcAft>
                <a:spcPts val="600"/>
              </a:spcAft>
              <a:buFont typeface="Arial" panose="020B0604020202020204" pitchFamily="34" charset="0"/>
              <a:buChar char="•"/>
            </a:pPr>
            <a:r>
              <a:rPr lang="en-US" sz="2400">
                <a:solidFill>
                  <a:schemeClr val="accent1">
                    <a:lumMod val="75000"/>
                  </a:schemeClr>
                </a:solidFill>
              </a:rPr>
              <a:t>This is an hourly rate plus cost reimbursement Agreement and the award will be made to the responsible Bidder receiving the highest points.</a:t>
            </a:r>
          </a:p>
          <a:p>
            <a:pPr marL="342900" indent="-342900">
              <a:spcBef>
                <a:spcPts val="600"/>
              </a:spcBef>
              <a:spcAft>
                <a:spcPts val="600"/>
              </a:spcAft>
              <a:buFont typeface="Arial" panose="020B0604020202020204" pitchFamily="34" charset="0"/>
              <a:buChar char="•"/>
            </a:pPr>
            <a:r>
              <a:rPr lang="en-US" sz="2400">
                <a:solidFill>
                  <a:schemeClr val="accent1">
                    <a:lumMod val="75000"/>
                  </a:schemeClr>
                </a:solidFill>
              </a:rPr>
              <a:t>Match funds are not required or accepted for this RFP.</a:t>
            </a:r>
          </a:p>
          <a:p>
            <a:pPr marL="342900" indent="-342900">
              <a:spcBef>
                <a:spcPts val="600"/>
              </a:spcBef>
              <a:spcAft>
                <a:spcPts val="600"/>
              </a:spcAft>
              <a:buFont typeface="Arial" panose="020B0604020202020204" pitchFamily="34" charset="0"/>
              <a:buChar char="•"/>
            </a:pPr>
            <a:r>
              <a:rPr lang="en-US" sz="2400">
                <a:solidFill>
                  <a:schemeClr val="accent1">
                    <a:lumMod val="75000"/>
                  </a:schemeClr>
                </a:solidFill>
              </a:rPr>
              <a:t>This RFP will award one Agreement. </a:t>
            </a:r>
          </a:p>
        </p:txBody>
      </p:sp>
    </p:spTree>
    <p:extLst>
      <p:ext uri="{BB962C8B-B14F-4D97-AF65-F5344CB8AC3E}">
        <p14:creationId xmlns:p14="http://schemas.microsoft.com/office/powerpoint/2010/main" val="32409459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1_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20</AccountId>
        <AccountType/>
      </UserInfo>
    </SharedWithUsers>
    <TaxCatchAll xmlns="5067c814-4b34-462c-a21d-c185ff6548d2" xsi:nil="true"/>
    <lcf76f155ced4ddcb4097134ff3c332f xmlns="785685f2-c2e1-4352-89aa-3faca8eaba5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16" ma:contentTypeDescription="Create a new document." ma:contentTypeScope="" ma:versionID="d32f5fbf95953d86c5a0754b7d032dd3">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74bb3cfd471ebf6dbe360dc3b2b3615a"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1809527-a15e-45c9-9762-ce086c444099}"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B261E2-85F0-4A95-A26C-97E5FB0D7D07}">
  <ds:schemaRefs>
    <ds:schemaRef ds:uri="http://schemas.microsoft.com/office/2006/documentManagement/types"/>
    <ds:schemaRef ds:uri="5067c814-4b34-462c-a21d-c185ff6548d2"/>
    <ds:schemaRef ds:uri="b4180f15-fbd5-4f1c-a958-ef9266d90db7"/>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14DE318C-FF6A-4473-88F3-5621AC7F1343}">
  <ds:schemaRefs>
    <ds:schemaRef ds:uri="http://schemas.microsoft.com/sharepoint/v3/contenttype/forms"/>
  </ds:schemaRefs>
</ds:datastoreItem>
</file>

<file path=customXml/itemProps3.xml><?xml version="1.0" encoding="utf-8"?>
<ds:datastoreItem xmlns:ds="http://schemas.openxmlformats.org/officeDocument/2006/customXml" ds:itemID="{78F602CD-5892-4E58-9C96-23480CF63522}"/>
</file>

<file path=docProps/app.xml><?xml version="1.0" encoding="utf-8"?>
<Properties xmlns="http://schemas.openxmlformats.org/officeDocument/2006/extended-properties" xmlns:vt="http://schemas.openxmlformats.org/officeDocument/2006/docPropsVTypes">
  <Template/>
  <TotalTime>135</TotalTime>
  <Words>4395</Words>
  <Application>Microsoft Office PowerPoint</Application>
  <PresentationFormat>Widescreen</PresentationFormat>
  <Paragraphs>551</Paragraphs>
  <Slides>42</Slides>
  <Notes>42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42</vt:i4>
      </vt:variant>
    </vt:vector>
  </HeadingPairs>
  <TitlesOfParts>
    <vt:vector size="56" baseType="lpstr">
      <vt:lpstr>Arial</vt:lpstr>
      <vt:lpstr>Arial Black</vt:lpstr>
      <vt:lpstr>Calibri</vt:lpstr>
      <vt:lpstr>Courier New</vt:lpstr>
      <vt:lpstr>Symbol</vt:lpstr>
      <vt:lpstr>Times New Roman</vt:lpstr>
      <vt:lpstr>Wingdings</vt:lpstr>
      <vt:lpstr>1_Office Theme</vt:lpstr>
      <vt:lpstr>Title</vt:lpstr>
      <vt:lpstr>Content</vt:lpstr>
      <vt:lpstr>1_Content</vt:lpstr>
      <vt:lpstr>Content: blank background</vt:lpstr>
      <vt:lpstr>Title/Section</vt:lpstr>
      <vt:lpstr>1_Content: blank background</vt:lpstr>
      <vt:lpstr>RFP-24-301 Pre-Bidders Conference</vt:lpstr>
      <vt:lpstr>Agenda</vt:lpstr>
      <vt:lpstr>Housekeeping</vt:lpstr>
      <vt:lpstr>Commitment to Diversity</vt:lpstr>
      <vt:lpstr>We Want to Hear From You!</vt:lpstr>
      <vt:lpstr>Solicitation Background</vt:lpstr>
      <vt:lpstr>Purpose of Solicitation</vt:lpstr>
      <vt:lpstr>Federal Programs </vt:lpstr>
      <vt:lpstr>Available Funding</vt:lpstr>
      <vt:lpstr>Eligible Bidders</vt:lpstr>
      <vt:lpstr>Reference Materials for RFP</vt:lpstr>
      <vt:lpstr>Overview of Scope of Work Tasks</vt:lpstr>
      <vt:lpstr>Scope of Work Task 1- Agreement Management  </vt:lpstr>
      <vt:lpstr>Scope of Work Technical Tasks- Work Authorizations</vt:lpstr>
      <vt:lpstr>Scope of Work Tasks 2 and 3</vt:lpstr>
      <vt:lpstr>Scope of Work Tasks 4 and 5</vt:lpstr>
      <vt:lpstr>Scope of Work Tasks 6 and 7</vt:lpstr>
      <vt:lpstr>Scope of Work Tasks 8 and 9</vt:lpstr>
      <vt:lpstr>Disable Veteran Business Enterprise (DVBE) Form (Attachment 3)</vt:lpstr>
      <vt:lpstr>Bidder Declaration Form GSPD-05-105 (Attachment 4)</vt:lpstr>
      <vt:lpstr>Client References (Attachment 6)</vt:lpstr>
      <vt:lpstr>Budget (Attachment 7)</vt:lpstr>
      <vt:lpstr>Additional Requirements- Byrd Anti-Lobbying Certification &amp; Generative Artificial Intelligence </vt:lpstr>
      <vt:lpstr>Additional Requirements- Federal Disadvantaged Business Enterprise </vt:lpstr>
      <vt:lpstr>Proposal Organization</vt:lpstr>
      <vt:lpstr>Submission  Requirements</vt:lpstr>
      <vt:lpstr>GSS WARNING</vt:lpstr>
      <vt:lpstr>GSS Structure</vt:lpstr>
      <vt:lpstr>Proposal Evaluation</vt:lpstr>
      <vt:lpstr>How will my Proposal be Evaluated?  Stage One- Screening</vt:lpstr>
      <vt:lpstr>How will my Proposal be Evaluated?  Stage Two: Technical and Cost Evaluation of Proposals</vt:lpstr>
      <vt:lpstr>How will my Proposal be Evaluated?  Stage Two: Technical Evaluation of Proposals</vt:lpstr>
      <vt:lpstr>How will my Proposal be Evaluated? Cost Score</vt:lpstr>
      <vt:lpstr>How will my Proposal be Evaluated? Cost Score- Criterion 1 &amp; 2</vt:lpstr>
      <vt:lpstr>How will my Proposal be Evaluated? Cost Score – Criterion 3</vt:lpstr>
      <vt:lpstr>How will my Proposal be Evaluated? Cost Score – Criterion 4</vt:lpstr>
      <vt:lpstr>How will my Proposal be Evaluated?  Proposal Scoring – Preference Points </vt:lpstr>
      <vt:lpstr>Next Steps After Contract Award</vt:lpstr>
      <vt:lpstr>Key Dates</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Ortiz, Reta@Energy</cp:lastModifiedBy>
  <cp:revision>4</cp:revision>
  <cp:lastPrinted>2019-11-12T18:48:53Z</cp:lastPrinted>
  <dcterms:created xsi:type="dcterms:W3CDTF">2017-05-04T20:00:37Z</dcterms:created>
  <dcterms:modified xsi:type="dcterms:W3CDTF">2024-08-02T17:47:29Z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Order">
    <vt:r8>1032200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