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8.JPG" ContentType="image/jpeg"/>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media/image9.JPG" ContentType="image/jpeg"/>
  <Override PartName="/ppt/media/image10.JPG" ContentType="image/jpeg"/>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media/image11.JPG" ContentType="image/jpeg"/>
  <Override PartName="/ppt/media/image12.JPG" ContentType="image/jpeg"/>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media/image13.JPG" ContentType="image/jpeg"/>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2" r:id="rId4"/>
    <p:sldMasterId id="2147483697" r:id="rId5"/>
    <p:sldMasterId id="2147483699" r:id="rId6"/>
    <p:sldMasterId id="2147483704" r:id="rId7"/>
    <p:sldMasterId id="2147483709" r:id="rId8"/>
    <p:sldMasterId id="2147483713" r:id="rId9"/>
  </p:sldMasterIdLst>
  <p:notesMasterIdLst>
    <p:notesMasterId r:id="rId58"/>
  </p:notesMasterIdLst>
  <p:sldIdLst>
    <p:sldId id="305" r:id="rId10"/>
    <p:sldId id="7990" r:id="rId11"/>
    <p:sldId id="7963" r:id="rId12"/>
    <p:sldId id="7970" r:id="rId13"/>
    <p:sldId id="530" r:id="rId14"/>
    <p:sldId id="7991" r:id="rId15"/>
    <p:sldId id="454" r:id="rId16"/>
    <p:sldId id="496" r:id="rId17"/>
    <p:sldId id="7965" r:id="rId18"/>
    <p:sldId id="271" r:id="rId19"/>
    <p:sldId id="7972" r:id="rId20"/>
    <p:sldId id="8000" r:id="rId21"/>
    <p:sldId id="7950" r:id="rId22"/>
    <p:sldId id="284" r:id="rId23"/>
    <p:sldId id="8004" r:id="rId24"/>
    <p:sldId id="8005" r:id="rId25"/>
    <p:sldId id="7940" r:id="rId26"/>
    <p:sldId id="8008" r:id="rId27"/>
    <p:sldId id="8010" r:id="rId28"/>
    <p:sldId id="8013" r:id="rId29"/>
    <p:sldId id="8009" r:id="rId30"/>
    <p:sldId id="8012" r:id="rId31"/>
    <p:sldId id="8011" r:id="rId32"/>
    <p:sldId id="558" r:id="rId33"/>
    <p:sldId id="7981" r:id="rId34"/>
    <p:sldId id="8003" r:id="rId35"/>
    <p:sldId id="7947" r:id="rId36"/>
    <p:sldId id="295" r:id="rId37"/>
    <p:sldId id="8001" r:id="rId38"/>
    <p:sldId id="7992" r:id="rId39"/>
    <p:sldId id="8002" r:id="rId40"/>
    <p:sldId id="559" r:id="rId41"/>
    <p:sldId id="364" r:id="rId42"/>
    <p:sldId id="8019" r:id="rId43"/>
    <p:sldId id="8021" r:id="rId44"/>
    <p:sldId id="329" r:id="rId45"/>
    <p:sldId id="7985" r:id="rId46"/>
    <p:sldId id="297" r:id="rId47"/>
    <p:sldId id="8006" r:id="rId48"/>
    <p:sldId id="7977" r:id="rId49"/>
    <p:sldId id="8015" r:id="rId50"/>
    <p:sldId id="8016" r:id="rId51"/>
    <p:sldId id="8017" r:id="rId52"/>
    <p:sldId id="8018" r:id="rId53"/>
    <p:sldId id="8014" r:id="rId54"/>
    <p:sldId id="495" r:id="rId55"/>
    <p:sldId id="481" r:id="rId56"/>
    <p:sldId id="527" r:id="rId5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ABF3894E-DBD2-462B-B4A0-F9A082201504}">
          <p14:sldIdLst>
            <p14:sldId id="305"/>
            <p14:sldId id="7990"/>
            <p14:sldId id="7963"/>
            <p14:sldId id="7970"/>
            <p14:sldId id="530"/>
            <p14:sldId id="7991"/>
            <p14:sldId id="454"/>
            <p14:sldId id="496"/>
            <p14:sldId id="7965"/>
            <p14:sldId id="271"/>
            <p14:sldId id="7972"/>
            <p14:sldId id="8000"/>
            <p14:sldId id="7950"/>
            <p14:sldId id="284"/>
            <p14:sldId id="8004"/>
            <p14:sldId id="8005"/>
            <p14:sldId id="7940"/>
            <p14:sldId id="8008"/>
            <p14:sldId id="8010"/>
            <p14:sldId id="8013"/>
            <p14:sldId id="8009"/>
            <p14:sldId id="8012"/>
            <p14:sldId id="8011"/>
            <p14:sldId id="558"/>
            <p14:sldId id="7981"/>
            <p14:sldId id="8003"/>
            <p14:sldId id="7947"/>
            <p14:sldId id="295"/>
            <p14:sldId id="8001"/>
            <p14:sldId id="7992"/>
            <p14:sldId id="8002"/>
            <p14:sldId id="559"/>
            <p14:sldId id="364"/>
            <p14:sldId id="8019"/>
            <p14:sldId id="8021"/>
            <p14:sldId id="329"/>
            <p14:sldId id="7985"/>
            <p14:sldId id="297"/>
            <p14:sldId id="8006"/>
            <p14:sldId id="7977"/>
            <p14:sldId id="8015"/>
            <p14:sldId id="8016"/>
            <p14:sldId id="8017"/>
            <p14:sldId id="8018"/>
            <p14:sldId id="8014"/>
            <p14:sldId id="495"/>
            <p14:sldId id="481"/>
            <p14:sldId id="52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DA3"/>
    <a:srgbClr val="FF6600"/>
    <a:srgbClr val="083763"/>
    <a:srgbClr val="FFCC00"/>
    <a:srgbClr val="59AF3B"/>
    <a:srgbClr val="E6E6E6"/>
    <a:srgbClr val="448AD7"/>
    <a:srgbClr val="000000"/>
    <a:srgbClr val="113052"/>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5BD00E-4E3B-40D3-A873-B1029449665A}" v="1" dt="2024-09-04T14:26:34.1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64" autoAdjust="0"/>
    <p:restoredTop sz="93447" autoAdjust="0"/>
  </p:normalViewPr>
  <p:slideViewPr>
    <p:cSldViewPr snapToGrid="0">
      <p:cViewPr varScale="1">
        <p:scale>
          <a:sx n="59" d="100"/>
          <a:sy n="59" d="100"/>
        </p:scale>
        <p:origin x="520" y="56"/>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commentAuthors" Target="commentAuthor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presProps" Target="presProps.xml"/><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345930-8A8C-4A8D-952A-E460F2396083}" type="doc">
      <dgm:prSet loTypeId="urn:microsoft.com/office/officeart/2005/8/layout/process1" loCatId="process" qsTypeId="urn:microsoft.com/office/officeart/2005/8/quickstyle/simple1" qsCatId="simple" csTypeId="urn:microsoft.com/office/officeart/2005/8/colors/accent1_2" csCatId="accent1" phldr="1"/>
      <dgm:spPr/>
    </dgm:pt>
    <dgm:pt modelId="{8772903B-B5F7-40A5-8AE6-DE2A3D923FC2}">
      <dgm:prSet phldrT="[Text]" custT="1"/>
      <dgm:spPr>
        <a:solidFill>
          <a:srgbClr val="FFC000"/>
        </a:solidFill>
      </dgm:spPr>
      <dgm:t>
        <a:bodyPr/>
        <a:lstStyle/>
        <a:p>
          <a:r>
            <a:rPr lang="en-US" sz="2000" dirty="0">
              <a:solidFill>
                <a:srgbClr val="083763"/>
              </a:solidFill>
              <a:latin typeface="+mn-lt"/>
            </a:rPr>
            <a:t>Solicitation Release</a:t>
          </a:r>
        </a:p>
        <a:p>
          <a:pPr rtl="0"/>
          <a:r>
            <a:rPr lang="en-US" sz="2000" b="1" dirty="0">
              <a:solidFill>
                <a:srgbClr val="083763"/>
              </a:solidFill>
              <a:latin typeface="+mj-lt"/>
              <a:cs typeface="Arial"/>
            </a:rPr>
            <a:t>August 20, 2024</a:t>
          </a:r>
          <a:endParaRPr lang="en-US" sz="2000" dirty="0">
            <a:solidFill>
              <a:srgbClr val="083763"/>
            </a:solidFill>
            <a:latin typeface="+mj-lt"/>
          </a:endParaRPr>
        </a:p>
      </dgm:t>
    </dgm:pt>
    <dgm:pt modelId="{06DF3A81-87A3-4AD6-8538-1509F318BADE}" type="parTrans" cxnId="{B5764221-BF16-4B12-8455-427257C60D43}">
      <dgm:prSet/>
      <dgm:spPr/>
      <dgm:t>
        <a:bodyPr/>
        <a:lstStyle/>
        <a:p>
          <a:endParaRPr lang="en-US"/>
        </a:p>
      </dgm:t>
    </dgm:pt>
    <dgm:pt modelId="{925C7FCB-C043-479B-B228-BA9060EB2F97}" type="sibTrans" cxnId="{B5764221-BF16-4B12-8455-427257C60D43}">
      <dgm:prSet/>
      <dgm:spPr/>
      <dgm:t>
        <a:bodyPr/>
        <a:lstStyle/>
        <a:p>
          <a:endParaRPr lang="en-US" dirty="0"/>
        </a:p>
      </dgm:t>
    </dgm:pt>
    <dgm:pt modelId="{70DAFB32-707A-478D-9D3F-69388EFBE5BB}">
      <dgm:prSet phldrT="[Text]"/>
      <dgm:spPr>
        <a:solidFill>
          <a:srgbClr val="0070C0"/>
        </a:solidFill>
      </dgm:spPr>
      <dgm:t>
        <a:bodyPr/>
        <a:lstStyle/>
        <a:p>
          <a:r>
            <a:rPr lang="en-US" dirty="0">
              <a:solidFill>
                <a:schemeClr val="bg1"/>
              </a:solidFill>
              <a:latin typeface="+mn-lt"/>
            </a:rPr>
            <a:t>Deadline for Written Questions</a:t>
          </a:r>
          <a:endParaRPr lang="en-US" b="1" dirty="0">
            <a:solidFill>
              <a:schemeClr val="bg1"/>
            </a:solidFill>
            <a:latin typeface="+mn-lt"/>
          </a:endParaRPr>
        </a:p>
        <a:p>
          <a:pPr rtl="0"/>
          <a:r>
            <a:rPr lang="en-US" b="1" dirty="0">
              <a:solidFill>
                <a:schemeClr val="bg1"/>
              </a:solidFill>
              <a:latin typeface="+mj-lt"/>
            </a:rPr>
            <a:t>September 4, 2024</a:t>
          </a:r>
        </a:p>
      </dgm:t>
    </dgm:pt>
    <dgm:pt modelId="{E3E8B5F8-C288-4B77-959F-302498D787D3}" type="parTrans" cxnId="{B6DEEE78-2593-476A-BF3A-0556A5271D2B}">
      <dgm:prSet/>
      <dgm:spPr/>
      <dgm:t>
        <a:bodyPr/>
        <a:lstStyle/>
        <a:p>
          <a:endParaRPr lang="en-US"/>
        </a:p>
      </dgm:t>
    </dgm:pt>
    <dgm:pt modelId="{9765DF2F-A73F-4AFD-A1BB-D79CA2DFC59E}" type="sibTrans" cxnId="{B6DEEE78-2593-476A-BF3A-0556A5271D2B}">
      <dgm:prSet/>
      <dgm:spPr/>
      <dgm:t>
        <a:bodyPr/>
        <a:lstStyle/>
        <a:p>
          <a:endParaRPr lang="en-US" dirty="0"/>
        </a:p>
      </dgm:t>
    </dgm:pt>
    <dgm:pt modelId="{A385E448-0A8D-40B2-A7D7-7759A7C5D891}">
      <dgm:prSet phldrT="[Text]"/>
      <dgm:spPr>
        <a:solidFill>
          <a:srgbClr val="FFC000"/>
        </a:solidFill>
      </dgm:spPr>
      <dgm:t>
        <a:bodyPr/>
        <a:lstStyle/>
        <a:p>
          <a:r>
            <a:rPr lang="en-US" b="0" dirty="0">
              <a:solidFill>
                <a:srgbClr val="083763"/>
              </a:solidFill>
              <a:latin typeface="+mn-lt"/>
            </a:rPr>
            <a:t>Proposals Due</a:t>
          </a:r>
          <a:endParaRPr lang="en-US" b="1" dirty="0">
            <a:solidFill>
              <a:srgbClr val="083763"/>
            </a:solidFill>
            <a:latin typeface="+mn-lt"/>
          </a:endParaRPr>
        </a:p>
        <a:p>
          <a:pPr rtl="0"/>
          <a:r>
            <a:rPr lang="en-US" b="1" dirty="0">
              <a:solidFill>
                <a:srgbClr val="083763"/>
              </a:solidFill>
              <a:latin typeface="+mj-lt"/>
            </a:rPr>
            <a:t>October 1, 2024</a:t>
          </a:r>
        </a:p>
      </dgm:t>
    </dgm:pt>
    <dgm:pt modelId="{E9B6DED7-07A4-46AD-8B7E-48F6AC6D6703}" type="parTrans" cxnId="{30812B74-6878-4387-B3FF-9A772A5C531C}">
      <dgm:prSet/>
      <dgm:spPr/>
      <dgm:t>
        <a:bodyPr/>
        <a:lstStyle/>
        <a:p>
          <a:endParaRPr lang="en-US"/>
        </a:p>
      </dgm:t>
    </dgm:pt>
    <dgm:pt modelId="{01F435FD-4150-4AEA-B84B-4363CFEF27FE}" type="sibTrans" cxnId="{30812B74-6878-4387-B3FF-9A772A5C531C}">
      <dgm:prSet/>
      <dgm:spPr/>
      <dgm:t>
        <a:bodyPr/>
        <a:lstStyle/>
        <a:p>
          <a:endParaRPr lang="en-US"/>
        </a:p>
      </dgm:t>
    </dgm:pt>
    <dgm:pt modelId="{B25B7526-61FA-4567-AE43-CDFB85FBDA1F}" type="pres">
      <dgm:prSet presAssocID="{50345930-8A8C-4A8D-952A-E460F2396083}" presName="Name0" presStyleCnt="0">
        <dgm:presLayoutVars>
          <dgm:dir/>
          <dgm:resizeHandles val="exact"/>
        </dgm:presLayoutVars>
      </dgm:prSet>
      <dgm:spPr/>
    </dgm:pt>
    <dgm:pt modelId="{16E5CBC6-E81C-4E4A-B662-8725577DE44C}" type="pres">
      <dgm:prSet presAssocID="{8772903B-B5F7-40A5-8AE6-DE2A3D923FC2}" presName="node" presStyleLbl="node1" presStyleIdx="0" presStyleCnt="3" custScaleX="43802" custScaleY="49645" custLinFactNeighborX="19767" custLinFactNeighborY="73">
        <dgm:presLayoutVars>
          <dgm:bulletEnabled val="1"/>
        </dgm:presLayoutVars>
      </dgm:prSet>
      <dgm:spPr/>
    </dgm:pt>
    <dgm:pt modelId="{DF8789AC-3A80-43D9-A84D-90609C325A28}" type="pres">
      <dgm:prSet presAssocID="{925C7FCB-C043-479B-B228-BA9060EB2F97}" presName="sibTrans" presStyleLbl="sibTrans2D1" presStyleIdx="0" presStyleCnt="2" custScaleX="80309" custScaleY="56522" custLinFactNeighborX="0" custLinFactNeighborY="-3773"/>
      <dgm:spPr/>
    </dgm:pt>
    <dgm:pt modelId="{F2D0981E-1B06-4BA5-979A-86F676DB034A}" type="pres">
      <dgm:prSet presAssocID="{925C7FCB-C043-479B-B228-BA9060EB2F97}" presName="connectorText" presStyleLbl="sibTrans2D1" presStyleIdx="0" presStyleCnt="2"/>
      <dgm:spPr/>
    </dgm:pt>
    <dgm:pt modelId="{7D157E9F-E924-426F-B272-43F0B1699B9F}" type="pres">
      <dgm:prSet presAssocID="{70DAFB32-707A-478D-9D3F-69388EFBE5BB}" presName="node" presStyleLbl="node1" presStyleIdx="1" presStyleCnt="3" custScaleX="43802" custScaleY="49645" custLinFactNeighborX="7884" custLinFactNeighborY="-559">
        <dgm:presLayoutVars>
          <dgm:bulletEnabled val="1"/>
        </dgm:presLayoutVars>
      </dgm:prSet>
      <dgm:spPr/>
    </dgm:pt>
    <dgm:pt modelId="{EEBE6E37-E536-4F4E-BF76-0FB9BA0C96B2}" type="pres">
      <dgm:prSet presAssocID="{9765DF2F-A73F-4AFD-A1BB-D79CA2DFC59E}" presName="sibTrans" presStyleLbl="sibTrans2D1" presStyleIdx="1" presStyleCnt="2" custScaleX="89839" custScaleY="56522"/>
      <dgm:spPr/>
    </dgm:pt>
    <dgm:pt modelId="{95CD02E2-52D2-4497-B31D-A6C5A0CF9BED}" type="pres">
      <dgm:prSet presAssocID="{9765DF2F-A73F-4AFD-A1BB-D79CA2DFC59E}" presName="connectorText" presStyleLbl="sibTrans2D1" presStyleIdx="1" presStyleCnt="2"/>
      <dgm:spPr/>
    </dgm:pt>
    <dgm:pt modelId="{5EBFFE65-4C6F-4217-B522-54AE880B93ED}" type="pres">
      <dgm:prSet presAssocID="{A385E448-0A8D-40B2-A7D7-7759A7C5D891}" presName="node" presStyleLbl="node1" presStyleIdx="2" presStyleCnt="3" custScaleX="43802" custScaleY="49645" custLinFactNeighborX="-13473" custLinFactNeighborY="329">
        <dgm:presLayoutVars>
          <dgm:bulletEnabled val="1"/>
        </dgm:presLayoutVars>
      </dgm:prSet>
      <dgm:spPr/>
    </dgm:pt>
  </dgm:ptLst>
  <dgm:cxnLst>
    <dgm:cxn modelId="{B5764221-BF16-4B12-8455-427257C60D43}" srcId="{50345930-8A8C-4A8D-952A-E460F2396083}" destId="{8772903B-B5F7-40A5-8AE6-DE2A3D923FC2}" srcOrd="0" destOrd="0" parTransId="{06DF3A81-87A3-4AD6-8538-1509F318BADE}" sibTransId="{925C7FCB-C043-479B-B228-BA9060EB2F97}"/>
    <dgm:cxn modelId="{8D3F2028-60F7-4262-AB1D-000B986D7676}" type="presOf" srcId="{A385E448-0A8D-40B2-A7D7-7759A7C5D891}" destId="{5EBFFE65-4C6F-4217-B522-54AE880B93ED}" srcOrd="0" destOrd="0" presId="urn:microsoft.com/office/officeart/2005/8/layout/process1"/>
    <dgm:cxn modelId="{4836B32A-B1FA-4852-9CF4-9B848C742D14}" type="presOf" srcId="{8772903B-B5F7-40A5-8AE6-DE2A3D923FC2}" destId="{16E5CBC6-E81C-4E4A-B662-8725577DE44C}" srcOrd="0" destOrd="0" presId="urn:microsoft.com/office/officeart/2005/8/layout/process1"/>
    <dgm:cxn modelId="{28C47763-029C-4E67-9990-4C3A6AB1C43F}" type="presOf" srcId="{925C7FCB-C043-479B-B228-BA9060EB2F97}" destId="{DF8789AC-3A80-43D9-A84D-90609C325A28}" srcOrd="0" destOrd="0" presId="urn:microsoft.com/office/officeart/2005/8/layout/process1"/>
    <dgm:cxn modelId="{FDCDC865-D79B-4ADF-954B-834E58FDF7D4}" type="presOf" srcId="{50345930-8A8C-4A8D-952A-E460F2396083}" destId="{B25B7526-61FA-4567-AE43-CDFB85FBDA1F}" srcOrd="0" destOrd="0" presId="urn:microsoft.com/office/officeart/2005/8/layout/process1"/>
    <dgm:cxn modelId="{30812B74-6878-4387-B3FF-9A772A5C531C}" srcId="{50345930-8A8C-4A8D-952A-E460F2396083}" destId="{A385E448-0A8D-40B2-A7D7-7759A7C5D891}" srcOrd="2" destOrd="0" parTransId="{E9B6DED7-07A4-46AD-8B7E-48F6AC6D6703}" sibTransId="{01F435FD-4150-4AEA-B84B-4363CFEF27FE}"/>
    <dgm:cxn modelId="{6F50F856-8FD3-4C47-A7EF-31BFB16A83ED}" type="presOf" srcId="{925C7FCB-C043-479B-B228-BA9060EB2F97}" destId="{F2D0981E-1B06-4BA5-979A-86F676DB034A}" srcOrd="1" destOrd="0" presId="urn:microsoft.com/office/officeart/2005/8/layout/process1"/>
    <dgm:cxn modelId="{B6DEEE78-2593-476A-BF3A-0556A5271D2B}" srcId="{50345930-8A8C-4A8D-952A-E460F2396083}" destId="{70DAFB32-707A-478D-9D3F-69388EFBE5BB}" srcOrd="1" destOrd="0" parTransId="{E3E8B5F8-C288-4B77-959F-302498D787D3}" sibTransId="{9765DF2F-A73F-4AFD-A1BB-D79CA2DFC59E}"/>
    <dgm:cxn modelId="{AB79EF9D-2DF9-42A3-927E-FBC6FEBDA840}" type="presOf" srcId="{9765DF2F-A73F-4AFD-A1BB-D79CA2DFC59E}" destId="{EEBE6E37-E536-4F4E-BF76-0FB9BA0C96B2}" srcOrd="0" destOrd="0" presId="urn:microsoft.com/office/officeart/2005/8/layout/process1"/>
    <dgm:cxn modelId="{73A786D5-3DC4-467B-905F-0F0827C362E0}" type="presOf" srcId="{9765DF2F-A73F-4AFD-A1BB-D79CA2DFC59E}" destId="{95CD02E2-52D2-4497-B31D-A6C5A0CF9BED}" srcOrd="1" destOrd="0" presId="urn:microsoft.com/office/officeart/2005/8/layout/process1"/>
    <dgm:cxn modelId="{C13142FE-8984-4D0A-8E06-68E3B7FFAB1C}" type="presOf" srcId="{70DAFB32-707A-478D-9D3F-69388EFBE5BB}" destId="{7D157E9F-E924-426F-B272-43F0B1699B9F}" srcOrd="0" destOrd="0" presId="urn:microsoft.com/office/officeart/2005/8/layout/process1"/>
    <dgm:cxn modelId="{90B3B8C4-0F1F-4D2D-9A00-CE0FE30A6C04}" type="presParOf" srcId="{B25B7526-61FA-4567-AE43-CDFB85FBDA1F}" destId="{16E5CBC6-E81C-4E4A-B662-8725577DE44C}" srcOrd="0" destOrd="0" presId="urn:microsoft.com/office/officeart/2005/8/layout/process1"/>
    <dgm:cxn modelId="{D18DAA18-484E-4039-A5B3-A1F77146802D}" type="presParOf" srcId="{B25B7526-61FA-4567-AE43-CDFB85FBDA1F}" destId="{DF8789AC-3A80-43D9-A84D-90609C325A28}" srcOrd="1" destOrd="0" presId="urn:microsoft.com/office/officeart/2005/8/layout/process1"/>
    <dgm:cxn modelId="{B344298D-DDA1-46D4-84C3-85F3FB9FC832}" type="presParOf" srcId="{DF8789AC-3A80-43D9-A84D-90609C325A28}" destId="{F2D0981E-1B06-4BA5-979A-86F676DB034A}" srcOrd="0" destOrd="0" presId="urn:microsoft.com/office/officeart/2005/8/layout/process1"/>
    <dgm:cxn modelId="{B79E9EBA-CB19-418F-83A0-9E68CCA028E9}" type="presParOf" srcId="{B25B7526-61FA-4567-AE43-CDFB85FBDA1F}" destId="{7D157E9F-E924-426F-B272-43F0B1699B9F}" srcOrd="2" destOrd="0" presId="urn:microsoft.com/office/officeart/2005/8/layout/process1"/>
    <dgm:cxn modelId="{CFC37F29-8257-419E-B1D0-B014258F83D2}" type="presParOf" srcId="{B25B7526-61FA-4567-AE43-CDFB85FBDA1F}" destId="{EEBE6E37-E536-4F4E-BF76-0FB9BA0C96B2}" srcOrd="3" destOrd="0" presId="urn:microsoft.com/office/officeart/2005/8/layout/process1"/>
    <dgm:cxn modelId="{AD57C420-D2C0-4E0E-85C7-431D2F2FF2D3}" type="presParOf" srcId="{EEBE6E37-E536-4F4E-BF76-0FB9BA0C96B2}" destId="{95CD02E2-52D2-4497-B31D-A6C5A0CF9BED}" srcOrd="0" destOrd="0" presId="urn:microsoft.com/office/officeart/2005/8/layout/process1"/>
    <dgm:cxn modelId="{B57F9B36-E3A6-44B8-80F5-8AC1266E1700}" type="presParOf" srcId="{B25B7526-61FA-4567-AE43-CDFB85FBDA1F}" destId="{5EBFFE65-4C6F-4217-B522-54AE880B93ED}"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345930-8A8C-4A8D-952A-E460F2396083}" type="doc">
      <dgm:prSet loTypeId="urn:microsoft.com/office/officeart/2005/8/layout/process1" loCatId="process" qsTypeId="urn:microsoft.com/office/officeart/2005/8/quickstyle/simple1" qsCatId="simple" csTypeId="urn:microsoft.com/office/officeart/2005/8/colors/accent1_2" csCatId="accent1" phldr="1"/>
      <dgm:spPr/>
    </dgm:pt>
    <dgm:pt modelId="{8772903B-B5F7-40A5-8AE6-DE2A3D923FC2}">
      <dgm:prSet phldrT="[Text]" custT="1"/>
      <dgm:spPr>
        <a:solidFill>
          <a:srgbClr val="0071B6"/>
        </a:solidFill>
      </dgm:spPr>
      <dgm:t>
        <a:bodyPr/>
        <a:lstStyle/>
        <a:p>
          <a:r>
            <a:rPr lang="en-US" sz="2000" dirty="0">
              <a:latin typeface="+mn-lt"/>
            </a:rPr>
            <a:t>CEC Business Meeting </a:t>
          </a:r>
          <a:endParaRPr lang="en-US" sz="2000" b="1" dirty="0">
            <a:latin typeface="+mn-lt"/>
          </a:endParaRPr>
        </a:p>
        <a:p>
          <a:r>
            <a:rPr lang="en-US" sz="2000" b="1" dirty="0">
              <a:latin typeface="+mj-lt"/>
            </a:rPr>
            <a:t>December 11, 2024</a:t>
          </a:r>
        </a:p>
      </dgm:t>
    </dgm:pt>
    <dgm:pt modelId="{06DF3A81-87A3-4AD6-8538-1509F318BADE}" type="parTrans" cxnId="{B5764221-BF16-4B12-8455-427257C60D43}">
      <dgm:prSet/>
      <dgm:spPr/>
      <dgm:t>
        <a:bodyPr/>
        <a:lstStyle/>
        <a:p>
          <a:endParaRPr lang="en-US"/>
        </a:p>
      </dgm:t>
    </dgm:pt>
    <dgm:pt modelId="{925C7FCB-C043-479B-B228-BA9060EB2F97}" type="sibTrans" cxnId="{B5764221-BF16-4B12-8455-427257C60D43}">
      <dgm:prSet/>
      <dgm:spPr>
        <a:scene3d>
          <a:camera prst="orthographicFront">
            <a:rot lat="0" lon="2160000" rev="10799999"/>
          </a:camera>
          <a:lightRig rig="threePt" dir="t"/>
        </a:scene3d>
      </dgm:spPr>
      <dgm:t>
        <a:bodyPr/>
        <a:lstStyle/>
        <a:p>
          <a:endParaRPr lang="en-US" dirty="0"/>
        </a:p>
      </dgm:t>
    </dgm:pt>
    <dgm:pt modelId="{70DAFB32-707A-478D-9D3F-69388EFBE5BB}">
      <dgm:prSet phldrT="[Text]" custT="1"/>
      <dgm:spPr>
        <a:solidFill>
          <a:srgbClr val="0071B6"/>
        </a:solidFill>
      </dgm:spPr>
      <dgm:t>
        <a:bodyPr/>
        <a:lstStyle/>
        <a:p>
          <a:r>
            <a:rPr lang="en-US" sz="2000" dirty="0">
              <a:latin typeface="+mn-lt"/>
            </a:rPr>
            <a:t>Notice of Proposed Award (NOPA)</a:t>
          </a:r>
          <a:endParaRPr lang="en-US" sz="2000" b="1" dirty="0">
            <a:latin typeface="+mn-lt"/>
          </a:endParaRPr>
        </a:p>
        <a:p>
          <a:r>
            <a:rPr lang="en-US" sz="2000" b="1" dirty="0">
              <a:latin typeface="+mj-lt"/>
            </a:rPr>
            <a:t>October 22, 2024</a:t>
          </a:r>
        </a:p>
      </dgm:t>
    </dgm:pt>
    <dgm:pt modelId="{E3E8B5F8-C288-4B77-959F-302498D787D3}" type="parTrans" cxnId="{B6DEEE78-2593-476A-BF3A-0556A5271D2B}">
      <dgm:prSet/>
      <dgm:spPr/>
      <dgm:t>
        <a:bodyPr/>
        <a:lstStyle/>
        <a:p>
          <a:endParaRPr lang="en-US"/>
        </a:p>
      </dgm:t>
    </dgm:pt>
    <dgm:pt modelId="{9765DF2F-A73F-4AFD-A1BB-D79CA2DFC59E}" type="sibTrans" cxnId="{B6DEEE78-2593-476A-BF3A-0556A5271D2B}">
      <dgm:prSet/>
      <dgm:spPr/>
      <dgm:t>
        <a:bodyPr/>
        <a:lstStyle/>
        <a:p>
          <a:endParaRPr lang="en-US"/>
        </a:p>
      </dgm:t>
    </dgm:pt>
    <dgm:pt modelId="{1A03ED64-6C6E-43A2-91AC-801E1144128E}">
      <dgm:prSet phldrT="[Text]" custT="1"/>
      <dgm:spPr>
        <a:solidFill>
          <a:srgbClr val="0071B6"/>
        </a:solidFill>
      </dgm:spPr>
      <dgm:t>
        <a:bodyPr/>
        <a:lstStyle/>
        <a:p>
          <a:pPr rtl="0">
            <a:spcAft>
              <a:spcPts val="800"/>
            </a:spcAft>
          </a:pPr>
          <a:r>
            <a:rPr lang="en-US" sz="2000" dirty="0">
              <a:latin typeface="+mn-lt"/>
            </a:rPr>
            <a:t>Agreement Start</a:t>
          </a:r>
        </a:p>
        <a:p>
          <a:pPr rtl="0">
            <a:spcAft>
              <a:spcPts val="0"/>
            </a:spcAft>
          </a:pPr>
          <a:r>
            <a:rPr lang="en-US" sz="2000" b="1" dirty="0">
              <a:solidFill>
                <a:schemeClr val="bg1"/>
              </a:solidFill>
              <a:latin typeface="+mj-lt"/>
            </a:rPr>
            <a:t>January 1, 2025</a:t>
          </a:r>
          <a:endParaRPr lang="en-US" sz="2000" b="1" dirty="0">
            <a:latin typeface="+mj-lt"/>
          </a:endParaRPr>
        </a:p>
      </dgm:t>
    </dgm:pt>
    <dgm:pt modelId="{E40E6399-1218-4752-9AEC-93F484A4EAB5}" type="parTrans" cxnId="{C6209763-FD4C-4E70-BE59-85F58F25BABA}">
      <dgm:prSet/>
      <dgm:spPr/>
      <dgm:t>
        <a:bodyPr/>
        <a:lstStyle/>
        <a:p>
          <a:endParaRPr lang="en-US"/>
        </a:p>
      </dgm:t>
    </dgm:pt>
    <dgm:pt modelId="{78578253-677B-4C9B-9F59-F1AB6A3C4941}" type="sibTrans" cxnId="{C6209763-FD4C-4E70-BE59-85F58F25BABA}">
      <dgm:prSet/>
      <dgm:spPr>
        <a:scene3d>
          <a:camera prst="orthographicFront">
            <a:rot lat="0" lon="2160000" rev="10800000"/>
          </a:camera>
          <a:lightRig rig="threePt" dir="t"/>
        </a:scene3d>
      </dgm:spPr>
      <dgm:t>
        <a:bodyPr/>
        <a:lstStyle/>
        <a:p>
          <a:endParaRPr lang="en-US" dirty="0"/>
        </a:p>
      </dgm:t>
    </dgm:pt>
    <dgm:pt modelId="{B25B7526-61FA-4567-AE43-CDFB85FBDA1F}" type="pres">
      <dgm:prSet presAssocID="{50345930-8A8C-4A8D-952A-E460F2396083}" presName="Name0" presStyleCnt="0">
        <dgm:presLayoutVars>
          <dgm:dir/>
          <dgm:resizeHandles val="exact"/>
        </dgm:presLayoutVars>
      </dgm:prSet>
      <dgm:spPr/>
    </dgm:pt>
    <dgm:pt modelId="{2297C65A-9DAD-4646-8B2E-4A53892F2C4D}" type="pres">
      <dgm:prSet presAssocID="{1A03ED64-6C6E-43A2-91AC-801E1144128E}" presName="node" presStyleLbl="node1" presStyleIdx="0" presStyleCnt="3" custScaleX="55945" custScaleY="67135" custLinFactNeighborX="-246" custLinFactNeighborY="1972">
        <dgm:presLayoutVars>
          <dgm:bulletEnabled val="1"/>
        </dgm:presLayoutVars>
      </dgm:prSet>
      <dgm:spPr/>
    </dgm:pt>
    <dgm:pt modelId="{12AF8E68-5A1A-4467-BA61-1EE82241193F}" type="pres">
      <dgm:prSet presAssocID="{78578253-677B-4C9B-9F59-F1AB6A3C4941}" presName="sibTrans" presStyleLbl="sibTrans2D1" presStyleIdx="0" presStyleCnt="2" custScaleX="87682" custScaleY="72188"/>
      <dgm:spPr/>
    </dgm:pt>
    <dgm:pt modelId="{72C0C468-630E-4961-92D2-31257864C9B8}" type="pres">
      <dgm:prSet presAssocID="{78578253-677B-4C9B-9F59-F1AB6A3C4941}" presName="connectorText" presStyleLbl="sibTrans2D1" presStyleIdx="0" presStyleCnt="2"/>
      <dgm:spPr/>
    </dgm:pt>
    <dgm:pt modelId="{16E5CBC6-E81C-4E4A-B662-8725577DE44C}" type="pres">
      <dgm:prSet presAssocID="{8772903B-B5F7-40A5-8AE6-DE2A3D923FC2}" presName="node" presStyleLbl="node1" presStyleIdx="1" presStyleCnt="3" custScaleX="56357" custScaleY="67629" custLinFactNeighborX="7311" custLinFactNeighborY="3789">
        <dgm:presLayoutVars>
          <dgm:bulletEnabled val="1"/>
        </dgm:presLayoutVars>
      </dgm:prSet>
      <dgm:spPr/>
    </dgm:pt>
    <dgm:pt modelId="{DF8789AC-3A80-43D9-A84D-90609C325A28}" type="pres">
      <dgm:prSet presAssocID="{925C7FCB-C043-479B-B228-BA9060EB2F97}" presName="sibTrans" presStyleLbl="sibTrans2D1" presStyleIdx="1" presStyleCnt="2" custScaleX="101273" custScaleY="72188"/>
      <dgm:spPr/>
    </dgm:pt>
    <dgm:pt modelId="{F2D0981E-1B06-4BA5-979A-86F676DB034A}" type="pres">
      <dgm:prSet presAssocID="{925C7FCB-C043-479B-B228-BA9060EB2F97}" presName="connectorText" presStyleLbl="sibTrans2D1" presStyleIdx="1" presStyleCnt="2"/>
      <dgm:spPr/>
    </dgm:pt>
    <dgm:pt modelId="{7D157E9F-E924-426F-B272-43F0B1699B9F}" type="pres">
      <dgm:prSet presAssocID="{70DAFB32-707A-478D-9D3F-69388EFBE5BB}" presName="node" presStyleLbl="node1" presStyleIdx="2" presStyleCnt="3" custScaleX="57057" custScaleY="68469" custLinFactNeighborX="6334" custLinFactNeighborY="3789">
        <dgm:presLayoutVars>
          <dgm:bulletEnabled val="1"/>
        </dgm:presLayoutVars>
      </dgm:prSet>
      <dgm:spPr/>
    </dgm:pt>
  </dgm:ptLst>
  <dgm:cxnLst>
    <dgm:cxn modelId="{B3334F05-BD9B-4DB3-84FA-DD6BF81024AD}" type="presOf" srcId="{78578253-677B-4C9B-9F59-F1AB6A3C4941}" destId="{12AF8E68-5A1A-4467-BA61-1EE82241193F}" srcOrd="0" destOrd="0" presId="urn:microsoft.com/office/officeart/2005/8/layout/process1"/>
    <dgm:cxn modelId="{B5764221-BF16-4B12-8455-427257C60D43}" srcId="{50345930-8A8C-4A8D-952A-E460F2396083}" destId="{8772903B-B5F7-40A5-8AE6-DE2A3D923FC2}" srcOrd="1" destOrd="0" parTransId="{06DF3A81-87A3-4AD6-8538-1509F318BADE}" sibTransId="{925C7FCB-C043-479B-B228-BA9060EB2F97}"/>
    <dgm:cxn modelId="{4836B32A-B1FA-4852-9CF4-9B848C742D14}" type="presOf" srcId="{8772903B-B5F7-40A5-8AE6-DE2A3D923FC2}" destId="{16E5CBC6-E81C-4E4A-B662-8725577DE44C}" srcOrd="0" destOrd="0" presId="urn:microsoft.com/office/officeart/2005/8/layout/process1"/>
    <dgm:cxn modelId="{00AFE437-0969-47A2-AF96-463141BEA1E0}" type="presOf" srcId="{78578253-677B-4C9B-9F59-F1AB6A3C4941}" destId="{72C0C468-630E-4961-92D2-31257864C9B8}" srcOrd="1" destOrd="0" presId="urn:microsoft.com/office/officeart/2005/8/layout/process1"/>
    <dgm:cxn modelId="{28C47763-029C-4E67-9990-4C3A6AB1C43F}" type="presOf" srcId="{925C7FCB-C043-479B-B228-BA9060EB2F97}" destId="{DF8789AC-3A80-43D9-A84D-90609C325A28}" srcOrd="0" destOrd="0" presId="urn:microsoft.com/office/officeart/2005/8/layout/process1"/>
    <dgm:cxn modelId="{C6209763-FD4C-4E70-BE59-85F58F25BABA}" srcId="{50345930-8A8C-4A8D-952A-E460F2396083}" destId="{1A03ED64-6C6E-43A2-91AC-801E1144128E}" srcOrd="0" destOrd="0" parTransId="{E40E6399-1218-4752-9AEC-93F484A4EAB5}" sibTransId="{78578253-677B-4C9B-9F59-F1AB6A3C4941}"/>
    <dgm:cxn modelId="{FDCDC865-D79B-4ADF-954B-834E58FDF7D4}" type="presOf" srcId="{50345930-8A8C-4A8D-952A-E460F2396083}" destId="{B25B7526-61FA-4567-AE43-CDFB85FBDA1F}" srcOrd="0" destOrd="0" presId="urn:microsoft.com/office/officeart/2005/8/layout/process1"/>
    <dgm:cxn modelId="{6F50F856-8FD3-4C47-A7EF-31BFB16A83ED}" type="presOf" srcId="{925C7FCB-C043-479B-B228-BA9060EB2F97}" destId="{F2D0981E-1B06-4BA5-979A-86F676DB034A}" srcOrd="1" destOrd="0" presId="urn:microsoft.com/office/officeart/2005/8/layout/process1"/>
    <dgm:cxn modelId="{B6DEEE78-2593-476A-BF3A-0556A5271D2B}" srcId="{50345930-8A8C-4A8D-952A-E460F2396083}" destId="{70DAFB32-707A-478D-9D3F-69388EFBE5BB}" srcOrd="2" destOrd="0" parTransId="{E3E8B5F8-C288-4B77-959F-302498D787D3}" sibTransId="{9765DF2F-A73F-4AFD-A1BB-D79CA2DFC59E}"/>
    <dgm:cxn modelId="{241BFA79-E72C-4358-A203-BA6A91132316}" type="presOf" srcId="{1A03ED64-6C6E-43A2-91AC-801E1144128E}" destId="{2297C65A-9DAD-4646-8B2E-4A53892F2C4D}" srcOrd="0" destOrd="0" presId="urn:microsoft.com/office/officeart/2005/8/layout/process1"/>
    <dgm:cxn modelId="{C13142FE-8984-4D0A-8E06-68E3B7FFAB1C}" type="presOf" srcId="{70DAFB32-707A-478D-9D3F-69388EFBE5BB}" destId="{7D157E9F-E924-426F-B272-43F0B1699B9F}" srcOrd="0" destOrd="0" presId="urn:microsoft.com/office/officeart/2005/8/layout/process1"/>
    <dgm:cxn modelId="{B241F881-AB3D-4742-AD6D-4D1057891D3E}" type="presParOf" srcId="{B25B7526-61FA-4567-AE43-CDFB85FBDA1F}" destId="{2297C65A-9DAD-4646-8B2E-4A53892F2C4D}" srcOrd="0" destOrd="0" presId="urn:microsoft.com/office/officeart/2005/8/layout/process1"/>
    <dgm:cxn modelId="{B628EB44-CB97-4971-885D-5035BD5697BE}" type="presParOf" srcId="{B25B7526-61FA-4567-AE43-CDFB85FBDA1F}" destId="{12AF8E68-5A1A-4467-BA61-1EE82241193F}" srcOrd="1" destOrd="0" presId="urn:microsoft.com/office/officeart/2005/8/layout/process1"/>
    <dgm:cxn modelId="{08F11CDB-0680-4423-9A2C-F6749CDA4F9C}" type="presParOf" srcId="{12AF8E68-5A1A-4467-BA61-1EE82241193F}" destId="{72C0C468-630E-4961-92D2-31257864C9B8}" srcOrd="0" destOrd="0" presId="urn:microsoft.com/office/officeart/2005/8/layout/process1"/>
    <dgm:cxn modelId="{90B3B8C4-0F1F-4D2D-9A00-CE0FE30A6C04}" type="presParOf" srcId="{B25B7526-61FA-4567-AE43-CDFB85FBDA1F}" destId="{16E5CBC6-E81C-4E4A-B662-8725577DE44C}" srcOrd="2" destOrd="0" presId="urn:microsoft.com/office/officeart/2005/8/layout/process1"/>
    <dgm:cxn modelId="{D18DAA18-484E-4039-A5B3-A1F77146802D}" type="presParOf" srcId="{B25B7526-61FA-4567-AE43-CDFB85FBDA1F}" destId="{DF8789AC-3A80-43D9-A84D-90609C325A28}" srcOrd="3" destOrd="0" presId="urn:microsoft.com/office/officeart/2005/8/layout/process1"/>
    <dgm:cxn modelId="{B344298D-DDA1-46D4-84C3-85F3FB9FC832}" type="presParOf" srcId="{DF8789AC-3A80-43D9-A84D-90609C325A28}" destId="{F2D0981E-1B06-4BA5-979A-86F676DB034A}" srcOrd="0" destOrd="0" presId="urn:microsoft.com/office/officeart/2005/8/layout/process1"/>
    <dgm:cxn modelId="{B79E9EBA-CB19-418F-83A0-9E68CCA028E9}" type="presParOf" srcId="{B25B7526-61FA-4567-AE43-CDFB85FBDA1F}" destId="{7D157E9F-E924-426F-B272-43F0B1699B9F}"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5CBC6-E81C-4E4A-B662-8725577DE44C}">
      <dsp:nvSpPr>
        <dsp:cNvPr id="0" name=""/>
        <dsp:cNvSpPr/>
      </dsp:nvSpPr>
      <dsp:spPr>
        <a:xfrm>
          <a:off x="518089" y="629979"/>
          <a:ext cx="2285885" cy="1554488"/>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083763"/>
              </a:solidFill>
              <a:latin typeface="+mn-lt"/>
            </a:rPr>
            <a:t>Solicitation Release</a:t>
          </a:r>
        </a:p>
        <a:p>
          <a:pPr marL="0" lvl="0" indent="0" algn="ctr" defTabSz="889000" rtl="0">
            <a:lnSpc>
              <a:spcPct val="90000"/>
            </a:lnSpc>
            <a:spcBef>
              <a:spcPct val="0"/>
            </a:spcBef>
            <a:spcAft>
              <a:spcPct val="35000"/>
            </a:spcAft>
            <a:buNone/>
          </a:pPr>
          <a:r>
            <a:rPr lang="en-US" sz="2000" b="1" kern="1200" dirty="0">
              <a:solidFill>
                <a:srgbClr val="083763"/>
              </a:solidFill>
              <a:latin typeface="+mj-lt"/>
              <a:cs typeface="Arial"/>
            </a:rPr>
            <a:t>August 20, 2024</a:t>
          </a:r>
          <a:endParaRPr lang="en-US" sz="2000" kern="1200" dirty="0">
            <a:solidFill>
              <a:srgbClr val="083763"/>
            </a:solidFill>
            <a:latin typeface="+mj-lt"/>
          </a:endParaRPr>
        </a:p>
      </dsp:txBody>
      <dsp:txXfrm>
        <a:off x="563618" y="675508"/>
        <a:ext cx="2194827" cy="1463430"/>
      </dsp:txXfrm>
    </dsp:sp>
    <dsp:sp modelId="{DF8789AC-3A80-43D9-A84D-90609C325A28}">
      <dsp:nvSpPr>
        <dsp:cNvPr id="0" name=""/>
        <dsp:cNvSpPr/>
      </dsp:nvSpPr>
      <dsp:spPr>
        <a:xfrm rot="21583172">
          <a:off x="3334860" y="982605"/>
          <a:ext cx="747794" cy="731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3334861" y="1129447"/>
        <a:ext cx="528336" cy="438916"/>
      </dsp:txXfrm>
    </dsp:sp>
    <dsp:sp modelId="{7D157E9F-E924-426F-B272-43F0B1699B9F}">
      <dsp:nvSpPr>
        <dsp:cNvPr id="0" name=""/>
        <dsp:cNvSpPr/>
      </dsp:nvSpPr>
      <dsp:spPr>
        <a:xfrm>
          <a:off x="4560833" y="610190"/>
          <a:ext cx="2285885" cy="1554488"/>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mn-lt"/>
            </a:rPr>
            <a:t>Deadline for Written Questions</a:t>
          </a:r>
          <a:endParaRPr lang="en-US" sz="2000" b="1" kern="1200" dirty="0">
            <a:solidFill>
              <a:schemeClr val="bg1"/>
            </a:solidFill>
            <a:latin typeface="+mn-lt"/>
          </a:endParaRPr>
        </a:p>
        <a:p>
          <a:pPr marL="0" lvl="0" indent="0" algn="ctr" defTabSz="889000" rtl="0">
            <a:lnSpc>
              <a:spcPct val="90000"/>
            </a:lnSpc>
            <a:spcBef>
              <a:spcPct val="0"/>
            </a:spcBef>
            <a:spcAft>
              <a:spcPct val="35000"/>
            </a:spcAft>
            <a:buNone/>
          </a:pPr>
          <a:r>
            <a:rPr lang="en-US" sz="2000" b="1" kern="1200" dirty="0">
              <a:solidFill>
                <a:schemeClr val="bg1"/>
              </a:solidFill>
              <a:latin typeface="+mj-lt"/>
            </a:rPr>
            <a:t>September 4, 2024</a:t>
          </a:r>
        </a:p>
      </dsp:txBody>
      <dsp:txXfrm>
        <a:off x="4606362" y="655719"/>
        <a:ext cx="2194827" cy="1463430"/>
      </dsp:txXfrm>
    </dsp:sp>
    <dsp:sp modelId="{EEBE6E37-E536-4F4E-BF76-0FB9BA0C96B2}">
      <dsp:nvSpPr>
        <dsp:cNvPr id="0" name=""/>
        <dsp:cNvSpPr/>
      </dsp:nvSpPr>
      <dsp:spPr>
        <a:xfrm rot="24654">
          <a:off x="7287363" y="1035744"/>
          <a:ext cx="757676" cy="731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7287366" y="1181262"/>
        <a:ext cx="538218" cy="438916"/>
      </dsp:txXfrm>
    </dsp:sp>
    <dsp:sp modelId="{5EBFFE65-4C6F-4217-B522-54AE880B93ED}">
      <dsp:nvSpPr>
        <dsp:cNvPr id="0" name=""/>
        <dsp:cNvSpPr/>
      </dsp:nvSpPr>
      <dsp:spPr>
        <a:xfrm>
          <a:off x="8437946" y="637995"/>
          <a:ext cx="2285885" cy="1554488"/>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rgbClr val="083763"/>
              </a:solidFill>
              <a:latin typeface="+mn-lt"/>
            </a:rPr>
            <a:t>Proposals Due</a:t>
          </a:r>
          <a:endParaRPr lang="en-US" sz="2000" b="1" kern="1200" dirty="0">
            <a:solidFill>
              <a:srgbClr val="083763"/>
            </a:solidFill>
            <a:latin typeface="+mn-lt"/>
          </a:endParaRPr>
        </a:p>
        <a:p>
          <a:pPr marL="0" lvl="0" indent="0" algn="ctr" defTabSz="889000" rtl="0">
            <a:lnSpc>
              <a:spcPct val="90000"/>
            </a:lnSpc>
            <a:spcBef>
              <a:spcPct val="0"/>
            </a:spcBef>
            <a:spcAft>
              <a:spcPct val="35000"/>
            </a:spcAft>
            <a:buNone/>
          </a:pPr>
          <a:r>
            <a:rPr lang="en-US" sz="2000" b="1" kern="1200" dirty="0">
              <a:solidFill>
                <a:srgbClr val="083763"/>
              </a:solidFill>
              <a:latin typeface="+mj-lt"/>
            </a:rPr>
            <a:t>October 1, 2024</a:t>
          </a:r>
        </a:p>
      </dsp:txBody>
      <dsp:txXfrm>
        <a:off x="8483475" y="683524"/>
        <a:ext cx="2194827" cy="14634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97C65A-9DAD-4646-8B2E-4A53892F2C4D}">
      <dsp:nvSpPr>
        <dsp:cNvPr id="0" name=""/>
        <dsp:cNvSpPr/>
      </dsp:nvSpPr>
      <dsp:spPr>
        <a:xfrm>
          <a:off x="0" y="568667"/>
          <a:ext cx="2285981" cy="1776930"/>
        </a:xfrm>
        <a:prstGeom prst="roundRect">
          <a:avLst>
            <a:gd name="adj" fmla="val 10000"/>
          </a:avLst>
        </a:prstGeom>
        <a:solidFill>
          <a:srgbClr val="0071B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ts val="800"/>
            </a:spcAft>
            <a:buNone/>
          </a:pPr>
          <a:r>
            <a:rPr lang="en-US" sz="2000" kern="1200" dirty="0">
              <a:latin typeface="+mn-lt"/>
            </a:rPr>
            <a:t>Agreement Start</a:t>
          </a:r>
        </a:p>
        <a:p>
          <a:pPr marL="0" lvl="0" indent="0" algn="ctr" defTabSz="889000" rtl="0">
            <a:lnSpc>
              <a:spcPct val="90000"/>
            </a:lnSpc>
            <a:spcBef>
              <a:spcPct val="0"/>
            </a:spcBef>
            <a:spcAft>
              <a:spcPts val="0"/>
            </a:spcAft>
            <a:buNone/>
          </a:pPr>
          <a:r>
            <a:rPr lang="en-US" sz="2000" b="1" kern="1200" dirty="0">
              <a:solidFill>
                <a:schemeClr val="bg1"/>
              </a:solidFill>
              <a:latin typeface="+mj-lt"/>
            </a:rPr>
            <a:t>January 1, 2025</a:t>
          </a:r>
          <a:endParaRPr lang="en-US" sz="2000" b="1" kern="1200" dirty="0">
            <a:latin typeface="+mj-lt"/>
          </a:endParaRPr>
        </a:p>
      </dsp:txBody>
      <dsp:txXfrm>
        <a:off x="52045" y="620712"/>
        <a:ext cx="2181891" cy="1672840"/>
      </dsp:txXfrm>
    </dsp:sp>
    <dsp:sp modelId="{12AF8E68-5A1A-4467-BA61-1EE82241193F}">
      <dsp:nvSpPr>
        <dsp:cNvPr id="0" name=""/>
        <dsp:cNvSpPr/>
      </dsp:nvSpPr>
      <dsp:spPr>
        <a:xfrm rot="40833">
          <a:off x="2781804" y="1115679"/>
          <a:ext cx="815324" cy="731523"/>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2160000" rev="10800000"/>
          </a:camera>
          <a:lightRig rig="threePt" dir="t"/>
        </a:scene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endParaRPr lang="en-US" sz="3300" kern="1200" dirty="0"/>
        </a:p>
      </dsp:txBody>
      <dsp:txXfrm>
        <a:off x="2781812" y="1260681"/>
        <a:ext cx="595867" cy="438913"/>
      </dsp:txXfrm>
    </dsp:sp>
    <dsp:sp modelId="{16E5CBC6-E81C-4E4A-B662-8725577DE44C}">
      <dsp:nvSpPr>
        <dsp:cNvPr id="0" name=""/>
        <dsp:cNvSpPr/>
      </dsp:nvSpPr>
      <dsp:spPr>
        <a:xfrm>
          <a:off x="4040321" y="610221"/>
          <a:ext cx="2302816" cy="1790005"/>
        </a:xfrm>
        <a:prstGeom prst="roundRect">
          <a:avLst>
            <a:gd name="adj" fmla="val 10000"/>
          </a:avLst>
        </a:prstGeom>
        <a:solidFill>
          <a:srgbClr val="0071B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n-lt"/>
            </a:rPr>
            <a:t>CEC Business Meeting </a:t>
          </a:r>
          <a:endParaRPr lang="en-US" sz="2000" b="1" kern="1200" dirty="0">
            <a:latin typeface="+mn-lt"/>
          </a:endParaRPr>
        </a:p>
        <a:p>
          <a:pPr marL="0" lvl="0" indent="0" algn="ctr" defTabSz="889000">
            <a:lnSpc>
              <a:spcPct val="90000"/>
            </a:lnSpc>
            <a:spcBef>
              <a:spcPct val="0"/>
            </a:spcBef>
            <a:spcAft>
              <a:spcPct val="35000"/>
            </a:spcAft>
            <a:buNone/>
          </a:pPr>
          <a:r>
            <a:rPr lang="en-US" sz="2000" b="1" kern="1200" dirty="0">
              <a:latin typeface="+mj-lt"/>
            </a:rPr>
            <a:t>December 11, 2024</a:t>
          </a:r>
        </a:p>
      </dsp:txBody>
      <dsp:txXfrm>
        <a:off x="4092748" y="662648"/>
        <a:ext cx="2197962" cy="1685151"/>
      </dsp:txXfrm>
    </dsp:sp>
    <dsp:sp modelId="{DF8789AC-3A80-43D9-A84D-90609C325A28}">
      <dsp:nvSpPr>
        <dsp:cNvPr id="0" name=""/>
        <dsp:cNvSpPr/>
      </dsp:nvSpPr>
      <dsp:spPr>
        <a:xfrm>
          <a:off x="6717603" y="1139463"/>
          <a:ext cx="814972" cy="731523"/>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2160000" rev="10799999"/>
          </a:camera>
          <a:lightRig rig="threePt" dir="t"/>
        </a:scene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endParaRPr lang="en-US" sz="3300" kern="1200" dirty="0"/>
        </a:p>
      </dsp:txBody>
      <dsp:txXfrm>
        <a:off x="6717603" y="1285768"/>
        <a:ext cx="595515" cy="438913"/>
      </dsp:txXfrm>
    </dsp:sp>
    <dsp:sp modelId="{7D157E9F-E924-426F-B272-43F0B1699B9F}">
      <dsp:nvSpPr>
        <dsp:cNvPr id="0" name=""/>
        <dsp:cNvSpPr/>
      </dsp:nvSpPr>
      <dsp:spPr>
        <a:xfrm>
          <a:off x="7861491" y="599105"/>
          <a:ext cx="2331419" cy="1812238"/>
        </a:xfrm>
        <a:prstGeom prst="roundRect">
          <a:avLst>
            <a:gd name="adj" fmla="val 10000"/>
          </a:avLst>
        </a:prstGeom>
        <a:solidFill>
          <a:srgbClr val="0071B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n-lt"/>
            </a:rPr>
            <a:t>Notice of Proposed Award (NOPA)</a:t>
          </a:r>
          <a:endParaRPr lang="en-US" sz="2000" b="1" kern="1200" dirty="0">
            <a:latin typeface="+mn-lt"/>
          </a:endParaRPr>
        </a:p>
        <a:p>
          <a:pPr marL="0" lvl="0" indent="0" algn="ctr" defTabSz="889000">
            <a:lnSpc>
              <a:spcPct val="90000"/>
            </a:lnSpc>
            <a:spcBef>
              <a:spcPct val="0"/>
            </a:spcBef>
            <a:spcAft>
              <a:spcPct val="35000"/>
            </a:spcAft>
            <a:buNone/>
          </a:pPr>
          <a:r>
            <a:rPr lang="en-US" sz="2000" b="1" kern="1200" dirty="0">
              <a:latin typeface="+mj-lt"/>
            </a:rPr>
            <a:t>October 22, 2024</a:t>
          </a:r>
        </a:p>
      </dsp:txBody>
      <dsp:txXfrm>
        <a:off x="7914570" y="652184"/>
        <a:ext cx="2225261" cy="170608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0BBBC34-1609-2F4B-B1B4-CA762E9FB424}" type="datetimeFigureOut">
              <a:rPr lang="en-US" smtClean="0"/>
              <a:t>9/4/2024</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B67BDF7-E776-6644-B0FD-0131F7606DCF}" type="slidenum">
              <a:rPr lang="en-US" smtClean="0"/>
              <a:t>‹#›</a:t>
            </a:fld>
            <a:endParaRPr lang="en-US" dirty="0"/>
          </a:p>
        </p:txBody>
      </p:sp>
    </p:spTree>
    <p:extLst>
      <p:ext uri="{BB962C8B-B14F-4D97-AF65-F5344CB8AC3E}">
        <p14:creationId xmlns:p14="http://schemas.microsoft.com/office/powerpoint/2010/main" val="34739248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7B0B1-BEA2-8948-A557-11B4BDB907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1645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dirty="0">
              <a:effectLst/>
              <a:latin typeface="+mn-lt"/>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B67BDF7-E776-6644-B0FD-0131F7606DCF}" type="slidenum">
              <a:rPr lang="en-US" smtClean="0"/>
              <a:t>10</a:t>
            </a:fld>
            <a:endParaRPr lang="en-US" dirty="0"/>
          </a:p>
        </p:txBody>
      </p:sp>
    </p:spTree>
    <p:extLst>
      <p:ext uri="{BB962C8B-B14F-4D97-AF65-F5344CB8AC3E}">
        <p14:creationId xmlns:p14="http://schemas.microsoft.com/office/powerpoint/2010/main" val="755149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11</a:t>
            </a:fld>
            <a:endParaRPr lang="en-US" dirty="0"/>
          </a:p>
        </p:txBody>
      </p:sp>
    </p:spTree>
    <p:extLst>
      <p:ext uri="{BB962C8B-B14F-4D97-AF65-F5344CB8AC3E}">
        <p14:creationId xmlns:p14="http://schemas.microsoft.com/office/powerpoint/2010/main" val="840390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9117B0B1-BEA2-8948-A557-11B4BDB90777}" type="slidenum">
              <a:rPr lang="en-US" smtClean="0"/>
              <a:t>12</a:t>
            </a:fld>
            <a:endParaRPr lang="en-US" dirty="0"/>
          </a:p>
        </p:txBody>
      </p:sp>
    </p:spTree>
    <p:extLst>
      <p:ext uri="{BB962C8B-B14F-4D97-AF65-F5344CB8AC3E}">
        <p14:creationId xmlns:p14="http://schemas.microsoft.com/office/powerpoint/2010/main" val="2442653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9117B0B1-BEA2-8948-A557-11B4BDB90777}" type="slidenum">
              <a:rPr lang="en-US" smtClean="0"/>
              <a:t>13</a:t>
            </a:fld>
            <a:endParaRPr lang="en-US" dirty="0"/>
          </a:p>
        </p:txBody>
      </p:sp>
    </p:spTree>
    <p:extLst>
      <p:ext uri="{BB962C8B-B14F-4D97-AF65-F5344CB8AC3E}">
        <p14:creationId xmlns:p14="http://schemas.microsoft.com/office/powerpoint/2010/main" val="3926305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14</a:t>
            </a:fld>
            <a:endParaRPr lang="en-US" dirty="0"/>
          </a:p>
        </p:txBody>
      </p:sp>
    </p:spTree>
    <p:extLst>
      <p:ext uri="{BB962C8B-B14F-4D97-AF65-F5344CB8AC3E}">
        <p14:creationId xmlns:p14="http://schemas.microsoft.com/office/powerpoint/2010/main" val="4112533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15</a:t>
            </a:fld>
            <a:endParaRPr lang="en-US" dirty="0"/>
          </a:p>
        </p:txBody>
      </p:sp>
    </p:spTree>
    <p:extLst>
      <p:ext uri="{BB962C8B-B14F-4D97-AF65-F5344CB8AC3E}">
        <p14:creationId xmlns:p14="http://schemas.microsoft.com/office/powerpoint/2010/main" val="242855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16</a:t>
            </a:fld>
            <a:endParaRPr lang="en-US" dirty="0"/>
          </a:p>
        </p:txBody>
      </p:sp>
    </p:spTree>
    <p:extLst>
      <p:ext uri="{BB962C8B-B14F-4D97-AF65-F5344CB8AC3E}">
        <p14:creationId xmlns:p14="http://schemas.microsoft.com/office/powerpoint/2010/main" val="878635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7B0B1-BEA2-8948-A557-11B4BDB907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17236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18</a:t>
            </a:fld>
            <a:endParaRPr lang="en-US" dirty="0"/>
          </a:p>
        </p:txBody>
      </p:sp>
    </p:spTree>
    <p:extLst>
      <p:ext uri="{BB962C8B-B14F-4D97-AF65-F5344CB8AC3E}">
        <p14:creationId xmlns:p14="http://schemas.microsoft.com/office/powerpoint/2010/main" val="40929145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19</a:t>
            </a:fld>
            <a:endParaRPr lang="en-US" dirty="0"/>
          </a:p>
        </p:txBody>
      </p:sp>
    </p:spTree>
    <p:extLst>
      <p:ext uri="{BB962C8B-B14F-4D97-AF65-F5344CB8AC3E}">
        <p14:creationId xmlns:p14="http://schemas.microsoft.com/office/powerpoint/2010/main" val="4205468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2</a:t>
            </a:fld>
            <a:endParaRPr lang="en-US" dirty="0"/>
          </a:p>
        </p:txBody>
      </p:sp>
    </p:spTree>
    <p:extLst>
      <p:ext uri="{BB962C8B-B14F-4D97-AF65-F5344CB8AC3E}">
        <p14:creationId xmlns:p14="http://schemas.microsoft.com/office/powerpoint/2010/main" val="14594971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20</a:t>
            </a:fld>
            <a:endParaRPr lang="en-US" dirty="0"/>
          </a:p>
        </p:txBody>
      </p:sp>
    </p:spTree>
    <p:extLst>
      <p:ext uri="{BB962C8B-B14F-4D97-AF65-F5344CB8AC3E}">
        <p14:creationId xmlns:p14="http://schemas.microsoft.com/office/powerpoint/2010/main" val="8172545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21</a:t>
            </a:fld>
            <a:endParaRPr lang="en-US" dirty="0"/>
          </a:p>
        </p:txBody>
      </p:sp>
    </p:spTree>
    <p:extLst>
      <p:ext uri="{BB962C8B-B14F-4D97-AF65-F5344CB8AC3E}">
        <p14:creationId xmlns:p14="http://schemas.microsoft.com/office/powerpoint/2010/main" val="35269248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22</a:t>
            </a:fld>
            <a:endParaRPr lang="en-US" dirty="0"/>
          </a:p>
        </p:txBody>
      </p:sp>
    </p:spTree>
    <p:extLst>
      <p:ext uri="{BB962C8B-B14F-4D97-AF65-F5344CB8AC3E}">
        <p14:creationId xmlns:p14="http://schemas.microsoft.com/office/powerpoint/2010/main" val="12052454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23</a:t>
            </a:fld>
            <a:endParaRPr lang="en-US" dirty="0"/>
          </a:p>
        </p:txBody>
      </p:sp>
    </p:spTree>
    <p:extLst>
      <p:ext uri="{BB962C8B-B14F-4D97-AF65-F5344CB8AC3E}">
        <p14:creationId xmlns:p14="http://schemas.microsoft.com/office/powerpoint/2010/main" val="25130013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7B0B1-BEA2-8948-A557-11B4BDB907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2017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25</a:t>
            </a:fld>
            <a:endParaRPr lang="en-US" dirty="0"/>
          </a:p>
        </p:txBody>
      </p:sp>
    </p:spTree>
    <p:extLst>
      <p:ext uri="{BB962C8B-B14F-4D97-AF65-F5344CB8AC3E}">
        <p14:creationId xmlns:p14="http://schemas.microsoft.com/office/powerpoint/2010/main" val="26899785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26</a:t>
            </a:fld>
            <a:endParaRPr lang="en-US" dirty="0"/>
          </a:p>
        </p:txBody>
      </p:sp>
    </p:spTree>
    <p:extLst>
      <p:ext uri="{BB962C8B-B14F-4D97-AF65-F5344CB8AC3E}">
        <p14:creationId xmlns:p14="http://schemas.microsoft.com/office/powerpoint/2010/main" val="20335755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27</a:t>
            </a:fld>
            <a:endParaRPr lang="en-US" dirty="0"/>
          </a:p>
        </p:txBody>
      </p:sp>
    </p:spTree>
    <p:extLst>
      <p:ext uri="{BB962C8B-B14F-4D97-AF65-F5344CB8AC3E}">
        <p14:creationId xmlns:p14="http://schemas.microsoft.com/office/powerpoint/2010/main" val="7012193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BDF7-E776-6644-B0FD-0131F7606D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47219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29</a:t>
            </a:fld>
            <a:endParaRPr lang="en-US" dirty="0"/>
          </a:p>
        </p:txBody>
      </p:sp>
    </p:spTree>
    <p:extLst>
      <p:ext uri="{BB962C8B-B14F-4D97-AF65-F5344CB8AC3E}">
        <p14:creationId xmlns:p14="http://schemas.microsoft.com/office/powerpoint/2010/main" val="1017090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3</a:t>
            </a:fld>
            <a:endParaRPr lang="en-US" dirty="0"/>
          </a:p>
        </p:txBody>
      </p:sp>
    </p:spTree>
    <p:extLst>
      <p:ext uri="{BB962C8B-B14F-4D97-AF65-F5344CB8AC3E}">
        <p14:creationId xmlns:p14="http://schemas.microsoft.com/office/powerpoint/2010/main" val="14162559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30</a:t>
            </a:fld>
            <a:endParaRPr lang="en-US" dirty="0"/>
          </a:p>
        </p:txBody>
      </p:sp>
    </p:spTree>
    <p:extLst>
      <p:ext uri="{BB962C8B-B14F-4D97-AF65-F5344CB8AC3E}">
        <p14:creationId xmlns:p14="http://schemas.microsoft.com/office/powerpoint/2010/main" val="13865898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31</a:t>
            </a:fld>
            <a:endParaRPr lang="en-US" dirty="0"/>
          </a:p>
        </p:txBody>
      </p:sp>
    </p:spTree>
    <p:extLst>
      <p:ext uri="{BB962C8B-B14F-4D97-AF65-F5344CB8AC3E}">
        <p14:creationId xmlns:p14="http://schemas.microsoft.com/office/powerpoint/2010/main" val="30581915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7B0B1-BEA2-8948-A557-11B4BDB907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31278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33</a:t>
            </a:fld>
            <a:endParaRPr lang="en-US" dirty="0"/>
          </a:p>
        </p:txBody>
      </p:sp>
    </p:spTree>
    <p:extLst>
      <p:ext uri="{BB962C8B-B14F-4D97-AF65-F5344CB8AC3E}">
        <p14:creationId xmlns:p14="http://schemas.microsoft.com/office/powerpoint/2010/main" val="33142026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34</a:t>
            </a:fld>
            <a:endParaRPr lang="en-US" dirty="0"/>
          </a:p>
        </p:txBody>
      </p:sp>
    </p:spTree>
    <p:extLst>
      <p:ext uri="{BB962C8B-B14F-4D97-AF65-F5344CB8AC3E}">
        <p14:creationId xmlns:p14="http://schemas.microsoft.com/office/powerpoint/2010/main" val="24459332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35</a:t>
            </a:fld>
            <a:endParaRPr lang="en-US" dirty="0"/>
          </a:p>
        </p:txBody>
      </p:sp>
    </p:spTree>
    <p:extLst>
      <p:ext uri="{BB962C8B-B14F-4D97-AF65-F5344CB8AC3E}">
        <p14:creationId xmlns:p14="http://schemas.microsoft.com/office/powerpoint/2010/main" val="20186893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36</a:t>
            </a:fld>
            <a:endParaRPr lang="en-US" dirty="0"/>
          </a:p>
        </p:txBody>
      </p:sp>
    </p:spTree>
    <p:extLst>
      <p:ext uri="{BB962C8B-B14F-4D97-AF65-F5344CB8AC3E}">
        <p14:creationId xmlns:p14="http://schemas.microsoft.com/office/powerpoint/2010/main" val="39358044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37</a:t>
            </a:fld>
            <a:endParaRPr lang="en-US" dirty="0"/>
          </a:p>
        </p:txBody>
      </p:sp>
    </p:spTree>
    <p:extLst>
      <p:ext uri="{BB962C8B-B14F-4D97-AF65-F5344CB8AC3E}">
        <p14:creationId xmlns:p14="http://schemas.microsoft.com/office/powerpoint/2010/main" val="3929404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38</a:t>
            </a:fld>
            <a:endParaRPr lang="en-US" dirty="0"/>
          </a:p>
        </p:txBody>
      </p:sp>
    </p:spTree>
    <p:extLst>
      <p:ext uri="{BB962C8B-B14F-4D97-AF65-F5344CB8AC3E}">
        <p14:creationId xmlns:p14="http://schemas.microsoft.com/office/powerpoint/2010/main" val="41860492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7B0B1-BEA2-8948-A557-11B4BDB907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7601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4</a:t>
            </a:fld>
            <a:endParaRPr lang="en-US" dirty="0"/>
          </a:p>
        </p:txBody>
      </p:sp>
    </p:spTree>
    <p:extLst>
      <p:ext uri="{BB962C8B-B14F-4D97-AF65-F5344CB8AC3E}">
        <p14:creationId xmlns:p14="http://schemas.microsoft.com/office/powerpoint/2010/main" val="34336478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40</a:t>
            </a:fld>
            <a:endParaRPr lang="en-US" dirty="0"/>
          </a:p>
        </p:txBody>
      </p:sp>
    </p:spTree>
    <p:extLst>
      <p:ext uri="{BB962C8B-B14F-4D97-AF65-F5344CB8AC3E}">
        <p14:creationId xmlns:p14="http://schemas.microsoft.com/office/powerpoint/2010/main" val="28866062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41</a:t>
            </a:fld>
            <a:endParaRPr lang="en-US" dirty="0"/>
          </a:p>
        </p:txBody>
      </p:sp>
    </p:spTree>
    <p:extLst>
      <p:ext uri="{BB962C8B-B14F-4D97-AF65-F5344CB8AC3E}">
        <p14:creationId xmlns:p14="http://schemas.microsoft.com/office/powerpoint/2010/main" val="19446294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42</a:t>
            </a:fld>
            <a:endParaRPr lang="en-US" dirty="0"/>
          </a:p>
        </p:txBody>
      </p:sp>
    </p:spTree>
    <p:extLst>
      <p:ext uri="{BB962C8B-B14F-4D97-AF65-F5344CB8AC3E}">
        <p14:creationId xmlns:p14="http://schemas.microsoft.com/office/powerpoint/2010/main" val="17108161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43</a:t>
            </a:fld>
            <a:endParaRPr lang="en-US" dirty="0"/>
          </a:p>
        </p:txBody>
      </p:sp>
    </p:spTree>
    <p:extLst>
      <p:ext uri="{BB962C8B-B14F-4D97-AF65-F5344CB8AC3E}">
        <p14:creationId xmlns:p14="http://schemas.microsoft.com/office/powerpoint/2010/main" val="27236978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44</a:t>
            </a:fld>
            <a:endParaRPr lang="en-US" dirty="0"/>
          </a:p>
        </p:txBody>
      </p:sp>
    </p:spTree>
    <p:extLst>
      <p:ext uri="{BB962C8B-B14F-4D97-AF65-F5344CB8AC3E}">
        <p14:creationId xmlns:p14="http://schemas.microsoft.com/office/powerpoint/2010/main" val="32934363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7B0B1-BEA2-8948-A557-11B4BDB907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50996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9117B0B1-BEA2-8948-A557-11B4BDB90777}" type="slidenum">
              <a:rPr lang="en-US" smtClean="0"/>
              <a:t>46</a:t>
            </a:fld>
            <a:endParaRPr lang="en-US" dirty="0"/>
          </a:p>
        </p:txBody>
      </p:sp>
    </p:spTree>
    <p:extLst>
      <p:ext uri="{BB962C8B-B14F-4D97-AF65-F5344CB8AC3E}">
        <p14:creationId xmlns:p14="http://schemas.microsoft.com/office/powerpoint/2010/main" val="36942841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cs typeface="Calibri"/>
            </a:endParaRPr>
          </a:p>
        </p:txBody>
      </p:sp>
      <p:sp>
        <p:nvSpPr>
          <p:cNvPr id="4" name="Slide Number Placeholder 3"/>
          <p:cNvSpPr>
            <a:spLocks noGrp="1"/>
          </p:cNvSpPr>
          <p:nvPr>
            <p:ph type="sldNum" sz="quarter" idx="5"/>
          </p:nvPr>
        </p:nvSpPr>
        <p:spPr/>
        <p:txBody>
          <a:bodyPr/>
          <a:lstStyle/>
          <a:p>
            <a:fld id="{9117B0B1-BEA2-8948-A557-11B4BDB90777}" type="slidenum">
              <a:rPr lang="en-US" smtClean="0"/>
              <a:t>47</a:t>
            </a:fld>
            <a:endParaRPr lang="en-US" dirty="0"/>
          </a:p>
        </p:txBody>
      </p:sp>
    </p:spTree>
    <p:extLst>
      <p:ext uri="{BB962C8B-B14F-4D97-AF65-F5344CB8AC3E}">
        <p14:creationId xmlns:p14="http://schemas.microsoft.com/office/powerpoint/2010/main" val="40914420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i="0" dirty="0"/>
          </a:p>
        </p:txBody>
      </p:sp>
      <p:sp>
        <p:nvSpPr>
          <p:cNvPr id="4" name="Slide Number Placeholder 3"/>
          <p:cNvSpPr>
            <a:spLocks noGrp="1"/>
          </p:cNvSpPr>
          <p:nvPr>
            <p:ph type="sldNum" sz="quarter" idx="10"/>
          </p:nvPr>
        </p:nvSpPr>
        <p:spPr/>
        <p:txBody>
          <a:bodyPr/>
          <a:lstStyle/>
          <a:p>
            <a:fld id="{9117B0B1-BEA2-8948-A557-11B4BDB90777}" type="slidenum">
              <a:rPr lang="en-US" smtClean="0"/>
              <a:t>48</a:t>
            </a:fld>
            <a:endParaRPr lang="en-US" dirty="0"/>
          </a:p>
        </p:txBody>
      </p:sp>
    </p:spTree>
    <p:extLst>
      <p:ext uri="{BB962C8B-B14F-4D97-AF65-F5344CB8AC3E}">
        <p14:creationId xmlns:p14="http://schemas.microsoft.com/office/powerpoint/2010/main" val="3801160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cs typeface="Calibri"/>
            </a:endParaRPr>
          </a:p>
        </p:txBody>
      </p:sp>
      <p:sp>
        <p:nvSpPr>
          <p:cNvPr id="4" name="Slide Number Placeholder 3"/>
          <p:cNvSpPr>
            <a:spLocks noGrp="1"/>
          </p:cNvSpPr>
          <p:nvPr>
            <p:ph type="sldNum" sz="quarter" idx="5"/>
          </p:nvPr>
        </p:nvSpPr>
        <p:spPr/>
        <p:txBody>
          <a:bodyPr/>
          <a:lstStyle/>
          <a:p>
            <a:fld id="{9117B0B1-BEA2-8948-A557-11B4BDB90777}" type="slidenum">
              <a:rPr lang="en-US" smtClean="0"/>
              <a:t>5</a:t>
            </a:fld>
            <a:endParaRPr lang="en-US" dirty="0"/>
          </a:p>
        </p:txBody>
      </p:sp>
    </p:spTree>
    <p:extLst>
      <p:ext uri="{BB962C8B-B14F-4D97-AF65-F5344CB8AC3E}">
        <p14:creationId xmlns:p14="http://schemas.microsoft.com/office/powerpoint/2010/main" val="2787092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6</a:t>
            </a:fld>
            <a:endParaRPr lang="en-US" dirty="0"/>
          </a:p>
        </p:txBody>
      </p:sp>
    </p:spTree>
    <p:extLst>
      <p:ext uri="{BB962C8B-B14F-4D97-AF65-F5344CB8AC3E}">
        <p14:creationId xmlns:p14="http://schemas.microsoft.com/office/powerpoint/2010/main" val="773949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7B0B1-BEA2-8948-A557-11B4BDB907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2354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dirty="0">
              <a:solidFill>
                <a:srgbClr val="FF0000"/>
              </a:solidFill>
            </a:endParaRPr>
          </a:p>
        </p:txBody>
      </p:sp>
      <p:sp>
        <p:nvSpPr>
          <p:cNvPr id="4" name="Slide Number Placeholder 3"/>
          <p:cNvSpPr>
            <a:spLocks noGrp="1"/>
          </p:cNvSpPr>
          <p:nvPr>
            <p:ph type="sldNum" sz="quarter" idx="5"/>
          </p:nvPr>
        </p:nvSpPr>
        <p:spPr/>
        <p:txBody>
          <a:bodyPr/>
          <a:lstStyle/>
          <a:p>
            <a:fld id="{9117B0B1-BEA2-8948-A557-11B4BDB90777}" type="slidenum">
              <a:rPr lang="en-US" smtClean="0"/>
              <a:t>8</a:t>
            </a:fld>
            <a:endParaRPr lang="en-US" dirty="0"/>
          </a:p>
        </p:txBody>
      </p:sp>
    </p:spTree>
    <p:extLst>
      <p:ext uri="{BB962C8B-B14F-4D97-AF65-F5344CB8AC3E}">
        <p14:creationId xmlns:p14="http://schemas.microsoft.com/office/powerpoint/2010/main" val="1777649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9</a:t>
            </a:fld>
            <a:endParaRPr lang="en-US" dirty="0"/>
          </a:p>
        </p:txBody>
      </p:sp>
    </p:spTree>
    <p:extLst>
      <p:ext uri="{BB962C8B-B14F-4D97-AF65-F5344CB8AC3E}">
        <p14:creationId xmlns:p14="http://schemas.microsoft.com/office/powerpoint/2010/main" val="331664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5C277CD-31CC-42CB-A44B-7A7D060511C4}"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9/4/2024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54663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56985B2-78A2-4420-B8B4-EF7089E8E6E1}"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9/4/2024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07362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F54DB91-2827-452B-B535-BB4EAFB9203F}"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9/4/2024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42250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5807E8E-1638-41C8-97D0-50218D22C6E1}"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9/4/2024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38368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1: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14AF3F6-E05B-45A2-8B76-7F6363EF19FE}" type="datetime1">
              <a:rPr lang="en-US" smtClean="0"/>
              <a:t>9/4/2024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Enter Title Here"/>
          <p:cNvSpPr>
            <a:spLocks noGrp="1"/>
          </p:cNvSpPr>
          <p:nvPr>
            <p:ph type="title"/>
          </p:nvPr>
        </p:nvSpPr>
        <p:spPr>
          <a:xfrm>
            <a:off x="831850" y="4289258"/>
            <a:ext cx="10515600" cy="1356059"/>
          </a:xfrm>
          <a:prstGeom prst="rect">
            <a:avLst/>
          </a:prstGeom>
        </p:spPr>
        <p:txBody>
          <a:bodyPr anchor="b"/>
          <a:lstStyle>
            <a:lvl1pPr>
              <a:defRPr sz="4800">
                <a:solidFill>
                  <a:schemeClr val="tx2">
                    <a:lumMod val="75000"/>
                  </a:schemeClr>
                </a:solidFill>
              </a:defRPr>
            </a:lvl1pPr>
          </a:lstStyle>
          <a:p>
            <a:r>
              <a:rPr lang="en-US"/>
              <a:t>Click to edit Master title style</a:t>
            </a:r>
          </a:p>
        </p:txBody>
      </p:sp>
      <p:sp>
        <p:nvSpPr>
          <p:cNvPr id="8" name="Text Placeholder 2"/>
          <p:cNvSpPr>
            <a:spLocks noGrp="1"/>
          </p:cNvSpPr>
          <p:nvPr>
            <p:ph type="body" idx="1"/>
          </p:nvPr>
        </p:nvSpPr>
        <p:spPr>
          <a:xfrm>
            <a:off x="831850" y="5672305"/>
            <a:ext cx="10515600" cy="684045"/>
          </a:xfrm>
          <a:prstGeom prst="rect">
            <a:avLst/>
          </a:prstGeom>
        </p:spPr>
        <p:txBody>
          <a:bodyPr/>
          <a:lstStyle>
            <a:lvl1pPr marL="0" indent="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9" name="Picture 8" descr="California Energy Commiss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815165"/>
            <a:ext cx="1287483" cy="1131555"/>
          </a:xfrm>
          <a:prstGeom prst="rect">
            <a:avLst/>
          </a:prstGeom>
        </p:spPr>
      </p:pic>
    </p:spTree>
    <p:extLst>
      <p:ext uri="{BB962C8B-B14F-4D97-AF65-F5344CB8AC3E}">
        <p14:creationId xmlns:p14="http://schemas.microsoft.com/office/powerpoint/2010/main" val="2737655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ontent: 1 fra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61D412-E7B3-4958-BF05-33792EF90494}" type="datetime1">
              <a:rPr lang="en-US" smtClean="0"/>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463234"/>
            <a:ext cx="1803400" cy="365125"/>
          </a:xfrm>
        </p:spPr>
        <p:txBody>
          <a:bodyPr/>
          <a:lstStyle>
            <a:lvl1pPr>
              <a:defRPr>
                <a:solidFill>
                  <a:schemeClr val="accent1">
                    <a:lumMod val="50000"/>
                  </a:schemeClr>
                </a:solidFill>
              </a:defRPr>
            </a:lvl1pPr>
          </a:lstStyle>
          <a:p>
            <a:fld id="{005C4985-ACD0-2B4C-8981-36243250F268}" type="slidenum">
              <a:rPr lang="en-US" smtClean="0"/>
              <a:pPr/>
              <a:t>‹#›</a:t>
            </a:fld>
            <a:endParaRPr lang="en-US" dirty="0"/>
          </a:p>
        </p:txBody>
      </p:sp>
    </p:spTree>
    <p:extLst>
      <p:ext uri="{BB962C8B-B14F-4D97-AF65-F5344CB8AC3E}">
        <p14:creationId xmlns:p14="http://schemas.microsoft.com/office/powerpoint/2010/main" val="3095358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Content: 2 fram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94777B3-C4A1-4783-A18D-40106990C368}" type="datetime1">
              <a:rPr lang="en-US" smtClean="0"/>
              <a:t>9/4/2024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5C4985-ACD0-2B4C-8981-36243250F268}" type="slidenum">
              <a:rPr lang="en-US" smtClean="0"/>
              <a:t>‹#›</a:t>
            </a:fld>
            <a:endParaRPr lang="en-US" dirty="0"/>
          </a:p>
        </p:txBody>
      </p:sp>
    </p:spTree>
    <p:extLst>
      <p:ext uri="{BB962C8B-B14F-4D97-AF65-F5344CB8AC3E}">
        <p14:creationId xmlns:p14="http://schemas.microsoft.com/office/powerpoint/2010/main" val="4243850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2 frame w/ 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28AC9B-BB4B-41D6-80EF-46E6E2E99B81}" type="datetime1">
              <a:rPr lang="en-US" smtClean="0"/>
              <a:t>9/4/2024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5C4985-ACD0-2B4C-8981-36243250F268}" type="slidenum">
              <a:rPr lang="en-US" smtClean="0"/>
              <a:t>‹#›</a:t>
            </a:fld>
            <a:endParaRPr lang="en-US" dirty="0"/>
          </a:p>
        </p:txBody>
      </p:sp>
      <p:sp>
        <p:nvSpPr>
          <p:cNvPr id="11" name="Enter Title Here"/>
          <p:cNvSpPr>
            <a:spLocks noGrp="1"/>
          </p:cNvSpPr>
          <p:nvPr>
            <p:ph type="title"/>
          </p:nvPr>
        </p:nvSpPr>
        <p:spPr>
          <a:xfrm>
            <a:off x="1399822" y="237067"/>
            <a:ext cx="9953978" cy="1038840"/>
          </a:xfrm>
        </p:spPr>
        <p:txBody>
          <a:bodyPr/>
          <a:lstStyle/>
          <a:p>
            <a:r>
              <a:rPr lang="en-US"/>
              <a:t>Click to edit Master title style</a:t>
            </a:r>
          </a:p>
        </p:txBody>
      </p:sp>
    </p:spTree>
    <p:extLst>
      <p:ext uri="{BB962C8B-B14F-4D97-AF65-F5344CB8AC3E}">
        <p14:creationId xmlns:p14="http://schemas.microsoft.com/office/powerpoint/2010/main" val="638199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ontent: Figur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0DE0125-965C-4FD8-8D28-5DB439502AC0}" type="datetime1">
              <a:rPr lang="en-US" smtClean="0"/>
              <a:t>9/4/2024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5C4985-ACD0-2B4C-8981-36243250F268}" type="slidenum">
              <a:rPr lang="en-US" smtClean="0"/>
              <a:t>‹#›</a:t>
            </a:fld>
            <a:endParaRPr lang="en-US" dirty="0"/>
          </a:p>
        </p:txBody>
      </p:sp>
    </p:spTree>
    <p:extLst>
      <p:ext uri="{BB962C8B-B14F-4D97-AF65-F5344CB8AC3E}">
        <p14:creationId xmlns:p14="http://schemas.microsoft.com/office/powerpoint/2010/main" val="3456495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2: Centered">
    <p:spTree>
      <p:nvGrpSpPr>
        <p:cNvPr id="1" name=""/>
        <p:cNvGrpSpPr/>
        <p:nvPr/>
      </p:nvGrpSpPr>
      <p:grpSpPr>
        <a:xfrm>
          <a:off x="0" y="0"/>
          <a:ext cx="0" cy="0"/>
          <a:chOff x="0" y="0"/>
          <a:chExt cx="0" cy="0"/>
        </a:xfrm>
      </p:grpSpPr>
      <p:sp>
        <p:nvSpPr>
          <p:cNvPr id="2" name="Enter Title Here"/>
          <p:cNvSpPr>
            <a:spLocks noGrp="1"/>
          </p:cNvSpPr>
          <p:nvPr>
            <p:ph type="ctrTitle"/>
          </p:nvPr>
        </p:nvSpPr>
        <p:spPr>
          <a:xfrm>
            <a:off x="890016" y="809622"/>
            <a:ext cx="10411968" cy="2387600"/>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890016" y="3289297"/>
            <a:ext cx="1041196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4724400" y="5614142"/>
            <a:ext cx="2743200" cy="365125"/>
          </a:xfrm>
        </p:spPr>
        <p:txBody>
          <a:bodyPr/>
          <a:lstStyle>
            <a:lvl1pPr algn="ctr">
              <a:defRPr/>
            </a:lvl1pPr>
          </a:lstStyle>
          <a:p>
            <a:fld id="{A4296891-9782-439B-9487-2ED84BBDA3A7}" type="datetime1">
              <a:rPr lang="en-US" smtClean="0"/>
              <a:t>9/4/2024</a:t>
            </a:fld>
            <a:endParaRPr lang="en-US" dirty="0"/>
          </a:p>
        </p:txBody>
      </p:sp>
      <p:sp>
        <p:nvSpPr>
          <p:cNvPr id="5" name="Footer Placeholder 4"/>
          <p:cNvSpPr>
            <a:spLocks noGrp="1"/>
          </p:cNvSpPr>
          <p:nvPr>
            <p:ph type="ftr" sz="quarter" idx="11"/>
          </p:nvPr>
        </p:nvSpPr>
        <p:spPr>
          <a:xfrm>
            <a:off x="4038600" y="6095093"/>
            <a:ext cx="4114800" cy="365125"/>
          </a:xfrm>
        </p:spPr>
        <p:txBody>
          <a:bodyPr/>
          <a:lstStyle>
            <a:lvl1pPr algn="ctr">
              <a:defRPr/>
            </a:lvl1pPr>
          </a:lstStyle>
          <a:p>
            <a:endParaRPr lang="en-US" dirty="0"/>
          </a:p>
        </p:txBody>
      </p:sp>
      <p:pic>
        <p:nvPicPr>
          <p:cNvPr id="7" name="Picture 6" descr="California Energy Commissio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2364" y="666179"/>
            <a:ext cx="1247274" cy="1096212"/>
          </a:xfrm>
          <a:prstGeom prst="rect">
            <a:avLst/>
          </a:prstGeom>
        </p:spPr>
      </p:pic>
    </p:spTree>
    <p:extLst>
      <p:ext uri="{BB962C8B-B14F-4D97-AF65-F5344CB8AC3E}">
        <p14:creationId xmlns:p14="http://schemas.microsoft.com/office/powerpoint/2010/main" val="4022492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Content: 1 fra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47129B-0924-4CA8-90EF-51164F051685}" type="datetime1">
              <a:rPr lang="en-US" smtClean="0"/>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463234"/>
            <a:ext cx="1803400" cy="365125"/>
          </a:xfrm>
        </p:spPr>
        <p:txBody>
          <a:bodyPr/>
          <a:lstStyle/>
          <a:p>
            <a:fld id="{005C4985-ACD0-2B4C-8981-36243250F268}" type="slidenum">
              <a:rPr lang="en-US" smtClean="0"/>
              <a:t>‹#›</a:t>
            </a:fld>
            <a:endParaRPr lang="en-US" dirty="0"/>
          </a:p>
        </p:txBody>
      </p:sp>
    </p:spTree>
    <p:extLst>
      <p:ext uri="{BB962C8B-B14F-4D97-AF65-F5344CB8AC3E}">
        <p14:creationId xmlns:p14="http://schemas.microsoft.com/office/powerpoint/2010/main" val="1931917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B54996-5C40-42D5-9864-A12F84F260CD}"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9/4/2024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510779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Content: 2 fram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016EF6-83B1-46D0-99B4-CF99696C3B54}" type="datetime1">
              <a:rPr lang="en-US" smtClean="0"/>
              <a:t>9/4/2024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5C4985-ACD0-2B4C-8981-36243250F268}" type="slidenum">
              <a:rPr lang="en-US" smtClean="0"/>
              <a:t>‹#›</a:t>
            </a:fld>
            <a:endParaRPr lang="en-US" dirty="0"/>
          </a:p>
        </p:txBody>
      </p:sp>
    </p:spTree>
    <p:extLst>
      <p:ext uri="{BB962C8B-B14F-4D97-AF65-F5344CB8AC3E}">
        <p14:creationId xmlns:p14="http://schemas.microsoft.com/office/powerpoint/2010/main" val="4137583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2 frame w/ 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03269B-2E33-4041-96B9-9EA543A8456B}" type="datetime1">
              <a:rPr lang="en-US" smtClean="0"/>
              <a:t>9/4/2024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5C4985-ACD0-2B4C-8981-36243250F268}" type="slidenum">
              <a:rPr lang="en-US" smtClean="0"/>
              <a:t>‹#›</a:t>
            </a:fld>
            <a:endParaRPr lang="en-US" dirty="0"/>
          </a:p>
        </p:txBody>
      </p:sp>
      <p:sp>
        <p:nvSpPr>
          <p:cNvPr id="11" name="Enter Title Here"/>
          <p:cNvSpPr>
            <a:spLocks noGrp="1"/>
          </p:cNvSpPr>
          <p:nvPr>
            <p:ph type="title"/>
          </p:nvPr>
        </p:nvSpPr>
        <p:spPr>
          <a:xfrm>
            <a:off x="1399822" y="237067"/>
            <a:ext cx="9953978" cy="1038840"/>
          </a:xfrm>
        </p:spPr>
        <p:txBody>
          <a:bodyPr/>
          <a:lstStyle/>
          <a:p>
            <a:r>
              <a:rPr lang="en-US"/>
              <a:t>Click to edit Master title style</a:t>
            </a:r>
          </a:p>
        </p:txBody>
      </p:sp>
    </p:spTree>
    <p:extLst>
      <p:ext uri="{BB962C8B-B14F-4D97-AF65-F5344CB8AC3E}">
        <p14:creationId xmlns:p14="http://schemas.microsoft.com/office/powerpoint/2010/main" val="1512361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Content: Figur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35A8EB-B742-466C-863A-524506559179}" type="datetime1">
              <a:rPr lang="en-US" smtClean="0"/>
              <a:t>9/4/2024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5C4985-ACD0-2B4C-8981-36243250F268}" type="slidenum">
              <a:rPr lang="en-US" smtClean="0"/>
              <a:t>‹#›</a:t>
            </a:fld>
            <a:endParaRPr lang="en-US" dirty="0"/>
          </a:p>
        </p:txBody>
      </p:sp>
    </p:spTree>
    <p:extLst>
      <p:ext uri="{BB962C8B-B14F-4D97-AF65-F5344CB8AC3E}">
        <p14:creationId xmlns:p14="http://schemas.microsoft.com/office/powerpoint/2010/main" val="22857981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2: Centered">
    <p:spTree>
      <p:nvGrpSpPr>
        <p:cNvPr id="1" name=""/>
        <p:cNvGrpSpPr/>
        <p:nvPr/>
      </p:nvGrpSpPr>
      <p:grpSpPr>
        <a:xfrm>
          <a:off x="0" y="0"/>
          <a:ext cx="0" cy="0"/>
          <a:chOff x="0" y="0"/>
          <a:chExt cx="0" cy="0"/>
        </a:xfrm>
      </p:grpSpPr>
      <p:sp>
        <p:nvSpPr>
          <p:cNvPr id="2" name="Enter Title Here"/>
          <p:cNvSpPr>
            <a:spLocks noGrp="1"/>
          </p:cNvSpPr>
          <p:nvPr>
            <p:ph type="ctrTitle"/>
          </p:nvPr>
        </p:nvSpPr>
        <p:spPr>
          <a:xfrm>
            <a:off x="890016" y="809622"/>
            <a:ext cx="10411968" cy="2387600"/>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890016" y="3289297"/>
            <a:ext cx="1041196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4724400" y="5614142"/>
            <a:ext cx="2743200" cy="365125"/>
          </a:xfrm>
        </p:spPr>
        <p:txBody>
          <a:bodyPr/>
          <a:lstStyle>
            <a:lvl1pPr algn="ctr">
              <a:defRPr/>
            </a:lvl1pPr>
          </a:lstStyle>
          <a:p>
            <a:fld id="{1681EC48-898B-4281-A467-AF89452FF244}" type="datetime1">
              <a:rPr lang="en-US" smtClean="0"/>
              <a:t>9/4/2024</a:t>
            </a:fld>
            <a:endParaRPr lang="en-US" dirty="0"/>
          </a:p>
        </p:txBody>
      </p:sp>
      <p:sp>
        <p:nvSpPr>
          <p:cNvPr id="5" name="Footer Placeholder 4"/>
          <p:cNvSpPr>
            <a:spLocks noGrp="1"/>
          </p:cNvSpPr>
          <p:nvPr>
            <p:ph type="ftr" sz="quarter" idx="11"/>
          </p:nvPr>
        </p:nvSpPr>
        <p:spPr>
          <a:xfrm>
            <a:off x="4038600" y="6095093"/>
            <a:ext cx="4114800" cy="365125"/>
          </a:xfrm>
        </p:spPr>
        <p:txBody>
          <a:bodyPr/>
          <a:lstStyle>
            <a:lvl1pPr algn="ctr">
              <a:defRPr/>
            </a:lvl1pPr>
          </a:lstStyle>
          <a:p>
            <a:endParaRPr lang="en-US" dirty="0"/>
          </a:p>
        </p:txBody>
      </p:sp>
      <p:pic>
        <p:nvPicPr>
          <p:cNvPr id="7" name="Picture 6" descr="California Energy Commissio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2364" y="666179"/>
            <a:ext cx="1247274" cy="1096212"/>
          </a:xfrm>
          <a:prstGeom prst="rect">
            <a:avLst/>
          </a:prstGeom>
        </p:spPr>
      </p:pic>
    </p:spTree>
    <p:extLst>
      <p:ext uri="{BB962C8B-B14F-4D97-AF65-F5344CB8AC3E}">
        <p14:creationId xmlns:p14="http://schemas.microsoft.com/office/powerpoint/2010/main" val="16170125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CB57A-1586-4DE5-89E3-E38DDD5027DA}" type="datetime1">
              <a:rPr lang="en-US" smtClean="0"/>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09A1A5-4186-AE45-B489-8F93D826EB49}" type="slidenum">
              <a:rPr lang="en-US" smtClean="0"/>
              <a:t>‹#›</a:t>
            </a:fld>
            <a:endParaRPr lang="en-US" dirty="0"/>
          </a:p>
        </p:txBody>
      </p:sp>
      <p:sp>
        <p:nvSpPr>
          <p:cNvPr id="7" name="Enter Title Here"/>
          <p:cNvSpPr>
            <a:spLocks noGrp="1"/>
          </p:cNvSpPr>
          <p:nvPr>
            <p:ph type="title"/>
          </p:nvPr>
        </p:nvSpPr>
        <p:spPr>
          <a:xfrm>
            <a:off x="1399822" y="237067"/>
            <a:ext cx="9953978" cy="1038840"/>
          </a:xfrm>
        </p:spPr>
        <p:txBody>
          <a:bodyPr/>
          <a:lstStyle/>
          <a:p>
            <a:r>
              <a:rPr lang="en-US"/>
              <a:t>Click to edit Master title style</a:t>
            </a:r>
          </a:p>
        </p:txBody>
      </p:sp>
      <p:sp>
        <p:nvSpPr>
          <p:cNvPr id="8" name="Content Placeholder 2"/>
          <p:cNvSpPr>
            <a:spLocks noGrp="1"/>
          </p:cNvSpPr>
          <p:nvPr>
            <p:ph idx="1"/>
          </p:nvPr>
        </p:nvSpPr>
        <p:spPr>
          <a:xfrm>
            <a:off x="1399822" y="1825625"/>
            <a:ext cx="995397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29684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9E9BAA-CDE4-4E34-B071-66FE282038DC}" type="datetime1">
              <a:rPr lang="en-US" smtClean="0"/>
              <a:t>9/4/2024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09A1A5-4186-AE45-B489-8F93D826EB49}" type="slidenum">
              <a:rPr lang="en-US" smtClean="0"/>
              <a:t>‹#›</a:t>
            </a:fld>
            <a:endParaRPr lang="en-US" dirty="0"/>
          </a:p>
        </p:txBody>
      </p:sp>
      <p:sp>
        <p:nvSpPr>
          <p:cNvPr id="8"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7878511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2C06B8-1429-4CBA-B1E0-70C4839C3565}" type="datetime1">
              <a:rPr lang="en-US" smtClean="0"/>
              <a:t>9/4/2024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09A1A5-4186-AE45-B489-8F93D826EB49}" type="slidenum">
              <a:rPr lang="en-US" smtClean="0"/>
              <a:t>‹#›</a:t>
            </a:fld>
            <a:endParaRPr lang="en-US" dirty="0"/>
          </a:p>
        </p:txBody>
      </p:sp>
      <p:sp>
        <p:nvSpPr>
          <p:cNvPr id="10"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1524146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2: Centered">
    <p:spTree>
      <p:nvGrpSpPr>
        <p:cNvPr id="1" name=""/>
        <p:cNvGrpSpPr/>
        <p:nvPr/>
      </p:nvGrpSpPr>
      <p:grpSpPr>
        <a:xfrm>
          <a:off x="0" y="0"/>
          <a:ext cx="0" cy="0"/>
          <a:chOff x="0" y="0"/>
          <a:chExt cx="0" cy="0"/>
        </a:xfrm>
      </p:grpSpPr>
      <p:sp>
        <p:nvSpPr>
          <p:cNvPr id="2" name="Enter Title Here"/>
          <p:cNvSpPr>
            <a:spLocks noGrp="1"/>
          </p:cNvSpPr>
          <p:nvPr>
            <p:ph type="ctrTitle"/>
          </p:nvPr>
        </p:nvSpPr>
        <p:spPr>
          <a:xfrm>
            <a:off x="890016" y="809622"/>
            <a:ext cx="10411968" cy="2387600"/>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890016" y="3289297"/>
            <a:ext cx="1041196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4724400" y="5614142"/>
            <a:ext cx="2743200" cy="365125"/>
          </a:xfrm>
        </p:spPr>
        <p:txBody>
          <a:bodyPr/>
          <a:lstStyle>
            <a:lvl1pPr algn="ctr">
              <a:defRPr/>
            </a:lvl1pPr>
          </a:lstStyle>
          <a:p>
            <a:fld id="{D11B4CC6-D768-4DE0-93EE-DAE75B01DE13}" type="datetime1">
              <a:rPr lang="en-US" smtClean="0"/>
              <a:t>9/4/2024</a:t>
            </a:fld>
            <a:endParaRPr lang="en-US" dirty="0"/>
          </a:p>
        </p:txBody>
      </p:sp>
      <p:sp>
        <p:nvSpPr>
          <p:cNvPr id="5" name="Footer Placeholder 4"/>
          <p:cNvSpPr>
            <a:spLocks noGrp="1"/>
          </p:cNvSpPr>
          <p:nvPr>
            <p:ph type="ftr" sz="quarter" idx="11"/>
          </p:nvPr>
        </p:nvSpPr>
        <p:spPr>
          <a:xfrm>
            <a:off x="4038600" y="6095093"/>
            <a:ext cx="4114800" cy="365125"/>
          </a:xfrm>
        </p:spPr>
        <p:txBody>
          <a:bodyPr/>
          <a:lstStyle>
            <a:lvl1pPr algn="ctr">
              <a:defRPr/>
            </a:lvl1pPr>
          </a:lstStyle>
          <a:p>
            <a:endParaRPr lang="en-US" dirty="0"/>
          </a:p>
        </p:txBody>
      </p:sp>
      <p:pic>
        <p:nvPicPr>
          <p:cNvPr id="7" name="Picture 6" descr="California Energy Commissio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2364" y="666179"/>
            <a:ext cx="1247274" cy="1096212"/>
          </a:xfrm>
          <a:prstGeom prst="rect">
            <a:avLst/>
          </a:prstGeom>
        </p:spPr>
      </p:pic>
    </p:spTree>
    <p:extLst>
      <p:ext uri="{BB962C8B-B14F-4D97-AF65-F5344CB8AC3E}">
        <p14:creationId xmlns:p14="http://schemas.microsoft.com/office/powerpoint/2010/main" val="27564184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2: Left">
    <p:spTree>
      <p:nvGrpSpPr>
        <p:cNvPr id="1" name=""/>
        <p:cNvGrpSpPr/>
        <p:nvPr/>
      </p:nvGrpSpPr>
      <p:grpSpPr>
        <a:xfrm>
          <a:off x="0" y="0"/>
          <a:ext cx="0" cy="0"/>
          <a:chOff x="0" y="0"/>
          <a:chExt cx="0" cy="0"/>
        </a:xfrm>
      </p:grpSpPr>
      <p:sp>
        <p:nvSpPr>
          <p:cNvPr id="2" name="Enter Title Here"/>
          <p:cNvSpPr>
            <a:spLocks noGrp="1"/>
          </p:cNvSpPr>
          <p:nvPr>
            <p:ph type="title"/>
          </p:nvPr>
        </p:nvSpPr>
        <p:spPr>
          <a:xfrm>
            <a:off x="831850" y="712801"/>
            <a:ext cx="10515600" cy="2852737"/>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831850" y="3592526"/>
            <a:ext cx="10515600" cy="1500187"/>
          </a:xfrm>
        </p:spPr>
        <p:txBody>
          <a:bodyPr/>
          <a:lstStyle>
            <a:lvl1pPr marL="0" indent="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C61956-400E-4E05-ACF9-2240362CBAB0}" type="datetime1">
              <a:rPr lang="en-US" smtClean="0"/>
              <a:t>9/4/2024</a:t>
            </a:fld>
            <a:endParaRPr lang="en-US" dirty="0"/>
          </a:p>
        </p:txBody>
      </p:sp>
      <p:pic>
        <p:nvPicPr>
          <p:cNvPr id="8" name="Picture 7" descr="California Energy Commissio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850" y="4883817"/>
            <a:ext cx="1247274" cy="1096212"/>
          </a:xfrm>
          <a:prstGeom prst="rect">
            <a:avLst/>
          </a:prstGeom>
        </p:spPr>
      </p:pic>
      <p:sp>
        <p:nvSpPr>
          <p:cNvPr id="10" name="Content Placeholder 9"/>
          <p:cNvSpPr>
            <a:spLocks noGrp="1"/>
          </p:cNvSpPr>
          <p:nvPr>
            <p:ph sz="quarter" idx="13" hasCustomPrompt="1"/>
          </p:nvPr>
        </p:nvSpPr>
        <p:spPr>
          <a:xfrm>
            <a:off x="2363788" y="4813085"/>
            <a:ext cx="2911475" cy="1022350"/>
          </a:xfrm>
        </p:spPr>
        <p:txBody>
          <a:bodyPr>
            <a:noAutofit/>
          </a:bodyPr>
          <a:lstStyle>
            <a:lvl1pPr marL="0" indent="0">
              <a:buNone/>
              <a:defRPr sz="2400" baseline="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Presenters:</a:t>
            </a:r>
          </a:p>
          <a:p>
            <a:pPr lvl="0"/>
            <a:r>
              <a:rPr lang="en-US"/>
              <a:t>Name 1</a:t>
            </a:r>
          </a:p>
          <a:p>
            <a:pPr lvl="0"/>
            <a:r>
              <a:rPr lang="en-US"/>
              <a:t>Name 2</a:t>
            </a:r>
          </a:p>
        </p:txBody>
      </p:sp>
    </p:spTree>
    <p:extLst>
      <p:ext uri="{BB962C8B-B14F-4D97-AF65-F5344CB8AC3E}">
        <p14:creationId xmlns:p14="http://schemas.microsoft.com/office/powerpoint/2010/main" val="4996270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2: Simple">
    <p:spTree>
      <p:nvGrpSpPr>
        <p:cNvPr id="1" name=""/>
        <p:cNvGrpSpPr/>
        <p:nvPr/>
      </p:nvGrpSpPr>
      <p:grpSpPr>
        <a:xfrm>
          <a:off x="0" y="0"/>
          <a:ext cx="0" cy="0"/>
          <a:chOff x="0" y="0"/>
          <a:chExt cx="0" cy="0"/>
        </a:xfrm>
      </p:grpSpPr>
      <p:sp>
        <p:nvSpPr>
          <p:cNvPr id="2" name="Enter Title Here"/>
          <p:cNvSpPr>
            <a:spLocks noGrp="1"/>
          </p:cNvSpPr>
          <p:nvPr>
            <p:ph type="title"/>
          </p:nvPr>
        </p:nvSpPr>
        <p:spPr>
          <a:xfrm>
            <a:off x="838200" y="3012554"/>
            <a:ext cx="10515600" cy="1325563"/>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5DFBFCA5-3B74-41FB-806E-175BEA05FFC3}" type="datetime1">
              <a:rPr lang="en-US" smtClean="0"/>
              <a:t>9/4/2024</a:t>
            </a:fld>
            <a:endParaRPr lang="en-US" dirty="0"/>
          </a:p>
        </p:txBody>
      </p:sp>
      <p:pic>
        <p:nvPicPr>
          <p:cNvPr id="6" name="Picture 5" descr="California Energy Commissio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656202"/>
            <a:ext cx="1247274" cy="1096212"/>
          </a:xfrm>
          <a:prstGeom prst="rect">
            <a:avLst/>
          </a:prstGeom>
        </p:spPr>
      </p:pic>
    </p:spTree>
    <p:extLst>
      <p:ext uri="{BB962C8B-B14F-4D97-AF65-F5344CB8AC3E}">
        <p14:creationId xmlns:p14="http://schemas.microsoft.com/office/powerpoint/2010/main" val="3766066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C333E9-3E8C-400C-A890-15A9A65AB0BF}"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9/4/2024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00892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272A2C4-2EBA-4E9D-AF54-744EF0601F35}"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9/4/2024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70493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A3190C8-574A-4CA8-B59E-DD2C0277B158}"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9/4/2024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76455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2C57FAB-A487-4582-99F4-02CFB6A032AD}"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9/4/2024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21581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4FDFADE-4C30-4A3C-8139-557E226086E8}"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9/4/2024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97248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80DB539-BCBD-48EE-91BC-71B260324FEA}"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9/4/2024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86200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AC0AF88-8E50-4DEB-926A-D90DB8AE1808}"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9/4/2024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26456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6.xml"/><Relationship Id="rId7" Type="http://schemas.openxmlformats.org/officeDocument/2006/relationships/image" Target="../media/image4.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3.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1.xml"/><Relationship Id="rId7" Type="http://schemas.openxmlformats.org/officeDocument/2006/relationships/image" Target="../media/image4.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image" Target="../media/image6.png"/><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97FD7588-4ABA-4ED3-82D4-09855F206E3F}"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9/4/2024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7" name="Picture 6" descr="This provides the agerenda for the Pre-Application Workshop. " title="Agenda Slide">
            <a:extLst>
              <a:ext uri="{FF2B5EF4-FFF2-40B4-BE49-F238E27FC236}">
                <a16:creationId xmlns:a16="http://schemas.microsoft.com/office/drawing/2014/main" id="{9E744614-DDAC-3544-BC23-283A46340461}"/>
              </a:ext>
            </a:extLst>
          </p:cNvPr>
          <p:cNvPicPr>
            <a:picLocks noChangeAspect="1"/>
          </p:cNvPicPr>
          <p:nvPr userDrawn="1"/>
        </p:nvPicPr>
        <p:blipFill>
          <a:blip r:embed="rId14"/>
          <a:stretch>
            <a:fillRect/>
          </a:stretch>
        </p:blipFill>
        <p:spPr>
          <a:xfrm>
            <a:off x="0" y="-90311"/>
            <a:ext cx="12192000" cy="6858000"/>
          </a:xfrm>
          <a:prstGeom prst="rect">
            <a:avLst/>
          </a:prstGeom>
        </p:spPr>
      </p:pic>
    </p:spTree>
    <p:extLst>
      <p:ext uri="{BB962C8B-B14F-4D97-AF65-F5344CB8AC3E}">
        <p14:creationId xmlns:p14="http://schemas.microsoft.com/office/powerpoint/2010/main" val="30262542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B9ACA0-5078-4619-9CF7-8D1F29466F2B}" type="datetime1">
              <a:rPr lang="en-US" smtClean="0"/>
              <a:t>9/4/2024</a:t>
            </a:fld>
            <a:endParaRPr lang="en-US" dirty="0"/>
          </a:p>
        </p:txBody>
      </p:sp>
    </p:spTree>
    <p:extLst>
      <p:ext uri="{BB962C8B-B14F-4D97-AF65-F5344CB8AC3E}">
        <p14:creationId xmlns:p14="http://schemas.microsoft.com/office/powerpoint/2010/main" val="2927634303"/>
      </p:ext>
    </p:extLst>
  </p:cSld>
  <p:clrMap bg1="lt1" tx1="dk1" bg2="lt2" tx2="dk2" accent1="accent1" accent2="accent2" accent3="accent3" accent4="accent4" accent5="accent5" accent6="accent6" hlink="hlink" folHlink="folHlink"/>
  <p:sldLayoutIdLst>
    <p:sldLayoutId id="2147483698"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399822" y="1825625"/>
            <a:ext cx="995397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463234"/>
            <a:ext cx="2743200" cy="365125"/>
          </a:xfrm>
          <a:prstGeom prst="rect">
            <a:avLst/>
          </a:prstGeom>
        </p:spPr>
        <p:txBody>
          <a:bodyPr vert="horz" lIns="91440" tIns="45720" rIns="91440" bIns="45720" rtlCol="0" anchor="ctr"/>
          <a:lstStyle>
            <a:lvl1pPr algn="l">
              <a:defRPr sz="1200">
                <a:solidFill>
                  <a:schemeClr val="bg1"/>
                </a:solidFill>
              </a:defRPr>
            </a:lvl1pPr>
          </a:lstStyle>
          <a:p>
            <a:fld id="{08B8179D-6239-4DD9-8CEB-09CD524CDF5F}" type="datetime1">
              <a:rPr lang="en-US" smtClean="0"/>
              <a:t>9/4/2024</a:t>
            </a:fld>
            <a:endParaRPr lang="en-US" dirty="0"/>
          </a:p>
        </p:txBody>
      </p:sp>
      <p:sp>
        <p:nvSpPr>
          <p:cNvPr id="5" name="Footer Placeholder 4"/>
          <p:cNvSpPr>
            <a:spLocks noGrp="1"/>
          </p:cNvSpPr>
          <p:nvPr>
            <p:ph type="ftr" sz="quarter" idx="3"/>
          </p:nvPr>
        </p:nvSpPr>
        <p:spPr>
          <a:xfrm>
            <a:off x="4038600" y="6463234"/>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8610600" y="6463234"/>
            <a:ext cx="1761067" cy="365125"/>
          </a:xfrm>
          <a:prstGeom prst="rect">
            <a:avLst/>
          </a:prstGeom>
        </p:spPr>
        <p:txBody>
          <a:bodyPr vert="horz" lIns="91440" tIns="45720" rIns="91440" bIns="45720" rtlCol="0" anchor="ctr"/>
          <a:lstStyle>
            <a:lvl1pPr algn="r">
              <a:defRPr sz="1200">
                <a:solidFill>
                  <a:schemeClr val="bg1"/>
                </a:solidFill>
              </a:defRPr>
            </a:lvl1pPr>
          </a:lstStyle>
          <a:p>
            <a:fld id="{005C4985-ACD0-2B4C-8981-36243250F268}" type="slidenum">
              <a:rPr lang="en-US" smtClean="0"/>
              <a:pPr/>
              <a:t>‹#›</a:t>
            </a:fld>
            <a:endParaRPr lang="en-US" dirty="0"/>
          </a:p>
        </p:txBody>
      </p:sp>
      <p:pic>
        <p:nvPicPr>
          <p:cNvPr id="7" name="Pictur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28549" y="224496"/>
            <a:ext cx="827718" cy="727472"/>
          </a:xfrm>
          <a:prstGeom prst="rect">
            <a:avLst/>
          </a:prstGeom>
        </p:spPr>
      </p:pic>
    </p:spTree>
    <p:extLst>
      <p:ext uri="{BB962C8B-B14F-4D97-AF65-F5344CB8AC3E}">
        <p14:creationId xmlns:p14="http://schemas.microsoft.com/office/powerpoint/2010/main" val="126215667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18" r:id="rId5"/>
  </p:sldLayoutIdLst>
  <p:hf hdr="0" ftr="0" dt="0"/>
  <p:txStyles>
    <p:title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399822" y="1825625"/>
            <a:ext cx="995397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463234"/>
            <a:ext cx="2743200" cy="365125"/>
          </a:xfrm>
          <a:prstGeom prst="rect">
            <a:avLst/>
          </a:prstGeom>
        </p:spPr>
        <p:txBody>
          <a:bodyPr vert="horz" lIns="91440" tIns="45720" rIns="91440" bIns="45720" rtlCol="0" anchor="ctr"/>
          <a:lstStyle>
            <a:lvl1pPr algn="l">
              <a:defRPr sz="1200">
                <a:solidFill>
                  <a:schemeClr val="bg1"/>
                </a:solidFill>
              </a:defRPr>
            </a:lvl1pPr>
          </a:lstStyle>
          <a:p>
            <a:fld id="{B488528B-9778-4311-9D10-DE695D6B5AE9}" type="datetime1">
              <a:rPr lang="en-US" smtClean="0"/>
              <a:t>9/4/2024</a:t>
            </a:fld>
            <a:endParaRPr lang="en-US" dirty="0"/>
          </a:p>
        </p:txBody>
      </p:sp>
      <p:sp>
        <p:nvSpPr>
          <p:cNvPr id="5" name="Footer Placeholder 4"/>
          <p:cNvSpPr>
            <a:spLocks noGrp="1"/>
          </p:cNvSpPr>
          <p:nvPr>
            <p:ph type="ftr" sz="quarter" idx="3"/>
          </p:nvPr>
        </p:nvSpPr>
        <p:spPr>
          <a:xfrm>
            <a:off x="4038600" y="6463234"/>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8610600" y="6463234"/>
            <a:ext cx="1761067" cy="365125"/>
          </a:xfrm>
          <a:prstGeom prst="rect">
            <a:avLst/>
          </a:prstGeom>
        </p:spPr>
        <p:txBody>
          <a:bodyPr vert="horz" lIns="91440" tIns="45720" rIns="91440" bIns="45720" rtlCol="0" anchor="ctr"/>
          <a:lstStyle>
            <a:lvl1pPr algn="r">
              <a:defRPr sz="1200">
                <a:solidFill>
                  <a:schemeClr val="bg1"/>
                </a:solidFill>
              </a:defRPr>
            </a:lvl1pPr>
          </a:lstStyle>
          <a:p>
            <a:fld id="{005C4985-ACD0-2B4C-8981-36243250F268}" type="slidenum">
              <a:rPr lang="en-US" smtClean="0"/>
              <a:pPr/>
              <a:t>‹#›</a:t>
            </a:fld>
            <a:endParaRPr lang="en-US" dirty="0"/>
          </a:p>
        </p:txBody>
      </p:sp>
      <p:pic>
        <p:nvPicPr>
          <p:cNvPr id="7" name="Pictur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28549" y="224496"/>
            <a:ext cx="827718" cy="727472"/>
          </a:xfrm>
          <a:prstGeom prst="rect">
            <a:avLst/>
          </a:prstGeom>
        </p:spPr>
      </p:pic>
    </p:spTree>
    <p:extLst>
      <p:ext uri="{BB962C8B-B14F-4D97-AF65-F5344CB8AC3E}">
        <p14:creationId xmlns:p14="http://schemas.microsoft.com/office/powerpoint/2010/main" val="3135166349"/>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17" r:id="rId5"/>
  </p:sldLayoutIdLst>
  <p:hf hdr="0" ftr="0" dt="0"/>
  <p:txStyles>
    <p:title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8174D4-F96C-4287-A400-BA25668671D2}" type="datetime1">
              <a:rPr lang="en-US" smtClean="0"/>
              <a:t>9/4/2024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09A1A5-4186-AE45-B489-8F93D826EB49}" type="slidenum">
              <a:rPr lang="en-US" smtClean="0"/>
              <a:t>‹#›</a:t>
            </a:fld>
            <a:endParaRPr lang="en-US" dirty="0"/>
          </a:p>
        </p:txBody>
      </p:sp>
      <p:sp>
        <p:nvSpPr>
          <p:cNvPr id="7"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p:cNvSpPr>
            <a:spLocks noGrp="1"/>
          </p:cNvSpPr>
          <p:nvPr>
            <p:ph type="body" idx="1"/>
          </p:nvPr>
        </p:nvSpPr>
        <p:spPr>
          <a:xfrm>
            <a:off x="1399822" y="1825625"/>
            <a:ext cx="995397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28549" y="224496"/>
            <a:ext cx="827718" cy="727472"/>
          </a:xfrm>
          <a:prstGeom prst="rect">
            <a:avLst/>
          </a:prstGeom>
        </p:spPr>
      </p:pic>
    </p:spTree>
    <p:extLst>
      <p:ext uri="{BB962C8B-B14F-4D97-AF65-F5344CB8AC3E}">
        <p14:creationId xmlns:p14="http://schemas.microsoft.com/office/powerpoint/2010/main" val="134095539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Lst>
  <p:hf hdr="0" ftr="0" dt="0"/>
  <p:txStyles>
    <p:titleStyle>
      <a:lvl1pPr algn="l" defTabSz="914400" rtl="0" eaLnBrk="1" latinLnBrk="0" hangingPunct="1">
        <a:lnSpc>
          <a:spcPct val="90000"/>
        </a:lnSpc>
        <a:spcBef>
          <a:spcPct val="0"/>
        </a:spcBef>
        <a:buNone/>
        <a:defRPr sz="4400" kern="1200">
          <a:solidFill>
            <a:schemeClr val="tx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91DDF7-8E74-4F58-B6DA-B606CC960944}" type="datetime1">
              <a:rPr lang="en-US" smtClean="0"/>
              <a:t>9/4/2024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B12032-C4BC-1846-BCAE-83F2C463453C}" type="slidenum">
              <a:rPr lang="en-US" smtClean="0"/>
              <a:t>‹#›</a:t>
            </a:fld>
            <a:endParaRPr lang="en-US" dirty="0"/>
          </a:p>
        </p:txBody>
      </p:sp>
    </p:spTree>
    <p:extLst>
      <p:ext uri="{BB962C8B-B14F-4D97-AF65-F5344CB8AC3E}">
        <p14:creationId xmlns:p14="http://schemas.microsoft.com/office/powerpoint/2010/main" val="194468256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Lst>
  <p:hf hdr="0" ftr="0" dt="0"/>
  <p:txStyles>
    <p:titleStyle>
      <a:lvl1pPr algn="l" defTabSz="914400" rtl="0" eaLnBrk="1" latinLnBrk="0" hangingPunct="1">
        <a:lnSpc>
          <a:spcPct val="90000"/>
        </a:lnSpc>
        <a:spcBef>
          <a:spcPct val="0"/>
        </a:spcBef>
        <a:buNone/>
        <a:defRPr sz="4400" kern="1200">
          <a:solidFill>
            <a:schemeClr val="tx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hyperlink" Target="http://www.sos.ca.gov/" TargetMode="External"/><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hyperlink" Target="https://www.energy.ca.gov/solicitations/2024-08/rfp-24-401-building-energy-performance-strategy-report-benchmarking-support" TargetMode="External"/><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19.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3.xml"/><Relationship Id="rId1" Type="http://schemas.openxmlformats.org/officeDocument/2006/relationships/slideLayout" Target="../slideLayouts/slideLayout19.xml"/><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hyperlink" Target="https://gss.energy.ca.gov/" TargetMode="External"/><Relationship Id="rId2" Type="http://schemas.openxmlformats.org/officeDocument/2006/relationships/notesSlide" Target="../notesSlides/notesSlide25.xml"/><Relationship Id="rId1" Type="http://schemas.openxmlformats.org/officeDocument/2006/relationships/slideLayout" Target="../slideLayouts/slideLayout19.xml"/><Relationship Id="rId4" Type="http://schemas.openxmlformats.org/officeDocument/2006/relationships/hyperlink" Target="https://www.energy.ca.gov/media/1654"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14.xml"/><Relationship Id="rId5" Type="http://schemas.openxmlformats.org/officeDocument/2006/relationships/hyperlink" Target="https://en.wikipedia.org/wiki/No_symbol" TargetMode="Externa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hyperlink" Target="https://www.energy.ca.gov/solicitations/2024-08/rfp-24-401-building-energy-performance-strategy-report-benchmarking-support" TargetMode="External"/><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www.caleprocure.ca.gov/pages/PublicSearch/supplier-search.aspx" TargetMode="External"/><Relationship Id="rId2" Type="http://schemas.openxmlformats.org/officeDocument/2006/relationships/notesSlide" Target="../notesSlides/notesSlide40.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3" Type="http://schemas.openxmlformats.org/officeDocument/2006/relationships/hyperlink" Target="https://www.documents.dgs.ca.gov/dgs/fmc/pdf/std830.pdf" TargetMode="External"/><Relationship Id="rId2" Type="http://schemas.openxmlformats.org/officeDocument/2006/relationships/notesSlide" Target="../notesSlides/notesSlide44.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3" Type="http://schemas.openxmlformats.org/officeDocument/2006/relationships/hyperlink" Target="mailto:Diana.Grady@energy.ca.gov" TargetMode="External"/><Relationship Id="rId2" Type="http://schemas.openxmlformats.org/officeDocument/2006/relationships/notesSlide" Target="../notesSlides/notesSlide46.xml"/><Relationship Id="rId1" Type="http://schemas.openxmlformats.org/officeDocument/2006/relationships/slideLayout" Target="../slideLayouts/slideLayout19.xml"/><Relationship Id="rId4" Type="http://schemas.openxmlformats.org/officeDocument/2006/relationships/hyperlink" Target="https://www.energy.ca.gov/solicitations/2024-08/rfp-24-401-building-energy-performance-strategy-report-benchmarking-support"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mailto:Diana.Grady@energy.ca.gov" TargetMode="External"/><Relationship Id="rId2" Type="http://schemas.openxmlformats.org/officeDocument/2006/relationships/notesSlide" Target="../notesSlides/notesSlide47.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hyperlink" Target="https://forms.office.com/g/Sf8n2P5VuG?origin=lprLink" TargetMode="External"/><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14597" y="4552167"/>
            <a:ext cx="10515600" cy="722751"/>
          </a:xfrm>
        </p:spPr>
        <p:txBody>
          <a:bodyPr/>
          <a:lstStyle/>
          <a:p>
            <a:r>
              <a:rPr kumimoji="0" lang="en-US" sz="3400" b="1" i="0" u="none" strike="noStrike" kern="1200" cap="none" spc="0" normalizeH="0" baseline="0" noProof="0" dirty="0">
                <a:ln>
                  <a:noFill/>
                </a:ln>
                <a:solidFill>
                  <a:srgbClr val="083763"/>
                </a:solidFill>
                <a:effectLst/>
                <a:uLnTx/>
                <a:uFillTx/>
                <a:latin typeface="Arial Black" panose="020B0A04020102020204" pitchFamily="34" charset="0"/>
                <a:cs typeface="Arial"/>
              </a:rPr>
              <a:t>RFP-24-401 Pre-Bid Conference</a:t>
            </a:r>
            <a:endParaRPr lang="en-US" sz="3400" dirty="0">
              <a:solidFill>
                <a:srgbClr val="083763"/>
              </a:solidFill>
              <a:latin typeface="Arial Black" panose="020B0A04020102020204" pitchFamily="34" charset="0"/>
            </a:endParaRPr>
          </a:p>
        </p:txBody>
      </p:sp>
      <p:sp>
        <p:nvSpPr>
          <p:cNvPr id="5" name="Text Placeholder 4"/>
          <p:cNvSpPr>
            <a:spLocks noGrp="1"/>
          </p:cNvSpPr>
          <p:nvPr>
            <p:ph type="body" idx="1"/>
          </p:nvPr>
        </p:nvSpPr>
        <p:spPr>
          <a:xfrm>
            <a:off x="831850" y="5252170"/>
            <a:ext cx="10515600" cy="1327405"/>
          </a:xfrm>
        </p:spPr>
        <p:txBody>
          <a:bodyPr/>
          <a:lstStyle/>
          <a:p>
            <a:pPr>
              <a:lnSpc>
                <a:spcPct val="108000"/>
              </a:lnSpc>
              <a:spcBef>
                <a:spcPts val="0"/>
              </a:spcBef>
            </a:pPr>
            <a:r>
              <a:rPr lang="en-US" dirty="0">
                <a:solidFill>
                  <a:srgbClr val="083763"/>
                </a:solidFill>
              </a:rPr>
              <a:t>Building Energy Performance Strategy Report &amp; Benchmarking Support </a:t>
            </a:r>
          </a:p>
          <a:p>
            <a:pPr>
              <a:lnSpc>
                <a:spcPct val="108000"/>
              </a:lnSpc>
              <a:spcBef>
                <a:spcPts val="0"/>
              </a:spcBef>
            </a:pPr>
            <a:r>
              <a:rPr lang="en-US" dirty="0">
                <a:solidFill>
                  <a:srgbClr val="083763"/>
                </a:solidFill>
              </a:rPr>
              <a:t>Presenter: Elizabeth Butler, Contract and Grant Manager</a:t>
            </a:r>
          </a:p>
          <a:p>
            <a:pPr>
              <a:lnSpc>
                <a:spcPct val="108000"/>
              </a:lnSpc>
              <a:spcBef>
                <a:spcPts val="0"/>
              </a:spcBef>
            </a:pPr>
            <a:r>
              <a:rPr lang="en-US" dirty="0">
                <a:solidFill>
                  <a:srgbClr val="083763"/>
                </a:solidFill>
              </a:rPr>
              <a:t>Date: Wednesday, September 4, 2024 </a:t>
            </a:r>
          </a:p>
        </p:txBody>
      </p:sp>
    </p:spTree>
    <p:extLst>
      <p:ext uri="{BB962C8B-B14F-4D97-AF65-F5344CB8AC3E}">
        <p14:creationId xmlns:p14="http://schemas.microsoft.com/office/powerpoint/2010/main" val="1975939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dirty="0">
                <a:solidFill>
                  <a:srgbClr val="083763"/>
                </a:solidFill>
                <a:cs typeface="Arial"/>
              </a:rPr>
              <a:t>Purpose of this Solicitation</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889066" y="1371600"/>
            <a:ext cx="10401234" cy="4746245"/>
          </a:xfrm>
        </p:spPr>
        <p:txBody>
          <a:bodyPr vert="horz" lIns="91440" tIns="45720" rIns="91440" bIns="45720" rtlCol="0" anchor="t">
            <a:normAutofit/>
          </a:bodyPr>
          <a:lstStyle/>
          <a:p>
            <a:pPr marL="571500" indent="-457200">
              <a:spcAft>
                <a:spcPts val="1200"/>
              </a:spcAft>
              <a:buClr>
                <a:srgbClr val="FF6600"/>
              </a:buClr>
            </a:pPr>
            <a:r>
              <a:rPr lang="en-US" sz="3200" dirty="0">
                <a:solidFill>
                  <a:srgbClr val="083763"/>
                </a:solidFill>
                <a:ea typeface="Tahoma" panose="020B0604030504040204" pitchFamily="34" charset="0"/>
                <a:cs typeface="Tahoma" panose="020B0604030504040204" pitchFamily="34" charset="0"/>
              </a:rPr>
              <a:t>Select an experienced contractor team to provide technical support services for:</a:t>
            </a:r>
          </a:p>
          <a:p>
            <a:pPr marL="1028700" lvl="1" indent="-457200">
              <a:spcBef>
                <a:spcPts val="1000"/>
              </a:spcBef>
              <a:spcAft>
                <a:spcPts val="1200"/>
              </a:spcAft>
              <a:buClr>
                <a:srgbClr val="FF6600"/>
              </a:buClr>
              <a:buFont typeface="Courier New" panose="02070309020205020404" pitchFamily="49" charset="0"/>
              <a:buChar char="o"/>
            </a:pPr>
            <a:r>
              <a:rPr lang="en-US" sz="3200" dirty="0">
                <a:solidFill>
                  <a:srgbClr val="083763"/>
                </a:solidFill>
                <a:ea typeface="Tahoma" panose="020B0604030504040204" pitchFamily="34" charset="0"/>
                <a:cs typeface="Tahoma" panose="020B0604030504040204" pitchFamily="34" charset="0"/>
              </a:rPr>
              <a:t>Existing Benchmarking Program</a:t>
            </a:r>
          </a:p>
          <a:p>
            <a:pPr marL="1028700" lvl="1" indent="-457200">
              <a:spcBef>
                <a:spcPts val="1000"/>
              </a:spcBef>
              <a:spcAft>
                <a:spcPts val="1200"/>
              </a:spcAft>
              <a:buClr>
                <a:srgbClr val="FF6600"/>
              </a:buClr>
              <a:buFont typeface="Courier New" panose="02070309020205020404" pitchFamily="49" charset="0"/>
              <a:buChar char="o"/>
            </a:pPr>
            <a:r>
              <a:rPr lang="en-US" sz="3200" dirty="0">
                <a:solidFill>
                  <a:srgbClr val="083763"/>
                </a:solidFill>
                <a:ea typeface="Tahoma" panose="020B0604030504040204" pitchFamily="34" charset="0"/>
                <a:cs typeface="Tahoma" panose="020B0604030504040204" pitchFamily="34" charset="0"/>
              </a:rPr>
              <a:t>SB 48 Implementation Proceeding</a:t>
            </a:r>
          </a:p>
        </p:txBody>
      </p:sp>
      <p:sp>
        <p:nvSpPr>
          <p:cNvPr id="3" name="TextBox 2">
            <a:extLst>
              <a:ext uri="{FF2B5EF4-FFF2-40B4-BE49-F238E27FC236}">
                <a16:creationId xmlns:a16="http://schemas.microsoft.com/office/drawing/2014/main" id="{F77FF3F3-8A07-78D3-B734-CB1288E619B2}"/>
              </a:ext>
            </a:extLst>
          </p:cNvPr>
          <p:cNvSpPr txBox="1"/>
          <p:nvPr/>
        </p:nvSpPr>
        <p:spPr>
          <a:xfrm>
            <a:off x="0" y="6382512"/>
            <a:ext cx="3166110" cy="369332"/>
          </a:xfrm>
          <a:prstGeom prst="rect">
            <a:avLst/>
          </a:prstGeom>
          <a:noFill/>
        </p:spPr>
        <p:txBody>
          <a:bodyPr wrap="square" lIns="91440" tIns="45720" rIns="91440" bIns="45720" rtlCol="0" anchor="t">
            <a:spAutoFit/>
          </a:bodyPr>
          <a:lstStyle/>
          <a:p>
            <a:r>
              <a:rPr lang="en-US" b="1" dirty="0">
                <a:solidFill>
                  <a:srgbClr val="083763"/>
                </a:solidFill>
                <a:ea typeface="Tahoma"/>
                <a:cs typeface="Tahoma"/>
              </a:rPr>
              <a:t>Solicitation Manual page 5</a:t>
            </a:r>
            <a:endParaRPr lang="en-US" b="1" dirty="0">
              <a:solidFill>
                <a:srgbClr val="083763"/>
              </a:solidFill>
              <a:highlight>
                <a:srgbClr val="FFFF00"/>
              </a:highlight>
              <a:ea typeface="Tahoma" panose="020B0604030504040204" pitchFamily="34" charset="0"/>
              <a:cs typeface="Tahoma" panose="020B0604030504040204" pitchFamily="34" charset="0"/>
            </a:endParaRPr>
          </a:p>
        </p:txBody>
      </p:sp>
      <p:sp>
        <p:nvSpPr>
          <p:cNvPr id="2" name="Slide Number Placeholder 1">
            <a:extLst>
              <a:ext uri="{FF2B5EF4-FFF2-40B4-BE49-F238E27FC236}">
                <a16:creationId xmlns:a16="http://schemas.microsoft.com/office/drawing/2014/main" id="{BCF6018C-9572-49A6-88F3-2C61EF5088C9}"/>
              </a:ext>
            </a:extLst>
          </p:cNvPr>
          <p:cNvSpPr>
            <a:spLocks noGrp="1"/>
          </p:cNvSpPr>
          <p:nvPr>
            <p:ph type="sldNum" sz="quarter" idx="12"/>
          </p:nvPr>
        </p:nvSpPr>
        <p:spPr>
          <a:xfrm>
            <a:off x="10388600" y="6510528"/>
            <a:ext cx="1803400" cy="365125"/>
          </a:xfrm>
        </p:spPr>
        <p:txBody>
          <a:bodyPr/>
          <a:lstStyle/>
          <a:p>
            <a:fld id="{005C4985-ACD0-2B4C-8981-36243250F268}" type="slidenum">
              <a:rPr lang="en-US" smtClean="0">
                <a:solidFill>
                  <a:srgbClr val="083763"/>
                </a:solidFill>
              </a:rPr>
              <a:t>10</a:t>
            </a:fld>
            <a:endParaRPr lang="en-US" dirty="0">
              <a:solidFill>
                <a:srgbClr val="083763"/>
              </a:solidFill>
            </a:endParaRPr>
          </a:p>
        </p:txBody>
      </p:sp>
    </p:spTree>
    <p:extLst>
      <p:ext uri="{BB962C8B-B14F-4D97-AF65-F5344CB8AC3E}">
        <p14:creationId xmlns:p14="http://schemas.microsoft.com/office/powerpoint/2010/main" val="17874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AEA8E-16BD-0600-78F1-B199739A9941}"/>
              </a:ext>
            </a:extLst>
          </p:cNvPr>
          <p:cNvSpPr>
            <a:spLocks noGrp="1"/>
          </p:cNvSpPr>
          <p:nvPr>
            <p:ph type="title"/>
          </p:nvPr>
        </p:nvSpPr>
        <p:spPr/>
        <p:txBody>
          <a:bodyPr/>
          <a:lstStyle/>
          <a:p>
            <a:r>
              <a:rPr lang="en-US" dirty="0">
                <a:solidFill>
                  <a:srgbClr val="083763"/>
                </a:solidFill>
              </a:rPr>
              <a:t>Key Activities and Dates</a:t>
            </a:r>
          </a:p>
        </p:txBody>
      </p:sp>
      <p:graphicFrame>
        <p:nvGraphicFramePr>
          <p:cNvPr id="5" name="Content Placeholder 4" descr="This table includes the Key Activities and Dates for this solicitation, which are also available on page 5 of the solicitation manual. ">
            <a:extLst>
              <a:ext uri="{FF2B5EF4-FFF2-40B4-BE49-F238E27FC236}">
                <a16:creationId xmlns:a16="http://schemas.microsoft.com/office/drawing/2014/main" id="{99CA2CE2-E51A-EE4D-D12E-7454313231F0}"/>
              </a:ext>
            </a:extLst>
          </p:cNvPr>
          <p:cNvGraphicFramePr>
            <a:graphicFrameLocks noGrp="1"/>
          </p:cNvGraphicFramePr>
          <p:nvPr>
            <p:ph idx="1"/>
            <p:extLst>
              <p:ext uri="{D42A27DB-BD31-4B8C-83A1-F6EECF244321}">
                <p14:modId xmlns:p14="http://schemas.microsoft.com/office/powerpoint/2010/main" val="40472947"/>
              </p:ext>
            </p:extLst>
          </p:nvPr>
        </p:nvGraphicFramePr>
        <p:xfrm>
          <a:off x="1324975" y="1371600"/>
          <a:ext cx="9542049" cy="4800195"/>
        </p:xfrm>
        <a:graphic>
          <a:graphicData uri="http://schemas.openxmlformats.org/drawingml/2006/table">
            <a:tbl>
              <a:tblPr firstRow="1" firstCol="1" bandRow="1">
                <a:tableStyleId>{B301B821-A1FF-4177-AEE7-76D212191A09}</a:tableStyleId>
              </a:tblPr>
              <a:tblGrid>
                <a:gridCol w="5199222">
                  <a:extLst>
                    <a:ext uri="{9D8B030D-6E8A-4147-A177-3AD203B41FA5}">
                      <a16:colId xmlns:a16="http://schemas.microsoft.com/office/drawing/2014/main" val="1037558502"/>
                    </a:ext>
                  </a:extLst>
                </a:gridCol>
                <a:gridCol w="2399094">
                  <a:extLst>
                    <a:ext uri="{9D8B030D-6E8A-4147-A177-3AD203B41FA5}">
                      <a16:colId xmlns:a16="http://schemas.microsoft.com/office/drawing/2014/main" val="2741267471"/>
                    </a:ext>
                  </a:extLst>
                </a:gridCol>
                <a:gridCol w="1943733">
                  <a:extLst>
                    <a:ext uri="{9D8B030D-6E8A-4147-A177-3AD203B41FA5}">
                      <a16:colId xmlns:a16="http://schemas.microsoft.com/office/drawing/2014/main" val="60835408"/>
                    </a:ext>
                  </a:extLst>
                </a:gridCol>
              </a:tblGrid>
              <a:tr h="462780">
                <a:tc>
                  <a:txBody>
                    <a:bodyPr/>
                    <a:lstStyle/>
                    <a:p>
                      <a:pPr marL="0" marR="0" algn="ctr">
                        <a:spcBef>
                          <a:spcPts val="0"/>
                        </a:spcBef>
                        <a:spcAft>
                          <a:spcPts val="0"/>
                        </a:spcAft>
                      </a:pPr>
                      <a:r>
                        <a:rPr lang="en-US" sz="1800" b="1" cap="all" dirty="0">
                          <a:solidFill>
                            <a:schemeClr val="bg1"/>
                          </a:solidFill>
                          <a:effectLst/>
                        </a:rPr>
                        <a:t>ACTIVITY</a:t>
                      </a:r>
                      <a:endParaRPr lang="en-US" sz="1800" b="1" dirty="0">
                        <a:solidFill>
                          <a:schemeClr val="bg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b="1" cap="all" dirty="0">
                          <a:solidFill>
                            <a:schemeClr val="bg1"/>
                          </a:solidFill>
                          <a:effectLst/>
                        </a:rPr>
                        <a:t>ACTION DATE</a:t>
                      </a:r>
                      <a:endParaRPr lang="en-US" sz="1800" b="1" dirty="0">
                        <a:solidFill>
                          <a:schemeClr val="bg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b="1" cap="all" dirty="0">
                          <a:solidFill>
                            <a:schemeClr val="bg1"/>
                          </a:solidFill>
                          <a:effectLst/>
                        </a:rPr>
                        <a:t>TIME</a:t>
                      </a:r>
                      <a:endParaRPr lang="en-US" sz="1800" b="1" dirty="0">
                        <a:solidFill>
                          <a:schemeClr val="bg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8550342"/>
                  </a:ext>
                </a:extLst>
              </a:tr>
              <a:tr h="546338">
                <a:tc>
                  <a:txBody>
                    <a:bodyPr/>
                    <a:lstStyle/>
                    <a:p>
                      <a:pPr marL="0" marR="0">
                        <a:spcBef>
                          <a:spcPts val="0"/>
                        </a:spcBef>
                        <a:spcAft>
                          <a:spcPts val="0"/>
                        </a:spcAft>
                      </a:pPr>
                      <a:r>
                        <a:rPr lang="en-US" sz="1800" b="0" dirty="0">
                          <a:solidFill>
                            <a:srgbClr val="083763"/>
                          </a:solidFill>
                          <a:effectLst/>
                        </a:rPr>
                        <a:t>Solicitation Release</a:t>
                      </a:r>
                      <a:endParaRPr lang="en-US" sz="1800" b="0" dirty="0">
                        <a:solidFill>
                          <a:srgbClr val="083763"/>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83763"/>
                          </a:solidFill>
                          <a:effectLst/>
                        </a:rPr>
                        <a:t>August 20, 2024</a:t>
                      </a:r>
                      <a:endParaRPr lang="en-US" sz="1800" dirty="0">
                        <a:solidFill>
                          <a:srgbClr val="083763"/>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83763"/>
                          </a:solidFill>
                          <a:effectLst/>
                        </a:rPr>
                        <a:t>N/A</a:t>
                      </a:r>
                      <a:endParaRPr lang="en-US" sz="1800" dirty="0">
                        <a:solidFill>
                          <a:srgbClr val="083763"/>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366595"/>
                  </a:ext>
                </a:extLst>
              </a:tr>
              <a:tr h="462780">
                <a:tc>
                  <a:txBody>
                    <a:bodyPr/>
                    <a:lstStyle/>
                    <a:p>
                      <a:pPr marL="0" marR="0">
                        <a:spcBef>
                          <a:spcPts val="0"/>
                        </a:spcBef>
                        <a:spcAft>
                          <a:spcPts val="0"/>
                        </a:spcAft>
                      </a:pPr>
                      <a:r>
                        <a:rPr lang="en-US" sz="1800" b="0" dirty="0">
                          <a:solidFill>
                            <a:srgbClr val="083763"/>
                          </a:solidFill>
                          <a:effectLst/>
                        </a:rPr>
                        <a:t>Pre-Bid Conference</a:t>
                      </a:r>
                      <a:endParaRPr lang="en-US" sz="1800" b="0" dirty="0">
                        <a:solidFill>
                          <a:srgbClr val="083763"/>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83763"/>
                          </a:solidFill>
                          <a:effectLst/>
                        </a:rPr>
                        <a:t>September 4, 2024</a:t>
                      </a:r>
                      <a:endParaRPr lang="en-US" sz="1800" dirty="0">
                        <a:solidFill>
                          <a:srgbClr val="083763"/>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83763"/>
                          </a:solidFill>
                          <a:effectLst/>
                        </a:rPr>
                        <a:t>9:00 a.m. (PDT)</a:t>
                      </a:r>
                      <a:endParaRPr lang="en-US" sz="1800" dirty="0">
                        <a:solidFill>
                          <a:srgbClr val="083763"/>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5844657"/>
                  </a:ext>
                </a:extLst>
              </a:tr>
              <a:tr h="462780">
                <a:tc>
                  <a:txBody>
                    <a:bodyPr/>
                    <a:lstStyle/>
                    <a:p>
                      <a:pPr marL="0" marR="0">
                        <a:spcBef>
                          <a:spcPts val="0"/>
                        </a:spcBef>
                        <a:spcAft>
                          <a:spcPts val="0"/>
                        </a:spcAft>
                      </a:pPr>
                      <a:r>
                        <a:rPr lang="en-US" sz="1800" b="1" dirty="0">
                          <a:solidFill>
                            <a:srgbClr val="083763"/>
                          </a:solidFill>
                          <a:effectLst/>
                        </a:rPr>
                        <a:t>Deadline for Written Questions</a:t>
                      </a:r>
                      <a:endParaRPr lang="en-US" sz="1800" b="1" dirty="0">
                        <a:solidFill>
                          <a:srgbClr val="083763"/>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b="1" dirty="0">
                          <a:solidFill>
                            <a:srgbClr val="083763"/>
                          </a:solidFill>
                          <a:effectLst/>
                        </a:rPr>
                        <a:t>September 4, 2024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b="1" dirty="0">
                          <a:solidFill>
                            <a:srgbClr val="083763"/>
                          </a:solidFill>
                          <a:effectLst/>
                        </a:rPr>
                        <a:t>5:00 p.m. (PDT)</a:t>
                      </a:r>
                      <a:endParaRPr lang="en-US" sz="1800" b="1" dirty="0">
                        <a:solidFill>
                          <a:srgbClr val="083763"/>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9584219"/>
                  </a:ext>
                </a:extLst>
              </a:tr>
              <a:tr h="528892">
                <a:tc>
                  <a:txBody>
                    <a:bodyPr/>
                    <a:lstStyle/>
                    <a:p>
                      <a:pPr marL="0" marR="0">
                        <a:spcBef>
                          <a:spcPts val="0"/>
                        </a:spcBef>
                        <a:spcAft>
                          <a:spcPts val="0"/>
                        </a:spcAft>
                      </a:pPr>
                      <a:r>
                        <a:rPr lang="en-US" sz="1800" b="0" dirty="0">
                          <a:solidFill>
                            <a:srgbClr val="083763"/>
                          </a:solidFill>
                          <a:effectLst/>
                        </a:rPr>
                        <a:t>Anticipated Distribution of Questions/Answers</a:t>
                      </a:r>
                      <a:endParaRPr lang="en-US" sz="1800" b="0" dirty="0">
                        <a:solidFill>
                          <a:srgbClr val="083763"/>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83763"/>
                          </a:solidFill>
                          <a:effectLst/>
                        </a:rPr>
                        <a:t>September 18, 2024</a:t>
                      </a:r>
                      <a:endParaRPr lang="en-US" sz="1800" dirty="0">
                        <a:solidFill>
                          <a:srgbClr val="083763"/>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83763"/>
                          </a:solidFill>
                          <a:effectLst/>
                        </a:rPr>
                        <a:t>N/A</a:t>
                      </a:r>
                      <a:endParaRPr lang="en-US" sz="1800" dirty="0">
                        <a:solidFill>
                          <a:srgbClr val="083763"/>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0171156"/>
                  </a:ext>
                </a:extLst>
              </a:tr>
              <a:tr h="462780">
                <a:tc>
                  <a:txBody>
                    <a:bodyPr/>
                    <a:lstStyle/>
                    <a:p>
                      <a:pPr marL="0" marR="0">
                        <a:spcBef>
                          <a:spcPts val="0"/>
                        </a:spcBef>
                        <a:spcAft>
                          <a:spcPts val="0"/>
                        </a:spcAft>
                      </a:pPr>
                      <a:r>
                        <a:rPr lang="en-US" sz="1800" dirty="0">
                          <a:solidFill>
                            <a:srgbClr val="083763"/>
                          </a:solidFill>
                          <a:effectLst/>
                        </a:rPr>
                        <a:t>Deadline to Submit Proposals</a:t>
                      </a:r>
                      <a:endParaRPr lang="en-US" sz="1800" dirty="0">
                        <a:solidFill>
                          <a:srgbClr val="083763"/>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b="1" dirty="0">
                          <a:solidFill>
                            <a:srgbClr val="083763"/>
                          </a:solidFill>
                          <a:effectLst/>
                        </a:rPr>
                        <a:t>October 1, 2024</a:t>
                      </a:r>
                      <a:endParaRPr lang="en-US" sz="1800" b="1" dirty="0">
                        <a:solidFill>
                          <a:srgbClr val="083763"/>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b="1" dirty="0">
                          <a:solidFill>
                            <a:srgbClr val="083763"/>
                          </a:solidFill>
                          <a:effectLst/>
                        </a:rPr>
                        <a:t>11:59 p.m. (PDT)</a:t>
                      </a:r>
                      <a:endParaRPr lang="en-US" sz="1800" b="1" dirty="0">
                        <a:solidFill>
                          <a:srgbClr val="083763"/>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2340942"/>
                  </a:ext>
                </a:extLst>
              </a:tr>
              <a:tr h="485505">
                <a:tc>
                  <a:txBody>
                    <a:bodyPr/>
                    <a:lstStyle/>
                    <a:p>
                      <a:pPr marL="0" marR="0">
                        <a:spcBef>
                          <a:spcPts val="0"/>
                        </a:spcBef>
                        <a:spcAft>
                          <a:spcPts val="0"/>
                        </a:spcAft>
                      </a:pPr>
                      <a:r>
                        <a:rPr lang="en-US" sz="1800" b="0" dirty="0">
                          <a:solidFill>
                            <a:srgbClr val="083763"/>
                          </a:solidFill>
                          <a:effectLst/>
                        </a:rPr>
                        <a:t>Anticipated Posting of NOPA</a:t>
                      </a:r>
                      <a:endParaRPr lang="en-US" sz="1800" b="0" dirty="0">
                        <a:solidFill>
                          <a:srgbClr val="083763"/>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83763"/>
                          </a:solidFill>
                          <a:effectLst/>
                        </a:rPr>
                        <a:t>October 22, 2024</a:t>
                      </a:r>
                      <a:endParaRPr lang="en-US" sz="1800" dirty="0">
                        <a:solidFill>
                          <a:srgbClr val="083763"/>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83763"/>
                          </a:solidFill>
                          <a:effectLst/>
                        </a:rPr>
                        <a:t>N/A</a:t>
                      </a:r>
                      <a:endParaRPr lang="en-US" sz="1800" dirty="0">
                        <a:solidFill>
                          <a:srgbClr val="083763"/>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5177524"/>
                  </a:ext>
                </a:extLst>
              </a:tr>
              <a:tr h="462780">
                <a:tc>
                  <a:txBody>
                    <a:bodyPr/>
                    <a:lstStyle/>
                    <a:p>
                      <a:pPr marL="0" marR="0">
                        <a:spcBef>
                          <a:spcPts val="0"/>
                        </a:spcBef>
                        <a:spcAft>
                          <a:spcPts val="0"/>
                        </a:spcAft>
                      </a:pPr>
                      <a:r>
                        <a:rPr lang="en-US" sz="1800" b="0" dirty="0">
                          <a:solidFill>
                            <a:srgbClr val="083763"/>
                          </a:solidFill>
                          <a:effectLst/>
                        </a:rPr>
                        <a:t>Anticipated CEC Business Meeting</a:t>
                      </a:r>
                      <a:endParaRPr lang="en-US" sz="1800" b="0" dirty="0">
                        <a:solidFill>
                          <a:srgbClr val="083763"/>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83763"/>
                          </a:solidFill>
                          <a:effectLst/>
                        </a:rPr>
                        <a:t>December 11, 2024</a:t>
                      </a:r>
                      <a:endParaRPr lang="en-US" sz="1800" dirty="0">
                        <a:solidFill>
                          <a:srgbClr val="083763"/>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83763"/>
                          </a:solidFill>
                          <a:effectLst/>
                        </a:rPr>
                        <a:t>N/A</a:t>
                      </a:r>
                      <a:endParaRPr lang="en-US" sz="1800" dirty="0">
                        <a:solidFill>
                          <a:srgbClr val="083763"/>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6847093"/>
                  </a:ext>
                </a:extLst>
              </a:tr>
              <a:tr h="462780">
                <a:tc>
                  <a:txBody>
                    <a:bodyPr/>
                    <a:lstStyle/>
                    <a:p>
                      <a:pPr marL="0" marR="0">
                        <a:spcBef>
                          <a:spcPts val="0"/>
                        </a:spcBef>
                        <a:spcAft>
                          <a:spcPts val="0"/>
                        </a:spcAft>
                      </a:pPr>
                      <a:r>
                        <a:rPr lang="en-US" sz="1800" b="0" dirty="0">
                          <a:solidFill>
                            <a:srgbClr val="083763"/>
                          </a:solidFill>
                          <a:effectLst/>
                        </a:rPr>
                        <a:t>Anticipated Agreement Start Date</a:t>
                      </a:r>
                      <a:endParaRPr lang="en-US" sz="1800" b="0" dirty="0">
                        <a:solidFill>
                          <a:srgbClr val="083763"/>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83763"/>
                          </a:solidFill>
                          <a:effectLst/>
                        </a:rPr>
                        <a:t>January 1, 2025</a:t>
                      </a:r>
                      <a:endParaRPr lang="en-US" sz="1800" dirty="0">
                        <a:solidFill>
                          <a:srgbClr val="083763"/>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83763"/>
                          </a:solidFill>
                          <a:effectLst/>
                        </a:rPr>
                        <a:t>N/A</a:t>
                      </a:r>
                      <a:endParaRPr lang="en-US" sz="1800" dirty="0">
                        <a:solidFill>
                          <a:srgbClr val="083763"/>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9111684"/>
                  </a:ext>
                </a:extLst>
              </a:tr>
              <a:tr h="462780">
                <a:tc>
                  <a:txBody>
                    <a:bodyPr/>
                    <a:lstStyle/>
                    <a:p>
                      <a:pPr marL="0" marR="0">
                        <a:spcBef>
                          <a:spcPts val="0"/>
                        </a:spcBef>
                        <a:spcAft>
                          <a:spcPts val="0"/>
                        </a:spcAft>
                      </a:pPr>
                      <a:r>
                        <a:rPr lang="en-US" sz="1800" b="0" dirty="0">
                          <a:solidFill>
                            <a:srgbClr val="083763"/>
                          </a:solidFill>
                          <a:effectLst/>
                        </a:rPr>
                        <a:t>Agreement End Date</a:t>
                      </a:r>
                      <a:endParaRPr lang="en-US" sz="1800" b="0" dirty="0">
                        <a:solidFill>
                          <a:srgbClr val="083763"/>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83763"/>
                          </a:solidFill>
                          <a:effectLst/>
                        </a:rPr>
                        <a:t>December 31, 2026</a:t>
                      </a:r>
                      <a:endParaRPr lang="en-US" sz="1800" dirty="0">
                        <a:solidFill>
                          <a:srgbClr val="083763"/>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83763"/>
                          </a:solidFill>
                          <a:effectLst/>
                        </a:rPr>
                        <a:t>N/A</a:t>
                      </a:r>
                      <a:endParaRPr lang="en-US" sz="1800" dirty="0">
                        <a:solidFill>
                          <a:srgbClr val="083763"/>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2620317"/>
                  </a:ext>
                </a:extLst>
              </a:tr>
            </a:tbl>
          </a:graphicData>
        </a:graphic>
      </p:graphicFrame>
      <p:sp>
        <p:nvSpPr>
          <p:cNvPr id="3" name="TextBox 2">
            <a:extLst>
              <a:ext uri="{FF2B5EF4-FFF2-40B4-BE49-F238E27FC236}">
                <a16:creationId xmlns:a16="http://schemas.microsoft.com/office/drawing/2014/main" id="{B80B9DEF-EBB6-99AB-5A89-52A024185D2E}"/>
              </a:ext>
            </a:extLst>
          </p:cNvPr>
          <p:cNvSpPr txBox="1"/>
          <p:nvPr/>
        </p:nvSpPr>
        <p:spPr>
          <a:xfrm>
            <a:off x="0" y="6382512"/>
            <a:ext cx="3200400" cy="369332"/>
          </a:xfrm>
          <a:prstGeom prst="rect">
            <a:avLst/>
          </a:prstGeom>
          <a:noFill/>
        </p:spPr>
        <p:txBody>
          <a:bodyPr wrap="square" rtlCol="0">
            <a:spAutoFit/>
          </a:bodyPr>
          <a:lstStyle/>
          <a:p>
            <a:r>
              <a:rPr lang="en-US" b="1" dirty="0">
                <a:solidFill>
                  <a:srgbClr val="083763"/>
                </a:solidFill>
                <a:ea typeface="Tahoma" panose="020B0604030504040204" pitchFamily="34" charset="0"/>
                <a:cs typeface="Tahoma" panose="020B0604030504040204" pitchFamily="34" charset="0"/>
              </a:rPr>
              <a:t>Solicitation Manual page 5</a:t>
            </a:r>
          </a:p>
        </p:txBody>
      </p:sp>
      <p:sp>
        <p:nvSpPr>
          <p:cNvPr id="4" name="Slide Number Placeholder 3">
            <a:extLst>
              <a:ext uri="{FF2B5EF4-FFF2-40B4-BE49-F238E27FC236}">
                <a16:creationId xmlns:a16="http://schemas.microsoft.com/office/drawing/2014/main" id="{0BC97DCB-9B5C-AF69-A683-CDC9F40AE19D}"/>
              </a:ext>
            </a:extLst>
          </p:cNvPr>
          <p:cNvSpPr>
            <a:spLocks noGrp="1"/>
          </p:cNvSpPr>
          <p:nvPr>
            <p:ph type="sldNum" sz="quarter" idx="12"/>
          </p:nvPr>
        </p:nvSpPr>
        <p:spPr>
          <a:xfrm>
            <a:off x="10388600" y="6512709"/>
            <a:ext cx="1803400" cy="365125"/>
          </a:xfrm>
        </p:spPr>
        <p:txBody>
          <a:bodyPr/>
          <a:lstStyle/>
          <a:p>
            <a:fld id="{005C4985-ACD0-2B4C-8981-36243250F268}" type="slidenum">
              <a:rPr lang="en-US" smtClean="0">
                <a:solidFill>
                  <a:srgbClr val="083763"/>
                </a:solidFill>
              </a:rPr>
              <a:t>11</a:t>
            </a:fld>
            <a:endParaRPr lang="en-US" dirty="0">
              <a:solidFill>
                <a:srgbClr val="083763"/>
              </a:solidFill>
            </a:endParaRPr>
          </a:p>
        </p:txBody>
      </p:sp>
    </p:spTree>
    <p:extLst>
      <p:ext uri="{BB962C8B-B14F-4D97-AF65-F5344CB8AC3E}">
        <p14:creationId xmlns:p14="http://schemas.microsoft.com/office/powerpoint/2010/main" val="4287437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D96B1-4B76-466B-901F-0E18BBB19BF9}"/>
              </a:ext>
            </a:extLst>
          </p:cNvPr>
          <p:cNvSpPr>
            <a:spLocks noGrp="1"/>
          </p:cNvSpPr>
          <p:nvPr>
            <p:ph type="title"/>
          </p:nvPr>
        </p:nvSpPr>
        <p:spPr/>
        <p:txBody>
          <a:bodyPr>
            <a:noAutofit/>
          </a:bodyPr>
          <a:lstStyle/>
          <a:p>
            <a:r>
              <a:rPr lang="en-US" b="1" dirty="0">
                <a:solidFill>
                  <a:srgbClr val="083763"/>
                </a:solidFill>
                <a:ea typeface="Tahoma" panose="020B0604030504040204" pitchFamily="34" charset="0"/>
                <a:cs typeface="Tahoma" panose="020B0604030504040204" pitchFamily="34" charset="0"/>
              </a:rPr>
              <a:t>Available Funding</a:t>
            </a:r>
          </a:p>
        </p:txBody>
      </p:sp>
      <p:sp>
        <p:nvSpPr>
          <p:cNvPr id="5" name="Content Placeholder 4"/>
          <p:cNvSpPr>
            <a:spLocks noGrp="1"/>
          </p:cNvSpPr>
          <p:nvPr>
            <p:ph idx="1"/>
          </p:nvPr>
        </p:nvSpPr>
        <p:spPr>
          <a:xfrm>
            <a:off x="1547544" y="1371600"/>
            <a:ext cx="9096911" cy="4638040"/>
          </a:xfrm>
        </p:spPr>
        <p:txBody>
          <a:bodyPr vert="horz" lIns="91440" tIns="45720" rIns="91440" bIns="45720" rtlCol="0" anchor="t">
            <a:noAutofit/>
          </a:bodyPr>
          <a:lstStyle/>
          <a:p>
            <a:pPr marL="548640" lvl="2" indent="-457200" eaLnBrk="0" fontAlgn="base" hangingPunct="0">
              <a:spcBef>
                <a:spcPts val="1000"/>
              </a:spcBef>
              <a:spcAft>
                <a:spcPts val="1200"/>
              </a:spcAft>
              <a:buClr>
                <a:srgbClr val="FF6600"/>
              </a:buClr>
              <a:defRPr/>
            </a:pPr>
            <a:r>
              <a:rPr lang="en-US" sz="3200" dirty="0">
                <a:solidFill>
                  <a:srgbClr val="083763"/>
                </a:solidFill>
                <a:effectLst/>
                <a:ea typeface="Times New Roman" panose="02020603050405020304" pitchFamily="18" charset="0"/>
                <a:cs typeface="Times New Roman" panose="02020603050405020304" pitchFamily="18" charset="0"/>
              </a:rPr>
              <a:t>$9,000,000 maximum</a:t>
            </a:r>
          </a:p>
          <a:p>
            <a:pPr marL="548640" lvl="2" indent="-457200" eaLnBrk="0" fontAlgn="base" hangingPunct="0">
              <a:spcBef>
                <a:spcPts val="1000"/>
              </a:spcBef>
              <a:spcAft>
                <a:spcPts val="1200"/>
              </a:spcAft>
              <a:buClr>
                <a:srgbClr val="FF6600"/>
              </a:buClr>
              <a:defRPr/>
            </a:pPr>
            <a:r>
              <a:rPr lang="en-US" sz="3200" dirty="0">
                <a:solidFill>
                  <a:srgbClr val="083763"/>
                </a:solidFill>
                <a:effectLst/>
                <a:ea typeface="Times New Roman" panose="02020603050405020304" pitchFamily="18" charset="0"/>
                <a:cs typeface="Times New Roman" panose="02020603050405020304" pitchFamily="18" charset="0"/>
              </a:rPr>
              <a:t>24-month term</a:t>
            </a:r>
          </a:p>
          <a:p>
            <a:pPr marL="548640" lvl="2" indent="-457200" eaLnBrk="0" fontAlgn="base" hangingPunct="0">
              <a:spcBef>
                <a:spcPts val="1000"/>
              </a:spcBef>
              <a:spcAft>
                <a:spcPts val="1200"/>
              </a:spcAft>
              <a:buClr>
                <a:srgbClr val="FF6600"/>
              </a:buClr>
              <a:defRPr/>
            </a:pPr>
            <a:r>
              <a:rPr lang="en-US" sz="3200" dirty="0">
                <a:solidFill>
                  <a:srgbClr val="083763"/>
                </a:solidFill>
                <a:ea typeface="Times New Roman" panose="02020603050405020304" pitchFamily="18" charset="0"/>
                <a:cs typeface="Times New Roman" panose="02020603050405020304" pitchFamily="18" charset="0"/>
              </a:rPr>
              <a:t>Hourly rate plus cost reimbursement contract</a:t>
            </a:r>
            <a:endParaRPr lang="en-US" sz="2000" dirty="0">
              <a:ea typeface="Tahoma"/>
              <a:cs typeface="Tahoma"/>
            </a:endParaRPr>
          </a:p>
        </p:txBody>
      </p:sp>
      <p:sp>
        <p:nvSpPr>
          <p:cNvPr id="3" name="TextBox 2">
            <a:extLst>
              <a:ext uri="{FF2B5EF4-FFF2-40B4-BE49-F238E27FC236}">
                <a16:creationId xmlns:a16="http://schemas.microsoft.com/office/drawing/2014/main" id="{0319077A-6C47-4B1E-844C-95828899D1E7}"/>
              </a:ext>
            </a:extLst>
          </p:cNvPr>
          <p:cNvSpPr txBox="1"/>
          <p:nvPr/>
        </p:nvSpPr>
        <p:spPr>
          <a:xfrm>
            <a:off x="0" y="6382512"/>
            <a:ext cx="4445000" cy="369332"/>
          </a:xfrm>
          <a:prstGeom prst="rect">
            <a:avLst/>
          </a:prstGeom>
          <a:noFill/>
        </p:spPr>
        <p:txBody>
          <a:bodyPr wrap="square" lIns="91440" tIns="45720" rIns="91440" bIns="45720" rtlCol="0" anchor="t">
            <a:spAutoFit/>
          </a:bodyPr>
          <a:lstStyle/>
          <a:p>
            <a:r>
              <a:rPr lang="en-US" b="1" dirty="0">
                <a:solidFill>
                  <a:srgbClr val="083763"/>
                </a:solidFill>
                <a:ea typeface="Tahoma"/>
                <a:cs typeface="Tahoma"/>
              </a:rPr>
              <a:t>Solicitation Manual page 6</a:t>
            </a:r>
            <a:endParaRPr lang="en-US" b="1" dirty="0">
              <a:solidFill>
                <a:srgbClr val="083763"/>
              </a:solidFill>
              <a:highlight>
                <a:srgbClr val="FFFF00"/>
              </a:highlight>
              <a:ea typeface="Tahoma"/>
              <a:cs typeface="Tahoma"/>
            </a:endParaRPr>
          </a:p>
        </p:txBody>
      </p:sp>
      <p:sp>
        <p:nvSpPr>
          <p:cNvPr id="7" name="Slide Number Placeholder 4">
            <a:extLst>
              <a:ext uri="{FF2B5EF4-FFF2-40B4-BE49-F238E27FC236}">
                <a16:creationId xmlns:a16="http://schemas.microsoft.com/office/drawing/2014/main" id="{D57E546E-350F-4F29-A4B3-DB953886F6A1}"/>
              </a:ext>
            </a:extLst>
          </p:cNvPr>
          <p:cNvSpPr txBox="1">
            <a:spLocks/>
          </p:cNvSpPr>
          <p:nvPr/>
        </p:nvSpPr>
        <p:spPr>
          <a:xfrm>
            <a:off x="10387584" y="6510528"/>
            <a:ext cx="1803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5C4985-ACD0-2B4C-8981-36243250F268}" type="slidenum">
              <a:rPr lang="en-US" smtClean="0">
                <a:solidFill>
                  <a:srgbClr val="083763"/>
                </a:solidFill>
              </a:rPr>
              <a:pPr/>
              <a:t>12</a:t>
            </a:fld>
            <a:endParaRPr lang="en-US" dirty="0">
              <a:solidFill>
                <a:srgbClr val="083763"/>
              </a:solidFill>
            </a:endParaRPr>
          </a:p>
        </p:txBody>
      </p:sp>
    </p:spTree>
    <p:extLst>
      <p:ext uri="{BB962C8B-B14F-4D97-AF65-F5344CB8AC3E}">
        <p14:creationId xmlns:p14="http://schemas.microsoft.com/office/powerpoint/2010/main" val="3182118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D96B1-4B76-466B-901F-0E18BBB19BF9}"/>
              </a:ext>
            </a:extLst>
          </p:cNvPr>
          <p:cNvSpPr>
            <a:spLocks noGrp="1"/>
          </p:cNvSpPr>
          <p:nvPr>
            <p:ph type="title"/>
          </p:nvPr>
        </p:nvSpPr>
        <p:spPr>
          <a:xfrm>
            <a:off x="1399821" y="237067"/>
            <a:ext cx="10630813" cy="1038840"/>
          </a:xfrm>
        </p:spPr>
        <p:txBody>
          <a:bodyPr>
            <a:noAutofit/>
          </a:bodyPr>
          <a:lstStyle/>
          <a:p>
            <a:r>
              <a:rPr lang="en-US" b="1" dirty="0">
                <a:solidFill>
                  <a:srgbClr val="083763"/>
                </a:solidFill>
                <a:ea typeface="Tahoma" panose="020B0604030504040204" pitchFamily="34" charset="0"/>
                <a:cs typeface="Tahoma" panose="020B0604030504040204" pitchFamily="34" charset="0"/>
              </a:rPr>
              <a:t>How Award is Determined</a:t>
            </a:r>
          </a:p>
        </p:txBody>
      </p:sp>
      <p:sp>
        <p:nvSpPr>
          <p:cNvPr id="5" name="Content Placeholder 4"/>
          <p:cNvSpPr>
            <a:spLocks noGrp="1"/>
          </p:cNvSpPr>
          <p:nvPr>
            <p:ph idx="1"/>
          </p:nvPr>
        </p:nvSpPr>
        <p:spPr>
          <a:xfrm>
            <a:off x="1275146" y="1371600"/>
            <a:ext cx="9641707" cy="5039737"/>
          </a:xfrm>
        </p:spPr>
        <p:txBody>
          <a:bodyPr vert="horz" lIns="91440" tIns="45720" rIns="91440" bIns="45720" rtlCol="0" anchor="t">
            <a:noAutofit/>
          </a:bodyPr>
          <a:lstStyle/>
          <a:p>
            <a:pPr marL="457200" lvl="2" indent="-457200">
              <a:spcBef>
                <a:spcPts val="1000"/>
              </a:spcBef>
              <a:spcAft>
                <a:spcPts val="1200"/>
              </a:spcAft>
              <a:buClr>
                <a:srgbClr val="FF6600"/>
              </a:buClr>
              <a:defRPr/>
            </a:pPr>
            <a:r>
              <a:rPr lang="en-US" sz="3200" dirty="0">
                <a:solidFill>
                  <a:srgbClr val="083763"/>
                </a:solidFill>
                <a:ea typeface="Tahoma" panose="020B0604030504040204" pitchFamily="34" charset="0"/>
                <a:cs typeface="Tahoma" panose="020B0604030504040204" pitchFamily="34" charset="0"/>
              </a:rPr>
              <a:t>Pass administrative and completeness screening</a:t>
            </a:r>
          </a:p>
          <a:p>
            <a:pPr marL="457200" lvl="2" indent="-457200">
              <a:spcBef>
                <a:spcPts val="1000"/>
              </a:spcBef>
              <a:spcAft>
                <a:spcPts val="1200"/>
              </a:spcAft>
              <a:buClr>
                <a:srgbClr val="FF6600"/>
              </a:buClr>
              <a:defRPr/>
            </a:pPr>
            <a:r>
              <a:rPr lang="en-US" sz="3200" dirty="0">
                <a:solidFill>
                  <a:srgbClr val="083763"/>
                </a:solidFill>
                <a:ea typeface="Tahoma" panose="020B0604030504040204" pitchFamily="34" charset="0"/>
                <a:cs typeface="Tahoma" panose="020B0604030504040204" pitchFamily="34" charset="0"/>
              </a:rPr>
              <a:t>Attain at least 70% of total possible points during technical and cost evaluation</a:t>
            </a:r>
          </a:p>
          <a:p>
            <a:pPr marL="457200" lvl="2" indent="-457200">
              <a:spcBef>
                <a:spcPts val="1000"/>
              </a:spcBef>
              <a:spcAft>
                <a:spcPts val="1200"/>
              </a:spcAft>
              <a:buClr>
                <a:srgbClr val="FF6600"/>
              </a:buClr>
              <a:defRPr/>
            </a:pPr>
            <a:r>
              <a:rPr lang="en-US" sz="3200" dirty="0">
                <a:solidFill>
                  <a:srgbClr val="083763"/>
                </a:solidFill>
                <a:ea typeface="Tahoma" panose="020B0604030504040204" pitchFamily="34" charset="0"/>
                <a:cs typeface="Tahoma" panose="020B0604030504040204" pitchFamily="34" charset="0"/>
              </a:rPr>
              <a:t>Awarded to bidder receiving highest points</a:t>
            </a:r>
          </a:p>
        </p:txBody>
      </p:sp>
      <p:sp>
        <p:nvSpPr>
          <p:cNvPr id="3" name="TextBox 2">
            <a:extLst>
              <a:ext uri="{FF2B5EF4-FFF2-40B4-BE49-F238E27FC236}">
                <a16:creationId xmlns:a16="http://schemas.microsoft.com/office/drawing/2014/main" id="{0319077A-6C47-4B1E-844C-95828899D1E7}"/>
              </a:ext>
            </a:extLst>
          </p:cNvPr>
          <p:cNvSpPr txBox="1"/>
          <p:nvPr/>
        </p:nvSpPr>
        <p:spPr>
          <a:xfrm>
            <a:off x="-1" y="6382512"/>
            <a:ext cx="3712029" cy="369332"/>
          </a:xfrm>
          <a:prstGeom prst="rect">
            <a:avLst/>
          </a:prstGeom>
          <a:noFill/>
        </p:spPr>
        <p:txBody>
          <a:bodyPr wrap="square" lIns="91440" tIns="45720" rIns="91440" bIns="45720" rtlCol="0" anchor="t">
            <a:spAutoFit/>
          </a:bodyPr>
          <a:lstStyle/>
          <a:p>
            <a:r>
              <a:rPr lang="en-US" b="1" dirty="0">
                <a:solidFill>
                  <a:srgbClr val="083763"/>
                </a:solidFill>
                <a:ea typeface="Tahoma"/>
                <a:cs typeface="Tahoma"/>
              </a:rPr>
              <a:t>Solicitation Manual pages 6, 37</a:t>
            </a:r>
            <a:endParaRPr lang="en-US" b="1" strike="sngStrike" dirty="0">
              <a:solidFill>
                <a:srgbClr val="083763"/>
              </a:solidFill>
              <a:highlight>
                <a:srgbClr val="FFFF00"/>
              </a:highlight>
              <a:latin typeface="Tahoma" panose="020B0604030504040204" pitchFamily="34" charset="0"/>
              <a:ea typeface="Tahoma" panose="020B0604030504040204" pitchFamily="34" charset="0"/>
              <a:cs typeface="Tahoma" panose="020B0604030504040204" pitchFamily="34" charset="0"/>
            </a:endParaRPr>
          </a:p>
        </p:txBody>
      </p:sp>
      <p:sp>
        <p:nvSpPr>
          <p:cNvPr id="7" name="Slide Number Placeholder 4">
            <a:extLst>
              <a:ext uri="{FF2B5EF4-FFF2-40B4-BE49-F238E27FC236}">
                <a16:creationId xmlns:a16="http://schemas.microsoft.com/office/drawing/2014/main" id="{D57E546E-350F-4F29-A4B3-DB953886F6A1}"/>
              </a:ext>
            </a:extLst>
          </p:cNvPr>
          <p:cNvSpPr txBox="1">
            <a:spLocks/>
          </p:cNvSpPr>
          <p:nvPr/>
        </p:nvSpPr>
        <p:spPr>
          <a:xfrm>
            <a:off x="10388600" y="6510528"/>
            <a:ext cx="1803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5C4985-ACD0-2B4C-8981-36243250F268}" type="slidenum">
              <a:rPr lang="en-US" smtClean="0">
                <a:solidFill>
                  <a:srgbClr val="083763"/>
                </a:solidFill>
              </a:rPr>
              <a:pPr/>
              <a:t>13</a:t>
            </a:fld>
            <a:endParaRPr lang="en-US" dirty="0">
              <a:solidFill>
                <a:srgbClr val="083763"/>
              </a:solidFill>
            </a:endParaRPr>
          </a:p>
        </p:txBody>
      </p:sp>
    </p:spTree>
    <p:extLst>
      <p:ext uri="{BB962C8B-B14F-4D97-AF65-F5344CB8AC3E}">
        <p14:creationId xmlns:p14="http://schemas.microsoft.com/office/powerpoint/2010/main" val="1154765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dirty="0">
                <a:solidFill>
                  <a:srgbClr val="083763"/>
                </a:solidFill>
                <a:ea typeface="Tahoma" panose="020B0604030504040204" pitchFamily="34" charset="0"/>
                <a:cs typeface="Tahoma" panose="020B0604030504040204" pitchFamily="34" charset="0"/>
              </a:rPr>
              <a:t>Eligible Bidders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1291978" y="1312296"/>
            <a:ext cx="9608044" cy="4233408"/>
          </a:xfrm>
        </p:spPr>
        <p:txBody>
          <a:bodyPr vert="horz" lIns="91440" tIns="45720" rIns="91440" bIns="45720" rtlCol="0" anchor="t">
            <a:normAutofit/>
          </a:bodyPr>
          <a:lstStyle/>
          <a:p>
            <a:pPr marL="457200" indent="-457200">
              <a:spcAft>
                <a:spcPts val="1200"/>
              </a:spcAft>
              <a:buClr>
                <a:srgbClr val="FF6600"/>
              </a:buClr>
            </a:pPr>
            <a:r>
              <a:rPr lang="en-US" sz="3200" dirty="0">
                <a:solidFill>
                  <a:srgbClr val="083763"/>
                </a:solidFill>
                <a:ea typeface="Tahoma" panose="020B0604030504040204" pitchFamily="34" charset="0"/>
                <a:cs typeface="Tahoma" panose="020B0604030504040204" pitchFamily="34" charset="0"/>
              </a:rPr>
              <a:t>Open solicitation for public and private entities</a:t>
            </a:r>
          </a:p>
          <a:p>
            <a:pPr marL="457200" indent="-457200">
              <a:spcAft>
                <a:spcPts val="1200"/>
              </a:spcAft>
              <a:buClr>
                <a:srgbClr val="FF6600"/>
              </a:buClr>
            </a:pPr>
            <a:r>
              <a:rPr lang="en-US" sz="3200" dirty="0">
                <a:solidFill>
                  <a:srgbClr val="083763"/>
                </a:solidFill>
              </a:rPr>
              <a:t>Must register and be in good standing with Secretary of State before CEC business meeting</a:t>
            </a:r>
          </a:p>
          <a:p>
            <a:pPr marL="1146175" lvl="1" indent="-463550">
              <a:spcBef>
                <a:spcPts val="1000"/>
              </a:spcBef>
              <a:spcAft>
                <a:spcPts val="1200"/>
              </a:spcAft>
              <a:buClr>
                <a:srgbClr val="FF6600"/>
              </a:buClr>
              <a:buFont typeface="Courier New" panose="02070309020205020404" pitchFamily="49" charset="0"/>
              <a:buChar char="o"/>
              <a:defRPr/>
            </a:pPr>
            <a:r>
              <a:rPr lang="en-US" sz="3200" dirty="0">
                <a:solidFill>
                  <a:srgbClr val="FF6600"/>
                </a:solidFill>
                <a:hlinkClick r:id="rId3">
                  <a:extLst>
                    <a:ext uri="{A12FA001-AC4F-418D-AE19-62706E023703}">
                      <ahyp:hlinkClr xmlns:ahyp="http://schemas.microsoft.com/office/drawing/2018/hyperlinkcolor" val="tx"/>
                    </a:ext>
                  </a:extLst>
                </a:hlinkClick>
              </a:rPr>
              <a:t>http://www.sos.ca.gov</a:t>
            </a:r>
            <a:endParaRPr lang="en-US" sz="3200" dirty="0">
              <a:solidFill>
                <a:srgbClr val="FF6600"/>
              </a:solidFill>
            </a:endParaRPr>
          </a:p>
          <a:p>
            <a:pPr marL="463550" indent="-463550">
              <a:spcAft>
                <a:spcPts val="1200"/>
              </a:spcAft>
              <a:buClr>
                <a:srgbClr val="FF6600"/>
              </a:buClr>
              <a:defRPr/>
            </a:pPr>
            <a:r>
              <a:rPr lang="en-US" sz="3200" dirty="0">
                <a:solidFill>
                  <a:srgbClr val="083763"/>
                </a:solidFill>
              </a:rPr>
              <a:t>Sole proprietors using a fictitious business name must register with appropriate county</a:t>
            </a:r>
          </a:p>
          <a:p>
            <a:pPr marL="457200" indent="-342900">
              <a:lnSpc>
                <a:spcPct val="108000"/>
              </a:lnSpc>
              <a:spcBef>
                <a:spcPts val="800"/>
              </a:spcBef>
              <a:spcAft>
                <a:spcPts val="800"/>
              </a:spcAft>
              <a:buClr>
                <a:srgbClr val="FF6600"/>
              </a:buClr>
            </a:pPr>
            <a:endParaRPr lang="en-US" sz="3200" b="1" dirty="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579D6CBF-BA6A-4481-E6D7-4504752834FF}"/>
              </a:ext>
            </a:extLst>
          </p:cNvPr>
          <p:cNvSpPr txBox="1"/>
          <p:nvPr/>
        </p:nvSpPr>
        <p:spPr>
          <a:xfrm>
            <a:off x="0" y="6382512"/>
            <a:ext cx="3291840" cy="369332"/>
          </a:xfrm>
          <a:prstGeom prst="rect">
            <a:avLst/>
          </a:prstGeom>
          <a:noFill/>
        </p:spPr>
        <p:txBody>
          <a:bodyPr wrap="square" lIns="91440" tIns="45720" rIns="91440" bIns="45720" rtlCol="0" anchor="t">
            <a:spAutoFit/>
          </a:bodyPr>
          <a:lstStyle/>
          <a:p>
            <a:r>
              <a:rPr lang="en-US" b="1" dirty="0">
                <a:solidFill>
                  <a:srgbClr val="083763"/>
                </a:solidFill>
                <a:ea typeface="Tahoma"/>
                <a:cs typeface="Tahoma"/>
              </a:rPr>
              <a:t>Solicitation Manual page 6</a:t>
            </a:r>
            <a:endParaRPr lang="en-US" b="1" dirty="0">
              <a:solidFill>
                <a:srgbClr val="083763"/>
              </a:solidFill>
              <a:highlight>
                <a:srgbClr val="FFFF00"/>
              </a:highlight>
              <a:ea typeface="Tahoma" panose="020B0604030504040204" pitchFamily="34" charset="0"/>
              <a:cs typeface="Tahoma" panose="020B0604030504040204" pitchFamily="34" charset="0"/>
            </a:endParaRPr>
          </a:p>
        </p:txBody>
      </p:sp>
      <p:sp>
        <p:nvSpPr>
          <p:cNvPr id="2" name="Slide Number Placeholder 1">
            <a:extLst>
              <a:ext uri="{FF2B5EF4-FFF2-40B4-BE49-F238E27FC236}">
                <a16:creationId xmlns:a16="http://schemas.microsoft.com/office/drawing/2014/main" id="{23880427-389B-4F21-A82D-0977B809F82A}"/>
              </a:ext>
            </a:extLst>
          </p:cNvPr>
          <p:cNvSpPr>
            <a:spLocks noGrp="1"/>
          </p:cNvSpPr>
          <p:nvPr>
            <p:ph type="sldNum" sz="quarter" idx="12"/>
          </p:nvPr>
        </p:nvSpPr>
        <p:spPr>
          <a:xfrm>
            <a:off x="10388600" y="6505589"/>
            <a:ext cx="1803400" cy="365125"/>
          </a:xfrm>
        </p:spPr>
        <p:txBody>
          <a:bodyPr/>
          <a:lstStyle/>
          <a:p>
            <a:fld id="{005C4985-ACD0-2B4C-8981-36243250F268}" type="slidenum">
              <a:rPr lang="en-US" smtClean="0">
                <a:solidFill>
                  <a:srgbClr val="083763"/>
                </a:solidFill>
              </a:rPr>
              <a:t>14</a:t>
            </a:fld>
            <a:endParaRPr lang="en-US" dirty="0">
              <a:solidFill>
                <a:srgbClr val="083763"/>
              </a:solidFill>
            </a:endParaRPr>
          </a:p>
        </p:txBody>
      </p:sp>
    </p:spTree>
    <p:extLst>
      <p:ext uri="{BB962C8B-B14F-4D97-AF65-F5344CB8AC3E}">
        <p14:creationId xmlns:p14="http://schemas.microsoft.com/office/powerpoint/2010/main" val="1308028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dirty="0">
                <a:solidFill>
                  <a:srgbClr val="083763"/>
                </a:solidFill>
                <a:ea typeface="Tahoma" panose="020B0604030504040204" pitchFamily="34" charset="0"/>
                <a:cs typeface="Tahoma" panose="020B0604030504040204" pitchFamily="34" charset="0"/>
              </a:rPr>
              <a:t>Solicitation Webpage</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1029432" y="1371600"/>
            <a:ext cx="10487378" cy="4233408"/>
          </a:xfrm>
        </p:spPr>
        <p:txBody>
          <a:bodyPr vert="horz" lIns="91440" tIns="45720" rIns="91440" bIns="45720" rtlCol="0" anchor="t">
            <a:normAutofit/>
          </a:bodyPr>
          <a:lstStyle/>
          <a:p>
            <a:pPr marL="457200" indent="-457200">
              <a:spcAft>
                <a:spcPts val="1200"/>
              </a:spcAft>
              <a:buClr>
                <a:srgbClr val="FF6600"/>
              </a:buClr>
            </a:pPr>
            <a:r>
              <a:rPr lang="en-US" sz="3200" dirty="0">
                <a:solidFill>
                  <a:srgbClr val="083763"/>
                </a:solidFill>
                <a:latin typeface="Arial"/>
                <a:cs typeface="Arial"/>
              </a:rPr>
              <a:t>All RFP documents are</a:t>
            </a:r>
            <a:r>
              <a:rPr lang="en-US" sz="3200" spc="-60" dirty="0">
                <a:solidFill>
                  <a:srgbClr val="083763"/>
                </a:solidFill>
                <a:latin typeface="Arial"/>
                <a:cs typeface="Arial"/>
              </a:rPr>
              <a:t> </a:t>
            </a:r>
            <a:r>
              <a:rPr lang="en-US" sz="3200" dirty="0">
                <a:solidFill>
                  <a:srgbClr val="083763"/>
                </a:solidFill>
                <a:latin typeface="Arial"/>
                <a:cs typeface="Arial"/>
              </a:rPr>
              <a:t>available on the solicitation </a:t>
            </a:r>
            <a:r>
              <a:rPr lang="en-US" sz="3200" spc="-10" dirty="0">
                <a:solidFill>
                  <a:srgbClr val="083763"/>
                </a:solidFill>
                <a:latin typeface="Arial"/>
                <a:cs typeface="Arial"/>
              </a:rPr>
              <a:t>webpage:</a:t>
            </a:r>
          </a:p>
          <a:p>
            <a:pPr marL="457200" indent="0">
              <a:spcAft>
                <a:spcPts val="1200"/>
              </a:spcAft>
              <a:buClr>
                <a:srgbClr val="FF6600"/>
              </a:buClr>
              <a:buNone/>
            </a:pPr>
            <a:r>
              <a:rPr lang="en-US" sz="3200" u="sng" dirty="0">
                <a:solidFill>
                  <a:srgbClr val="FF6600"/>
                </a:solidFill>
                <a:effectLst/>
                <a:latin typeface="Arial" panose="020B060402020202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https://www.energy.ca.gov/solicitations/2024-08/rfp-24-401-building-energy-performance-strategy-report-benchmarking-support</a:t>
            </a:r>
            <a:endParaRPr lang="en-US" sz="3200" u="sng" dirty="0">
              <a:solidFill>
                <a:srgbClr val="FF6600"/>
              </a:solidFill>
              <a:effectLst/>
              <a:latin typeface="Arial" panose="020B0604020202020204" pitchFamily="34" charset="0"/>
              <a:ea typeface="Times New Roman" panose="02020603050405020304" pitchFamily="18" charset="0"/>
            </a:endParaRPr>
          </a:p>
          <a:p>
            <a:pPr marL="457200" indent="-457200">
              <a:spcAft>
                <a:spcPts val="1200"/>
              </a:spcAft>
              <a:buClr>
                <a:srgbClr val="FF6600"/>
              </a:buClr>
            </a:pPr>
            <a:r>
              <a:rPr lang="en-US" sz="3200" dirty="0">
                <a:solidFill>
                  <a:srgbClr val="083763"/>
                </a:solidFill>
                <a:latin typeface="Arial"/>
                <a:cs typeface="Arial"/>
              </a:rPr>
              <a:t>Updates</a:t>
            </a:r>
            <a:r>
              <a:rPr lang="en-US" sz="3200" spc="-85" dirty="0">
                <a:solidFill>
                  <a:srgbClr val="083763"/>
                </a:solidFill>
                <a:latin typeface="Arial"/>
                <a:cs typeface="Arial"/>
              </a:rPr>
              <a:t> </a:t>
            </a:r>
            <a:r>
              <a:rPr lang="en-US" sz="3200" spc="-20" dirty="0">
                <a:solidFill>
                  <a:srgbClr val="083763"/>
                </a:solidFill>
                <a:latin typeface="Arial"/>
                <a:cs typeface="Arial"/>
              </a:rPr>
              <a:t>will also </a:t>
            </a:r>
            <a:r>
              <a:rPr lang="en-US" sz="3200" dirty="0">
                <a:solidFill>
                  <a:srgbClr val="083763"/>
                </a:solidFill>
                <a:latin typeface="Arial"/>
                <a:cs typeface="Arial"/>
              </a:rPr>
              <a:t>be</a:t>
            </a:r>
            <a:r>
              <a:rPr lang="en-US" sz="3200" spc="-60" dirty="0">
                <a:solidFill>
                  <a:srgbClr val="083763"/>
                </a:solidFill>
                <a:latin typeface="Arial"/>
                <a:cs typeface="Arial"/>
              </a:rPr>
              <a:t> </a:t>
            </a:r>
            <a:r>
              <a:rPr lang="en-US" sz="3200" dirty="0">
                <a:solidFill>
                  <a:srgbClr val="083763"/>
                </a:solidFill>
                <a:latin typeface="Arial"/>
                <a:cs typeface="Arial"/>
              </a:rPr>
              <a:t>posted</a:t>
            </a:r>
            <a:r>
              <a:rPr lang="en-US" sz="3200" spc="-55" dirty="0">
                <a:solidFill>
                  <a:srgbClr val="083763"/>
                </a:solidFill>
                <a:latin typeface="Arial"/>
                <a:cs typeface="Arial"/>
              </a:rPr>
              <a:t> at that location</a:t>
            </a:r>
            <a:endParaRPr lang="en-US" sz="3200" spc="-10" dirty="0">
              <a:solidFill>
                <a:srgbClr val="083763"/>
              </a:solidFill>
              <a:latin typeface="Arial"/>
              <a:cs typeface="Arial"/>
            </a:endParaRPr>
          </a:p>
          <a:p>
            <a:pPr marL="457200" indent="-457200">
              <a:spcBef>
                <a:spcPts val="1600"/>
              </a:spcBef>
              <a:spcAft>
                <a:spcPts val="800"/>
              </a:spcAft>
              <a:buClr>
                <a:srgbClr val="FF6600"/>
              </a:buClr>
            </a:pPr>
            <a:endParaRPr lang="en-US" sz="3600" spc="-10" dirty="0">
              <a:solidFill>
                <a:srgbClr val="083763"/>
              </a:solidFill>
              <a:latin typeface="Arial"/>
              <a:cs typeface="Arial"/>
            </a:endParaRPr>
          </a:p>
          <a:p>
            <a:pPr marL="457200" marR="0" indent="0">
              <a:spcBef>
                <a:spcPts val="0"/>
              </a:spcBef>
              <a:spcAft>
                <a:spcPts val="0"/>
              </a:spcAft>
              <a:buNone/>
            </a:pPr>
            <a:endParaRPr lang="en-US" sz="3200" b="1" u="sng" dirty="0">
              <a:solidFill>
                <a:srgbClr val="FF6600"/>
              </a:solidFill>
              <a:latin typeface="Arial" panose="020B0604020202020204" pitchFamily="34" charset="0"/>
              <a:ea typeface="Times New Roman" panose="02020603050405020304" pitchFamily="18" charset="0"/>
            </a:endParaRPr>
          </a:p>
          <a:p>
            <a:pPr marL="914400" indent="-457200">
              <a:spcBef>
                <a:spcPts val="0"/>
              </a:spcBef>
            </a:pPr>
            <a:endParaRPr lang="en-US" sz="3200" b="1" u="sng" dirty="0">
              <a:solidFill>
                <a:srgbClr val="FF6600"/>
              </a:solidFill>
              <a:effectLst/>
              <a:latin typeface="Arial" panose="020B0604020202020204" pitchFamily="34" charset="0"/>
              <a:ea typeface="Times New Roman" panose="02020603050405020304" pitchFamily="18" charset="0"/>
            </a:endParaRPr>
          </a:p>
          <a:p>
            <a:pPr marL="457200" marR="0" indent="0">
              <a:spcBef>
                <a:spcPts val="0"/>
              </a:spcBef>
              <a:spcAft>
                <a:spcPts val="0"/>
              </a:spcAft>
              <a:buNone/>
            </a:pPr>
            <a:endParaRPr lang="en-US" sz="3200" b="1" dirty="0">
              <a:solidFill>
                <a:srgbClr val="FF6600"/>
              </a:solidFill>
            </a:endParaRPr>
          </a:p>
          <a:p>
            <a:pPr marL="457200" indent="-342900">
              <a:lnSpc>
                <a:spcPct val="108000"/>
              </a:lnSpc>
              <a:spcBef>
                <a:spcPts val="800"/>
              </a:spcBef>
              <a:spcAft>
                <a:spcPts val="800"/>
              </a:spcAft>
              <a:buClr>
                <a:srgbClr val="FF6600"/>
              </a:buClr>
            </a:pPr>
            <a:endParaRPr lang="en-US" sz="3200" b="1" dirty="0">
              <a:ea typeface="Tahoma" panose="020B0604030504040204" pitchFamily="34" charset="0"/>
              <a:cs typeface="Tahoma" panose="020B0604030504040204" pitchFamily="34" charset="0"/>
            </a:endParaRPr>
          </a:p>
        </p:txBody>
      </p:sp>
      <p:sp>
        <p:nvSpPr>
          <p:cNvPr id="2" name="Slide Number Placeholder 1">
            <a:extLst>
              <a:ext uri="{FF2B5EF4-FFF2-40B4-BE49-F238E27FC236}">
                <a16:creationId xmlns:a16="http://schemas.microsoft.com/office/drawing/2014/main" id="{23880427-389B-4F21-A82D-0977B809F82A}"/>
              </a:ext>
            </a:extLst>
          </p:cNvPr>
          <p:cNvSpPr>
            <a:spLocks noGrp="1"/>
          </p:cNvSpPr>
          <p:nvPr>
            <p:ph type="sldNum" sz="quarter" idx="12"/>
          </p:nvPr>
        </p:nvSpPr>
        <p:spPr>
          <a:xfrm>
            <a:off x="10388600" y="6505589"/>
            <a:ext cx="1803400" cy="365125"/>
          </a:xfrm>
        </p:spPr>
        <p:txBody>
          <a:bodyPr/>
          <a:lstStyle/>
          <a:p>
            <a:fld id="{005C4985-ACD0-2B4C-8981-36243250F268}" type="slidenum">
              <a:rPr lang="en-US" smtClean="0">
                <a:solidFill>
                  <a:srgbClr val="083763"/>
                </a:solidFill>
              </a:rPr>
              <a:t>15</a:t>
            </a:fld>
            <a:endParaRPr lang="en-US" dirty="0">
              <a:solidFill>
                <a:srgbClr val="083763"/>
              </a:solidFill>
            </a:endParaRPr>
          </a:p>
        </p:txBody>
      </p:sp>
    </p:spTree>
    <p:extLst>
      <p:ext uri="{BB962C8B-B14F-4D97-AF65-F5344CB8AC3E}">
        <p14:creationId xmlns:p14="http://schemas.microsoft.com/office/powerpoint/2010/main" val="1299816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fontScale="90000"/>
          </a:bodyPr>
          <a:lstStyle/>
          <a:p>
            <a:pPr algn="l"/>
            <a:r>
              <a:rPr lang="en-US" b="1" dirty="0">
                <a:solidFill>
                  <a:srgbClr val="083763"/>
                </a:solidFill>
                <a:ea typeface="Tahoma" panose="020B0604030504040204" pitchFamily="34" charset="0"/>
                <a:cs typeface="Tahoma" panose="020B0604030504040204" pitchFamily="34" charset="0"/>
              </a:rPr>
              <a:t>Solicitation Webpage (continued)</a:t>
            </a:r>
          </a:p>
        </p:txBody>
      </p:sp>
      <p:pic>
        <p:nvPicPr>
          <p:cNvPr id="9" name="Picture 8" descr="A screenshot of the top half of the CEC solicitation webpage dedicated to this RFP with an orange box around the GSS information.">
            <a:extLst>
              <a:ext uri="{FF2B5EF4-FFF2-40B4-BE49-F238E27FC236}">
                <a16:creationId xmlns:a16="http://schemas.microsoft.com/office/drawing/2014/main" id="{5F98EA61-EF9D-9E62-2C8F-E05F626CD2DC}"/>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957299" y="1371600"/>
            <a:ext cx="3837759" cy="5029200"/>
          </a:xfrm>
          <a:prstGeom prst="rect">
            <a:avLst/>
          </a:prstGeom>
          <a:ln>
            <a:solidFill>
              <a:schemeClr val="accent1"/>
            </a:solidFill>
          </a:ln>
        </p:spPr>
      </p:pic>
      <p:pic>
        <p:nvPicPr>
          <p:cNvPr id="11" name="Picture 10" descr="A screenshot of the bottom half of the CEC solicitation webpage dedicated to this RFP with an orange box around the solicitation files.">
            <a:extLst>
              <a:ext uri="{FF2B5EF4-FFF2-40B4-BE49-F238E27FC236}">
                <a16:creationId xmlns:a16="http://schemas.microsoft.com/office/drawing/2014/main" id="{9D815B19-FA40-BDEA-34D4-BCE86A838525}"/>
              </a:ext>
            </a:extLst>
          </p:cNvPr>
          <p:cNvPicPr>
            <a:picLocks/>
          </p:cNvPicPr>
          <p:nvPr/>
        </p:nvPicPr>
        <p:blipFill>
          <a:blip r:embed="rId4"/>
          <a:srcRect/>
          <a:stretch/>
        </p:blipFill>
        <p:spPr>
          <a:xfrm>
            <a:off x="6352535" y="1371600"/>
            <a:ext cx="3840480" cy="5029200"/>
          </a:xfrm>
          <a:prstGeom prst="rect">
            <a:avLst/>
          </a:prstGeom>
          <a:ln>
            <a:solidFill>
              <a:schemeClr val="accent1"/>
            </a:solidFill>
          </a:ln>
        </p:spPr>
      </p:pic>
      <p:sp>
        <p:nvSpPr>
          <p:cNvPr id="2" name="Slide Number Placeholder 1">
            <a:extLst>
              <a:ext uri="{FF2B5EF4-FFF2-40B4-BE49-F238E27FC236}">
                <a16:creationId xmlns:a16="http://schemas.microsoft.com/office/drawing/2014/main" id="{23880427-389B-4F21-A82D-0977B809F82A}"/>
              </a:ext>
            </a:extLst>
          </p:cNvPr>
          <p:cNvSpPr>
            <a:spLocks noGrp="1"/>
          </p:cNvSpPr>
          <p:nvPr>
            <p:ph type="sldNum" sz="quarter" idx="12"/>
          </p:nvPr>
        </p:nvSpPr>
        <p:spPr>
          <a:xfrm>
            <a:off x="10388600" y="6505589"/>
            <a:ext cx="1803400" cy="365125"/>
          </a:xfrm>
        </p:spPr>
        <p:txBody>
          <a:bodyPr/>
          <a:lstStyle/>
          <a:p>
            <a:fld id="{005C4985-ACD0-2B4C-8981-36243250F268}" type="slidenum">
              <a:rPr lang="en-US" smtClean="0">
                <a:solidFill>
                  <a:srgbClr val="083763"/>
                </a:solidFill>
              </a:rPr>
              <a:t>16</a:t>
            </a:fld>
            <a:endParaRPr lang="en-US" dirty="0">
              <a:solidFill>
                <a:srgbClr val="083763"/>
              </a:solidFill>
            </a:endParaRPr>
          </a:p>
        </p:txBody>
      </p:sp>
    </p:spTree>
    <p:extLst>
      <p:ext uri="{BB962C8B-B14F-4D97-AF65-F5344CB8AC3E}">
        <p14:creationId xmlns:p14="http://schemas.microsoft.com/office/powerpoint/2010/main" val="4033790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6112" y="809622"/>
            <a:ext cx="10411968" cy="2387600"/>
          </a:xfrm>
        </p:spPr>
        <p:txBody>
          <a:bodyPr>
            <a:normAutofit/>
          </a:bodyPr>
          <a:lstStyle/>
          <a:p>
            <a:r>
              <a:rPr lang="en-US" sz="4000" b="1" dirty="0">
                <a:solidFill>
                  <a:srgbClr val="083763"/>
                </a:solidFill>
                <a:ea typeface="Tahoma"/>
                <a:cs typeface="Tahoma"/>
              </a:rPr>
              <a:t>Scope of Work</a:t>
            </a:r>
            <a:endParaRPr lang="en-US" sz="4000" b="1" dirty="0">
              <a:solidFill>
                <a:srgbClr val="083763"/>
              </a:solidFill>
              <a:ea typeface="Tahoma" panose="020B0604030504040204" pitchFamily="34" charset="0"/>
              <a:cs typeface="Tahoma" panose="020B0604030504040204" pitchFamily="34" charset="0"/>
            </a:endParaRPr>
          </a:p>
        </p:txBody>
      </p:sp>
      <p:sp>
        <p:nvSpPr>
          <p:cNvPr id="5" name="Subtitle 4">
            <a:extLst>
              <a:ext uri="{FF2B5EF4-FFF2-40B4-BE49-F238E27FC236}">
                <a16:creationId xmlns:a16="http://schemas.microsoft.com/office/drawing/2014/main" id="{17F6F165-4D7F-4DF8-A3F1-BC574B27FB4B}"/>
              </a:ext>
            </a:extLst>
          </p:cNvPr>
          <p:cNvSpPr>
            <a:spLocks noGrp="1"/>
          </p:cNvSpPr>
          <p:nvPr>
            <p:ph type="subTitle" idx="1"/>
          </p:nvPr>
        </p:nvSpPr>
        <p:spPr>
          <a:xfrm>
            <a:off x="890016" y="3324222"/>
            <a:ext cx="10411968" cy="2387600"/>
          </a:xfrm>
        </p:spPr>
        <p:txBody>
          <a:bodyPr vert="horz" lIns="91440" tIns="45720" rIns="91440" bIns="45720" rtlCol="0" anchor="t">
            <a:normAutofit/>
          </a:bodyPr>
          <a:lstStyle/>
          <a:p>
            <a:endParaRPr lang="en-US" dirty="0">
              <a:solidFill>
                <a:schemeClr val="tx2"/>
              </a:solidFill>
            </a:endParaRPr>
          </a:p>
          <a:p>
            <a:pPr>
              <a:lnSpc>
                <a:spcPct val="120000"/>
              </a:lnSpc>
              <a:spcAft>
                <a:spcPts val="600"/>
              </a:spcAft>
            </a:pPr>
            <a:r>
              <a:rPr lang="en-US" sz="3200" b="1" dirty="0">
                <a:solidFill>
                  <a:srgbClr val="083763"/>
                </a:solidFill>
                <a:ea typeface="Tahoma"/>
                <a:cs typeface="Tahoma"/>
              </a:rPr>
              <a:t>RFP-24-401: Building Energy Performance Strategy Report &amp; Benchmarking Support </a:t>
            </a:r>
          </a:p>
        </p:txBody>
      </p:sp>
      <p:sp>
        <p:nvSpPr>
          <p:cNvPr id="7" name="Slide Number Placeholder 4">
            <a:extLst>
              <a:ext uri="{FF2B5EF4-FFF2-40B4-BE49-F238E27FC236}">
                <a16:creationId xmlns:a16="http://schemas.microsoft.com/office/drawing/2014/main" id="{95EA1312-5D8A-4BC5-A362-243EA3A826AF}"/>
              </a:ext>
            </a:extLst>
          </p:cNvPr>
          <p:cNvSpPr txBox="1">
            <a:spLocks/>
          </p:cNvSpPr>
          <p:nvPr/>
        </p:nvSpPr>
        <p:spPr>
          <a:xfrm>
            <a:off x="10388600" y="6510528"/>
            <a:ext cx="1803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5C4985-ACD0-2B4C-8981-36243250F268}" type="slidenum">
              <a:rPr lang="en-US" smtClean="0">
                <a:solidFill>
                  <a:srgbClr val="083763"/>
                </a:solidFill>
              </a:rPr>
              <a:pPr/>
              <a:t>17</a:t>
            </a:fld>
            <a:endParaRPr lang="en-US" dirty="0">
              <a:solidFill>
                <a:srgbClr val="083763"/>
              </a:solidFill>
            </a:endParaRPr>
          </a:p>
        </p:txBody>
      </p:sp>
    </p:spTree>
    <p:extLst>
      <p:ext uri="{BB962C8B-B14F-4D97-AF65-F5344CB8AC3E}">
        <p14:creationId xmlns:p14="http://schemas.microsoft.com/office/powerpoint/2010/main" val="1875776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AEA8E-16BD-0600-78F1-B199739A9941}"/>
              </a:ext>
            </a:extLst>
          </p:cNvPr>
          <p:cNvSpPr>
            <a:spLocks noGrp="1"/>
          </p:cNvSpPr>
          <p:nvPr>
            <p:ph type="title"/>
          </p:nvPr>
        </p:nvSpPr>
        <p:spPr/>
        <p:txBody>
          <a:bodyPr/>
          <a:lstStyle/>
          <a:p>
            <a:r>
              <a:rPr lang="en-US" dirty="0">
                <a:solidFill>
                  <a:srgbClr val="083763"/>
                </a:solidFill>
              </a:rPr>
              <a:t>Scope of Work Tasks</a:t>
            </a:r>
          </a:p>
        </p:txBody>
      </p:sp>
      <p:graphicFrame>
        <p:nvGraphicFramePr>
          <p:cNvPr id="5" name="Content Placeholder 4" descr="This table includes the Scope of Work task numbers and names for this solicitation, which are also available on pages 14-15 of the solicitation manual. ">
            <a:extLst>
              <a:ext uri="{FF2B5EF4-FFF2-40B4-BE49-F238E27FC236}">
                <a16:creationId xmlns:a16="http://schemas.microsoft.com/office/drawing/2014/main" id="{99CA2CE2-E51A-EE4D-D12E-7454313231F0}"/>
              </a:ext>
            </a:extLst>
          </p:cNvPr>
          <p:cNvGraphicFramePr>
            <a:graphicFrameLocks noGrp="1"/>
          </p:cNvGraphicFramePr>
          <p:nvPr>
            <p:ph idx="1"/>
            <p:extLst>
              <p:ext uri="{D42A27DB-BD31-4B8C-83A1-F6EECF244321}">
                <p14:modId xmlns:p14="http://schemas.microsoft.com/office/powerpoint/2010/main" val="958326424"/>
              </p:ext>
            </p:extLst>
          </p:nvPr>
        </p:nvGraphicFramePr>
        <p:xfrm>
          <a:off x="1483767" y="1371600"/>
          <a:ext cx="9224465" cy="4636593"/>
        </p:xfrm>
        <a:graphic>
          <a:graphicData uri="http://schemas.openxmlformats.org/drawingml/2006/table">
            <a:tbl>
              <a:tblPr firstRow="1" firstCol="1" bandRow="1">
                <a:tableStyleId>{B301B821-A1FF-4177-AEE7-76D212191A09}</a:tableStyleId>
              </a:tblPr>
              <a:tblGrid>
                <a:gridCol w="1238643">
                  <a:extLst>
                    <a:ext uri="{9D8B030D-6E8A-4147-A177-3AD203B41FA5}">
                      <a16:colId xmlns:a16="http://schemas.microsoft.com/office/drawing/2014/main" val="1037558502"/>
                    </a:ext>
                  </a:extLst>
                </a:gridCol>
                <a:gridCol w="7985822">
                  <a:extLst>
                    <a:ext uri="{9D8B030D-6E8A-4147-A177-3AD203B41FA5}">
                      <a16:colId xmlns:a16="http://schemas.microsoft.com/office/drawing/2014/main" val="2741267471"/>
                    </a:ext>
                  </a:extLst>
                </a:gridCol>
              </a:tblGrid>
              <a:tr h="507193">
                <a:tc>
                  <a:txBody>
                    <a:bodyPr/>
                    <a:lstStyle/>
                    <a:p>
                      <a:pPr marL="0" marR="0" algn="ctr">
                        <a:spcBef>
                          <a:spcPts val="0"/>
                        </a:spcBef>
                        <a:spcAft>
                          <a:spcPts val="0"/>
                        </a:spcAft>
                      </a:pPr>
                      <a:r>
                        <a:rPr lang="en-US" sz="1800" b="1" cap="all" dirty="0">
                          <a:solidFill>
                            <a:schemeClr val="bg1"/>
                          </a:solidFill>
                          <a:effectLst/>
                        </a:rPr>
                        <a:t>Task #</a:t>
                      </a:r>
                      <a:endParaRPr lang="en-US" sz="1800" b="1" dirty="0">
                        <a:solidFill>
                          <a:schemeClr val="bg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b="1" cap="all" dirty="0">
                          <a:solidFill>
                            <a:schemeClr val="bg1"/>
                          </a:solidFill>
                          <a:effectLst/>
                        </a:rPr>
                        <a:t>TASK NAME</a:t>
                      </a:r>
                      <a:endParaRPr lang="en-US" sz="1800" b="1" dirty="0">
                        <a:solidFill>
                          <a:schemeClr val="bg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8550342"/>
                  </a:ext>
                </a:extLst>
              </a:tr>
              <a:tr h="598770">
                <a:tc>
                  <a:txBody>
                    <a:bodyPr/>
                    <a:lstStyle/>
                    <a:p>
                      <a:pPr marL="0" marR="0" algn="ctr">
                        <a:spcBef>
                          <a:spcPts val="0"/>
                        </a:spcBef>
                        <a:spcAft>
                          <a:spcPts val="0"/>
                        </a:spcAft>
                      </a:pPr>
                      <a:r>
                        <a:rPr lang="en-US" sz="1800" b="0" dirty="0">
                          <a:solidFill>
                            <a:srgbClr val="083763"/>
                          </a:solidFill>
                          <a:effectLst/>
                          <a:latin typeface="Tahoma" panose="020B0604030504040204" pitchFamily="34" charset="0"/>
                          <a:ea typeface="Times New Roman" panose="02020603050405020304" pitchFamily="18" charset="0"/>
                          <a:cs typeface="Times New Roman" panose="02020603050405020304" pitchFamily="18" charset="0"/>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solidFill>
                            <a:srgbClr val="083763"/>
                          </a:solidFill>
                          <a:effectLst/>
                        </a:rPr>
                        <a:t>Agreement Management</a:t>
                      </a:r>
                      <a:endParaRPr lang="en-US" sz="1800" b="0" dirty="0">
                        <a:solidFill>
                          <a:srgbClr val="083763"/>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366595"/>
                  </a:ext>
                </a:extLst>
              </a:tr>
              <a:tr h="507193">
                <a:tc>
                  <a:txBody>
                    <a:bodyPr/>
                    <a:lstStyle/>
                    <a:p>
                      <a:pPr marL="0" marR="0" algn="ctr">
                        <a:spcBef>
                          <a:spcPts val="0"/>
                        </a:spcBef>
                        <a:spcAft>
                          <a:spcPts val="0"/>
                        </a:spcAft>
                      </a:pPr>
                      <a:r>
                        <a:rPr lang="en-US" sz="1800" b="0" dirty="0">
                          <a:solidFill>
                            <a:srgbClr val="083763"/>
                          </a:solidFill>
                          <a:effectLst/>
                          <a:latin typeface="Tahoma" panose="020B0604030504040204" pitchFamily="34" charset="0"/>
                          <a:ea typeface="Times New Roman" panose="02020603050405020304" pitchFamily="18" charset="0"/>
                          <a:cs typeface="Times New Roman" panose="02020603050405020304" pitchFamily="18" charset="0"/>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solidFill>
                            <a:srgbClr val="083763"/>
                          </a:solidFill>
                          <a:effectLst/>
                        </a:rPr>
                        <a:t>Building Performance Strategy Stakeholder Outreach and Engagement </a:t>
                      </a:r>
                      <a:endParaRPr lang="en-US" sz="1800" b="0" dirty="0">
                        <a:solidFill>
                          <a:srgbClr val="083763"/>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5844657"/>
                  </a:ext>
                </a:extLst>
              </a:tr>
              <a:tr h="507193">
                <a:tc>
                  <a:txBody>
                    <a:bodyPr/>
                    <a:lstStyle/>
                    <a:p>
                      <a:pPr marL="0" marR="0" algn="ctr">
                        <a:spcBef>
                          <a:spcPts val="0"/>
                        </a:spcBef>
                        <a:spcAft>
                          <a:spcPts val="0"/>
                        </a:spcAft>
                      </a:pPr>
                      <a:r>
                        <a:rPr lang="en-US" sz="1800" b="0" dirty="0">
                          <a:solidFill>
                            <a:srgbClr val="083763"/>
                          </a:solidFill>
                          <a:effectLst/>
                          <a:latin typeface="Tahoma" panose="020B0604030504040204" pitchFamily="34" charset="0"/>
                          <a:ea typeface="Times New Roman" panose="02020603050405020304" pitchFamily="18" charset="0"/>
                          <a:cs typeface="Times New Roman" panose="02020603050405020304" pitchFamily="18" charset="0"/>
                        </a:rPr>
                        <a:t>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solidFill>
                            <a:srgbClr val="083763"/>
                          </a:solidFill>
                          <a:effectLst/>
                        </a:rPr>
                        <a:t>California Building Performance and Decarbonization Field Study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9584219"/>
                  </a:ext>
                </a:extLst>
              </a:tr>
              <a:tr h="684867">
                <a:tc>
                  <a:txBody>
                    <a:bodyPr/>
                    <a:lstStyle/>
                    <a:p>
                      <a:pPr marL="0" marR="0" algn="ctr">
                        <a:spcBef>
                          <a:spcPts val="0"/>
                        </a:spcBef>
                        <a:spcAft>
                          <a:spcPts val="0"/>
                        </a:spcAft>
                      </a:pPr>
                      <a:r>
                        <a:rPr lang="en-US" sz="1800" b="0" dirty="0">
                          <a:solidFill>
                            <a:srgbClr val="083763"/>
                          </a:solidFill>
                          <a:effectLst/>
                          <a:latin typeface="Tahoma" panose="020B0604030504040204" pitchFamily="34" charset="0"/>
                          <a:ea typeface="Times New Roman" panose="02020603050405020304" pitchFamily="18" charset="0"/>
                          <a:cs typeface="Times New Roman" panose="02020603050405020304" pitchFamily="18" charset="0"/>
                        </a:rPr>
                        <a:t>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solidFill>
                            <a:srgbClr val="083763"/>
                          </a:solidFill>
                          <a:effectLst/>
                        </a:rPr>
                        <a:t>Assess the Benchmarking Program and Develop a Roadmap for Benchmarking Program Compliance Improvements</a:t>
                      </a:r>
                      <a:endParaRPr lang="en-US" sz="1800" b="0" dirty="0">
                        <a:solidFill>
                          <a:srgbClr val="083763"/>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0171156"/>
                  </a:ext>
                </a:extLst>
              </a:tr>
              <a:tr h="688256">
                <a:tc>
                  <a:txBody>
                    <a:bodyPr/>
                    <a:lstStyle/>
                    <a:p>
                      <a:pPr marL="0" marR="0" algn="ctr">
                        <a:spcBef>
                          <a:spcPts val="0"/>
                        </a:spcBef>
                        <a:spcAft>
                          <a:spcPts val="0"/>
                        </a:spcAft>
                      </a:pPr>
                      <a:r>
                        <a:rPr lang="en-US" sz="1800" b="0" dirty="0">
                          <a:solidFill>
                            <a:srgbClr val="083763"/>
                          </a:solidFill>
                          <a:effectLst/>
                          <a:latin typeface="Tahoma" panose="020B0604030504040204" pitchFamily="34" charset="0"/>
                          <a:ea typeface="Times New Roman" panose="02020603050405020304" pitchFamily="18" charset="0"/>
                          <a:cs typeface="Times New Roman" panose="02020603050405020304" pitchFamily="18" charset="0"/>
                        </a:rPr>
                        <a:t>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solidFill>
                            <a:srgbClr val="083763"/>
                          </a:solidFill>
                          <a:effectLst/>
                        </a:rPr>
                        <a:t>Assess Benchmarking Data Quality and Recommend Methods for Improving Benchmarking Data Quality</a:t>
                      </a:r>
                      <a:endParaRPr lang="en-US" sz="1800" b="0" dirty="0">
                        <a:solidFill>
                          <a:srgbClr val="083763"/>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2340942"/>
                  </a:ext>
                </a:extLst>
              </a:tr>
              <a:tr h="541829">
                <a:tc>
                  <a:txBody>
                    <a:bodyPr/>
                    <a:lstStyle/>
                    <a:p>
                      <a:pPr marL="0" marR="0" algn="ctr">
                        <a:spcBef>
                          <a:spcPts val="0"/>
                        </a:spcBef>
                        <a:spcAft>
                          <a:spcPts val="0"/>
                        </a:spcAft>
                      </a:pPr>
                      <a:r>
                        <a:rPr lang="en-US" sz="1800" b="0" dirty="0">
                          <a:solidFill>
                            <a:srgbClr val="083763"/>
                          </a:solidFill>
                          <a:effectLst/>
                          <a:latin typeface="Tahoma" panose="020B0604030504040204" pitchFamily="34" charset="0"/>
                          <a:ea typeface="Times New Roman" panose="02020603050405020304" pitchFamily="18" charset="0"/>
                          <a:cs typeface="Times New Roman" panose="02020603050405020304" pitchFamily="18" charset="0"/>
                        </a:rPr>
                        <a:t>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solidFill>
                            <a:srgbClr val="083763"/>
                          </a:solidFill>
                          <a:effectLst/>
                        </a:rPr>
                        <a:t>Improve Benchmarking Program Outreach and Engagement Strategies</a:t>
                      </a:r>
                      <a:endParaRPr lang="en-US" sz="1800" b="0" dirty="0">
                        <a:solidFill>
                          <a:srgbClr val="083763"/>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5177524"/>
                  </a:ext>
                </a:extLst>
              </a:tr>
              <a:tr h="601292">
                <a:tc>
                  <a:txBody>
                    <a:bodyPr/>
                    <a:lstStyle/>
                    <a:p>
                      <a:pPr marL="0" marR="0" algn="ctr">
                        <a:spcBef>
                          <a:spcPts val="0"/>
                        </a:spcBef>
                        <a:spcAft>
                          <a:spcPts val="0"/>
                        </a:spcAft>
                      </a:pPr>
                      <a:r>
                        <a:rPr lang="en-US" sz="1800" b="0" dirty="0">
                          <a:solidFill>
                            <a:srgbClr val="083763"/>
                          </a:solidFill>
                          <a:effectLst/>
                          <a:latin typeface="Tahoma" panose="020B0604030504040204" pitchFamily="34" charset="0"/>
                          <a:ea typeface="Times New Roman" panose="02020603050405020304" pitchFamily="18" charset="0"/>
                          <a:cs typeface="Times New Roman" panose="02020603050405020304" pitchFamily="18" charset="0"/>
                        </a:rPr>
                        <a:t>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solidFill>
                            <a:srgbClr val="083763"/>
                          </a:solidFill>
                          <a:effectLst/>
                        </a:rPr>
                        <a:t>Contingencies and Additional Topic Areas for the Benchmarking Program and SB 48 Implementation Proceeding</a:t>
                      </a:r>
                      <a:endParaRPr lang="en-US" sz="1800" b="0" dirty="0">
                        <a:solidFill>
                          <a:srgbClr val="083763"/>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6847093"/>
                  </a:ext>
                </a:extLst>
              </a:tr>
            </a:tbl>
          </a:graphicData>
        </a:graphic>
      </p:graphicFrame>
      <p:sp>
        <p:nvSpPr>
          <p:cNvPr id="3" name="TextBox 2">
            <a:extLst>
              <a:ext uri="{FF2B5EF4-FFF2-40B4-BE49-F238E27FC236}">
                <a16:creationId xmlns:a16="http://schemas.microsoft.com/office/drawing/2014/main" id="{B80B9DEF-EBB6-99AB-5A89-52A024185D2E}"/>
              </a:ext>
            </a:extLst>
          </p:cNvPr>
          <p:cNvSpPr txBox="1"/>
          <p:nvPr/>
        </p:nvSpPr>
        <p:spPr>
          <a:xfrm>
            <a:off x="0" y="6382512"/>
            <a:ext cx="3929744" cy="369332"/>
          </a:xfrm>
          <a:prstGeom prst="rect">
            <a:avLst/>
          </a:prstGeom>
          <a:noFill/>
        </p:spPr>
        <p:txBody>
          <a:bodyPr wrap="square" rtlCol="0">
            <a:spAutoFit/>
          </a:bodyPr>
          <a:lstStyle/>
          <a:p>
            <a:r>
              <a:rPr lang="en-US" b="1" dirty="0">
                <a:solidFill>
                  <a:srgbClr val="083763"/>
                </a:solidFill>
                <a:ea typeface="Tahoma" panose="020B0604030504040204" pitchFamily="34" charset="0"/>
                <a:cs typeface="Tahoma" panose="020B0604030504040204" pitchFamily="34" charset="0"/>
              </a:rPr>
              <a:t>Solicitation Manual pages 14-28</a:t>
            </a:r>
          </a:p>
        </p:txBody>
      </p:sp>
      <p:sp>
        <p:nvSpPr>
          <p:cNvPr id="4" name="Slide Number Placeholder 3">
            <a:extLst>
              <a:ext uri="{FF2B5EF4-FFF2-40B4-BE49-F238E27FC236}">
                <a16:creationId xmlns:a16="http://schemas.microsoft.com/office/drawing/2014/main" id="{0BC97DCB-9B5C-AF69-A683-CDC9F40AE19D}"/>
              </a:ext>
            </a:extLst>
          </p:cNvPr>
          <p:cNvSpPr>
            <a:spLocks noGrp="1"/>
          </p:cNvSpPr>
          <p:nvPr>
            <p:ph type="sldNum" sz="quarter" idx="12"/>
          </p:nvPr>
        </p:nvSpPr>
        <p:spPr>
          <a:xfrm>
            <a:off x="10388600" y="6512709"/>
            <a:ext cx="1803400" cy="365125"/>
          </a:xfrm>
        </p:spPr>
        <p:txBody>
          <a:bodyPr/>
          <a:lstStyle/>
          <a:p>
            <a:fld id="{005C4985-ACD0-2B4C-8981-36243250F268}" type="slidenum">
              <a:rPr lang="en-US" smtClean="0">
                <a:solidFill>
                  <a:srgbClr val="083763"/>
                </a:solidFill>
              </a:rPr>
              <a:t>18</a:t>
            </a:fld>
            <a:endParaRPr lang="en-US" dirty="0">
              <a:solidFill>
                <a:srgbClr val="083763"/>
              </a:solidFill>
            </a:endParaRPr>
          </a:p>
        </p:txBody>
      </p:sp>
    </p:spTree>
    <p:extLst>
      <p:ext uri="{BB962C8B-B14F-4D97-AF65-F5344CB8AC3E}">
        <p14:creationId xmlns:p14="http://schemas.microsoft.com/office/powerpoint/2010/main" val="2376773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99410-3345-131D-7E64-F8A83C9D8D97}"/>
              </a:ext>
            </a:extLst>
          </p:cNvPr>
          <p:cNvSpPr>
            <a:spLocks noGrp="1"/>
          </p:cNvSpPr>
          <p:nvPr>
            <p:ph type="title"/>
          </p:nvPr>
        </p:nvSpPr>
        <p:spPr/>
        <p:txBody>
          <a:bodyPr>
            <a:normAutofit/>
          </a:bodyPr>
          <a:lstStyle/>
          <a:p>
            <a:r>
              <a:rPr lang="en-US" dirty="0">
                <a:solidFill>
                  <a:srgbClr val="083763"/>
                </a:solidFill>
              </a:rPr>
              <a:t>Task 1: Requirements</a:t>
            </a:r>
          </a:p>
        </p:txBody>
      </p:sp>
      <p:sp>
        <p:nvSpPr>
          <p:cNvPr id="6" name="TextBox 5">
            <a:extLst>
              <a:ext uri="{FF2B5EF4-FFF2-40B4-BE49-F238E27FC236}">
                <a16:creationId xmlns:a16="http://schemas.microsoft.com/office/drawing/2014/main" id="{2B35D8F1-7492-BCD6-A3A9-A9A18209CC6F}"/>
              </a:ext>
            </a:extLst>
          </p:cNvPr>
          <p:cNvSpPr txBox="1"/>
          <p:nvPr/>
        </p:nvSpPr>
        <p:spPr>
          <a:xfrm>
            <a:off x="805728" y="1371600"/>
            <a:ext cx="10580544" cy="3880037"/>
          </a:xfrm>
          <a:prstGeom prst="rect">
            <a:avLst/>
          </a:prstGeom>
          <a:noFill/>
        </p:spPr>
        <p:txBody>
          <a:bodyPr wrap="square">
            <a:spAutoFit/>
          </a:bodyPr>
          <a:lstStyle/>
          <a:p>
            <a:pPr marL="457200" indent="-457200">
              <a:lnSpc>
                <a:spcPct val="90000"/>
              </a:lnSpc>
              <a:spcBef>
                <a:spcPts val="1000"/>
              </a:spcBef>
              <a:spcAft>
                <a:spcPts val="1200"/>
              </a:spcAft>
              <a:buClr>
                <a:srgbClr val="FF6600"/>
              </a:buClr>
              <a:buFont typeface="Arial" panose="020B0604020202020204" pitchFamily="34" charset="0"/>
              <a:buChar char="•"/>
            </a:pPr>
            <a:r>
              <a:rPr lang="en-US" sz="3200" b="1" dirty="0">
                <a:solidFill>
                  <a:srgbClr val="083763"/>
                </a:solidFill>
                <a:latin typeface="+mj-lt"/>
              </a:rPr>
              <a:t>Maximum budget:</a:t>
            </a:r>
          </a:p>
          <a:p>
            <a:pPr marL="1377950" lvl="1" indent="-463550">
              <a:lnSpc>
                <a:spcPct val="90000"/>
              </a:lnSpc>
              <a:spcBef>
                <a:spcPts val="1000"/>
              </a:spcBef>
              <a:spcAft>
                <a:spcPts val="1200"/>
              </a:spcAft>
              <a:buClr>
                <a:srgbClr val="FF6600"/>
              </a:buClr>
              <a:buFont typeface="Courier New" panose="02070309020205020404" pitchFamily="49" charset="0"/>
              <a:buChar char="o"/>
            </a:pPr>
            <a:r>
              <a:rPr lang="en-US" sz="3200" dirty="0">
                <a:solidFill>
                  <a:srgbClr val="083763"/>
                </a:solidFill>
              </a:rPr>
              <a:t>10% of total Agreement budget </a:t>
            </a:r>
          </a:p>
          <a:p>
            <a:pPr marL="457200" indent="-457200">
              <a:lnSpc>
                <a:spcPct val="90000"/>
              </a:lnSpc>
              <a:spcBef>
                <a:spcPts val="1000"/>
              </a:spcBef>
              <a:spcAft>
                <a:spcPts val="1200"/>
              </a:spcAft>
              <a:buClr>
                <a:srgbClr val="FF6600"/>
              </a:buClr>
              <a:buFont typeface="Arial" panose="020B0604020202020204" pitchFamily="34" charset="0"/>
              <a:buChar char="•"/>
            </a:pPr>
            <a:r>
              <a:rPr lang="en-US" sz="3200" dirty="0">
                <a:solidFill>
                  <a:srgbClr val="083763"/>
                </a:solidFill>
                <a:latin typeface="+mj-lt"/>
              </a:rPr>
              <a:t>Work and deliverables:</a:t>
            </a:r>
          </a:p>
          <a:p>
            <a:pPr marL="1377950" lvl="1" indent="-463550">
              <a:lnSpc>
                <a:spcPct val="90000"/>
              </a:lnSpc>
              <a:spcBef>
                <a:spcPts val="1000"/>
              </a:spcBef>
              <a:spcAft>
                <a:spcPts val="1200"/>
              </a:spcAft>
              <a:buClr>
                <a:srgbClr val="FF6600"/>
              </a:buClr>
              <a:buFont typeface="Courier New" panose="02070309020205020404" pitchFamily="49" charset="0"/>
              <a:buChar char="o"/>
            </a:pPr>
            <a:r>
              <a:rPr lang="en-US" sz="3200" dirty="0">
                <a:solidFill>
                  <a:srgbClr val="083763"/>
                </a:solidFill>
              </a:rPr>
              <a:t>Cannot be assigned to a technical staff person </a:t>
            </a:r>
          </a:p>
          <a:p>
            <a:pPr marL="1377950" lvl="1" indent="-463550">
              <a:lnSpc>
                <a:spcPct val="90000"/>
              </a:lnSpc>
              <a:spcBef>
                <a:spcPts val="1000"/>
              </a:spcBef>
              <a:spcAft>
                <a:spcPts val="1200"/>
              </a:spcAft>
              <a:buClr>
                <a:srgbClr val="FF6600"/>
              </a:buClr>
              <a:buFont typeface="Courier New" panose="02070309020205020404" pitchFamily="49" charset="0"/>
              <a:buChar char="o"/>
            </a:pPr>
            <a:r>
              <a:rPr lang="en-US" sz="3200" dirty="0">
                <a:solidFill>
                  <a:srgbClr val="083763"/>
                </a:solidFill>
              </a:rPr>
              <a:t>Must be assigned to a dedicated, experienced, and qualified administrative staff person</a:t>
            </a:r>
          </a:p>
        </p:txBody>
      </p:sp>
      <p:sp>
        <p:nvSpPr>
          <p:cNvPr id="8" name="TextBox 7">
            <a:extLst>
              <a:ext uri="{FF2B5EF4-FFF2-40B4-BE49-F238E27FC236}">
                <a16:creationId xmlns:a16="http://schemas.microsoft.com/office/drawing/2014/main" id="{429F3512-15ED-02F2-D198-24B38FDEA3F9}"/>
              </a:ext>
            </a:extLst>
          </p:cNvPr>
          <p:cNvSpPr txBox="1"/>
          <p:nvPr/>
        </p:nvSpPr>
        <p:spPr>
          <a:xfrm>
            <a:off x="0" y="6382512"/>
            <a:ext cx="4710896" cy="369332"/>
          </a:xfrm>
          <a:prstGeom prst="rect">
            <a:avLst/>
          </a:prstGeom>
          <a:noFill/>
        </p:spPr>
        <p:txBody>
          <a:bodyPr wrap="square" rtlCol="0">
            <a:spAutoFit/>
          </a:bodyPr>
          <a:lstStyle/>
          <a:p>
            <a:r>
              <a:rPr lang="en-US" b="1" dirty="0">
                <a:solidFill>
                  <a:srgbClr val="083763"/>
                </a:solidFill>
                <a:ea typeface="Tahoma" panose="020B0604030504040204" pitchFamily="34" charset="0"/>
                <a:cs typeface="Tahoma" panose="020B0604030504040204" pitchFamily="34" charset="0"/>
              </a:rPr>
              <a:t>Solicitation Manual pages 15, 31, and 40</a:t>
            </a:r>
          </a:p>
        </p:txBody>
      </p:sp>
      <p:sp>
        <p:nvSpPr>
          <p:cNvPr id="4" name="Slide Number Placeholder 3">
            <a:extLst>
              <a:ext uri="{FF2B5EF4-FFF2-40B4-BE49-F238E27FC236}">
                <a16:creationId xmlns:a16="http://schemas.microsoft.com/office/drawing/2014/main" id="{63887DA7-1826-3876-4391-49D813619F8B}"/>
              </a:ext>
            </a:extLst>
          </p:cNvPr>
          <p:cNvSpPr>
            <a:spLocks noGrp="1"/>
          </p:cNvSpPr>
          <p:nvPr>
            <p:ph type="sldNum" sz="quarter" idx="12"/>
          </p:nvPr>
        </p:nvSpPr>
        <p:spPr>
          <a:xfrm>
            <a:off x="10387584" y="6510528"/>
            <a:ext cx="1803400" cy="365125"/>
          </a:xfrm>
        </p:spPr>
        <p:txBody>
          <a:bodyPr/>
          <a:lstStyle/>
          <a:p>
            <a:fld id="{005C4985-ACD0-2B4C-8981-36243250F268}" type="slidenum">
              <a:rPr lang="en-US" smtClean="0">
                <a:solidFill>
                  <a:srgbClr val="083763"/>
                </a:solidFill>
              </a:rPr>
              <a:t>19</a:t>
            </a:fld>
            <a:endParaRPr lang="en-US" dirty="0">
              <a:solidFill>
                <a:srgbClr val="083763"/>
              </a:solidFill>
            </a:endParaRPr>
          </a:p>
        </p:txBody>
      </p:sp>
    </p:spTree>
    <p:extLst>
      <p:ext uri="{BB962C8B-B14F-4D97-AF65-F5344CB8AC3E}">
        <p14:creationId xmlns:p14="http://schemas.microsoft.com/office/powerpoint/2010/main" val="2412398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EA7D2-FEDF-7DD2-43B0-569665405D28}"/>
              </a:ext>
            </a:extLst>
          </p:cNvPr>
          <p:cNvSpPr>
            <a:spLocks noGrp="1"/>
          </p:cNvSpPr>
          <p:nvPr>
            <p:ph type="title"/>
          </p:nvPr>
        </p:nvSpPr>
        <p:spPr/>
        <p:txBody>
          <a:bodyPr/>
          <a:lstStyle/>
          <a:p>
            <a:r>
              <a:rPr lang="en-US" dirty="0">
                <a:solidFill>
                  <a:srgbClr val="083763"/>
                </a:solidFill>
              </a:rPr>
              <a:t>Welcome and Introductions</a:t>
            </a:r>
          </a:p>
        </p:txBody>
      </p:sp>
      <p:sp>
        <p:nvSpPr>
          <p:cNvPr id="7" name="Content Placeholder 2">
            <a:extLst>
              <a:ext uri="{FF2B5EF4-FFF2-40B4-BE49-F238E27FC236}">
                <a16:creationId xmlns:a16="http://schemas.microsoft.com/office/drawing/2014/main" id="{C8229BCF-9060-56C0-DB7A-B9EBEBB71923}"/>
              </a:ext>
            </a:extLst>
          </p:cNvPr>
          <p:cNvSpPr>
            <a:spLocks noGrp="1"/>
          </p:cNvSpPr>
          <p:nvPr>
            <p:ph idx="1"/>
          </p:nvPr>
        </p:nvSpPr>
        <p:spPr>
          <a:xfrm>
            <a:off x="552258" y="1371600"/>
            <a:ext cx="11087484" cy="4901056"/>
          </a:xfrm>
        </p:spPr>
        <p:txBody>
          <a:bodyPr>
            <a:normAutofit fontScale="92500" lnSpcReduction="20000"/>
          </a:bodyPr>
          <a:lstStyle/>
          <a:p>
            <a:pPr marL="0" indent="0">
              <a:lnSpc>
                <a:spcPct val="100000"/>
              </a:lnSpc>
              <a:spcAft>
                <a:spcPts val="1200"/>
              </a:spcAft>
              <a:buClr>
                <a:srgbClr val="FFC000"/>
              </a:buClr>
              <a:buSzPct val="100000"/>
              <a:buNone/>
              <a:defRPr/>
            </a:pPr>
            <a:r>
              <a:rPr lang="en-US" sz="3000" b="1" dirty="0">
                <a:solidFill>
                  <a:srgbClr val="083763"/>
                </a:solidFill>
                <a:latin typeface="Arial Black" panose="020B0A04020102020204" pitchFamily="34" charset="0"/>
              </a:rPr>
              <a:t>Efficiency Division:</a:t>
            </a:r>
          </a:p>
          <a:p>
            <a:pPr marL="568325" indent="-334963">
              <a:lnSpc>
                <a:spcPct val="100000"/>
              </a:lnSpc>
              <a:spcAft>
                <a:spcPts val="1200"/>
              </a:spcAft>
              <a:buClr>
                <a:srgbClr val="FF6600"/>
              </a:buClr>
              <a:buSzPct val="100000"/>
              <a:buFont typeface="Arial" panose="020B0604020202020204" pitchFamily="34" charset="0"/>
              <a:buChar char="•"/>
              <a:defRPr/>
            </a:pPr>
            <a:r>
              <a:rPr lang="en-US" sz="2600" b="1" dirty="0">
                <a:solidFill>
                  <a:srgbClr val="083763"/>
                </a:solidFill>
              </a:rPr>
              <a:t>Elizabeth Butler</a:t>
            </a:r>
            <a:r>
              <a:rPr lang="en-US" sz="2600" dirty="0">
                <a:solidFill>
                  <a:srgbClr val="083763"/>
                </a:solidFill>
              </a:rPr>
              <a:t>, Contract and Grant Manager</a:t>
            </a:r>
          </a:p>
          <a:p>
            <a:pPr marL="568325" indent="-334963">
              <a:lnSpc>
                <a:spcPct val="100000"/>
              </a:lnSpc>
              <a:spcAft>
                <a:spcPts val="1200"/>
              </a:spcAft>
              <a:buClr>
                <a:srgbClr val="FF6600"/>
              </a:buClr>
              <a:buSzPct val="100000"/>
              <a:buFont typeface="Arial" panose="020B0604020202020204" pitchFamily="34" charset="0"/>
              <a:buChar char="•"/>
              <a:defRPr/>
            </a:pPr>
            <a:r>
              <a:rPr lang="en-US" sz="2600" b="1" dirty="0">
                <a:solidFill>
                  <a:srgbClr val="083763"/>
                </a:solidFill>
              </a:rPr>
              <a:t>Lien Huynh</a:t>
            </a:r>
            <a:r>
              <a:rPr lang="en-US" sz="2600" dirty="0">
                <a:solidFill>
                  <a:srgbClr val="083763"/>
                </a:solidFill>
              </a:rPr>
              <a:t>, Grants Analyst</a:t>
            </a:r>
          </a:p>
          <a:p>
            <a:pPr marL="568325" indent="-334963">
              <a:lnSpc>
                <a:spcPct val="100000"/>
              </a:lnSpc>
              <a:spcAft>
                <a:spcPts val="1200"/>
              </a:spcAft>
              <a:buClr>
                <a:srgbClr val="FF6600"/>
              </a:buClr>
              <a:buSzPct val="100000"/>
              <a:buFont typeface="Arial" panose="020B0604020202020204" pitchFamily="34" charset="0"/>
              <a:buChar char="•"/>
              <a:defRPr/>
            </a:pPr>
            <a:r>
              <a:rPr lang="en-US" sz="2600" b="1" dirty="0">
                <a:solidFill>
                  <a:srgbClr val="083763"/>
                </a:solidFill>
              </a:rPr>
              <a:t>Brent Kelsey</a:t>
            </a:r>
            <a:r>
              <a:rPr lang="en-US" sz="2600" dirty="0">
                <a:solidFill>
                  <a:srgbClr val="083763"/>
                </a:solidFill>
              </a:rPr>
              <a:t>, </a:t>
            </a:r>
            <a:r>
              <a:rPr lang="en-US" sz="2600" dirty="0">
                <a:solidFill>
                  <a:srgbClr val="083763"/>
                </a:solidFill>
                <a:effectLst/>
                <a:ea typeface="Times New Roman" panose="02020603050405020304" pitchFamily="18" charset="0"/>
                <a:cs typeface="Calibri" panose="020F0502020204030204" pitchFamily="34" charset="0"/>
              </a:rPr>
              <a:t>Supervisor, Building Performance &amp; Metrics</a:t>
            </a:r>
          </a:p>
          <a:p>
            <a:pPr marL="568325" indent="-334963">
              <a:lnSpc>
                <a:spcPct val="100000"/>
              </a:lnSpc>
              <a:spcAft>
                <a:spcPts val="1200"/>
              </a:spcAft>
              <a:buClr>
                <a:srgbClr val="FF6600"/>
              </a:buClr>
              <a:buSzPct val="100000"/>
              <a:buFont typeface="Arial" panose="020B0604020202020204" pitchFamily="34" charset="0"/>
              <a:buChar char="•"/>
              <a:defRPr/>
            </a:pPr>
            <a:r>
              <a:rPr lang="en-US" sz="2600" b="1" dirty="0">
                <a:solidFill>
                  <a:srgbClr val="083763"/>
                </a:solidFill>
              </a:rPr>
              <a:t>Gabriel D. Taylor, P.E</a:t>
            </a:r>
            <a:r>
              <a:rPr lang="en-US" sz="2600" dirty="0">
                <a:solidFill>
                  <a:srgbClr val="083763"/>
                </a:solidFill>
              </a:rPr>
              <a:t>., </a:t>
            </a:r>
            <a:r>
              <a:rPr lang="en-US" sz="2600" dirty="0">
                <a:solidFill>
                  <a:srgbClr val="083763"/>
                </a:solidFill>
                <a:effectLst/>
                <a:ea typeface="Times New Roman" panose="02020603050405020304" pitchFamily="18" charset="0"/>
              </a:rPr>
              <a:t>Senior Engineer, Decarbonization &amp; Load Flexibility</a:t>
            </a:r>
          </a:p>
          <a:p>
            <a:pPr marL="0" indent="0">
              <a:lnSpc>
                <a:spcPct val="100000"/>
              </a:lnSpc>
              <a:spcAft>
                <a:spcPts val="1200"/>
              </a:spcAft>
              <a:buClr>
                <a:srgbClr val="FFC000"/>
              </a:buClr>
              <a:buSzPct val="100000"/>
              <a:buNone/>
              <a:defRPr/>
            </a:pPr>
            <a:r>
              <a:rPr lang="en-US" sz="3000" b="1" dirty="0">
                <a:solidFill>
                  <a:srgbClr val="083763"/>
                </a:solidFill>
                <a:latin typeface="Arial Black" panose="020B0A04020102020204" pitchFamily="34" charset="0"/>
              </a:rPr>
              <a:t>Contracts, Grants, and Loans Office:</a:t>
            </a:r>
          </a:p>
          <a:p>
            <a:pPr marL="568325" indent="-334963">
              <a:lnSpc>
                <a:spcPct val="100000"/>
              </a:lnSpc>
              <a:spcAft>
                <a:spcPts val="1200"/>
              </a:spcAft>
              <a:buClr>
                <a:srgbClr val="FF6600"/>
              </a:buClr>
              <a:buSzPct val="100000"/>
              <a:buFont typeface="Arial" panose="020B0604020202020204" pitchFamily="34" charset="0"/>
              <a:buChar char="•"/>
              <a:defRPr/>
            </a:pPr>
            <a:r>
              <a:rPr lang="en-US" sz="2600" b="1" dirty="0">
                <a:solidFill>
                  <a:srgbClr val="083763"/>
                </a:solidFill>
              </a:rPr>
              <a:t>Diana Grady</a:t>
            </a:r>
            <a:r>
              <a:rPr lang="en-US" sz="2600" dirty="0">
                <a:solidFill>
                  <a:srgbClr val="083763"/>
                </a:solidFill>
              </a:rPr>
              <a:t>, Commission Agreement Officer</a:t>
            </a:r>
          </a:p>
          <a:p>
            <a:pPr marL="568325" indent="-334963">
              <a:lnSpc>
                <a:spcPct val="100000"/>
              </a:lnSpc>
              <a:spcAft>
                <a:spcPts val="1200"/>
              </a:spcAft>
              <a:buClr>
                <a:srgbClr val="FF6600"/>
              </a:buClr>
              <a:buSzPct val="100000"/>
              <a:defRPr/>
            </a:pPr>
            <a:r>
              <a:rPr lang="en-US" sz="2600" b="1" dirty="0">
                <a:solidFill>
                  <a:srgbClr val="083763"/>
                </a:solidFill>
              </a:rPr>
              <a:t>Phil Dyer</a:t>
            </a:r>
            <a:r>
              <a:rPr lang="en-US" sz="2600" dirty="0">
                <a:solidFill>
                  <a:srgbClr val="083763"/>
                </a:solidFill>
              </a:rPr>
              <a:t>, Commission Agreement Officer</a:t>
            </a:r>
          </a:p>
          <a:p>
            <a:pPr marL="0" indent="0">
              <a:spcAft>
                <a:spcPts val="1200"/>
              </a:spcAft>
              <a:buClr>
                <a:srgbClr val="FFC000"/>
              </a:buClr>
              <a:buSzPct val="100000"/>
              <a:buNone/>
              <a:defRPr/>
            </a:pPr>
            <a:endParaRPr lang="en-US" sz="2400" dirty="0"/>
          </a:p>
          <a:p>
            <a:pPr marL="0" indent="0">
              <a:spcAft>
                <a:spcPts val="1200"/>
              </a:spcAft>
              <a:buClr>
                <a:srgbClr val="FFC000"/>
              </a:buClr>
              <a:buSzPct val="100000"/>
              <a:buNone/>
              <a:defRPr/>
            </a:pPr>
            <a:endParaRPr lang="en-US" sz="2400" dirty="0"/>
          </a:p>
          <a:p>
            <a:pPr marL="0" indent="0">
              <a:spcAft>
                <a:spcPts val="1200"/>
              </a:spcAft>
              <a:buClr>
                <a:srgbClr val="FFC000"/>
              </a:buClr>
              <a:buSzPct val="100000"/>
              <a:buNone/>
              <a:defRPr/>
            </a:pPr>
            <a:endParaRPr lang="en-US" sz="2400" dirty="0"/>
          </a:p>
        </p:txBody>
      </p:sp>
      <p:sp>
        <p:nvSpPr>
          <p:cNvPr id="4" name="Slide Number Placeholder 3">
            <a:extLst>
              <a:ext uri="{FF2B5EF4-FFF2-40B4-BE49-F238E27FC236}">
                <a16:creationId xmlns:a16="http://schemas.microsoft.com/office/drawing/2014/main" id="{1EBB2532-FF5D-E909-057C-9BEFA0DF92DF}"/>
              </a:ext>
            </a:extLst>
          </p:cNvPr>
          <p:cNvSpPr>
            <a:spLocks noGrp="1"/>
          </p:cNvSpPr>
          <p:nvPr>
            <p:ph type="sldNum" sz="quarter" idx="12"/>
          </p:nvPr>
        </p:nvSpPr>
        <p:spPr>
          <a:xfrm>
            <a:off x="10387584" y="6510528"/>
            <a:ext cx="1803400" cy="365125"/>
          </a:xfrm>
        </p:spPr>
        <p:txBody>
          <a:bodyPr/>
          <a:lstStyle/>
          <a:p>
            <a:fld id="{005C4985-ACD0-2B4C-8981-36243250F268}" type="slidenum">
              <a:rPr lang="en-US" smtClean="0">
                <a:solidFill>
                  <a:srgbClr val="083763"/>
                </a:solidFill>
              </a:rPr>
              <a:pPr/>
              <a:t>2</a:t>
            </a:fld>
            <a:endParaRPr lang="en-US" dirty="0">
              <a:solidFill>
                <a:srgbClr val="083763"/>
              </a:solidFill>
            </a:endParaRPr>
          </a:p>
        </p:txBody>
      </p:sp>
    </p:spTree>
    <p:extLst>
      <p:ext uri="{BB962C8B-B14F-4D97-AF65-F5344CB8AC3E}">
        <p14:creationId xmlns:p14="http://schemas.microsoft.com/office/powerpoint/2010/main" val="102530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99410-3345-131D-7E64-F8A83C9D8D97}"/>
              </a:ext>
            </a:extLst>
          </p:cNvPr>
          <p:cNvSpPr>
            <a:spLocks noGrp="1"/>
          </p:cNvSpPr>
          <p:nvPr>
            <p:ph type="title"/>
          </p:nvPr>
        </p:nvSpPr>
        <p:spPr>
          <a:xfrm>
            <a:off x="1399822" y="237744"/>
            <a:ext cx="9953978" cy="1038840"/>
          </a:xfrm>
        </p:spPr>
        <p:txBody>
          <a:bodyPr>
            <a:noAutofit/>
          </a:bodyPr>
          <a:lstStyle/>
          <a:p>
            <a:r>
              <a:rPr lang="en-US" sz="3800" dirty="0">
                <a:solidFill>
                  <a:srgbClr val="083763"/>
                </a:solidFill>
              </a:rPr>
              <a:t>Task 1: Receipt of Confidential Info</a:t>
            </a:r>
          </a:p>
        </p:txBody>
      </p:sp>
      <p:sp>
        <p:nvSpPr>
          <p:cNvPr id="6" name="TextBox 5">
            <a:extLst>
              <a:ext uri="{FF2B5EF4-FFF2-40B4-BE49-F238E27FC236}">
                <a16:creationId xmlns:a16="http://schemas.microsoft.com/office/drawing/2014/main" id="{2B35D8F1-7492-BCD6-A3A9-A9A18209CC6F}"/>
              </a:ext>
            </a:extLst>
          </p:cNvPr>
          <p:cNvSpPr txBox="1"/>
          <p:nvPr/>
        </p:nvSpPr>
        <p:spPr>
          <a:xfrm>
            <a:off x="805728" y="1371600"/>
            <a:ext cx="10580544" cy="4776500"/>
          </a:xfrm>
          <a:prstGeom prst="rect">
            <a:avLst/>
          </a:prstGeom>
          <a:noFill/>
        </p:spPr>
        <p:txBody>
          <a:bodyPr wrap="square">
            <a:spAutoFit/>
          </a:bodyPr>
          <a:lstStyle/>
          <a:p>
            <a:pPr marL="457200" indent="-457200">
              <a:lnSpc>
                <a:spcPct val="90000"/>
              </a:lnSpc>
              <a:spcBef>
                <a:spcPts val="1000"/>
              </a:spcBef>
              <a:spcAft>
                <a:spcPts val="1200"/>
              </a:spcAft>
              <a:buClr>
                <a:srgbClr val="FF6600"/>
              </a:buClr>
              <a:buFont typeface="Arial" panose="020B0604020202020204" pitchFamily="34" charset="0"/>
              <a:buChar char="•"/>
            </a:pPr>
            <a:r>
              <a:rPr lang="en-US" sz="3000" dirty="0">
                <a:solidFill>
                  <a:srgbClr val="083763"/>
                </a:solidFill>
                <a:latin typeface="+mj-lt"/>
              </a:rPr>
              <a:t>Confidential Information/Personal Information:</a:t>
            </a:r>
          </a:p>
          <a:p>
            <a:pPr marL="1377950" lvl="1" indent="-457200">
              <a:lnSpc>
                <a:spcPct val="90000"/>
              </a:lnSpc>
              <a:spcBef>
                <a:spcPts val="1000"/>
              </a:spcBef>
              <a:spcAft>
                <a:spcPts val="1200"/>
              </a:spcAft>
              <a:buClr>
                <a:srgbClr val="FF6600"/>
              </a:buClr>
              <a:buFont typeface="Courier New" panose="02070309020205020404" pitchFamily="49" charset="0"/>
              <a:buChar char="o"/>
            </a:pPr>
            <a:r>
              <a:rPr lang="en-US" sz="3000" dirty="0">
                <a:solidFill>
                  <a:srgbClr val="083763"/>
                </a:solidFill>
              </a:rPr>
              <a:t>Building owner and stakeholder contact information</a:t>
            </a:r>
          </a:p>
          <a:p>
            <a:pPr marL="1377950" lvl="1" indent="-457200">
              <a:lnSpc>
                <a:spcPct val="90000"/>
              </a:lnSpc>
              <a:spcBef>
                <a:spcPts val="1000"/>
              </a:spcBef>
              <a:spcAft>
                <a:spcPts val="1200"/>
              </a:spcAft>
              <a:buClr>
                <a:srgbClr val="FF6600"/>
              </a:buClr>
              <a:buFont typeface="Courier New" panose="02070309020205020404" pitchFamily="49" charset="0"/>
              <a:buChar char="o"/>
            </a:pPr>
            <a:r>
              <a:rPr lang="en-US" sz="3000" dirty="0">
                <a:solidFill>
                  <a:srgbClr val="083763"/>
                </a:solidFill>
              </a:rPr>
              <a:t>Building energy usage information </a:t>
            </a:r>
          </a:p>
          <a:p>
            <a:pPr marL="457200" indent="-457200">
              <a:lnSpc>
                <a:spcPct val="90000"/>
              </a:lnSpc>
              <a:spcBef>
                <a:spcPts val="1000"/>
              </a:spcBef>
              <a:spcAft>
                <a:spcPts val="1200"/>
              </a:spcAft>
              <a:buClr>
                <a:srgbClr val="FF6600"/>
              </a:buClr>
              <a:buFont typeface="Arial" panose="020B0604020202020204" pitchFamily="34" charset="0"/>
              <a:buChar char="•"/>
            </a:pPr>
            <a:r>
              <a:rPr lang="en-US" sz="3000" dirty="0">
                <a:solidFill>
                  <a:srgbClr val="083763"/>
                </a:solidFill>
                <a:latin typeface="+mj-lt"/>
              </a:rPr>
              <a:t>Required deliverables: </a:t>
            </a:r>
          </a:p>
          <a:p>
            <a:pPr marL="1371600" lvl="2" indent="-457200">
              <a:lnSpc>
                <a:spcPct val="90000"/>
              </a:lnSpc>
              <a:spcBef>
                <a:spcPts val="1000"/>
              </a:spcBef>
              <a:spcAft>
                <a:spcPts val="1200"/>
              </a:spcAft>
              <a:buClr>
                <a:srgbClr val="FF6600"/>
              </a:buClr>
              <a:buFont typeface="Courier New" panose="02070309020205020404" pitchFamily="49" charset="0"/>
              <a:buChar char="o"/>
            </a:pPr>
            <a:r>
              <a:rPr lang="en-US" sz="3000" dirty="0">
                <a:solidFill>
                  <a:srgbClr val="083763"/>
                </a:solidFill>
              </a:rPr>
              <a:t>ISPP and Signed ISPP Attestation Form</a:t>
            </a:r>
          </a:p>
          <a:p>
            <a:pPr marL="1371600" lvl="2" indent="-457200">
              <a:lnSpc>
                <a:spcPct val="90000"/>
              </a:lnSpc>
              <a:spcBef>
                <a:spcPts val="1000"/>
              </a:spcBef>
              <a:spcAft>
                <a:spcPts val="1200"/>
              </a:spcAft>
              <a:buClr>
                <a:srgbClr val="FF6600"/>
              </a:buClr>
              <a:buFont typeface="Courier New" panose="02070309020205020404" pitchFamily="49" charset="0"/>
              <a:buChar char="o"/>
            </a:pPr>
            <a:r>
              <a:rPr lang="en-US" sz="3000" dirty="0">
                <a:solidFill>
                  <a:srgbClr val="083763"/>
                </a:solidFill>
              </a:rPr>
              <a:t>Signed NDAs</a:t>
            </a:r>
          </a:p>
          <a:p>
            <a:pPr marL="1371600" lvl="2" indent="-457200">
              <a:lnSpc>
                <a:spcPct val="90000"/>
              </a:lnSpc>
              <a:spcBef>
                <a:spcPts val="1000"/>
              </a:spcBef>
              <a:spcAft>
                <a:spcPts val="1200"/>
              </a:spcAft>
              <a:buClr>
                <a:srgbClr val="FF6600"/>
              </a:buClr>
              <a:buFont typeface="Courier New" panose="02070309020205020404" pitchFamily="49" charset="0"/>
              <a:buChar char="o"/>
            </a:pPr>
            <a:r>
              <a:rPr lang="en-US" sz="3000" dirty="0">
                <a:solidFill>
                  <a:srgbClr val="083763"/>
                </a:solidFill>
              </a:rPr>
              <a:t>Employee Security Awareness Training Certificates</a:t>
            </a:r>
            <a:endParaRPr lang="en-US" altLang="en-US" sz="3600" dirty="0">
              <a:solidFill>
                <a:schemeClr val="tx2"/>
              </a:solidFill>
            </a:endParaRPr>
          </a:p>
        </p:txBody>
      </p:sp>
      <p:sp>
        <p:nvSpPr>
          <p:cNvPr id="8" name="TextBox 7">
            <a:extLst>
              <a:ext uri="{FF2B5EF4-FFF2-40B4-BE49-F238E27FC236}">
                <a16:creationId xmlns:a16="http://schemas.microsoft.com/office/drawing/2014/main" id="{429F3512-15ED-02F2-D198-24B38FDEA3F9}"/>
              </a:ext>
            </a:extLst>
          </p:cNvPr>
          <p:cNvSpPr txBox="1"/>
          <p:nvPr/>
        </p:nvSpPr>
        <p:spPr>
          <a:xfrm>
            <a:off x="0" y="6382512"/>
            <a:ext cx="11516810" cy="369332"/>
          </a:xfrm>
          <a:prstGeom prst="rect">
            <a:avLst/>
          </a:prstGeom>
          <a:noFill/>
        </p:spPr>
        <p:txBody>
          <a:bodyPr wrap="square" rtlCol="0">
            <a:spAutoFit/>
          </a:bodyPr>
          <a:lstStyle/>
          <a:p>
            <a:r>
              <a:rPr lang="en-US" b="1" dirty="0">
                <a:solidFill>
                  <a:srgbClr val="083763"/>
                </a:solidFill>
                <a:ea typeface="Tahoma" panose="020B0604030504040204" pitchFamily="34" charset="0"/>
                <a:cs typeface="Tahoma" panose="020B0604030504040204" pitchFamily="34" charset="0"/>
              </a:rPr>
              <a:t>Solicitation Manual pages 16-17, 25; Standard Agreement Example (Attachment 8), Exhibit D pages 8-15 </a:t>
            </a:r>
          </a:p>
        </p:txBody>
      </p:sp>
      <p:sp>
        <p:nvSpPr>
          <p:cNvPr id="4" name="Slide Number Placeholder 3">
            <a:extLst>
              <a:ext uri="{FF2B5EF4-FFF2-40B4-BE49-F238E27FC236}">
                <a16:creationId xmlns:a16="http://schemas.microsoft.com/office/drawing/2014/main" id="{63887DA7-1826-3876-4391-49D813619F8B}"/>
              </a:ext>
            </a:extLst>
          </p:cNvPr>
          <p:cNvSpPr>
            <a:spLocks noGrp="1"/>
          </p:cNvSpPr>
          <p:nvPr>
            <p:ph type="sldNum" sz="quarter" idx="12"/>
          </p:nvPr>
        </p:nvSpPr>
        <p:spPr>
          <a:xfrm>
            <a:off x="10387584" y="6510528"/>
            <a:ext cx="1803400" cy="365125"/>
          </a:xfrm>
        </p:spPr>
        <p:txBody>
          <a:bodyPr/>
          <a:lstStyle/>
          <a:p>
            <a:fld id="{005C4985-ACD0-2B4C-8981-36243250F268}" type="slidenum">
              <a:rPr lang="en-US" smtClean="0">
                <a:solidFill>
                  <a:srgbClr val="083763"/>
                </a:solidFill>
              </a:rPr>
              <a:t>20</a:t>
            </a:fld>
            <a:endParaRPr lang="en-US" dirty="0">
              <a:solidFill>
                <a:srgbClr val="083763"/>
              </a:solidFill>
            </a:endParaRPr>
          </a:p>
        </p:txBody>
      </p:sp>
    </p:spTree>
    <p:extLst>
      <p:ext uri="{BB962C8B-B14F-4D97-AF65-F5344CB8AC3E}">
        <p14:creationId xmlns:p14="http://schemas.microsoft.com/office/powerpoint/2010/main" val="631924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99410-3345-131D-7E64-F8A83C9D8D97}"/>
              </a:ext>
            </a:extLst>
          </p:cNvPr>
          <p:cNvSpPr>
            <a:spLocks noGrp="1"/>
          </p:cNvSpPr>
          <p:nvPr>
            <p:ph type="title"/>
          </p:nvPr>
        </p:nvSpPr>
        <p:spPr/>
        <p:txBody>
          <a:bodyPr/>
          <a:lstStyle/>
          <a:p>
            <a:r>
              <a:rPr lang="en-US" dirty="0">
                <a:solidFill>
                  <a:srgbClr val="083763"/>
                </a:solidFill>
              </a:rPr>
              <a:t>Task 1: Form 805</a:t>
            </a:r>
          </a:p>
        </p:txBody>
      </p:sp>
      <p:sp>
        <p:nvSpPr>
          <p:cNvPr id="6" name="TextBox 5">
            <a:extLst>
              <a:ext uri="{FF2B5EF4-FFF2-40B4-BE49-F238E27FC236}">
                <a16:creationId xmlns:a16="http://schemas.microsoft.com/office/drawing/2014/main" id="{2B35D8F1-7492-BCD6-A3A9-A9A18209CC6F}"/>
              </a:ext>
            </a:extLst>
          </p:cNvPr>
          <p:cNvSpPr txBox="1"/>
          <p:nvPr/>
        </p:nvSpPr>
        <p:spPr>
          <a:xfrm>
            <a:off x="805728" y="1371600"/>
            <a:ext cx="10580544" cy="3713837"/>
          </a:xfrm>
          <a:prstGeom prst="rect">
            <a:avLst/>
          </a:prstGeom>
          <a:noFill/>
        </p:spPr>
        <p:txBody>
          <a:bodyPr wrap="square">
            <a:spAutoFit/>
          </a:bodyPr>
          <a:lstStyle/>
          <a:p>
            <a:pPr marL="457200" indent="-457200">
              <a:lnSpc>
                <a:spcPct val="90000"/>
              </a:lnSpc>
              <a:spcBef>
                <a:spcPts val="1000"/>
              </a:spcBef>
              <a:spcAft>
                <a:spcPts val="1200"/>
              </a:spcAft>
              <a:buClr>
                <a:srgbClr val="FF6600"/>
              </a:buClr>
              <a:buFont typeface="Arial" panose="020B0604020202020204" pitchFamily="34" charset="0"/>
              <a:buChar char="•"/>
            </a:pPr>
            <a:r>
              <a:rPr lang="en-US" sz="3000" dirty="0">
                <a:solidFill>
                  <a:srgbClr val="083763"/>
                </a:solidFill>
                <a:latin typeface="+mj-lt"/>
              </a:rPr>
              <a:t>Form 805</a:t>
            </a:r>
          </a:p>
          <a:p>
            <a:pPr marL="914400" lvl="1" indent="-457200">
              <a:lnSpc>
                <a:spcPct val="90000"/>
              </a:lnSpc>
              <a:spcBef>
                <a:spcPts val="1000"/>
              </a:spcBef>
              <a:spcAft>
                <a:spcPts val="1200"/>
              </a:spcAft>
              <a:buClr>
                <a:srgbClr val="FF6600"/>
              </a:buClr>
              <a:buFont typeface="Courier New" panose="02070309020205020404" pitchFamily="49" charset="0"/>
              <a:buChar char="o"/>
            </a:pPr>
            <a:r>
              <a:rPr lang="en-US" sz="3000" dirty="0">
                <a:solidFill>
                  <a:srgbClr val="083763"/>
                </a:solidFill>
              </a:rPr>
              <a:t>Due within 5 days of Agreement start date</a:t>
            </a:r>
          </a:p>
          <a:p>
            <a:pPr marL="914400" lvl="1" indent="-457200">
              <a:lnSpc>
                <a:spcPct val="90000"/>
              </a:lnSpc>
              <a:spcBef>
                <a:spcPts val="1000"/>
              </a:spcBef>
              <a:spcAft>
                <a:spcPts val="1200"/>
              </a:spcAft>
              <a:buClr>
                <a:srgbClr val="FF6600"/>
              </a:buClr>
              <a:buFont typeface="Courier New" panose="02070309020205020404" pitchFamily="49" charset="0"/>
              <a:buChar char="o"/>
            </a:pPr>
            <a:r>
              <a:rPr lang="en-US" sz="3000" dirty="0">
                <a:solidFill>
                  <a:srgbClr val="083763"/>
                </a:solidFill>
              </a:rPr>
              <a:t>Identifies individuals designated as consultants </a:t>
            </a:r>
          </a:p>
          <a:p>
            <a:pPr marL="1828800" lvl="2" indent="-450850">
              <a:lnSpc>
                <a:spcPct val="90000"/>
              </a:lnSpc>
              <a:spcBef>
                <a:spcPts val="1000"/>
              </a:spcBef>
              <a:spcAft>
                <a:spcPts val="1200"/>
              </a:spcAft>
              <a:buClr>
                <a:srgbClr val="FF6600"/>
              </a:buClr>
              <a:buFont typeface="Wingdings" panose="05000000000000000000" pitchFamily="2" charset="2"/>
              <a:buChar char="§"/>
            </a:pPr>
            <a:r>
              <a:rPr lang="en-US" sz="3000" dirty="0">
                <a:solidFill>
                  <a:srgbClr val="083763"/>
                </a:solidFill>
              </a:rPr>
              <a:t>Employees working strictly on administrative tasks, including Task 1, are not consultants</a:t>
            </a:r>
          </a:p>
          <a:p>
            <a:pPr marL="1828800" lvl="2" indent="-450850">
              <a:lnSpc>
                <a:spcPct val="90000"/>
              </a:lnSpc>
              <a:spcBef>
                <a:spcPts val="1000"/>
              </a:spcBef>
              <a:spcAft>
                <a:spcPts val="1200"/>
              </a:spcAft>
              <a:buClr>
                <a:srgbClr val="FF6600"/>
              </a:buClr>
              <a:buFont typeface="Wingdings" panose="05000000000000000000" pitchFamily="2" charset="2"/>
              <a:buChar char="§"/>
            </a:pPr>
            <a:r>
              <a:rPr lang="en-US" sz="3000" dirty="0">
                <a:solidFill>
                  <a:srgbClr val="083763"/>
                </a:solidFill>
              </a:rPr>
              <a:t>Employees working on Tasks 2-7 are consultants</a:t>
            </a:r>
            <a:endParaRPr lang="en-US" altLang="en-US" sz="3000" dirty="0">
              <a:solidFill>
                <a:schemeClr val="tx2"/>
              </a:solidFill>
            </a:endParaRPr>
          </a:p>
        </p:txBody>
      </p:sp>
      <p:sp>
        <p:nvSpPr>
          <p:cNvPr id="8" name="TextBox 7">
            <a:extLst>
              <a:ext uri="{FF2B5EF4-FFF2-40B4-BE49-F238E27FC236}">
                <a16:creationId xmlns:a16="http://schemas.microsoft.com/office/drawing/2014/main" id="{429F3512-15ED-02F2-D198-24B38FDEA3F9}"/>
              </a:ext>
            </a:extLst>
          </p:cNvPr>
          <p:cNvSpPr txBox="1"/>
          <p:nvPr/>
        </p:nvSpPr>
        <p:spPr>
          <a:xfrm>
            <a:off x="0" y="6382512"/>
            <a:ext cx="10868628" cy="369332"/>
          </a:xfrm>
          <a:prstGeom prst="rect">
            <a:avLst/>
          </a:prstGeom>
          <a:noFill/>
        </p:spPr>
        <p:txBody>
          <a:bodyPr wrap="square" rtlCol="0">
            <a:spAutoFit/>
          </a:bodyPr>
          <a:lstStyle/>
          <a:p>
            <a:r>
              <a:rPr lang="en-US" b="1" dirty="0">
                <a:solidFill>
                  <a:srgbClr val="083763"/>
                </a:solidFill>
                <a:ea typeface="Tahoma" panose="020B0604030504040204" pitchFamily="34" charset="0"/>
                <a:cs typeface="Tahoma" panose="020B0604030504040204" pitchFamily="34" charset="0"/>
              </a:rPr>
              <a:t>Solicitation Manual page 16; Standard Agreement Example (Attachment 8), Exhibit E pages 1-5 </a:t>
            </a:r>
          </a:p>
        </p:txBody>
      </p:sp>
      <p:sp>
        <p:nvSpPr>
          <p:cNvPr id="4" name="Slide Number Placeholder 3">
            <a:extLst>
              <a:ext uri="{FF2B5EF4-FFF2-40B4-BE49-F238E27FC236}">
                <a16:creationId xmlns:a16="http://schemas.microsoft.com/office/drawing/2014/main" id="{63887DA7-1826-3876-4391-49D813619F8B}"/>
              </a:ext>
            </a:extLst>
          </p:cNvPr>
          <p:cNvSpPr>
            <a:spLocks noGrp="1"/>
          </p:cNvSpPr>
          <p:nvPr>
            <p:ph type="sldNum" sz="quarter" idx="12"/>
          </p:nvPr>
        </p:nvSpPr>
        <p:spPr>
          <a:xfrm>
            <a:off x="10387584" y="6510528"/>
            <a:ext cx="1803400" cy="365125"/>
          </a:xfrm>
        </p:spPr>
        <p:txBody>
          <a:bodyPr/>
          <a:lstStyle/>
          <a:p>
            <a:fld id="{005C4985-ACD0-2B4C-8981-36243250F268}" type="slidenum">
              <a:rPr lang="en-US" smtClean="0">
                <a:solidFill>
                  <a:srgbClr val="083763"/>
                </a:solidFill>
              </a:rPr>
              <a:t>21</a:t>
            </a:fld>
            <a:endParaRPr lang="en-US" dirty="0">
              <a:solidFill>
                <a:srgbClr val="083763"/>
              </a:solidFill>
            </a:endParaRPr>
          </a:p>
        </p:txBody>
      </p:sp>
    </p:spTree>
    <p:extLst>
      <p:ext uri="{BB962C8B-B14F-4D97-AF65-F5344CB8AC3E}">
        <p14:creationId xmlns:p14="http://schemas.microsoft.com/office/powerpoint/2010/main" val="3077331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99410-3345-131D-7E64-F8A83C9D8D97}"/>
              </a:ext>
            </a:extLst>
          </p:cNvPr>
          <p:cNvSpPr>
            <a:spLocks noGrp="1"/>
          </p:cNvSpPr>
          <p:nvPr>
            <p:ph type="title"/>
          </p:nvPr>
        </p:nvSpPr>
        <p:spPr/>
        <p:txBody>
          <a:bodyPr/>
          <a:lstStyle/>
          <a:p>
            <a:r>
              <a:rPr lang="en-US" dirty="0">
                <a:solidFill>
                  <a:srgbClr val="083763"/>
                </a:solidFill>
              </a:rPr>
              <a:t>Task 1: Form 700 </a:t>
            </a:r>
          </a:p>
        </p:txBody>
      </p:sp>
      <p:sp>
        <p:nvSpPr>
          <p:cNvPr id="6" name="TextBox 5">
            <a:extLst>
              <a:ext uri="{FF2B5EF4-FFF2-40B4-BE49-F238E27FC236}">
                <a16:creationId xmlns:a16="http://schemas.microsoft.com/office/drawing/2014/main" id="{2B35D8F1-7492-BCD6-A3A9-A9A18209CC6F}"/>
              </a:ext>
            </a:extLst>
          </p:cNvPr>
          <p:cNvSpPr txBox="1"/>
          <p:nvPr/>
        </p:nvSpPr>
        <p:spPr>
          <a:xfrm>
            <a:off x="805728" y="1371600"/>
            <a:ext cx="10580544" cy="4571316"/>
          </a:xfrm>
          <a:prstGeom prst="rect">
            <a:avLst/>
          </a:prstGeom>
          <a:noFill/>
        </p:spPr>
        <p:txBody>
          <a:bodyPr wrap="square">
            <a:spAutoFit/>
          </a:bodyPr>
          <a:lstStyle/>
          <a:p>
            <a:pPr marL="457200" indent="-457200">
              <a:lnSpc>
                <a:spcPct val="90000"/>
              </a:lnSpc>
              <a:spcBef>
                <a:spcPts val="1000"/>
              </a:spcBef>
              <a:spcAft>
                <a:spcPts val="1200"/>
              </a:spcAft>
              <a:buClr>
                <a:srgbClr val="FF6600"/>
              </a:buClr>
              <a:buFont typeface="Arial" panose="020B0604020202020204" pitchFamily="34" charset="0"/>
              <a:buChar char="•"/>
            </a:pPr>
            <a:r>
              <a:rPr lang="en-US" sz="3000" dirty="0">
                <a:solidFill>
                  <a:srgbClr val="083763"/>
                </a:solidFill>
                <a:latin typeface="+mj-lt"/>
              </a:rPr>
              <a:t>Form 700</a:t>
            </a:r>
          </a:p>
          <a:p>
            <a:pPr marL="1371600" lvl="1" indent="-457200">
              <a:lnSpc>
                <a:spcPct val="90000"/>
              </a:lnSpc>
              <a:spcBef>
                <a:spcPts val="1000"/>
              </a:spcBef>
              <a:spcAft>
                <a:spcPts val="1200"/>
              </a:spcAft>
              <a:buClr>
                <a:srgbClr val="FF6600"/>
              </a:buClr>
              <a:buFont typeface="Courier New" panose="02070309020205020404" pitchFamily="49" charset="0"/>
              <a:buChar char="o"/>
            </a:pPr>
            <a:r>
              <a:rPr lang="en-US" sz="3000" dirty="0">
                <a:solidFill>
                  <a:srgbClr val="083763"/>
                </a:solidFill>
              </a:rPr>
              <a:t>All consultants must file a Form 700 </a:t>
            </a:r>
          </a:p>
          <a:p>
            <a:pPr marL="1371600" lvl="1" indent="-457200">
              <a:lnSpc>
                <a:spcPct val="90000"/>
              </a:lnSpc>
              <a:spcBef>
                <a:spcPts val="1000"/>
              </a:spcBef>
              <a:spcAft>
                <a:spcPts val="1200"/>
              </a:spcAft>
              <a:buClr>
                <a:srgbClr val="FF6600"/>
              </a:buClr>
              <a:buFont typeface="Courier New" panose="02070309020205020404" pitchFamily="49" charset="0"/>
              <a:buChar char="o"/>
            </a:pPr>
            <a:r>
              <a:rPr lang="en-US" sz="3000" dirty="0">
                <a:solidFill>
                  <a:srgbClr val="083763"/>
                </a:solidFill>
              </a:rPr>
              <a:t>Due within 30 days of starting work on the Agreement</a:t>
            </a:r>
          </a:p>
          <a:p>
            <a:pPr marL="1371600" lvl="1" indent="-457200">
              <a:lnSpc>
                <a:spcPct val="90000"/>
              </a:lnSpc>
              <a:spcBef>
                <a:spcPts val="1000"/>
              </a:spcBef>
              <a:spcAft>
                <a:spcPts val="1200"/>
              </a:spcAft>
              <a:buClr>
                <a:srgbClr val="FF6600"/>
              </a:buClr>
              <a:buFont typeface="Courier New" panose="02070309020205020404" pitchFamily="49" charset="0"/>
              <a:buChar char="o"/>
            </a:pPr>
            <a:r>
              <a:rPr lang="en-US" sz="3000" dirty="0">
                <a:solidFill>
                  <a:srgbClr val="083763"/>
                </a:solidFill>
                <a:highlight>
                  <a:srgbClr val="FFEDA3"/>
                </a:highlight>
              </a:rPr>
              <a:t>Before submitting a proposal, confirm all Task 2-7 team members agree to this requirement</a:t>
            </a:r>
          </a:p>
          <a:p>
            <a:pPr marL="457200" indent="-457200">
              <a:lnSpc>
                <a:spcPct val="90000"/>
              </a:lnSpc>
              <a:spcBef>
                <a:spcPts val="1000"/>
              </a:spcBef>
              <a:spcAft>
                <a:spcPts val="1200"/>
              </a:spcAft>
              <a:buClr>
                <a:srgbClr val="FF6600"/>
              </a:buClr>
              <a:buFont typeface="Arial" panose="020B0604020202020204" pitchFamily="34" charset="0"/>
              <a:buChar char="•"/>
            </a:pPr>
            <a:r>
              <a:rPr lang="en-US" sz="3000" b="1" dirty="0">
                <a:solidFill>
                  <a:srgbClr val="083763"/>
                </a:solidFill>
                <a:latin typeface="+mj-lt"/>
              </a:rPr>
              <a:t>Required deliverables:</a:t>
            </a:r>
          </a:p>
          <a:p>
            <a:pPr marL="1371600" lvl="1" indent="-457200">
              <a:lnSpc>
                <a:spcPct val="90000"/>
              </a:lnSpc>
              <a:spcBef>
                <a:spcPts val="1000"/>
              </a:spcBef>
              <a:spcAft>
                <a:spcPts val="1200"/>
              </a:spcAft>
              <a:buClr>
                <a:srgbClr val="FF6600"/>
              </a:buClr>
              <a:buFont typeface="Courier New" panose="02070309020205020404" pitchFamily="49" charset="0"/>
              <a:buChar char="o"/>
            </a:pPr>
            <a:r>
              <a:rPr lang="en-US" sz="3000" dirty="0">
                <a:solidFill>
                  <a:srgbClr val="083763"/>
                </a:solidFill>
              </a:rPr>
              <a:t>Form 700s </a:t>
            </a:r>
            <a:endParaRPr lang="en-US" altLang="en-US" sz="3600" dirty="0">
              <a:solidFill>
                <a:schemeClr val="tx2"/>
              </a:solidFill>
            </a:endParaRPr>
          </a:p>
        </p:txBody>
      </p:sp>
      <p:sp>
        <p:nvSpPr>
          <p:cNvPr id="8" name="TextBox 7">
            <a:extLst>
              <a:ext uri="{FF2B5EF4-FFF2-40B4-BE49-F238E27FC236}">
                <a16:creationId xmlns:a16="http://schemas.microsoft.com/office/drawing/2014/main" id="{429F3512-15ED-02F2-D198-24B38FDEA3F9}"/>
              </a:ext>
            </a:extLst>
          </p:cNvPr>
          <p:cNvSpPr txBox="1"/>
          <p:nvPr/>
        </p:nvSpPr>
        <p:spPr>
          <a:xfrm>
            <a:off x="0" y="6382512"/>
            <a:ext cx="11493661" cy="369332"/>
          </a:xfrm>
          <a:prstGeom prst="rect">
            <a:avLst/>
          </a:prstGeom>
          <a:noFill/>
        </p:spPr>
        <p:txBody>
          <a:bodyPr wrap="square" rtlCol="0">
            <a:spAutoFit/>
          </a:bodyPr>
          <a:lstStyle/>
          <a:p>
            <a:r>
              <a:rPr lang="en-US" b="1" dirty="0">
                <a:solidFill>
                  <a:srgbClr val="083763"/>
                </a:solidFill>
                <a:ea typeface="Tahoma" panose="020B0604030504040204" pitchFamily="34" charset="0"/>
                <a:cs typeface="Tahoma" panose="020B0604030504040204" pitchFamily="34" charset="0"/>
              </a:rPr>
              <a:t>Solicitation Manual pages 16-17, 25; Standard Agreement Example (Attachment 8), Exhibit E pages 1-5 </a:t>
            </a:r>
          </a:p>
        </p:txBody>
      </p:sp>
      <p:sp>
        <p:nvSpPr>
          <p:cNvPr id="4" name="Slide Number Placeholder 3">
            <a:extLst>
              <a:ext uri="{FF2B5EF4-FFF2-40B4-BE49-F238E27FC236}">
                <a16:creationId xmlns:a16="http://schemas.microsoft.com/office/drawing/2014/main" id="{63887DA7-1826-3876-4391-49D813619F8B}"/>
              </a:ext>
            </a:extLst>
          </p:cNvPr>
          <p:cNvSpPr>
            <a:spLocks noGrp="1"/>
          </p:cNvSpPr>
          <p:nvPr>
            <p:ph type="sldNum" sz="quarter" idx="12"/>
          </p:nvPr>
        </p:nvSpPr>
        <p:spPr>
          <a:xfrm>
            <a:off x="10387584" y="6510528"/>
            <a:ext cx="1803400" cy="365125"/>
          </a:xfrm>
        </p:spPr>
        <p:txBody>
          <a:bodyPr/>
          <a:lstStyle/>
          <a:p>
            <a:fld id="{005C4985-ACD0-2B4C-8981-36243250F268}" type="slidenum">
              <a:rPr lang="en-US" smtClean="0">
                <a:solidFill>
                  <a:srgbClr val="083763"/>
                </a:solidFill>
              </a:rPr>
              <a:t>22</a:t>
            </a:fld>
            <a:endParaRPr lang="en-US" dirty="0">
              <a:solidFill>
                <a:srgbClr val="083763"/>
              </a:solidFill>
            </a:endParaRPr>
          </a:p>
        </p:txBody>
      </p:sp>
    </p:spTree>
    <p:extLst>
      <p:ext uri="{BB962C8B-B14F-4D97-AF65-F5344CB8AC3E}">
        <p14:creationId xmlns:p14="http://schemas.microsoft.com/office/powerpoint/2010/main" val="901651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99410-3345-131D-7E64-F8A83C9D8D97}"/>
              </a:ext>
            </a:extLst>
          </p:cNvPr>
          <p:cNvSpPr>
            <a:spLocks noGrp="1"/>
          </p:cNvSpPr>
          <p:nvPr>
            <p:ph type="title"/>
          </p:nvPr>
        </p:nvSpPr>
        <p:spPr>
          <a:xfrm>
            <a:off x="1399822" y="91440"/>
            <a:ext cx="9953978" cy="1038840"/>
          </a:xfrm>
        </p:spPr>
        <p:txBody>
          <a:bodyPr>
            <a:noAutofit/>
          </a:bodyPr>
          <a:lstStyle/>
          <a:p>
            <a:r>
              <a:rPr lang="en-US" sz="3800" dirty="0">
                <a:solidFill>
                  <a:srgbClr val="083763"/>
                </a:solidFill>
              </a:rPr>
              <a:t>Standard Agreement Example (Attachment 8)</a:t>
            </a:r>
          </a:p>
        </p:txBody>
      </p:sp>
      <p:pic>
        <p:nvPicPr>
          <p:cNvPr id="5" name="Picture 4" descr="A screenshot of the bottom half of the CEC solicitation webpage dedicated to this RFP with an orange box around Attachment 8, Standard Agreement Example.">
            <a:extLst>
              <a:ext uri="{FF2B5EF4-FFF2-40B4-BE49-F238E27FC236}">
                <a16:creationId xmlns:a16="http://schemas.microsoft.com/office/drawing/2014/main" id="{A0B23762-360F-2C96-6300-E24B0130DDC3}"/>
              </a:ext>
            </a:extLst>
          </p:cNvPr>
          <p:cNvPicPr>
            <a:picLocks noChangeAspect="1"/>
          </p:cNvPicPr>
          <p:nvPr/>
        </p:nvPicPr>
        <p:blipFill>
          <a:blip r:embed="rId3"/>
          <a:stretch>
            <a:fillRect/>
          </a:stretch>
        </p:blipFill>
        <p:spPr>
          <a:xfrm>
            <a:off x="1956816" y="1371600"/>
            <a:ext cx="4284497" cy="4572000"/>
          </a:xfrm>
          <a:prstGeom prst="rect">
            <a:avLst/>
          </a:prstGeom>
          <a:ln>
            <a:solidFill>
              <a:schemeClr val="accent1"/>
            </a:solidFill>
          </a:ln>
        </p:spPr>
      </p:pic>
      <p:pic>
        <p:nvPicPr>
          <p:cNvPr id="9" name="Picture 8" descr="A screenshot of the first page of Attachment 8, Standard Agreement Example.">
            <a:extLst>
              <a:ext uri="{FF2B5EF4-FFF2-40B4-BE49-F238E27FC236}">
                <a16:creationId xmlns:a16="http://schemas.microsoft.com/office/drawing/2014/main" id="{F1BB3B41-EBD3-E924-EF5E-03C6007E527A}"/>
              </a:ext>
            </a:extLst>
          </p:cNvPr>
          <p:cNvPicPr>
            <a:picLocks noChangeAspect="1"/>
          </p:cNvPicPr>
          <p:nvPr/>
        </p:nvPicPr>
        <p:blipFill rotWithShape="1">
          <a:blip r:embed="rId4"/>
          <a:srcRect b="23712"/>
          <a:stretch/>
        </p:blipFill>
        <p:spPr>
          <a:xfrm>
            <a:off x="6355080" y="1371600"/>
            <a:ext cx="4279311" cy="4572000"/>
          </a:xfrm>
          <a:prstGeom prst="rect">
            <a:avLst/>
          </a:prstGeom>
          <a:ln>
            <a:solidFill>
              <a:schemeClr val="accent1"/>
            </a:solidFill>
          </a:ln>
        </p:spPr>
      </p:pic>
      <p:sp>
        <p:nvSpPr>
          <p:cNvPr id="4" name="Slide Number Placeholder 3">
            <a:extLst>
              <a:ext uri="{FF2B5EF4-FFF2-40B4-BE49-F238E27FC236}">
                <a16:creationId xmlns:a16="http://schemas.microsoft.com/office/drawing/2014/main" id="{63887DA7-1826-3876-4391-49D813619F8B}"/>
              </a:ext>
            </a:extLst>
          </p:cNvPr>
          <p:cNvSpPr>
            <a:spLocks noGrp="1"/>
          </p:cNvSpPr>
          <p:nvPr>
            <p:ph type="sldNum" sz="quarter" idx="12"/>
          </p:nvPr>
        </p:nvSpPr>
        <p:spPr>
          <a:xfrm>
            <a:off x="10387584" y="6510528"/>
            <a:ext cx="1803400" cy="365125"/>
          </a:xfrm>
        </p:spPr>
        <p:txBody>
          <a:bodyPr/>
          <a:lstStyle/>
          <a:p>
            <a:fld id="{005C4985-ACD0-2B4C-8981-36243250F268}" type="slidenum">
              <a:rPr lang="en-US" smtClean="0">
                <a:solidFill>
                  <a:srgbClr val="083763"/>
                </a:solidFill>
              </a:rPr>
              <a:t>23</a:t>
            </a:fld>
            <a:endParaRPr lang="en-US" dirty="0">
              <a:solidFill>
                <a:srgbClr val="083763"/>
              </a:solidFill>
            </a:endParaRPr>
          </a:p>
        </p:txBody>
      </p:sp>
    </p:spTree>
    <p:extLst>
      <p:ext uri="{BB962C8B-B14F-4D97-AF65-F5344CB8AC3E}">
        <p14:creationId xmlns:p14="http://schemas.microsoft.com/office/powerpoint/2010/main" val="15202749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b="1" dirty="0">
                <a:solidFill>
                  <a:srgbClr val="083763"/>
                </a:solidFill>
                <a:ea typeface="Tahoma"/>
                <a:cs typeface="Tahoma"/>
              </a:rPr>
              <a:t>Proposal Format, Required Documents, and Method for Delivery</a:t>
            </a:r>
            <a:endParaRPr lang="en-US" sz="4000" b="1" dirty="0">
              <a:solidFill>
                <a:srgbClr val="083763"/>
              </a:solidFill>
              <a:ea typeface="Tahoma" panose="020B0604030504040204" pitchFamily="34" charset="0"/>
              <a:cs typeface="Tahoma" panose="020B0604030504040204" pitchFamily="34" charset="0"/>
            </a:endParaRPr>
          </a:p>
        </p:txBody>
      </p:sp>
      <p:sp>
        <p:nvSpPr>
          <p:cNvPr id="5" name="Subtitle 4">
            <a:extLst>
              <a:ext uri="{FF2B5EF4-FFF2-40B4-BE49-F238E27FC236}">
                <a16:creationId xmlns:a16="http://schemas.microsoft.com/office/drawing/2014/main" id="{17F6F165-4D7F-4DF8-A3F1-BC574B27FB4B}"/>
              </a:ext>
            </a:extLst>
          </p:cNvPr>
          <p:cNvSpPr>
            <a:spLocks noGrp="1"/>
          </p:cNvSpPr>
          <p:nvPr>
            <p:ph type="subTitle" idx="1"/>
          </p:nvPr>
        </p:nvSpPr>
        <p:spPr>
          <a:xfrm>
            <a:off x="517585" y="3328416"/>
            <a:ext cx="10784399" cy="2012451"/>
          </a:xfrm>
        </p:spPr>
        <p:txBody>
          <a:bodyPr vert="horz" lIns="91440" tIns="45720" rIns="91440" bIns="45720" rtlCol="0" anchor="t">
            <a:normAutofit/>
          </a:bodyPr>
          <a:lstStyle/>
          <a:p>
            <a:endParaRPr lang="en-US" dirty="0">
              <a:solidFill>
                <a:schemeClr val="tx2"/>
              </a:solidFill>
            </a:endParaRPr>
          </a:p>
          <a:p>
            <a:pPr>
              <a:lnSpc>
                <a:spcPct val="120000"/>
              </a:lnSpc>
              <a:spcAft>
                <a:spcPts val="600"/>
              </a:spcAft>
            </a:pPr>
            <a:r>
              <a:rPr lang="en-US" sz="3200" b="1" dirty="0">
                <a:solidFill>
                  <a:srgbClr val="083763"/>
                </a:solidFill>
                <a:ea typeface="Tahoma"/>
                <a:cs typeface="Tahoma"/>
              </a:rPr>
              <a:t>RFP-24-401: Building Energy Performance Strategy Report &amp; Benchmarking Support </a:t>
            </a:r>
          </a:p>
        </p:txBody>
      </p:sp>
      <p:sp>
        <p:nvSpPr>
          <p:cNvPr id="7" name="Slide Number Placeholder 4">
            <a:extLst>
              <a:ext uri="{FF2B5EF4-FFF2-40B4-BE49-F238E27FC236}">
                <a16:creationId xmlns:a16="http://schemas.microsoft.com/office/drawing/2014/main" id="{95EA1312-5D8A-4BC5-A362-243EA3A826AF}"/>
              </a:ext>
            </a:extLst>
          </p:cNvPr>
          <p:cNvSpPr txBox="1">
            <a:spLocks/>
          </p:cNvSpPr>
          <p:nvPr/>
        </p:nvSpPr>
        <p:spPr>
          <a:xfrm>
            <a:off x="10387584" y="6510528"/>
            <a:ext cx="1803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5C4985-ACD0-2B4C-8981-36243250F268}" type="slidenum">
              <a:rPr lang="en-US" smtClean="0">
                <a:solidFill>
                  <a:srgbClr val="083763"/>
                </a:solidFill>
              </a:rPr>
              <a:pPr/>
              <a:t>24</a:t>
            </a:fld>
            <a:endParaRPr lang="en-US" dirty="0">
              <a:solidFill>
                <a:srgbClr val="083763"/>
              </a:solidFill>
            </a:endParaRPr>
          </a:p>
        </p:txBody>
      </p:sp>
    </p:spTree>
    <p:extLst>
      <p:ext uri="{BB962C8B-B14F-4D97-AF65-F5344CB8AC3E}">
        <p14:creationId xmlns:p14="http://schemas.microsoft.com/office/powerpoint/2010/main" val="41952947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99410-3345-131D-7E64-F8A83C9D8D97}"/>
              </a:ext>
            </a:extLst>
          </p:cNvPr>
          <p:cNvSpPr>
            <a:spLocks noGrp="1"/>
          </p:cNvSpPr>
          <p:nvPr>
            <p:ph type="title"/>
          </p:nvPr>
        </p:nvSpPr>
        <p:spPr/>
        <p:txBody>
          <a:bodyPr/>
          <a:lstStyle/>
          <a:p>
            <a:r>
              <a:rPr lang="en-US" dirty="0">
                <a:solidFill>
                  <a:srgbClr val="083763"/>
                </a:solidFill>
              </a:rPr>
              <a:t>Method for Delivery</a:t>
            </a:r>
          </a:p>
        </p:txBody>
      </p:sp>
      <p:sp>
        <p:nvSpPr>
          <p:cNvPr id="6" name="TextBox 5">
            <a:extLst>
              <a:ext uri="{FF2B5EF4-FFF2-40B4-BE49-F238E27FC236}">
                <a16:creationId xmlns:a16="http://schemas.microsoft.com/office/drawing/2014/main" id="{2B35D8F1-7492-BCD6-A3A9-A9A18209CC6F}"/>
              </a:ext>
            </a:extLst>
          </p:cNvPr>
          <p:cNvSpPr txBox="1"/>
          <p:nvPr/>
        </p:nvSpPr>
        <p:spPr>
          <a:xfrm>
            <a:off x="805728" y="1371600"/>
            <a:ext cx="10689586" cy="4837222"/>
          </a:xfrm>
          <a:prstGeom prst="rect">
            <a:avLst/>
          </a:prstGeom>
          <a:noFill/>
        </p:spPr>
        <p:txBody>
          <a:bodyPr wrap="square">
            <a:spAutoFit/>
          </a:bodyPr>
          <a:lstStyle/>
          <a:p>
            <a:pPr marL="457200" indent="-457200">
              <a:lnSpc>
                <a:spcPct val="90000"/>
              </a:lnSpc>
              <a:spcBef>
                <a:spcPts val="1000"/>
              </a:spcBef>
              <a:spcAft>
                <a:spcPts val="1200"/>
              </a:spcAft>
              <a:buClr>
                <a:srgbClr val="FF6600"/>
              </a:buClr>
              <a:buFont typeface="Arial" panose="020B0604020202020204" pitchFamily="34" charset="0"/>
              <a:buChar char="•"/>
            </a:pPr>
            <a:r>
              <a:rPr lang="en-US" sz="3000" b="1" dirty="0">
                <a:solidFill>
                  <a:srgbClr val="083763"/>
                </a:solidFill>
              </a:rPr>
              <a:t>Start the process early!</a:t>
            </a:r>
          </a:p>
          <a:p>
            <a:pPr marL="457200" indent="-457200">
              <a:lnSpc>
                <a:spcPct val="90000"/>
              </a:lnSpc>
              <a:spcBef>
                <a:spcPts val="1000"/>
              </a:spcBef>
              <a:spcAft>
                <a:spcPts val="1200"/>
              </a:spcAft>
              <a:buClr>
                <a:srgbClr val="FF6600"/>
              </a:buClr>
              <a:buFont typeface="Arial" panose="020B0604020202020204" pitchFamily="34" charset="0"/>
              <a:buChar char="•"/>
            </a:pPr>
            <a:r>
              <a:rPr lang="en-US" sz="3000" dirty="0">
                <a:solidFill>
                  <a:srgbClr val="083763"/>
                </a:solidFill>
              </a:rPr>
              <a:t>GSS Link: </a:t>
            </a:r>
            <a:r>
              <a:rPr lang="en-US" sz="3000" dirty="0">
                <a:solidFill>
                  <a:srgbClr val="FF6600"/>
                </a:solidFill>
                <a:hlinkClick r:id="rId3">
                  <a:extLst>
                    <a:ext uri="{A12FA001-AC4F-418D-AE19-62706E023703}">
                      <ahyp:hlinkClr xmlns:ahyp="http://schemas.microsoft.com/office/drawing/2018/hyperlinkcolor" val="tx"/>
                    </a:ext>
                  </a:extLst>
                </a:hlinkClick>
              </a:rPr>
              <a:t>https://gss.energy.ca.gov/</a:t>
            </a:r>
            <a:endParaRPr lang="en-US" sz="3000" dirty="0">
              <a:solidFill>
                <a:srgbClr val="FF6600"/>
              </a:solidFill>
            </a:endParaRPr>
          </a:p>
          <a:p>
            <a:pPr marL="457200" indent="-457200">
              <a:lnSpc>
                <a:spcPct val="90000"/>
              </a:lnSpc>
              <a:spcBef>
                <a:spcPts val="1000"/>
              </a:spcBef>
              <a:spcAft>
                <a:spcPts val="1200"/>
              </a:spcAft>
              <a:buClr>
                <a:srgbClr val="FF6600"/>
              </a:buClr>
              <a:buFont typeface="Arial" panose="020B0604020202020204" pitchFamily="34" charset="0"/>
              <a:buChar char="•"/>
            </a:pPr>
            <a:r>
              <a:rPr lang="en-US" sz="3000" b="1" dirty="0">
                <a:solidFill>
                  <a:srgbClr val="083763"/>
                </a:solidFill>
              </a:rPr>
              <a:t>Automatically closes on October 1</a:t>
            </a:r>
            <a:r>
              <a:rPr lang="en-US" sz="3000" b="1" baseline="30000" dirty="0">
                <a:solidFill>
                  <a:srgbClr val="083763"/>
                </a:solidFill>
              </a:rPr>
              <a:t>st</a:t>
            </a:r>
            <a:r>
              <a:rPr lang="en-US" sz="3000" b="1" dirty="0">
                <a:solidFill>
                  <a:srgbClr val="083763"/>
                </a:solidFill>
              </a:rPr>
              <a:t> at 11:59 p.m. (PDT)</a:t>
            </a:r>
            <a:endParaRPr lang="en-US" sz="3000" b="1" baseline="30000" dirty="0">
              <a:solidFill>
                <a:srgbClr val="083763"/>
              </a:solidFill>
            </a:endParaRPr>
          </a:p>
          <a:p>
            <a:pPr marL="457200" indent="-457200">
              <a:lnSpc>
                <a:spcPct val="90000"/>
              </a:lnSpc>
              <a:spcBef>
                <a:spcPts val="1000"/>
              </a:spcBef>
              <a:spcAft>
                <a:spcPts val="1200"/>
              </a:spcAft>
              <a:buClr>
                <a:srgbClr val="FF6600"/>
              </a:buClr>
              <a:buFont typeface="Arial" panose="020B0604020202020204" pitchFamily="34" charset="0"/>
              <a:buChar char="•"/>
            </a:pPr>
            <a:r>
              <a:rPr lang="en-US" sz="3000" dirty="0">
                <a:solidFill>
                  <a:srgbClr val="083763"/>
                </a:solidFill>
              </a:rPr>
              <a:t>Proposals in the process of being submitted prior to the deadline will </a:t>
            </a:r>
            <a:r>
              <a:rPr lang="en-US" sz="3000" dirty="0">
                <a:solidFill>
                  <a:srgbClr val="083763"/>
                </a:solidFill>
                <a:highlight>
                  <a:srgbClr val="FFEDA3"/>
                </a:highlight>
              </a:rPr>
              <a:t>NOT</a:t>
            </a:r>
            <a:r>
              <a:rPr lang="en-US" sz="3000" dirty="0">
                <a:solidFill>
                  <a:srgbClr val="083763"/>
                </a:solidFill>
              </a:rPr>
              <a:t> be accepted after the deadline</a:t>
            </a:r>
          </a:p>
          <a:p>
            <a:pPr marL="457200" indent="-457200">
              <a:lnSpc>
                <a:spcPct val="90000"/>
              </a:lnSpc>
              <a:spcBef>
                <a:spcPts val="1000"/>
              </a:spcBef>
              <a:spcAft>
                <a:spcPts val="1200"/>
              </a:spcAft>
              <a:buClr>
                <a:srgbClr val="FF6600"/>
              </a:buClr>
              <a:buFont typeface="Arial" panose="020B0604020202020204" pitchFamily="34" charset="0"/>
              <a:buChar char="•"/>
            </a:pPr>
            <a:r>
              <a:rPr lang="en-US" sz="3000" dirty="0">
                <a:solidFill>
                  <a:srgbClr val="083763"/>
                </a:solidFill>
                <a:effectLst/>
                <a:ea typeface="Times New Roman" panose="02020603050405020304" pitchFamily="18" charset="0"/>
              </a:rPr>
              <a:t>“GSS How to Apply: Tutorial and Tips for Applicants” Document Link: </a:t>
            </a:r>
            <a:r>
              <a:rPr lang="en-US" sz="3000" dirty="0">
                <a:solidFill>
                  <a:srgbClr val="FF6600"/>
                </a:solidFill>
                <a:effectLst/>
                <a:ea typeface="Times New Roman" panose="02020603050405020304" pitchFamily="18" charset="0"/>
                <a:hlinkClick r:id="rId4">
                  <a:extLst>
                    <a:ext uri="{A12FA001-AC4F-418D-AE19-62706E023703}">
                      <ahyp:hlinkClr xmlns:ahyp="http://schemas.microsoft.com/office/drawing/2018/hyperlinkcolor" val="tx"/>
                    </a:ext>
                  </a:extLst>
                </a:hlinkClick>
              </a:rPr>
              <a:t>https://www.energy.ca.gov/media/1654</a:t>
            </a:r>
            <a:endParaRPr lang="en-US" sz="3000" dirty="0">
              <a:solidFill>
                <a:srgbClr val="FF6600"/>
              </a:solidFill>
              <a:effectLst/>
              <a:ea typeface="Times New Roman" panose="02020603050405020304" pitchFamily="18" charset="0"/>
            </a:endParaRPr>
          </a:p>
          <a:p>
            <a:pPr>
              <a:buClr>
                <a:schemeClr val="tx2"/>
              </a:buClr>
            </a:pPr>
            <a:endParaRPr lang="en-US" altLang="en-US" sz="3600" dirty="0">
              <a:solidFill>
                <a:schemeClr val="tx2"/>
              </a:solidFill>
            </a:endParaRPr>
          </a:p>
        </p:txBody>
      </p:sp>
      <p:sp>
        <p:nvSpPr>
          <p:cNvPr id="8" name="TextBox 7">
            <a:extLst>
              <a:ext uri="{FF2B5EF4-FFF2-40B4-BE49-F238E27FC236}">
                <a16:creationId xmlns:a16="http://schemas.microsoft.com/office/drawing/2014/main" id="{429F3512-15ED-02F2-D198-24B38FDEA3F9}"/>
              </a:ext>
            </a:extLst>
          </p:cNvPr>
          <p:cNvSpPr txBox="1"/>
          <p:nvPr/>
        </p:nvSpPr>
        <p:spPr>
          <a:xfrm>
            <a:off x="0" y="6382512"/>
            <a:ext cx="3657600" cy="369332"/>
          </a:xfrm>
          <a:prstGeom prst="rect">
            <a:avLst/>
          </a:prstGeom>
          <a:noFill/>
        </p:spPr>
        <p:txBody>
          <a:bodyPr wrap="square" rtlCol="0">
            <a:spAutoFit/>
          </a:bodyPr>
          <a:lstStyle/>
          <a:p>
            <a:r>
              <a:rPr lang="en-US" b="1" dirty="0">
                <a:solidFill>
                  <a:srgbClr val="083763"/>
                </a:solidFill>
                <a:ea typeface="Tahoma" panose="020B0604030504040204" pitchFamily="34" charset="0"/>
                <a:cs typeface="Tahoma" panose="020B0604030504040204" pitchFamily="34" charset="0"/>
              </a:rPr>
              <a:t>Solicitation Manual pages 29-30</a:t>
            </a:r>
          </a:p>
        </p:txBody>
      </p:sp>
      <p:sp>
        <p:nvSpPr>
          <p:cNvPr id="4" name="Slide Number Placeholder 3">
            <a:extLst>
              <a:ext uri="{FF2B5EF4-FFF2-40B4-BE49-F238E27FC236}">
                <a16:creationId xmlns:a16="http://schemas.microsoft.com/office/drawing/2014/main" id="{63887DA7-1826-3876-4391-49D813619F8B}"/>
              </a:ext>
            </a:extLst>
          </p:cNvPr>
          <p:cNvSpPr>
            <a:spLocks noGrp="1"/>
          </p:cNvSpPr>
          <p:nvPr>
            <p:ph type="sldNum" sz="quarter" idx="12"/>
          </p:nvPr>
        </p:nvSpPr>
        <p:spPr>
          <a:xfrm>
            <a:off x="10387584" y="6510528"/>
            <a:ext cx="1803400" cy="365125"/>
          </a:xfrm>
        </p:spPr>
        <p:txBody>
          <a:bodyPr/>
          <a:lstStyle/>
          <a:p>
            <a:fld id="{005C4985-ACD0-2B4C-8981-36243250F268}" type="slidenum">
              <a:rPr lang="en-US" smtClean="0">
                <a:solidFill>
                  <a:srgbClr val="083763"/>
                </a:solidFill>
              </a:rPr>
              <a:t>25</a:t>
            </a:fld>
            <a:endParaRPr lang="en-US" dirty="0">
              <a:solidFill>
                <a:srgbClr val="083763"/>
              </a:solidFill>
            </a:endParaRPr>
          </a:p>
        </p:txBody>
      </p:sp>
    </p:spTree>
    <p:extLst>
      <p:ext uri="{BB962C8B-B14F-4D97-AF65-F5344CB8AC3E}">
        <p14:creationId xmlns:p14="http://schemas.microsoft.com/office/powerpoint/2010/main" val="3168790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99410-3345-131D-7E64-F8A83C9D8D97}"/>
              </a:ext>
            </a:extLst>
          </p:cNvPr>
          <p:cNvSpPr>
            <a:spLocks noGrp="1"/>
          </p:cNvSpPr>
          <p:nvPr>
            <p:ph type="title"/>
          </p:nvPr>
        </p:nvSpPr>
        <p:spPr/>
        <p:txBody>
          <a:bodyPr/>
          <a:lstStyle/>
          <a:p>
            <a:r>
              <a:rPr lang="en-US" dirty="0">
                <a:solidFill>
                  <a:srgbClr val="083763"/>
                </a:solidFill>
              </a:rPr>
              <a:t>Method for Delivery (continued)</a:t>
            </a:r>
          </a:p>
        </p:txBody>
      </p:sp>
      <p:sp>
        <p:nvSpPr>
          <p:cNvPr id="7" name="TextBox 6">
            <a:extLst>
              <a:ext uri="{FF2B5EF4-FFF2-40B4-BE49-F238E27FC236}">
                <a16:creationId xmlns:a16="http://schemas.microsoft.com/office/drawing/2014/main" id="{010E3059-CFC4-2A93-1CFE-546ED8954CA4}"/>
              </a:ext>
            </a:extLst>
          </p:cNvPr>
          <p:cNvSpPr txBox="1"/>
          <p:nvPr/>
        </p:nvSpPr>
        <p:spPr>
          <a:xfrm>
            <a:off x="1049207" y="1371600"/>
            <a:ext cx="5965046" cy="4023666"/>
          </a:xfrm>
          <a:prstGeom prst="rect">
            <a:avLst/>
          </a:prstGeom>
          <a:noFill/>
        </p:spPr>
        <p:txBody>
          <a:bodyPr wrap="square">
            <a:spAutoFit/>
          </a:bodyPr>
          <a:lstStyle/>
          <a:p>
            <a:pPr marL="457200" indent="-457200">
              <a:lnSpc>
                <a:spcPct val="90000"/>
              </a:lnSpc>
              <a:spcBef>
                <a:spcPts val="1000"/>
              </a:spcBef>
              <a:spcAft>
                <a:spcPts val="1200"/>
              </a:spcAft>
              <a:buClr>
                <a:srgbClr val="FF6600"/>
              </a:buClr>
              <a:buFont typeface="Arial" panose="020B0604020202020204" pitchFamily="34" charset="0"/>
              <a:buChar char="•"/>
            </a:pPr>
            <a:r>
              <a:rPr lang="en-US" sz="3200" dirty="0">
                <a:solidFill>
                  <a:srgbClr val="083763"/>
                </a:solidFill>
              </a:rPr>
              <a:t>First time users must register</a:t>
            </a:r>
          </a:p>
          <a:p>
            <a:pPr marL="457200" indent="-457200">
              <a:lnSpc>
                <a:spcPct val="90000"/>
              </a:lnSpc>
              <a:spcBef>
                <a:spcPts val="1000"/>
              </a:spcBef>
              <a:spcAft>
                <a:spcPts val="1200"/>
              </a:spcAft>
              <a:buClr>
                <a:srgbClr val="FF6600"/>
              </a:buClr>
              <a:buFont typeface="Arial" panose="020B0604020202020204" pitchFamily="34" charset="0"/>
              <a:buChar char="•"/>
            </a:pPr>
            <a:r>
              <a:rPr lang="en-US" sz="3200" dirty="0">
                <a:solidFill>
                  <a:srgbClr val="083763"/>
                </a:solidFill>
              </a:rPr>
              <a:t>Submit each document as a separate file </a:t>
            </a:r>
          </a:p>
          <a:p>
            <a:pPr marL="457200" indent="-457200">
              <a:lnSpc>
                <a:spcPct val="90000"/>
              </a:lnSpc>
              <a:spcBef>
                <a:spcPts val="1000"/>
              </a:spcBef>
              <a:spcAft>
                <a:spcPts val="1200"/>
              </a:spcAft>
              <a:buClr>
                <a:srgbClr val="FF6600"/>
              </a:buClr>
              <a:buFont typeface="Arial" panose="020B0604020202020204" pitchFamily="34" charset="0"/>
              <a:buChar char="•"/>
            </a:pPr>
            <a:r>
              <a:rPr lang="en-US" sz="3200" dirty="0">
                <a:solidFill>
                  <a:srgbClr val="083763"/>
                </a:solidFill>
              </a:rPr>
              <a:t>Hard copies or submissions via email or fax will not be accepted</a:t>
            </a:r>
          </a:p>
          <a:p>
            <a:pPr>
              <a:buClr>
                <a:schemeClr val="tx2"/>
              </a:buClr>
            </a:pPr>
            <a:endParaRPr lang="en-US" altLang="en-US" sz="3600" dirty="0">
              <a:solidFill>
                <a:schemeClr val="tx2"/>
              </a:solidFill>
            </a:endParaRPr>
          </a:p>
        </p:txBody>
      </p:sp>
      <p:pic>
        <p:nvPicPr>
          <p:cNvPr id="5" name="Picture 4" descr="A screenshot of the GSS login screen on the CEC website with an orange rectangle around the &quot;Register as a New User&quot; button for emphasis.">
            <a:extLst>
              <a:ext uri="{FF2B5EF4-FFF2-40B4-BE49-F238E27FC236}">
                <a16:creationId xmlns:a16="http://schemas.microsoft.com/office/drawing/2014/main" id="{E06479CC-6C9E-068B-4805-ACE98A87E46A}"/>
              </a:ext>
              <a:ext uri="{C183D7F6-B498-43B3-948B-1728B52AA6E4}">
                <adec:decorative xmlns:adec="http://schemas.microsoft.com/office/drawing/2017/decorative" val="0"/>
              </a:ext>
            </a:extLst>
          </p:cNvPr>
          <p:cNvPicPr>
            <a:picLocks noChangeAspect="1"/>
          </p:cNvPicPr>
          <p:nvPr/>
        </p:nvPicPr>
        <p:blipFill>
          <a:blip r:embed="rId3"/>
          <a:srcRect/>
          <a:stretch/>
        </p:blipFill>
        <p:spPr>
          <a:xfrm>
            <a:off x="7014253" y="1464192"/>
            <a:ext cx="4128540" cy="3179910"/>
          </a:xfrm>
          <a:prstGeom prst="rect">
            <a:avLst/>
          </a:prstGeom>
          <a:ln>
            <a:solidFill>
              <a:schemeClr val="accent1"/>
            </a:solidFill>
          </a:ln>
        </p:spPr>
      </p:pic>
      <p:sp>
        <p:nvSpPr>
          <p:cNvPr id="8" name="TextBox 7">
            <a:extLst>
              <a:ext uri="{FF2B5EF4-FFF2-40B4-BE49-F238E27FC236}">
                <a16:creationId xmlns:a16="http://schemas.microsoft.com/office/drawing/2014/main" id="{429F3512-15ED-02F2-D198-24B38FDEA3F9}"/>
              </a:ext>
            </a:extLst>
          </p:cNvPr>
          <p:cNvSpPr txBox="1"/>
          <p:nvPr/>
        </p:nvSpPr>
        <p:spPr>
          <a:xfrm>
            <a:off x="0" y="6382512"/>
            <a:ext cx="3657600" cy="369332"/>
          </a:xfrm>
          <a:prstGeom prst="rect">
            <a:avLst/>
          </a:prstGeom>
          <a:noFill/>
        </p:spPr>
        <p:txBody>
          <a:bodyPr wrap="square" rtlCol="0">
            <a:spAutoFit/>
          </a:bodyPr>
          <a:lstStyle/>
          <a:p>
            <a:r>
              <a:rPr lang="en-US" b="1" dirty="0">
                <a:solidFill>
                  <a:srgbClr val="083763"/>
                </a:solidFill>
                <a:ea typeface="Tahoma" panose="020B0604030504040204" pitchFamily="34" charset="0"/>
                <a:cs typeface="Tahoma" panose="020B0604030504040204" pitchFamily="34" charset="0"/>
              </a:rPr>
              <a:t>Solicitation Manual pages 29-30</a:t>
            </a:r>
          </a:p>
        </p:txBody>
      </p:sp>
      <p:sp>
        <p:nvSpPr>
          <p:cNvPr id="4" name="Slide Number Placeholder 3">
            <a:extLst>
              <a:ext uri="{FF2B5EF4-FFF2-40B4-BE49-F238E27FC236}">
                <a16:creationId xmlns:a16="http://schemas.microsoft.com/office/drawing/2014/main" id="{63887DA7-1826-3876-4391-49D813619F8B}"/>
              </a:ext>
            </a:extLst>
          </p:cNvPr>
          <p:cNvSpPr>
            <a:spLocks noGrp="1"/>
          </p:cNvSpPr>
          <p:nvPr>
            <p:ph type="sldNum" sz="quarter" idx="12"/>
          </p:nvPr>
        </p:nvSpPr>
        <p:spPr>
          <a:xfrm>
            <a:off x="10387584" y="6510528"/>
            <a:ext cx="1803400" cy="365125"/>
          </a:xfrm>
        </p:spPr>
        <p:txBody>
          <a:bodyPr/>
          <a:lstStyle/>
          <a:p>
            <a:fld id="{005C4985-ACD0-2B4C-8981-36243250F268}" type="slidenum">
              <a:rPr lang="en-US" smtClean="0">
                <a:solidFill>
                  <a:srgbClr val="083763"/>
                </a:solidFill>
              </a:rPr>
              <a:t>26</a:t>
            </a:fld>
            <a:endParaRPr lang="en-US" dirty="0">
              <a:solidFill>
                <a:srgbClr val="083763"/>
              </a:solidFill>
            </a:endParaRPr>
          </a:p>
        </p:txBody>
      </p:sp>
    </p:spTree>
    <p:extLst>
      <p:ext uri="{BB962C8B-B14F-4D97-AF65-F5344CB8AC3E}">
        <p14:creationId xmlns:p14="http://schemas.microsoft.com/office/powerpoint/2010/main" val="16234352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03B0E-86F0-4ADC-9047-54F2F1EBD8DC}"/>
              </a:ext>
            </a:extLst>
          </p:cNvPr>
          <p:cNvSpPr>
            <a:spLocks noGrp="1"/>
          </p:cNvSpPr>
          <p:nvPr>
            <p:ph type="title"/>
          </p:nvPr>
        </p:nvSpPr>
        <p:spPr/>
        <p:txBody>
          <a:bodyPr>
            <a:normAutofit/>
          </a:bodyPr>
          <a:lstStyle/>
          <a:p>
            <a:r>
              <a:rPr lang="en-US" sz="4000" b="1" dirty="0">
                <a:solidFill>
                  <a:srgbClr val="083763"/>
                </a:solidFill>
                <a:ea typeface="Tahoma" panose="020B0604030504040204" pitchFamily="34" charset="0"/>
                <a:cs typeface="Tahoma" panose="020B0604030504040204" pitchFamily="34" charset="0"/>
              </a:rPr>
              <a:t>Proposal Format &amp; Organization</a:t>
            </a:r>
          </a:p>
        </p:txBody>
      </p:sp>
      <p:sp>
        <p:nvSpPr>
          <p:cNvPr id="3" name="Content Placeholder 2">
            <a:extLst>
              <a:ext uri="{FF2B5EF4-FFF2-40B4-BE49-F238E27FC236}">
                <a16:creationId xmlns:a16="http://schemas.microsoft.com/office/drawing/2014/main" id="{666F4D9B-7AC0-C0BB-0333-9BD03839FA09}"/>
              </a:ext>
            </a:extLst>
          </p:cNvPr>
          <p:cNvSpPr>
            <a:spLocks noGrp="1"/>
          </p:cNvSpPr>
          <p:nvPr>
            <p:ph sz="half" idx="1"/>
          </p:nvPr>
        </p:nvSpPr>
        <p:spPr>
          <a:xfrm>
            <a:off x="1458702" y="1371600"/>
            <a:ext cx="9274595" cy="4656171"/>
          </a:xfrm>
        </p:spPr>
        <p:txBody>
          <a:bodyPr>
            <a:normAutofit fontScale="77500" lnSpcReduction="20000"/>
          </a:bodyPr>
          <a:lstStyle/>
          <a:p>
            <a:pPr marL="0" indent="0">
              <a:spcAft>
                <a:spcPts val="1200"/>
              </a:spcAft>
              <a:buNone/>
            </a:pPr>
            <a:r>
              <a:rPr lang="en-US" sz="3600" b="1" dirty="0">
                <a:solidFill>
                  <a:srgbClr val="083763"/>
                </a:solidFill>
                <a:latin typeface="+mj-lt"/>
                <a:ea typeface="Tahoma" panose="020B0604030504040204" pitchFamily="34" charset="0"/>
                <a:cs typeface="Tahoma" panose="020B0604030504040204" pitchFamily="34" charset="0"/>
              </a:rPr>
              <a:t>Format</a:t>
            </a:r>
          </a:p>
          <a:p>
            <a:pPr marL="685800" indent="-457200">
              <a:lnSpc>
                <a:spcPct val="100000"/>
              </a:lnSpc>
              <a:spcAft>
                <a:spcPts val="1200"/>
              </a:spcAft>
              <a:buClr>
                <a:srgbClr val="FF6600"/>
              </a:buClr>
            </a:pPr>
            <a:r>
              <a:rPr lang="en-US" sz="3100" dirty="0">
                <a:solidFill>
                  <a:srgbClr val="083763"/>
                </a:solidFill>
                <a:ea typeface="Tahoma" panose="020B0604030504040204" pitchFamily="34" charset="0"/>
                <a:cs typeface="Tahoma" panose="020B0604030504040204" pitchFamily="34" charset="0"/>
              </a:rPr>
              <a:t>Typed using standard 11-point font</a:t>
            </a:r>
          </a:p>
          <a:p>
            <a:pPr marL="685800" indent="-457200">
              <a:lnSpc>
                <a:spcPct val="100000"/>
              </a:lnSpc>
              <a:spcAft>
                <a:spcPts val="1200"/>
              </a:spcAft>
              <a:buClr>
                <a:srgbClr val="FF6600"/>
              </a:buClr>
            </a:pPr>
            <a:r>
              <a:rPr lang="en-US" sz="3100" dirty="0">
                <a:solidFill>
                  <a:srgbClr val="083763"/>
                </a:solidFill>
                <a:ea typeface="Tahoma" panose="020B0604030504040204" pitchFamily="34" charset="0"/>
                <a:cs typeface="Tahoma" panose="020B0604030504040204" pitchFamily="34" charset="0"/>
              </a:rPr>
              <a:t>Single-spaced with a blank line between paragraphs</a:t>
            </a:r>
          </a:p>
          <a:p>
            <a:pPr marL="685800" indent="-457200">
              <a:lnSpc>
                <a:spcPct val="100000"/>
              </a:lnSpc>
              <a:spcAft>
                <a:spcPts val="1200"/>
              </a:spcAft>
              <a:buClr>
                <a:srgbClr val="FF6600"/>
              </a:buClr>
            </a:pPr>
            <a:r>
              <a:rPr lang="en-US" sz="3100" dirty="0">
                <a:solidFill>
                  <a:srgbClr val="083763"/>
                </a:solidFill>
                <a:ea typeface="Tahoma" panose="020B0604030504040204" pitchFamily="34" charset="0"/>
                <a:cs typeface="Tahoma" panose="020B0604030504040204" pitchFamily="34" charset="0"/>
              </a:rPr>
              <a:t>Pages must be numbered</a:t>
            </a:r>
          </a:p>
          <a:p>
            <a:pPr marL="685800" indent="-457200">
              <a:lnSpc>
                <a:spcPct val="100000"/>
              </a:lnSpc>
              <a:spcAft>
                <a:spcPts val="1200"/>
              </a:spcAft>
              <a:buClr>
                <a:srgbClr val="FF6600"/>
              </a:buClr>
            </a:pPr>
            <a:r>
              <a:rPr lang="en-US" sz="3100" dirty="0">
                <a:solidFill>
                  <a:srgbClr val="083763"/>
                </a:solidFill>
                <a:ea typeface="Tahoma" panose="020B0604030504040204" pitchFamily="34" charset="0"/>
                <a:cs typeface="Tahoma" panose="020B0604030504040204" pitchFamily="34" charset="0"/>
              </a:rPr>
              <a:t>Sections must be titled</a:t>
            </a:r>
          </a:p>
          <a:p>
            <a:pPr marL="0" indent="0">
              <a:lnSpc>
                <a:spcPct val="100000"/>
              </a:lnSpc>
              <a:spcAft>
                <a:spcPts val="1200"/>
              </a:spcAft>
              <a:buClr>
                <a:srgbClr val="FF6600"/>
              </a:buClr>
              <a:buNone/>
            </a:pPr>
            <a:r>
              <a:rPr lang="en-US" sz="3600" b="1" dirty="0">
                <a:solidFill>
                  <a:srgbClr val="083763"/>
                </a:solidFill>
                <a:latin typeface="+mj-lt"/>
                <a:ea typeface="Tahoma" panose="020B0604030504040204" pitchFamily="34" charset="0"/>
                <a:cs typeface="Tahoma" panose="020B0604030504040204" pitchFamily="34" charset="0"/>
              </a:rPr>
              <a:t>Organization</a:t>
            </a:r>
          </a:p>
          <a:p>
            <a:pPr marL="685800" indent="-457200">
              <a:lnSpc>
                <a:spcPct val="100000"/>
              </a:lnSpc>
              <a:spcAft>
                <a:spcPts val="1200"/>
              </a:spcAft>
              <a:buClr>
                <a:srgbClr val="FF6600"/>
              </a:buClr>
            </a:pPr>
            <a:r>
              <a:rPr lang="en-US" sz="3100" dirty="0">
                <a:solidFill>
                  <a:srgbClr val="083763"/>
                </a:solidFill>
                <a:ea typeface="Tahoma" panose="020B0604030504040204" pitchFamily="34" charset="0"/>
                <a:cs typeface="Tahoma" panose="020B0604030504040204" pitchFamily="34" charset="0"/>
              </a:rPr>
              <a:t>Section 1, Administrative Response </a:t>
            </a:r>
          </a:p>
          <a:p>
            <a:pPr marL="685800" indent="-457200">
              <a:lnSpc>
                <a:spcPct val="100000"/>
              </a:lnSpc>
              <a:spcAft>
                <a:spcPts val="1200"/>
              </a:spcAft>
              <a:buClr>
                <a:srgbClr val="FF6600"/>
              </a:buClr>
            </a:pPr>
            <a:r>
              <a:rPr lang="en-US" sz="3100" dirty="0">
                <a:solidFill>
                  <a:srgbClr val="083763"/>
                </a:solidFill>
                <a:ea typeface="Tahoma" panose="020B0604030504040204" pitchFamily="34" charset="0"/>
                <a:cs typeface="Tahoma" panose="020B0604030504040204" pitchFamily="34" charset="0"/>
              </a:rPr>
              <a:t>Section 2, Technical and Cost Proposal</a:t>
            </a:r>
          </a:p>
          <a:p>
            <a:pPr indent="0">
              <a:lnSpc>
                <a:spcPct val="100000"/>
              </a:lnSpc>
              <a:spcBef>
                <a:spcPts val="500"/>
              </a:spcBef>
              <a:spcAft>
                <a:spcPts val="800"/>
              </a:spcAft>
              <a:buClr>
                <a:srgbClr val="FF6600"/>
              </a:buClr>
              <a:buNone/>
            </a:pPr>
            <a:endParaRPr lang="en-US" sz="3200" b="1" dirty="0">
              <a:latin typeface="+mj-lt"/>
              <a:ea typeface="Tahoma" panose="020B0604030504040204" pitchFamily="34" charset="0"/>
              <a:cs typeface="Tahoma" panose="020B0604030504040204" pitchFamily="34" charset="0"/>
            </a:endParaRPr>
          </a:p>
          <a:p>
            <a:pPr marL="685800" indent="-457200">
              <a:lnSpc>
                <a:spcPct val="100000"/>
              </a:lnSpc>
              <a:spcBef>
                <a:spcPts val="500"/>
              </a:spcBef>
              <a:spcAft>
                <a:spcPts val="800"/>
              </a:spcAft>
              <a:buClr>
                <a:srgbClr val="FF6600"/>
              </a:buClr>
            </a:pPr>
            <a:endParaRPr lang="en-US" sz="3200" dirty="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77C6F041-50DA-4576-87C9-6FDC845AD5F7}"/>
              </a:ext>
            </a:extLst>
          </p:cNvPr>
          <p:cNvSpPr txBox="1"/>
          <p:nvPr/>
        </p:nvSpPr>
        <p:spPr>
          <a:xfrm>
            <a:off x="0" y="6382512"/>
            <a:ext cx="3672800" cy="369332"/>
          </a:xfrm>
          <a:prstGeom prst="rect">
            <a:avLst/>
          </a:prstGeom>
          <a:noFill/>
        </p:spPr>
        <p:txBody>
          <a:bodyPr wrap="none" rtlCol="0">
            <a:spAutoFit/>
          </a:bodyPr>
          <a:lstStyle/>
          <a:p>
            <a:r>
              <a:rPr lang="en-US" b="1" dirty="0">
                <a:solidFill>
                  <a:srgbClr val="083763"/>
                </a:solidFill>
                <a:ea typeface="Tahoma" panose="020B0604030504040204" pitchFamily="34" charset="0"/>
                <a:cs typeface="Tahoma" panose="020B0604030504040204" pitchFamily="34" charset="0"/>
              </a:rPr>
              <a:t>Solicitation Manual pages 29-35</a:t>
            </a:r>
          </a:p>
        </p:txBody>
      </p:sp>
      <p:sp>
        <p:nvSpPr>
          <p:cNvPr id="4" name="Slide Number Placeholder 3">
            <a:extLst>
              <a:ext uri="{FF2B5EF4-FFF2-40B4-BE49-F238E27FC236}">
                <a16:creationId xmlns:a16="http://schemas.microsoft.com/office/drawing/2014/main" id="{B391BFAE-AA97-43D4-A0C4-AE00F702F3BC}"/>
              </a:ext>
            </a:extLst>
          </p:cNvPr>
          <p:cNvSpPr>
            <a:spLocks noGrp="1"/>
          </p:cNvSpPr>
          <p:nvPr>
            <p:ph type="sldNum" sz="quarter" idx="12"/>
          </p:nvPr>
        </p:nvSpPr>
        <p:spPr>
          <a:xfrm>
            <a:off x="10387584" y="6510528"/>
            <a:ext cx="1761067" cy="365125"/>
          </a:xfrm>
        </p:spPr>
        <p:txBody>
          <a:bodyPr/>
          <a:lstStyle/>
          <a:p>
            <a:fld id="{005C4985-ACD0-2B4C-8981-36243250F268}" type="slidenum">
              <a:rPr lang="en-US" smtClean="0">
                <a:solidFill>
                  <a:srgbClr val="083763"/>
                </a:solidFill>
              </a:rPr>
              <a:t>27</a:t>
            </a:fld>
            <a:endParaRPr lang="en-US" dirty="0">
              <a:solidFill>
                <a:srgbClr val="083763"/>
              </a:solidFill>
            </a:endParaRPr>
          </a:p>
        </p:txBody>
      </p:sp>
    </p:spTree>
    <p:extLst>
      <p:ext uri="{BB962C8B-B14F-4D97-AF65-F5344CB8AC3E}">
        <p14:creationId xmlns:p14="http://schemas.microsoft.com/office/powerpoint/2010/main" val="10776233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Autofit/>
          </a:bodyPr>
          <a:lstStyle/>
          <a:p>
            <a:pPr algn="l"/>
            <a:r>
              <a:rPr lang="en-US" sz="3800" b="1" dirty="0">
                <a:solidFill>
                  <a:srgbClr val="083763"/>
                </a:solidFill>
                <a:ea typeface="Tahoma" panose="020B0604030504040204" pitchFamily="34" charset="0"/>
                <a:cs typeface="Tahoma" panose="020B0604030504040204" pitchFamily="34" charset="0"/>
              </a:rPr>
              <a:t>Section 1, Administrative Response</a:t>
            </a:r>
          </a:p>
        </p:txBody>
      </p:sp>
      <p:graphicFrame>
        <p:nvGraphicFramePr>
          <p:cNvPr id="5" name="Table 4" descr="This table includes the required items and any associated attachment numbers for the Section 1, Administrative Response portion of the Proposal. This information is also available on page 30 of the solicitation manual.">
            <a:extLst>
              <a:ext uri="{FF2B5EF4-FFF2-40B4-BE49-F238E27FC236}">
                <a16:creationId xmlns:a16="http://schemas.microsoft.com/office/drawing/2014/main" id="{A0857935-C5B7-3720-0F0A-A923D3BD542F}"/>
              </a:ext>
            </a:extLst>
          </p:cNvPr>
          <p:cNvGraphicFramePr>
            <a:graphicFrameLocks noGrp="1"/>
          </p:cNvGraphicFramePr>
          <p:nvPr>
            <p:extLst>
              <p:ext uri="{D42A27DB-BD31-4B8C-83A1-F6EECF244321}">
                <p14:modId xmlns:p14="http://schemas.microsoft.com/office/powerpoint/2010/main" val="1326666125"/>
              </p:ext>
            </p:extLst>
          </p:nvPr>
        </p:nvGraphicFramePr>
        <p:xfrm>
          <a:off x="1195305" y="1371600"/>
          <a:ext cx="10363011" cy="4711767"/>
        </p:xfrm>
        <a:graphic>
          <a:graphicData uri="http://schemas.openxmlformats.org/drawingml/2006/table">
            <a:tbl>
              <a:tblPr firstRow="1" firstCol="1" bandRow="1">
                <a:tableStyleId>{B301B821-A1FF-4177-AEE7-76D212191A09}</a:tableStyleId>
              </a:tblPr>
              <a:tblGrid>
                <a:gridCol w="6705411">
                  <a:extLst>
                    <a:ext uri="{9D8B030D-6E8A-4147-A177-3AD203B41FA5}">
                      <a16:colId xmlns:a16="http://schemas.microsoft.com/office/drawing/2014/main" val="1245813217"/>
                    </a:ext>
                  </a:extLst>
                </a:gridCol>
                <a:gridCol w="3657600">
                  <a:extLst>
                    <a:ext uri="{9D8B030D-6E8A-4147-A177-3AD203B41FA5}">
                      <a16:colId xmlns:a16="http://schemas.microsoft.com/office/drawing/2014/main" val="809028113"/>
                    </a:ext>
                  </a:extLst>
                </a:gridCol>
              </a:tblGrid>
              <a:tr h="475008">
                <a:tc>
                  <a:txBody>
                    <a:bodyPr/>
                    <a:lstStyle/>
                    <a:p>
                      <a:pPr marL="0" marR="0" algn="ctr">
                        <a:lnSpc>
                          <a:spcPct val="107000"/>
                        </a:lnSpc>
                        <a:spcBef>
                          <a:spcPts val="600"/>
                        </a:spcBef>
                        <a:spcAft>
                          <a:spcPts val="600"/>
                        </a:spcAft>
                      </a:pPr>
                      <a:r>
                        <a:rPr lang="en-US" sz="1800" b="1" dirty="0">
                          <a:solidFill>
                            <a:schemeClr val="bg1"/>
                          </a:solidFill>
                          <a:effectLst/>
                          <a:latin typeface="+mn-lt"/>
                          <a:ea typeface="Calibri" panose="020F0502020204030204" pitchFamily="34" charset="0"/>
                          <a:cs typeface="Times New Roman" panose="02020603050405020304" pitchFamily="18" charset="0"/>
                        </a:rPr>
                        <a:t>REQUIRED ITEMS</a:t>
                      </a:r>
                    </a:p>
                  </a:txBody>
                  <a:tcPr marL="73025" marR="730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solidFill>
                            <a:schemeClr val="bg1"/>
                          </a:solidFill>
                          <a:effectLst/>
                          <a:latin typeface="+mn-lt"/>
                          <a:ea typeface="Times New Roman" panose="02020603050405020304" pitchFamily="18" charset="0"/>
                          <a:cs typeface="Times New Roman" panose="02020603050405020304" pitchFamily="18" charset="0"/>
                        </a:rPr>
                        <a:t>ATTACHMENT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3554840"/>
                  </a:ext>
                </a:extLst>
              </a:tr>
              <a:tr h="352582">
                <a:tc>
                  <a:txBody>
                    <a:bodyPr/>
                    <a:lstStyle/>
                    <a:p>
                      <a:pPr marL="0" marR="0">
                        <a:lnSpc>
                          <a:spcPct val="107000"/>
                        </a:lnSpc>
                        <a:spcBef>
                          <a:spcPts val="600"/>
                        </a:spcBef>
                        <a:spcAft>
                          <a:spcPts val="600"/>
                        </a:spcAft>
                      </a:pPr>
                      <a:r>
                        <a:rPr lang="en-US" sz="1800" b="0" dirty="0">
                          <a:solidFill>
                            <a:srgbClr val="083763"/>
                          </a:solidFill>
                          <a:effectLst/>
                          <a:latin typeface="+mn-lt"/>
                          <a:ea typeface="Calibri" panose="020F0502020204030204" pitchFamily="34" charset="0"/>
                          <a:cs typeface="Times New Roman" panose="02020603050405020304" pitchFamily="18" charset="0"/>
                        </a:rPr>
                        <a:t>Cover Letter</a:t>
                      </a:r>
                    </a:p>
                  </a:txBody>
                  <a:tcPr marL="73025" marR="730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0" dirty="0">
                          <a:solidFill>
                            <a:srgbClr val="083763"/>
                          </a:solidFill>
                          <a:effectLst/>
                          <a:latin typeface="+mn-lt"/>
                          <a:ea typeface="Times New Roman" panose="02020603050405020304" pitchFamily="18" charset="0"/>
                          <a:cs typeface="Times New Roman" panose="02020603050405020304" pitchFamily="18" charset="0"/>
                        </a:rPr>
                        <a:t>None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8266496"/>
                  </a:ext>
                </a:extLst>
              </a:tr>
              <a:tr h="387306">
                <a:tc>
                  <a:txBody>
                    <a:bodyPr/>
                    <a:lstStyle/>
                    <a:p>
                      <a:pPr marL="0" marR="0">
                        <a:lnSpc>
                          <a:spcPct val="107000"/>
                        </a:lnSpc>
                        <a:spcBef>
                          <a:spcPts val="600"/>
                        </a:spcBef>
                        <a:spcAft>
                          <a:spcPts val="600"/>
                        </a:spcAft>
                      </a:pPr>
                      <a:r>
                        <a:rPr lang="en-US" sz="1800" b="0" dirty="0">
                          <a:solidFill>
                            <a:srgbClr val="083763"/>
                          </a:solidFill>
                          <a:effectLst/>
                          <a:latin typeface="+mn-lt"/>
                        </a:rPr>
                        <a:t>Table of Contents</a:t>
                      </a:r>
                      <a:endParaRPr lang="en-US" sz="1800" b="0" dirty="0">
                        <a:solidFill>
                          <a:srgbClr val="083763"/>
                        </a:solidFill>
                        <a:effectLst/>
                        <a:latin typeface="+mn-lt"/>
                        <a:ea typeface="Calibri" panose="020F0502020204030204" pitchFamily="34" charset="0"/>
                        <a:cs typeface="Times New Roman" panose="02020603050405020304" pitchFamily="18" charset="0"/>
                      </a:endParaRPr>
                    </a:p>
                  </a:txBody>
                  <a:tcPr marL="73025" marR="730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0" dirty="0">
                          <a:solidFill>
                            <a:srgbClr val="083763"/>
                          </a:solidFill>
                          <a:effectLst/>
                          <a:latin typeface="+mn-lt"/>
                        </a:rPr>
                        <a:t>None</a:t>
                      </a:r>
                      <a:endParaRPr lang="en-US" sz="1800" b="0" dirty="0">
                        <a:solidFill>
                          <a:srgbClr val="083763"/>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351205"/>
                  </a:ext>
                </a:extLst>
              </a:tr>
              <a:tr h="317858">
                <a:tc>
                  <a:txBody>
                    <a:bodyPr/>
                    <a:lstStyle/>
                    <a:p>
                      <a:pPr marL="0" marR="0">
                        <a:lnSpc>
                          <a:spcPct val="107000"/>
                        </a:lnSpc>
                        <a:spcBef>
                          <a:spcPts val="600"/>
                        </a:spcBef>
                        <a:spcAft>
                          <a:spcPts val="600"/>
                        </a:spcAft>
                      </a:pPr>
                      <a:r>
                        <a:rPr lang="en-US" sz="1800" b="0" dirty="0">
                          <a:solidFill>
                            <a:srgbClr val="083763"/>
                          </a:solidFill>
                          <a:effectLst/>
                          <a:latin typeface="+mn-lt"/>
                        </a:rPr>
                        <a:t>Contractor Status Form</a:t>
                      </a:r>
                      <a:endParaRPr lang="en-US" sz="1800" b="0" dirty="0">
                        <a:solidFill>
                          <a:srgbClr val="083763"/>
                        </a:solidFill>
                        <a:effectLst/>
                        <a:latin typeface="+mn-lt"/>
                        <a:ea typeface="Calibri" panose="020F0502020204030204" pitchFamily="34" charset="0"/>
                        <a:cs typeface="Times New Roman" panose="02020603050405020304" pitchFamily="18" charset="0"/>
                      </a:endParaRPr>
                    </a:p>
                  </a:txBody>
                  <a:tcPr marL="73025" marR="730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0" dirty="0">
                          <a:solidFill>
                            <a:srgbClr val="083763"/>
                          </a:solidFill>
                          <a:effectLst/>
                          <a:latin typeface="+mn-lt"/>
                        </a:rPr>
                        <a:t>Attachment 1</a:t>
                      </a:r>
                      <a:endParaRPr lang="en-US" sz="1800" b="0" dirty="0">
                        <a:solidFill>
                          <a:srgbClr val="083763"/>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1730237"/>
                  </a:ext>
                </a:extLst>
              </a:tr>
              <a:tr h="341007">
                <a:tc>
                  <a:txBody>
                    <a:bodyPr/>
                    <a:lstStyle/>
                    <a:p>
                      <a:pPr marL="0" marR="0">
                        <a:lnSpc>
                          <a:spcPct val="107000"/>
                        </a:lnSpc>
                        <a:spcBef>
                          <a:spcPts val="600"/>
                        </a:spcBef>
                        <a:spcAft>
                          <a:spcPts val="600"/>
                        </a:spcAft>
                      </a:pPr>
                      <a:r>
                        <a:rPr lang="en-US" sz="1800" b="0" dirty="0">
                          <a:solidFill>
                            <a:srgbClr val="083763"/>
                          </a:solidFill>
                          <a:effectLst/>
                          <a:latin typeface="+mn-lt"/>
                        </a:rPr>
                        <a:t>Darfur Contracting Act Form </a:t>
                      </a:r>
                      <a:endParaRPr lang="en-US" sz="1800" b="0" dirty="0">
                        <a:solidFill>
                          <a:srgbClr val="083763"/>
                        </a:solidFill>
                        <a:effectLst/>
                        <a:latin typeface="+mn-lt"/>
                        <a:ea typeface="Calibri" panose="020F0502020204030204" pitchFamily="34" charset="0"/>
                        <a:cs typeface="Times New Roman" panose="02020603050405020304" pitchFamily="18" charset="0"/>
                      </a:endParaRPr>
                    </a:p>
                  </a:txBody>
                  <a:tcPr marL="73025" marR="730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0" dirty="0">
                          <a:solidFill>
                            <a:srgbClr val="083763"/>
                          </a:solidFill>
                          <a:effectLst/>
                          <a:latin typeface="+mn-lt"/>
                        </a:rPr>
                        <a:t>Attachment 2</a:t>
                      </a:r>
                      <a:endParaRPr lang="en-US" sz="1800" b="0" dirty="0">
                        <a:solidFill>
                          <a:srgbClr val="083763"/>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110457"/>
                  </a:ext>
                </a:extLst>
              </a:tr>
              <a:tr h="341008">
                <a:tc>
                  <a:txBody>
                    <a:bodyPr/>
                    <a:lstStyle/>
                    <a:p>
                      <a:pPr marL="0" marR="0">
                        <a:lnSpc>
                          <a:spcPct val="107000"/>
                        </a:lnSpc>
                        <a:spcBef>
                          <a:spcPts val="600"/>
                        </a:spcBef>
                        <a:spcAft>
                          <a:spcPts val="600"/>
                        </a:spcAft>
                      </a:pPr>
                      <a:r>
                        <a:rPr lang="en-US" sz="1800" b="0" dirty="0">
                          <a:solidFill>
                            <a:srgbClr val="083763"/>
                          </a:solidFill>
                          <a:effectLst/>
                          <a:latin typeface="+mn-lt"/>
                        </a:rPr>
                        <a:t>Small Business Certification (</a:t>
                      </a:r>
                      <a:r>
                        <a:rPr lang="en-US" sz="1800" b="0" u="sng" dirty="0">
                          <a:solidFill>
                            <a:srgbClr val="083763"/>
                          </a:solidFill>
                          <a:effectLst/>
                          <a:latin typeface="+mn-lt"/>
                        </a:rPr>
                        <a:t>only if applicable</a:t>
                      </a:r>
                      <a:r>
                        <a:rPr lang="en-US" sz="1800" b="0" dirty="0">
                          <a:solidFill>
                            <a:srgbClr val="083763"/>
                          </a:solidFill>
                          <a:effectLst/>
                          <a:latin typeface="+mn-lt"/>
                        </a:rPr>
                        <a:t>)</a:t>
                      </a:r>
                      <a:endParaRPr lang="en-US" sz="1800" b="0" dirty="0">
                        <a:solidFill>
                          <a:srgbClr val="083763"/>
                        </a:solidFill>
                        <a:effectLst/>
                        <a:latin typeface="+mn-lt"/>
                        <a:ea typeface="Calibri" panose="020F0502020204030204" pitchFamily="34" charset="0"/>
                        <a:cs typeface="Times New Roman" panose="02020603050405020304" pitchFamily="18" charset="0"/>
                      </a:endParaRPr>
                    </a:p>
                  </a:txBody>
                  <a:tcPr marL="73025" marR="730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0" dirty="0">
                          <a:solidFill>
                            <a:srgbClr val="083763"/>
                          </a:solidFill>
                          <a:effectLst/>
                          <a:latin typeface="+mn-lt"/>
                        </a:rPr>
                        <a:t>None</a:t>
                      </a:r>
                      <a:endParaRPr lang="en-US" sz="1800" b="0" dirty="0">
                        <a:solidFill>
                          <a:srgbClr val="083763"/>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4534957"/>
                  </a:ext>
                </a:extLst>
              </a:tr>
              <a:tr h="341007">
                <a:tc>
                  <a:txBody>
                    <a:bodyPr/>
                    <a:lstStyle/>
                    <a:p>
                      <a:pPr marL="0" marR="0">
                        <a:lnSpc>
                          <a:spcPct val="107000"/>
                        </a:lnSpc>
                        <a:spcBef>
                          <a:spcPts val="600"/>
                        </a:spcBef>
                        <a:spcAft>
                          <a:spcPts val="600"/>
                        </a:spcAft>
                      </a:pPr>
                      <a:r>
                        <a:rPr lang="en-US" sz="1800" b="0" dirty="0">
                          <a:solidFill>
                            <a:srgbClr val="083763"/>
                          </a:solidFill>
                          <a:effectLst/>
                          <a:latin typeface="+mn-lt"/>
                        </a:rPr>
                        <a:t>DVBE Declarations Form (Std. 843)</a:t>
                      </a:r>
                      <a:endParaRPr lang="en-US" sz="1800" b="0" dirty="0">
                        <a:solidFill>
                          <a:srgbClr val="083763"/>
                        </a:solidFill>
                        <a:effectLst/>
                        <a:latin typeface="+mn-lt"/>
                        <a:ea typeface="Calibri" panose="020F0502020204030204" pitchFamily="34" charset="0"/>
                        <a:cs typeface="Times New Roman" panose="02020603050405020304" pitchFamily="18" charset="0"/>
                      </a:endParaRPr>
                    </a:p>
                  </a:txBody>
                  <a:tcPr marL="73025" marR="730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0" dirty="0">
                          <a:solidFill>
                            <a:srgbClr val="083763"/>
                          </a:solidFill>
                          <a:effectLst/>
                          <a:latin typeface="+mn-lt"/>
                          <a:ea typeface="Times New Roman" panose="02020603050405020304" pitchFamily="18" charset="0"/>
                          <a:cs typeface="Times New Roman" panose="02020603050405020304" pitchFamily="18" charset="0"/>
                        </a:rPr>
                        <a:t>Attachment 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3238656"/>
                  </a:ext>
                </a:extLst>
              </a:tr>
              <a:tr h="352582">
                <a:tc>
                  <a:txBody>
                    <a:bodyPr/>
                    <a:lstStyle/>
                    <a:p>
                      <a:pPr marL="0" marR="0">
                        <a:lnSpc>
                          <a:spcPct val="107000"/>
                        </a:lnSpc>
                        <a:spcBef>
                          <a:spcPts val="600"/>
                        </a:spcBef>
                        <a:spcAft>
                          <a:spcPts val="600"/>
                        </a:spcAft>
                      </a:pPr>
                      <a:r>
                        <a:rPr lang="en-US" sz="1800" b="0" baseline="0" dirty="0">
                          <a:solidFill>
                            <a:srgbClr val="083763"/>
                          </a:solidFill>
                          <a:effectLst/>
                          <a:latin typeface="+mn-lt"/>
                        </a:rPr>
                        <a:t>Bidder Declaration Form (GSPD-05-105) </a:t>
                      </a:r>
                      <a:endParaRPr lang="en-US" sz="1800" b="0" baseline="0" dirty="0">
                        <a:solidFill>
                          <a:srgbClr val="083763"/>
                        </a:solidFill>
                        <a:effectLst/>
                        <a:latin typeface="+mn-lt"/>
                        <a:ea typeface="Calibri" panose="020F0502020204030204" pitchFamily="34" charset="0"/>
                        <a:cs typeface="Times New Roman" panose="02020603050405020304" pitchFamily="18" charset="0"/>
                      </a:endParaRPr>
                    </a:p>
                  </a:txBody>
                  <a:tcPr marL="73025" marR="730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0" dirty="0">
                          <a:solidFill>
                            <a:srgbClr val="083763"/>
                          </a:solidFill>
                          <a:effectLst/>
                          <a:latin typeface="+mn-lt"/>
                        </a:rPr>
                        <a:t>Attachment 4</a:t>
                      </a:r>
                      <a:endParaRPr lang="en-US" sz="1800" b="0" dirty="0">
                        <a:solidFill>
                          <a:srgbClr val="083763"/>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1516392"/>
                  </a:ext>
                </a:extLst>
              </a:tr>
              <a:tr h="352582">
                <a:tc>
                  <a:txBody>
                    <a:bodyPr/>
                    <a:lstStyle/>
                    <a:p>
                      <a:pPr marL="0" marR="0">
                        <a:lnSpc>
                          <a:spcPct val="107000"/>
                        </a:lnSpc>
                        <a:spcBef>
                          <a:spcPts val="600"/>
                        </a:spcBef>
                        <a:spcAft>
                          <a:spcPts val="600"/>
                        </a:spcAft>
                      </a:pPr>
                      <a:r>
                        <a:rPr lang="en-US" sz="1800" b="0" baseline="0" dirty="0">
                          <a:solidFill>
                            <a:srgbClr val="083763"/>
                          </a:solidFill>
                          <a:effectLst/>
                          <a:latin typeface="+mn-lt"/>
                        </a:rPr>
                        <a:t>Contractor Certification Clauses</a:t>
                      </a:r>
                      <a:endParaRPr lang="en-US" sz="1800" b="0" baseline="0" dirty="0">
                        <a:solidFill>
                          <a:srgbClr val="083763"/>
                        </a:solidFill>
                        <a:effectLst/>
                        <a:latin typeface="+mn-lt"/>
                        <a:ea typeface="Calibri" panose="020F0502020204030204" pitchFamily="34" charset="0"/>
                        <a:cs typeface="Times New Roman" panose="02020603050405020304" pitchFamily="18" charset="0"/>
                      </a:endParaRPr>
                    </a:p>
                  </a:txBody>
                  <a:tcPr marL="73025" marR="730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0" dirty="0">
                          <a:solidFill>
                            <a:srgbClr val="083763"/>
                          </a:solidFill>
                          <a:effectLst/>
                          <a:latin typeface="+mn-lt"/>
                        </a:rPr>
                        <a:t>Attachment 5</a:t>
                      </a:r>
                      <a:endParaRPr lang="en-US" sz="1800" b="0" dirty="0">
                        <a:solidFill>
                          <a:srgbClr val="083763"/>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710630"/>
                  </a:ext>
                </a:extLst>
              </a:tr>
              <a:tr h="358815">
                <a:tc>
                  <a:txBody>
                    <a:bodyPr/>
                    <a:lstStyle/>
                    <a:p>
                      <a:pPr marL="0" marR="0">
                        <a:lnSpc>
                          <a:spcPct val="107000"/>
                        </a:lnSpc>
                        <a:spcBef>
                          <a:spcPts val="600"/>
                        </a:spcBef>
                        <a:spcAft>
                          <a:spcPts val="600"/>
                        </a:spcAft>
                      </a:pPr>
                      <a:r>
                        <a:rPr lang="en-US" sz="1800" b="0" baseline="0" dirty="0">
                          <a:solidFill>
                            <a:srgbClr val="083763"/>
                          </a:solidFill>
                          <a:effectLst/>
                          <a:latin typeface="+mn-lt"/>
                        </a:rPr>
                        <a:t>Target Area Contract Preference Act Forms (</a:t>
                      </a:r>
                      <a:r>
                        <a:rPr lang="en-US" sz="1800" b="0" u="sng" baseline="0" dirty="0">
                          <a:solidFill>
                            <a:srgbClr val="083763"/>
                          </a:solidFill>
                          <a:effectLst/>
                          <a:latin typeface="+mn-lt"/>
                        </a:rPr>
                        <a:t>only if applicable</a:t>
                      </a:r>
                      <a:r>
                        <a:rPr lang="en-US" sz="1800" b="0" baseline="0" dirty="0">
                          <a:solidFill>
                            <a:srgbClr val="083763"/>
                          </a:solidFill>
                          <a:effectLst/>
                          <a:latin typeface="+mn-lt"/>
                        </a:rPr>
                        <a:t>)</a:t>
                      </a:r>
                      <a:endParaRPr lang="en-US" sz="1800" b="0" baseline="0" dirty="0">
                        <a:solidFill>
                          <a:srgbClr val="083763"/>
                        </a:solidFill>
                        <a:effectLst/>
                        <a:latin typeface="+mn-lt"/>
                        <a:ea typeface="Calibri" panose="020F0502020204030204" pitchFamily="34" charset="0"/>
                        <a:cs typeface="Times New Roman" panose="02020603050405020304" pitchFamily="18" charset="0"/>
                      </a:endParaRPr>
                    </a:p>
                  </a:txBody>
                  <a:tcPr marL="73025" marR="730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0" dirty="0">
                          <a:solidFill>
                            <a:srgbClr val="083763"/>
                          </a:solidFill>
                          <a:effectLst/>
                          <a:latin typeface="+mn-lt"/>
                        </a:rPr>
                        <a:t>None</a:t>
                      </a:r>
                      <a:endParaRPr lang="en-US" sz="1800" b="0" dirty="0">
                        <a:solidFill>
                          <a:srgbClr val="083763"/>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6255875"/>
                  </a:ext>
                </a:extLst>
              </a:tr>
              <a:tr h="335666">
                <a:tc>
                  <a:txBody>
                    <a:bodyPr/>
                    <a:lstStyle/>
                    <a:p>
                      <a:pPr marL="0" marR="0">
                        <a:lnSpc>
                          <a:spcPct val="107000"/>
                        </a:lnSpc>
                        <a:spcBef>
                          <a:spcPts val="600"/>
                        </a:spcBef>
                        <a:spcAft>
                          <a:spcPts val="600"/>
                        </a:spcAft>
                      </a:pPr>
                      <a:r>
                        <a:rPr lang="en-US" sz="1800" b="0" baseline="0" dirty="0">
                          <a:solidFill>
                            <a:srgbClr val="083763"/>
                          </a:solidFill>
                          <a:effectLst/>
                          <a:latin typeface="+mn-lt"/>
                        </a:rPr>
                        <a:t>Iran Contracting Act Form </a:t>
                      </a:r>
                      <a:endParaRPr lang="en-US" sz="1800" b="0" baseline="0" dirty="0">
                        <a:solidFill>
                          <a:srgbClr val="083763"/>
                        </a:solidFill>
                        <a:effectLst/>
                        <a:latin typeface="+mn-lt"/>
                        <a:ea typeface="Calibri" panose="020F0502020204030204" pitchFamily="34" charset="0"/>
                        <a:cs typeface="Times New Roman" panose="02020603050405020304" pitchFamily="18" charset="0"/>
                      </a:endParaRPr>
                    </a:p>
                  </a:txBody>
                  <a:tcPr marL="73025" marR="730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0" dirty="0">
                          <a:solidFill>
                            <a:srgbClr val="083763"/>
                          </a:solidFill>
                          <a:effectLst/>
                          <a:latin typeface="+mn-lt"/>
                        </a:rPr>
                        <a:t>Attachment 9</a:t>
                      </a:r>
                      <a:endParaRPr lang="en-US" sz="1800" b="0" dirty="0">
                        <a:solidFill>
                          <a:srgbClr val="083763"/>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2611844"/>
                  </a:ext>
                </a:extLst>
              </a:tr>
              <a:tr h="329433">
                <a:tc>
                  <a:txBody>
                    <a:bodyPr/>
                    <a:lstStyle/>
                    <a:p>
                      <a:pPr marL="0" marR="0">
                        <a:lnSpc>
                          <a:spcPct val="107000"/>
                        </a:lnSpc>
                        <a:spcBef>
                          <a:spcPts val="600"/>
                        </a:spcBef>
                        <a:spcAft>
                          <a:spcPts val="600"/>
                        </a:spcAft>
                      </a:pPr>
                      <a:r>
                        <a:rPr lang="en-US" sz="1800" b="0" baseline="0" dirty="0">
                          <a:solidFill>
                            <a:srgbClr val="083763"/>
                          </a:solidFill>
                          <a:effectLst/>
                          <a:latin typeface="+mn-lt"/>
                          <a:ea typeface="Calibri" panose="020F0502020204030204" pitchFamily="34" charset="0"/>
                          <a:cs typeface="Times New Roman" panose="02020603050405020304" pitchFamily="18" charset="0"/>
                        </a:rPr>
                        <a:t>Civil Rights Law Certification</a:t>
                      </a:r>
                    </a:p>
                  </a:txBody>
                  <a:tcPr marL="73025" marR="730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0" dirty="0">
                          <a:solidFill>
                            <a:srgbClr val="083763"/>
                          </a:solidFill>
                          <a:effectLst/>
                          <a:latin typeface="+mn-lt"/>
                          <a:ea typeface="Times New Roman" panose="02020603050405020304" pitchFamily="18" charset="0"/>
                          <a:cs typeface="Times New Roman" panose="02020603050405020304" pitchFamily="18" charset="0"/>
                        </a:rPr>
                        <a:t>Attachment 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5755535"/>
                  </a:ext>
                </a:extLst>
              </a:tr>
              <a:tr h="426913">
                <a:tc>
                  <a:txBody>
                    <a:bodyPr/>
                    <a:lstStyle/>
                    <a:p>
                      <a:pPr marL="0" marR="0">
                        <a:lnSpc>
                          <a:spcPct val="107000"/>
                        </a:lnSpc>
                        <a:spcBef>
                          <a:spcPts val="600"/>
                        </a:spcBef>
                        <a:spcAft>
                          <a:spcPts val="600"/>
                        </a:spcAft>
                      </a:pPr>
                      <a:r>
                        <a:rPr lang="en-US" sz="1800" b="0" baseline="0" dirty="0">
                          <a:solidFill>
                            <a:srgbClr val="083763"/>
                          </a:solidFill>
                          <a:effectLst/>
                          <a:latin typeface="+mn-lt"/>
                          <a:ea typeface="Calibri" panose="020F0502020204030204" pitchFamily="34" charset="0"/>
                          <a:cs typeface="Times New Roman" panose="02020603050405020304" pitchFamily="18" charset="0"/>
                        </a:rPr>
                        <a:t>GenAI Reporting &amp; Factsheet Form </a:t>
                      </a:r>
                    </a:p>
                  </a:txBody>
                  <a:tcPr marL="73025" marR="730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0" dirty="0">
                          <a:solidFill>
                            <a:srgbClr val="083763"/>
                          </a:solidFill>
                          <a:effectLst/>
                          <a:latin typeface="+mn-lt"/>
                          <a:ea typeface="Times New Roman" panose="02020603050405020304" pitchFamily="18" charset="0"/>
                          <a:cs typeface="Times New Roman" panose="02020603050405020304" pitchFamily="18" charset="0"/>
                        </a:rPr>
                        <a:t>Attachment 11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6662682"/>
                  </a:ext>
                </a:extLst>
              </a:tr>
            </a:tbl>
          </a:graphicData>
        </a:graphic>
      </p:graphicFrame>
      <p:sp>
        <p:nvSpPr>
          <p:cNvPr id="3" name="TextBox 2">
            <a:extLst>
              <a:ext uri="{FF2B5EF4-FFF2-40B4-BE49-F238E27FC236}">
                <a16:creationId xmlns:a16="http://schemas.microsoft.com/office/drawing/2014/main" id="{701F4D31-B7DB-467C-CA9B-F6DE9AA12FB3}"/>
              </a:ext>
            </a:extLst>
          </p:cNvPr>
          <p:cNvSpPr txBox="1"/>
          <p:nvPr/>
        </p:nvSpPr>
        <p:spPr>
          <a:xfrm>
            <a:off x="0" y="6382512"/>
            <a:ext cx="3275256" cy="369332"/>
          </a:xfrm>
          <a:prstGeom prst="rect">
            <a:avLst/>
          </a:prstGeom>
          <a:noFill/>
        </p:spPr>
        <p:txBody>
          <a:bodyPr wrap="none" rtlCol="0">
            <a:spAutoFit/>
          </a:bodyPr>
          <a:lstStyle/>
          <a:p>
            <a:r>
              <a:rPr lang="en-US" b="1" dirty="0">
                <a:solidFill>
                  <a:srgbClr val="083763"/>
                </a:solidFill>
                <a:ea typeface="Tahoma" panose="020B0604030504040204" pitchFamily="34" charset="0"/>
                <a:cs typeface="Tahoma" panose="020B0604030504040204" pitchFamily="34" charset="0"/>
              </a:rPr>
              <a:t>Solicitation Manual page 30 </a:t>
            </a:r>
          </a:p>
        </p:txBody>
      </p:sp>
      <p:sp>
        <p:nvSpPr>
          <p:cNvPr id="2" name="Slide Number Placeholder 1">
            <a:extLst>
              <a:ext uri="{FF2B5EF4-FFF2-40B4-BE49-F238E27FC236}">
                <a16:creationId xmlns:a16="http://schemas.microsoft.com/office/drawing/2014/main" id="{657BDD27-6947-4FD4-A572-578326FEA73B}"/>
              </a:ext>
            </a:extLst>
          </p:cNvPr>
          <p:cNvSpPr>
            <a:spLocks noGrp="1"/>
          </p:cNvSpPr>
          <p:nvPr>
            <p:ph type="sldNum" sz="quarter" idx="12"/>
          </p:nvPr>
        </p:nvSpPr>
        <p:spPr>
          <a:xfrm>
            <a:off x="10387584" y="6510528"/>
            <a:ext cx="1803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srgbClr val="083763"/>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srgbClr val="083763"/>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332985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28ECC-ED5B-8CED-4225-50054DBA52B0}"/>
              </a:ext>
            </a:extLst>
          </p:cNvPr>
          <p:cNvSpPr>
            <a:spLocks noGrp="1"/>
          </p:cNvSpPr>
          <p:nvPr>
            <p:ph type="title"/>
          </p:nvPr>
        </p:nvSpPr>
        <p:spPr>
          <a:xfrm>
            <a:off x="1399821" y="237067"/>
            <a:ext cx="10140137" cy="1038840"/>
          </a:xfrm>
        </p:spPr>
        <p:txBody>
          <a:bodyPr>
            <a:noAutofit/>
          </a:bodyPr>
          <a:lstStyle/>
          <a:p>
            <a:r>
              <a:rPr lang="en-US" sz="3800" b="1" dirty="0">
                <a:solidFill>
                  <a:srgbClr val="083763"/>
                </a:solidFill>
                <a:ea typeface="Tahoma" panose="020B0604030504040204" pitchFamily="34" charset="0"/>
                <a:cs typeface="Tahoma" panose="020B0604030504040204" pitchFamily="34" charset="0"/>
              </a:rPr>
              <a:t>Section 2, Technical &amp; Cost Proposal</a:t>
            </a:r>
            <a:endParaRPr lang="en-US" sz="3800" dirty="0">
              <a:solidFill>
                <a:srgbClr val="083763"/>
              </a:solidFill>
            </a:endParaRPr>
          </a:p>
        </p:txBody>
      </p:sp>
      <p:graphicFrame>
        <p:nvGraphicFramePr>
          <p:cNvPr id="7" name="Table 6" descr="This table includes the required items and any associated attachment numbers for the Section 2, Technical &amp; Cost Proposal portion of the Proposal. This information is also available on page 30-35 of the solicitation manual. ">
            <a:extLst>
              <a:ext uri="{FF2B5EF4-FFF2-40B4-BE49-F238E27FC236}">
                <a16:creationId xmlns:a16="http://schemas.microsoft.com/office/drawing/2014/main" id="{4B275699-A346-926D-9F3F-41921901B013}"/>
              </a:ext>
            </a:extLst>
          </p:cNvPr>
          <p:cNvGraphicFramePr>
            <a:graphicFrameLocks noGrp="1"/>
          </p:cNvGraphicFramePr>
          <p:nvPr>
            <p:extLst>
              <p:ext uri="{D42A27DB-BD31-4B8C-83A1-F6EECF244321}">
                <p14:modId xmlns:p14="http://schemas.microsoft.com/office/powerpoint/2010/main" val="3454261954"/>
              </p:ext>
            </p:extLst>
          </p:nvPr>
        </p:nvGraphicFramePr>
        <p:xfrm>
          <a:off x="914494" y="1371600"/>
          <a:ext cx="10363011" cy="2908358"/>
        </p:xfrm>
        <a:graphic>
          <a:graphicData uri="http://schemas.openxmlformats.org/drawingml/2006/table">
            <a:tbl>
              <a:tblPr firstRow="1" firstCol="1" bandRow="1">
                <a:tableStyleId>{B301B821-A1FF-4177-AEE7-76D212191A09}</a:tableStyleId>
              </a:tblPr>
              <a:tblGrid>
                <a:gridCol w="6705411">
                  <a:extLst>
                    <a:ext uri="{9D8B030D-6E8A-4147-A177-3AD203B41FA5}">
                      <a16:colId xmlns:a16="http://schemas.microsoft.com/office/drawing/2014/main" val="1245813217"/>
                    </a:ext>
                  </a:extLst>
                </a:gridCol>
                <a:gridCol w="3657600">
                  <a:extLst>
                    <a:ext uri="{9D8B030D-6E8A-4147-A177-3AD203B41FA5}">
                      <a16:colId xmlns:a16="http://schemas.microsoft.com/office/drawing/2014/main" val="809028113"/>
                    </a:ext>
                  </a:extLst>
                </a:gridCol>
              </a:tblGrid>
              <a:tr h="475008">
                <a:tc>
                  <a:txBody>
                    <a:bodyPr/>
                    <a:lstStyle/>
                    <a:p>
                      <a:pPr marL="0" marR="0" algn="ctr">
                        <a:lnSpc>
                          <a:spcPct val="107000"/>
                        </a:lnSpc>
                        <a:spcBef>
                          <a:spcPts val="600"/>
                        </a:spcBef>
                        <a:spcAft>
                          <a:spcPts val="600"/>
                        </a:spcAft>
                      </a:pPr>
                      <a:r>
                        <a:rPr lang="en-US" sz="1800" b="1" dirty="0">
                          <a:solidFill>
                            <a:schemeClr val="bg1"/>
                          </a:solidFill>
                          <a:effectLst/>
                          <a:latin typeface="+mn-lt"/>
                          <a:ea typeface="Calibri" panose="020F0502020204030204" pitchFamily="34" charset="0"/>
                          <a:cs typeface="Times New Roman" panose="02020603050405020304" pitchFamily="18" charset="0"/>
                        </a:rPr>
                        <a:t>REQUIRED ITEMS</a:t>
                      </a:r>
                    </a:p>
                  </a:txBody>
                  <a:tcPr marL="73025" marR="730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solidFill>
                            <a:schemeClr val="bg1"/>
                          </a:solidFill>
                          <a:effectLst/>
                          <a:latin typeface="+mn-lt"/>
                          <a:ea typeface="Times New Roman" panose="02020603050405020304" pitchFamily="18" charset="0"/>
                          <a:cs typeface="Times New Roman" panose="02020603050405020304" pitchFamily="18" charset="0"/>
                        </a:rPr>
                        <a:t>ATTACHMENT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3554840"/>
                  </a:ext>
                </a:extLst>
              </a:tr>
              <a:tr h="352582">
                <a:tc>
                  <a:txBody>
                    <a:bodyPr/>
                    <a:lstStyle/>
                    <a:p>
                      <a:pPr marL="0" marR="0">
                        <a:lnSpc>
                          <a:spcPct val="107000"/>
                        </a:lnSpc>
                        <a:spcBef>
                          <a:spcPts val="600"/>
                        </a:spcBef>
                        <a:spcAft>
                          <a:spcPts val="600"/>
                        </a:spcAft>
                      </a:pPr>
                      <a:r>
                        <a:rPr lang="en-US" sz="1800" b="0" dirty="0">
                          <a:solidFill>
                            <a:srgbClr val="083763"/>
                          </a:solidFill>
                          <a:effectLst/>
                          <a:latin typeface="+mn-lt"/>
                          <a:ea typeface="Calibri" panose="020F0502020204030204" pitchFamily="34" charset="0"/>
                          <a:cs typeface="Times New Roman" panose="02020603050405020304" pitchFamily="18" charset="0"/>
                        </a:rPr>
                        <a:t>Approach to Tasks in the SOW</a:t>
                      </a:r>
                    </a:p>
                  </a:txBody>
                  <a:tcPr marL="73025" marR="730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0" dirty="0">
                          <a:solidFill>
                            <a:srgbClr val="083763"/>
                          </a:solidFill>
                          <a:effectLst/>
                          <a:latin typeface="+mn-lt"/>
                          <a:ea typeface="Times New Roman" panose="02020603050405020304" pitchFamily="18" charset="0"/>
                          <a:cs typeface="Times New Roman" panose="02020603050405020304" pitchFamily="18" charset="0"/>
                        </a:rPr>
                        <a:t>None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8266496"/>
                  </a:ext>
                </a:extLst>
              </a:tr>
              <a:tr h="387306">
                <a:tc>
                  <a:txBody>
                    <a:bodyPr/>
                    <a:lstStyle/>
                    <a:p>
                      <a:pPr marL="0" marR="0">
                        <a:lnSpc>
                          <a:spcPct val="107000"/>
                        </a:lnSpc>
                        <a:spcBef>
                          <a:spcPts val="600"/>
                        </a:spcBef>
                        <a:spcAft>
                          <a:spcPts val="600"/>
                        </a:spcAft>
                      </a:pPr>
                      <a:r>
                        <a:rPr lang="en-US" sz="1800" b="0" dirty="0">
                          <a:solidFill>
                            <a:srgbClr val="083763"/>
                          </a:solidFill>
                          <a:effectLst/>
                          <a:latin typeface="+mn-lt"/>
                        </a:rPr>
                        <a:t>Organizational Structure</a:t>
                      </a:r>
                      <a:endParaRPr lang="en-US" sz="1800" b="0" dirty="0">
                        <a:solidFill>
                          <a:srgbClr val="083763"/>
                        </a:solidFill>
                        <a:effectLst/>
                        <a:latin typeface="+mn-lt"/>
                        <a:ea typeface="Calibri" panose="020F0502020204030204" pitchFamily="34" charset="0"/>
                        <a:cs typeface="Times New Roman" panose="02020603050405020304" pitchFamily="18" charset="0"/>
                      </a:endParaRPr>
                    </a:p>
                  </a:txBody>
                  <a:tcPr marL="73025" marR="730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0" dirty="0">
                          <a:solidFill>
                            <a:srgbClr val="083763"/>
                          </a:solidFill>
                          <a:effectLst/>
                          <a:latin typeface="+mn-lt"/>
                        </a:rPr>
                        <a:t>None</a:t>
                      </a:r>
                      <a:endParaRPr lang="en-US" sz="1800" b="0" dirty="0">
                        <a:solidFill>
                          <a:srgbClr val="083763"/>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351205"/>
                  </a:ext>
                </a:extLst>
              </a:tr>
              <a:tr h="317858">
                <a:tc>
                  <a:txBody>
                    <a:bodyPr/>
                    <a:lstStyle/>
                    <a:p>
                      <a:pPr marL="0" marR="0">
                        <a:lnSpc>
                          <a:spcPct val="107000"/>
                        </a:lnSpc>
                        <a:spcBef>
                          <a:spcPts val="600"/>
                        </a:spcBef>
                        <a:spcAft>
                          <a:spcPts val="600"/>
                        </a:spcAft>
                      </a:pPr>
                      <a:r>
                        <a:rPr lang="en-US" sz="1800" b="0" dirty="0">
                          <a:solidFill>
                            <a:srgbClr val="083763"/>
                          </a:solidFill>
                          <a:effectLst/>
                          <a:latin typeface="+mn-lt"/>
                        </a:rPr>
                        <a:t>Relevant Experience and Qualifications</a:t>
                      </a:r>
                      <a:endParaRPr lang="en-US" sz="1800" b="0" dirty="0">
                        <a:solidFill>
                          <a:srgbClr val="083763"/>
                        </a:solidFill>
                        <a:effectLst/>
                        <a:latin typeface="+mn-lt"/>
                        <a:ea typeface="Calibri" panose="020F0502020204030204" pitchFamily="34" charset="0"/>
                        <a:cs typeface="Times New Roman" panose="02020603050405020304" pitchFamily="18" charset="0"/>
                      </a:endParaRPr>
                    </a:p>
                  </a:txBody>
                  <a:tcPr marL="73025" marR="730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0" dirty="0">
                          <a:solidFill>
                            <a:srgbClr val="083763"/>
                          </a:solidFill>
                          <a:effectLst/>
                          <a:latin typeface="+mn-lt"/>
                        </a:rPr>
                        <a:t>None</a:t>
                      </a:r>
                      <a:endParaRPr lang="en-US" sz="1800" b="0" dirty="0">
                        <a:solidFill>
                          <a:srgbClr val="083763"/>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1730237"/>
                  </a:ext>
                </a:extLst>
              </a:tr>
              <a:tr h="341007">
                <a:tc>
                  <a:txBody>
                    <a:bodyPr/>
                    <a:lstStyle/>
                    <a:p>
                      <a:pPr marL="0" marR="0">
                        <a:lnSpc>
                          <a:spcPct val="107000"/>
                        </a:lnSpc>
                        <a:spcBef>
                          <a:spcPts val="600"/>
                        </a:spcBef>
                        <a:spcAft>
                          <a:spcPts val="600"/>
                        </a:spcAft>
                      </a:pPr>
                      <a:r>
                        <a:rPr lang="en-US" sz="1800" b="0" dirty="0">
                          <a:solidFill>
                            <a:srgbClr val="083763"/>
                          </a:solidFill>
                          <a:effectLst/>
                          <a:latin typeface="+mn-lt"/>
                        </a:rPr>
                        <a:t>Labor Hours by Personnel and Task</a:t>
                      </a:r>
                      <a:endParaRPr lang="en-US" sz="1800" b="0" dirty="0">
                        <a:solidFill>
                          <a:srgbClr val="083763"/>
                        </a:solidFill>
                        <a:effectLst/>
                        <a:latin typeface="+mn-lt"/>
                        <a:ea typeface="Calibri" panose="020F0502020204030204" pitchFamily="34" charset="0"/>
                        <a:cs typeface="Times New Roman" panose="02020603050405020304" pitchFamily="18" charset="0"/>
                      </a:endParaRPr>
                    </a:p>
                  </a:txBody>
                  <a:tcPr marL="73025" marR="730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0" dirty="0">
                          <a:solidFill>
                            <a:srgbClr val="083763"/>
                          </a:solidFill>
                          <a:effectLst/>
                          <a:latin typeface="+mn-lt"/>
                        </a:rPr>
                        <a:t>None</a:t>
                      </a:r>
                      <a:endParaRPr lang="en-US" sz="1800" b="0" dirty="0">
                        <a:solidFill>
                          <a:srgbClr val="083763"/>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110457"/>
                  </a:ext>
                </a:extLst>
              </a:tr>
              <a:tr h="341008">
                <a:tc>
                  <a:txBody>
                    <a:bodyPr/>
                    <a:lstStyle/>
                    <a:p>
                      <a:pPr marL="0" marR="0">
                        <a:lnSpc>
                          <a:spcPct val="107000"/>
                        </a:lnSpc>
                        <a:spcBef>
                          <a:spcPts val="600"/>
                        </a:spcBef>
                        <a:spcAft>
                          <a:spcPts val="600"/>
                        </a:spcAft>
                      </a:pPr>
                      <a:r>
                        <a:rPr lang="en-US" sz="1800" b="0" dirty="0">
                          <a:solidFill>
                            <a:srgbClr val="083763"/>
                          </a:solidFill>
                          <a:effectLst/>
                          <a:latin typeface="+mn-lt"/>
                        </a:rPr>
                        <a:t>Client References </a:t>
                      </a:r>
                      <a:endParaRPr lang="en-US" sz="1800" b="0" dirty="0">
                        <a:solidFill>
                          <a:srgbClr val="083763"/>
                        </a:solidFill>
                        <a:effectLst/>
                        <a:latin typeface="+mn-lt"/>
                        <a:ea typeface="Calibri" panose="020F0502020204030204" pitchFamily="34" charset="0"/>
                        <a:cs typeface="Times New Roman" panose="02020603050405020304" pitchFamily="18" charset="0"/>
                      </a:endParaRPr>
                    </a:p>
                  </a:txBody>
                  <a:tcPr marL="73025" marR="730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0" dirty="0">
                          <a:solidFill>
                            <a:srgbClr val="083763"/>
                          </a:solidFill>
                          <a:effectLst/>
                          <a:latin typeface="+mn-lt"/>
                        </a:rPr>
                        <a:t>Attachment 6</a:t>
                      </a:r>
                      <a:endParaRPr lang="en-US" sz="1800" b="0" dirty="0">
                        <a:solidFill>
                          <a:srgbClr val="083763"/>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4534957"/>
                  </a:ext>
                </a:extLst>
              </a:tr>
              <a:tr h="341007">
                <a:tc>
                  <a:txBody>
                    <a:bodyPr/>
                    <a:lstStyle/>
                    <a:p>
                      <a:pPr marL="0" marR="0">
                        <a:lnSpc>
                          <a:spcPct val="107000"/>
                        </a:lnSpc>
                        <a:spcBef>
                          <a:spcPts val="600"/>
                        </a:spcBef>
                        <a:spcAft>
                          <a:spcPts val="600"/>
                        </a:spcAft>
                      </a:pPr>
                      <a:r>
                        <a:rPr lang="en-US" sz="1800" b="0" dirty="0">
                          <a:solidFill>
                            <a:srgbClr val="083763"/>
                          </a:solidFill>
                          <a:effectLst/>
                          <a:latin typeface="+mn-lt"/>
                        </a:rPr>
                        <a:t>Previous Work Products</a:t>
                      </a:r>
                      <a:endParaRPr lang="en-US" sz="1800" b="0" dirty="0">
                        <a:solidFill>
                          <a:srgbClr val="083763"/>
                        </a:solidFill>
                        <a:effectLst/>
                        <a:latin typeface="+mn-lt"/>
                        <a:ea typeface="Calibri" panose="020F0502020204030204" pitchFamily="34" charset="0"/>
                        <a:cs typeface="Times New Roman" panose="02020603050405020304" pitchFamily="18" charset="0"/>
                      </a:endParaRPr>
                    </a:p>
                  </a:txBody>
                  <a:tcPr marL="73025" marR="730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0" dirty="0">
                          <a:solidFill>
                            <a:srgbClr val="083763"/>
                          </a:solidFill>
                          <a:effectLst/>
                          <a:latin typeface="+mn-lt"/>
                          <a:ea typeface="Times New Roman" panose="02020603050405020304" pitchFamily="18" charset="0"/>
                          <a:cs typeface="Times New Roman" panose="02020603050405020304" pitchFamily="18" charset="0"/>
                        </a:rPr>
                        <a:t>None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3238656"/>
                  </a:ext>
                </a:extLst>
              </a:tr>
              <a:tr h="352582">
                <a:tc>
                  <a:txBody>
                    <a:bodyPr/>
                    <a:lstStyle/>
                    <a:p>
                      <a:pPr marL="0" marR="0">
                        <a:lnSpc>
                          <a:spcPct val="107000"/>
                        </a:lnSpc>
                        <a:spcBef>
                          <a:spcPts val="600"/>
                        </a:spcBef>
                        <a:spcAft>
                          <a:spcPts val="600"/>
                        </a:spcAft>
                      </a:pPr>
                      <a:r>
                        <a:rPr lang="en-US" sz="1800" b="0" baseline="0" dirty="0">
                          <a:solidFill>
                            <a:srgbClr val="083763"/>
                          </a:solidFill>
                          <a:effectLst/>
                          <a:latin typeface="+mn-lt"/>
                        </a:rPr>
                        <a:t>Budget Forms </a:t>
                      </a:r>
                      <a:endParaRPr lang="en-US" sz="1800" b="0" baseline="0" dirty="0">
                        <a:solidFill>
                          <a:srgbClr val="083763"/>
                        </a:solidFill>
                        <a:effectLst/>
                        <a:latin typeface="+mn-lt"/>
                        <a:ea typeface="Calibri" panose="020F0502020204030204" pitchFamily="34" charset="0"/>
                        <a:cs typeface="Times New Roman" panose="02020603050405020304" pitchFamily="18" charset="0"/>
                      </a:endParaRPr>
                    </a:p>
                  </a:txBody>
                  <a:tcPr marL="73025" marR="730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0" dirty="0">
                          <a:solidFill>
                            <a:srgbClr val="083763"/>
                          </a:solidFill>
                          <a:effectLst/>
                          <a:latin typeface="+mn-lt"/>
                        </a:rPr>
                        <a:t>Attachment 7</a:t>
                      </a:r>
                      <a:endParaRPr lang="en-US" sz="1800" b="0" dirty="0">
                        <a:solidFill>
                          <a:srgbClr val="083763"/>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1516392"/>
                  </a:ext>
                </a:extLst>
              </a:tr>
            </a:tbl>
          </a:graphicData>
        </a:graphic>
      </p:graphicFrame>
      <p:sp>
        <p:nvSpPr>
          <p:cNvPr id="8" name="TextBox 7">
            <a:extLst>
              <a:ext uri="{FF2B5EF4-FFF2-40B4-BE49-F238E27FC236}">
                <a16:creationId xmlns:a16="http://schemas.microsoft.com/office/drawing/2014/main" id="{EB0D73D8-8851-EEAF-BEAE-69E32DB89930}"/>
              </a:ext>
            </a:extLst>
          </p:cNvPr>
          <p:cNvSpPr txBox="1"/>
          <p:nvPr/>
        </p:nvSpPr>
        <p:spPr>
          <a:xfrm>
            <a:off x="0" y="6382512"/>
            <a:ext cx="3736920" cy="369332"/>
          </a:xfrm>
          <a:prstGeom prst="rect">
            <a:avLst/>
          </a:prstGeom>
          <a:noFill/>
        </p:spPr>
        <p:txBody>
          <a:bodyPr wrap="none" rtlCol="0">
            <a:spAutoFit/>
          </a:bodyPr>
          <a:lstStyle/>
          <a:p>
            <a:r>
              <a:rPr lang="en-US" b="1" dirty="0">
                <a:solidFill>
                  <a:srgbClr val="083763"/>
                </a:solidFill>
                <a:ea typeface="Tahoma" panose="020B0604030504040204" pitchFamily="34" charset="0"/>
                <a:cs typeface="Tahoma" panose="020B0604030504040204" pitchFamily="34" charset="0"/>
              </a:rPr>
              <a:t>Solicitation Manual pages 30-35 </a:t>
            </a:r>
          </a:p>
        </p:txBody>
      </p:sp>
      <p:sp>
        <p:nvSpPr>
          <p:cNvPr id="4" name="Slide Number Placeholder 3">
            <a:extLst>
              <a:ext uri="{FF2B5EF4-FFF2-40B4-BE49-F238E27FC236}">
                <a16:creationId xmlns:a16="http://schemas.microsoft.com/office/drawing/2014/main" id="{2964DB14-6DBD-A53A-7FFA-0BBFC76DA6CA}"/>
              </a:ext>
            </a:extLst>
          </p:cNvPr>
          <p:cNvSpPr>
            <a:spLocks noGrp="1"/>
          </p:cNvSpPr>
          <p:nvPr>
            <p:ph type="sldNum" sz="quarter" idx="12"/>
          </p:nvPr>
        </p:nvSpPr>
        <p:spPr>
          <a:xfrm>
            <a:off x="10388600" y="6510528"/>
            <a:ext cx="1803400" cy="365125"/>
          </a:xfrm>
        </p:spPr>
        <p:txBody>
          <a:bodyPr/>
          <a:lstStyle/>
          <a:p>
            <a:fld id="{005C4985-ACD0-2B4C-8981-36243250F268}" type="slidenum">
              <a:rPr lang="en-US" smtClean="0">
                <a:solidFill>
                  <a:srgbClr val="083763"/>
                </a:solidFill>
              </a:rPr>
              <a:pPr/>
              <a:t>29</a:t>
            </a:fld>
            <a:endParaRPr lang="en-US" dirty="0">
              <a:solidFill>
                <a:srgbClr val="083763"/>
              </a:solidFill>
            </a:endParaRPr>
          </a:p>
        </p:txBody>
      </p:sp>
    </p:spTree>
    <p:extLst>
      <p:ext uri="{BB962C8B-B14F-4D97-AF65-F5344CB8AC3E}">
        <p14:creationId xmlns:p14="http://schemas.microsoft.com/office/powerpoint/2010/main" val="835255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28ECC-ED5B-8CED-4225-50054DBA52B0}"/>
              </a:ext>
            </a:extLst>
          </p:cNvPr>
          <p:cNvSpPr>
            <a:spLocks noGrp="1"/>
          </p:cNvSpPr>
          <p:nvPr>
            <p:ph type="title"/>
          </p:nvPr>
        </p:nvSpPr>
        <p:spPr/>
        <p:txBody>
          <a:bodyPr/>
          <a:lstStyle/>
          <a:p>
            <a:r>
              <a:rPr lang="en-US" dirty="0">
                <a:solidFill>
                  <a:srgbClr val="083763"/>
                </a:solidFill>
              </a:rPr>
              <a:t>Agenda</a:t>
            </a:r>
          </a:p>
        </p:txBody>
      </p:sp>
      <p:graphicFrame>
        <p:nvGraphicFramePr>
          <p:cNvPr id="9" name="Content Placeholder 8" descr="This table includes the agenda topics and times for this pre-bid conference.">
            <a:extLst>
              <a:ext uri="{FF2B5EF4-FFF2-40B4-BE49-F238E27FC236}">
                <a16:creationId xmlns:a16="http://schemas.microsoft.com/office/drawing/2014/main" id="{F09A76C3-D6B6-0200-BD05-49AFB432E419}"/>
              </a:ext>
            </a:extLst>
          </p:cNvPr>
          <p:cNvGraphicFramePr>
            <a:graphicFrameLocks noGrp="1"/>
          </p:cNvGraphicFramePr>
          <p:nvPr>
            <p:ph idx="1"/>
            <p:extLst>
              <p:ext uri="{D42A27DB-BD31-4B8C-83A1-F6EECF244321}">
                <p14:modId xmlns:p14="http://schemas.microsoft.com/office/powerpoint/2010/main" val="2249021184"/>
              </p:ext>
            </p:extLst>
          </p:nvPr>
        </p:nvGraphicFramePr>
        <p:xfrm>
          <a:off x="1547947" y="1371600"/>
          <a:ext cx="9268442" cy="4883923"/>
        </p:xfrm>
        <a:graphic>
          <a:graphicData uri="http://schemas.openxmlformats.org/drawingml/2006/table">
            <a:tbl>
              <a:tblPr firstRow="1" bandRow="1">
                <a:tableStyleId>{B301B821-A1FF-4177-AEE7-76D212191A09}</a:tableStyleId>
              </a:tblPr>
              <a:tblGrid>
                <a:gridCol w="2197461">
                  <a:extLst>
                    <a:ext uri="{9D8B030D-6E8A-4147-A177-3AD203B41FA5}">
                      <a16:colId xmlns:a16="http://schemas.microsoft.com/office/drawing/2014/main" val="2464353535"/>
                    </a:ext>
                  </a:extLst>
                </a:gridCol>
                <a:gridCol w="7070981">
                  <a:extLst>
                    <a:ext uri="{9D8B030D-6E8A-4147-A177-3AD203B41FA5}">
                      <a16:colId xmlns:a16="http://schemas.microsoft.com/office/drawing/2014/main" val="2437464598"/>
                    </a:ext>
                  </a:extLst>
                </a:gridCol>
              </a:tblGrid>
              <a:tr h="491642">
                <a:tc>
                  <a:txBody>
                    <a:bodyPr/>
                    <a:lstStyle/>
                    <a:p>
                      <a:pPr algn="ctr"/>
                      <a:r>
                        <a:rPr lang="en-US" sz="2000" b="1" dirty="0"/>
                        <a:t>TIME</a:t>
                      </a:r>
                      <a:endParaRPr lang="en-US" sz="20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TOPIC</a:t>
                      </a:r>
                      <a:endParaRPr lang="en-US" sz="20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3680864"/>
                  </a:ext>
                </a:extLst>
              </a:tr>
              <a:tr h="564272">
                <a:tc>
                  <a:txBody>
                    <a:bodyPr/>
                    <a:lstStyle/>
                    <a:p>
                      <a:pPr marL="120650" indent="0" algn="ctr"/>
                      <a:r>
                        <a:rPr lang="en-US" sz="2000" b="0" dirty="0">
                          <a:solidFill>
                            <a:srgbClr val="083763"/>
                          </a:solidFill>
                          <a:latin typeface="+mn-lt"/>
                        </a:rPr>
                        <a:t>9:00 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kern="1200" dirty="0">
                          <a:solidFill>
                            <a:srgbClr val="083763"/>
                          </a:solidFill>
                          <a:effectLst/>
                          <a:latin typeface="+mn-lt"/>
                        </a:rPr>
                        <a:t>Welcome and Introductions</a:t>
                      </a:r>
                      <a:endParaRPr lang="en-US" sz="2000" b="0" dirty="0">
                        <a:solidFill>
                          <a:srgbClr val="083763"/>
                        </a:solidFill>
                        <a:effectLst/>
                        <a:latin typeface="+mn-lt"/>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6513004"/>
                  </a:ext>
                </a:extLst>
              </a:tr>
              <a:tr h="566057">
                <a:tc>
                  <a:txBody>
                    <a:bodyPr/>
                    <a:lstStyle/>
                    <a:p>
                      <a:pPr marL="120650" marR="0" lvl="0" indent="0" algn="ctr" defTabSz="914400" rtl="0" eaLnBrk="1" fontAlgn="auto" latinLnBrk="0" hangingPunct="1">
                        <a:lnSpc>
                          <a:spcPct val="100000"/>
                        </a:lnSpc>
                        <a:spcBef>
                          <a:spcPts val="0"/>
                        </a:spcBef>
                        <a:spcAft>
                          <a:spcPts val="0"/>
                        </a:spcAft>
                        <a:buClrTx/>
                        <a:buSzTx/>
                        <a:buFontTx/>
                        <a:buNone/>
                        <a:tabLst/>
                        <a:defRPr/>
                      </a:pPr>
                      <a:r>
                        <a:rPr lang="en-US" sz="2000" b="0" dirty="0">
                          <a:solidFill>
                            <a:srgbClr val="083763"/>
                          </a:solidFill>
                          <a:latin typeface="+mn-lt"/>
                        </a:rPr>
                        <a:t>9:07 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b="0" dirty="0">
                          <a:solidFill>
                            <a:srgbClr val="083763"/>
                          </a:solidFill>
                          <a:latin typeface="+mn-lt"/>
                        </a:rPr>
                        <a:t>Solicitation Overview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7397062"/>
                  </a:ext>
                </a:extLst>
              </a:tr>
              <a:tr h="566057">
                <a:tc>
                  <a:txBody>
                    <a:bodyPr/>
                    <a:lstStyle/>
                    <a:p>
                      <a:pPr marL="120650" marR="0" lvl="0" indent="0" algn="ctr" defTabSz="914400" rtl="0" eaLnBrk="1" fontAlgn="auto" latinLnBrk="0" hangingPunct="1">
                        <a:lnSpc>
                          <a:spcPct val="100000"/>
                        </a:lnSpc>
                        <a:spcBef>
                          <a:spcPts val="0"/>
                        </a:spcBef>
                        <a:spcAft>
                          <a:spcPts val="0"/>
                        </a:spcAft>
                        <a:buClrTx/>
                        <a:buSzTx/>
                        <a:buFontTx/>
                        <a:buNone/>
                        <a:tabLst/>
                        <a:defRPr/>
                      </a:pPr>
                      <a:r>
                        <a:rPr lang="en-US" sz="2000" b="0" dirty="0">
                          <a:solidFill>
                            <a:srgbClr val="083763"/>
                          </a:solidFill>
                          <a:latin typeface="+mn-lt"/>
                        </a:rPr>
                        <a:t>9:16 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b="0" dirty="0">
                          <a:solidFill>
                            <a:srgbClr val="083763"/>
                          </a:solidFill>
                          <a:latin typeface="+mn-lt"/>
                        </a:rPr>
                        <a:t>Scope of Work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18052618"/>
                  </a:ext>
                </a:extLst>
              </a:tr>
              <a:tr h="572407">
                <a:tc>
                  <a:txBody>
                    <a:bodyPr/>
                    <a:lstStyle/>
                    <a:p>
                      <a:pPr marL="120650" marR="0" lvl="0" indent="0" algn="ctr" defTabSz="914400" rtl="0" eaLnBrk="1" fontAlgn="auto" latinLnBrk="0" hangingPunct="1">
                        <a:lnSpc>
                          <a:spcPct val="100000"/>
                        </a:lnSpc>
                        <a:spcBef>
                          <a:spcPts val="0"/>
                        </a:spcBef>
                        <a:spcAft>
                          <a:spcPts val="0"/>
                        </a:spcAft>
                        <a:buClrTx/>
                        <a:buSzTx/>
                        <a:buFontTx/>
                        <a:buNone/>
                        <a:tabLst/>
                        <a:defRPr/>
                      </a:pPr>
                      <a:r>
                        <a:rPr lang="en-US" sz="2000" b="0" dirty="0">
                          <a:solidFill>
                            <a:srgbClr val="083763"/>
                          </a:solidFill>
                          <a:latin typeface="+mn-lt"/>
                        </a:rPr>
                        <a:t>9:22 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b="0" dirty="0">
                          <a:solidFill>
                            <a:srgbClr val="083763"/>
                          </a:solidFill>
                          <a:latin typeface="+mn-lt"/>
                        </a:rPr>
                        <a:t>Proposal Format, Required Documents, and Method for Delivery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49915677"/>
                  </a:ext>
                </a:extLst>
              </a:tr>
              <a:tr h="603069">
                <a:tc>
                  <a:txBody>
                    <a:bodyPr/>
                    <a:lstStyle/>
                    <a:p>
                      <a:pPr marL="120650" marR="0" lvl="0" indent="0" algn="ctr" defTabSz="914400" rtl="0" eaLnBrk="1" fontAlgn="auto" latinLnBrk="0" hangingPunct="1">
                        <a:lnSpc>
                          <a:spcPct val="100000"/>
                        </a:lnSpc>
                        <a:spcBef>
                          <a:spcPts val="0"/>
                        </a:spcBef>
                        <a:spcAft>
                          <a:spcPts val="0"/>
                        </a:spcAft>
                        <a:buClrTx/>
                        <a:buSzTx/>
                        <a:buFontTx/>
                        <a:buNone/>
                        <a:tabLst/>
                        <a:defRPr/>
                      </a:pPr>
                      <a:r>
                        <a:rPr lang="en-US" sz="2000" b="0" dirty="0">
                          <a:solidFill>
                            <a:srgbClr val="083763"/>
                          </a:solidFill>
                          <a:latin typeface="+mn-lt"/>
                        </a:rPr>
                        <a:t>9:28 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b="0" dirty="0">
                          <a:solidFill>
                            <a:srgbClr val="083763"/>
                          </a:solidFill>
                          <a:latin typeface="+mn-lt"/>
                        </a:rPr>
                        <a:t>Evaluation Process and Criteria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49712207"/>
                  </a:ext>
                </a:extLst>
              </a:tr>
              <a:tr h="731520">
                <a:tc>
                  <a:txBody>
                    <a:bodyPr/>
                    <a:lstStyle/>
                    <a:p>
                      <a:pPr marL="120650" marR="0" lvl="0" indent="0" algn="ctr" defTabSz="914400" rtl="0" eaLnBrk="1" fontAlgn="auto" latinLnBrk="0" hangingPunct="1">
                        <a:lnSpc>
                          <a:spcPct val="100000"/>
                        </a:lnSpc>
                        <a:spcBef>
                          <a:spcPts val="0"/>
                        </a:spcBef>
                        <a:spcAft>
                          <a:spcPts val="0"/>
                        </a:spcAft>
                        <a:buClrTx/>
                        <a:buSzTx/>
                        <a:buFontTx/>
                        <a:buNone/>
                        <a:tabLst/>
                        <a:defRPr/>
                      </a:pPr>
                      <a:r>
                        <a:rPr lang="en-US" sz="2000" b="0" dirty="0">
                          <a:solidFill>
                            <a:srgbClr val="083763"/>
                          </a:solidFill>
                          <a:latin typeface="+mn-lt"/>
                        </a:rPr>
                        <a:t>9:35 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b="0" dirty="0">
                          <a:solidFill>
                            <a:srgbClr val="083763"/>
                          </a:solidFill>
                          <a:latin typeface="+mn-lt"/>
                        </a:rPr>
                        <a:t>Business Participation Programs (Preferences/Incentives)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4865027"/>
                  </a:ext>
                </a:extLst>
              </a:tr>
              <a:tr h="660266">
                <a:tc>
                  <a:txBody>
                    <a:bodyPr/>
                    <a:lstStyle/>
                    <a:p>
                      <a:pPr marL="120650" marR="0" lvl="0" indent="0" algn="ctr" defTabSz="914400" rtl="0" eaLnBrk="1" fontAlgn="auto" latinLnBrk="0" hangingPunct="1">
                        <a:lnSpc>
                          <a:spcPct val="100000"/>
                        </a:lnSpc>
                        <a:spcBef>
                          <a:spcPts val="0"/>
                        </a:spcBef>
                        <a:spcAft>
                          <a:spcPts val="0"/>
                        </a:spcAft>
                        <a:buClrTx/>
                        <a:buSzTx/>
                        <a:buFontTx/>
                        <a:buNone/>
                        <a:tabLst/>
                        <a:defRPr/>
                      </a:pPr>
                      <a:r>
                        <a:rPr lang="en-US" sz="2000" b="0" dirty="0">
                          <a:solidFill>
                            <a:srgbClr val="083763"/>
                          </a:solidFill>
                          <a:latin typeface="+mn-lt"/>
                        </a:rPr>
                        <a:t>9:40 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b="0" dirty="0">
                          <a:solidFill>
                            <a:srgbClr val="083763"/>
                          </a:solidFill>
                          <a:latin typeface="+mn-lt"/>
                        </a:rPr>
                        <a:t>Questions and Answers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81280478"/>
                  </a:ext>
                </a:extLst>
              </a:tr>
            </a:tbl>
          </a:graphicData>
        </a:graphic>
      </p:graphicFrame>
      <p:sp>
        <p:nvSpPr>
          <p:cNvPr id="4" name="Slide Number Placeholder 3">
            <a:extLst>
              <a:ext uri="{FF2B5EF4-FFF2-40B4-BE49-F238E27FC236}">
                <a16:creationId xmlns:a16="http://schemas.microsoft.com/office/drawing/2014/main" id="{2964DB14-6DBD-A53A-7FFA-0BBFC76DA6CA}"/>
              </a:ext>
            </a:extLst>
          </p:cNvPr>
          <p:cNvSpPr>
            <a:spLocks noGrp="1"/>
          </p:cNvSpPr>
          <p:nvPr>
            <p:ph type="sldNum" sz="quarter" idx="12"/>
          </p:nvPr>
        </p:nvSpPr>
        <p:spPr>
          <a:xfrm>
            <a:off x="10388600" y="6510528"/>
            <a:ext cx="1803400" cy="365125"/>
          </a:xfrm>
        </p:spPr>
        <p:txBody>
          <a:bodyPr/>
          <a:lstStyle/>
          <a:p>
            <a:fld id="{005C4985-ACD0-2B4C-8981-36243250F268}" type="slidenum">
              <a:rPr lang="en-US" smtClean="0">
                <a:solidFill>
                  <a:srgbClr val="083763"/>
                </a:solidFill>
              </a:rPr>
              <a:pPr/>
              <a:t>3</a:t>
            </a:fld>
            <a:endParaRPr lang="en-US" dirty="0">
              <a:solidFill>
                <a:srgbClr val="083763"/>
              </a:solidFill>
            </a:endParaRPr>
          </a:p>
        </p:txBody>
      </p:sp>
    </p:spTree>
    <p:extLst>
      <p:ext uri="{BB962C8B-B14F-4D97-AF65-F5344CB8AC3E}">
        <p14:creationId xmlns:p14="http://schemas.microsoft.com/office/powerpoint/2010/main" val="29785326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96D1C-385C-5437-AF13-35C3A03019DA}"/>
              </a:ext>
            </a:extLst>
          </p:cNvPr>
          <p:cNvSpPr>
            <a:spLocks noGrp="1"/>
          </p:cNvSpPr>
          <p:nvPr>
            <p:ph type="title"/>
          </p:nvPr>
        </p:nvSpPr>
        <p:spPr/>
        <p:txBody>
          <a:bodyPr/>
          <a:lstStyle/>
          <a:p>
            <a:r>
              <a:rPr lang="en-US" dirty="0">
                <a:solidFill>
                  <a:srgbClr val="083763"/>
                </a:solidFill>
              </a:rPr>
              <a:t>Confidential Information</a:t>
            </a:r>
          </a:p>
        </p:txBody>
      </p:sp>
      <p:sp>
        <p:nvSpPr>
          <p:cNvPr id="3" name="Content Placeholder 2">
            <a:extLst>
              <a:ext uri="{FF2B5EF4-FFF2-40B4-BE49-F238E27FC236}">
                <a16:creationId xmlns:a16="http://schemas.microsoft.com/office/drawing/2014/main" id="{2522AB29-EC3E-6710-F608-BF46548F2F27}"/>
              </a:ext>
            </a:extLst>
          </p:cNvPr>
          <p:cNvSpPr>
            <a:spLocks noGrp="1"/>
          </p:cNvSpPr>
          <p:nvPr>
            <p:ph idx="1"/>
          </p:nvPr>
        </p:nvSpPr>
        <p:spPr>
          <a:xfrm>
            <a:off x="1313414" y="1371600"/>
            <a:ext cx="5479426" cy="4351338"/>
          </a:xfrm>
        </p:spPr>
        <p:txBody>
          <a:bodyPr>
            <a:normAutofit/>
          </a:bodyPr>
          <a:lstStyle/>
          <a:p>
            <a:pPr marL="457200" indent="-457200">
              <a:spcAft>
                <a:spcPts val="1200"/>
              </a:spcAft>
              <a:buClr>
                <a:srgbClr val="FF6600"/>
              </a:buClr>
            </a:pPr>
            <a:r>
              <a:rPr lang="en-US" sz="3600" b="1" dirty="0">
                <a:solidFill>
                  <a:srgbClr val="083763"/>
                </a:solidFill>
                <a:effectLst/>
                <a:ea typeface="Times New Roman" panose="02020603050405020304" pitchFamily="18" charset="0"/>
                <a:cs typeface="Tahoma" panose="020B0604030504040204" pitchFamily="34" charset="0"/>
              </a:rPr>
              <a:t>Proposals that contain confidential information or have any portion marked confidential will not be accepted</a:t>
            </a:r>
            <a:endParaRPr lang="en-US" sz="3600" b="1" dirty="0">
              <a:solidFill>
                <a:srgbClr val="083763"/>
              </a:solidFill>
              <a:effectLst/>
              <a:ea typeface="Times New Roman" panose="02020603050405020304" pitchFamily="18" charset="0"/>
              <a:cs typeface="Times New Roman" panose="02020603050405020304" pitchFamily="18" charset="0"/>
            </a:endParaRPr>
          </a:p>
          <a:p>
            <a:pPr marL="0" indent="0">
              <a:buNone/>
            </a:pPr>
            <a:endParaRPr lang="en-US" dirty="0"/>
          </a:p>
        </p:txBody>
      </p:sp>
      <p:pic>
        <p:nvPicPr>
          <p:cNvPr id="7" name="Picture 6">
            <a:extLst>
              <a:ext uri="{FF2B5EF4-FFF2-40B4-BE49-F238E27FC236}">
                <a16:creationId xmlns:a16="http://schemas.microsoft.com/office/drawing/2014/main" id="{DC10CE04-E695-1D3F-F3C3-0A0941869DC4}"/>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artisticPaintStrokes/>
                    </a14:imgEffect>
                    <a14:imgEffect>
                      <a14:saturation sat="66000"/>
                    </a14:imgEffect>
                  </a14:imgLayer>
                </a14:imgProps>
              </a:ext>
              <a:ext uri="{837473B0-CC2E-450A-ABE3-18F120FF3D39}">
                <a1611:picAttrSrcUrl xmlns:a1611="http://schemas.microsoft.com/office/drawing/2016/11/main" r:id="rId5"/>
              </a:ext>
            </a:extLst>
          </a:blip>
          <a:stretch>
            <a:fillRect/>
          </a:stretch>
        </p:blipFill>
        <p:spPr>
          <a:xfrm>
            <a:off x="6792840" y="1484254"/>
            <a:ext cx="2799360" cy="2799360"/>
          </a:xfrm>
          <a:prstGeom prst="rect">
            <a:avLst/>
          </a:prstGeom>
        </p:spPr>
      </p:pic>
      <p:sp>
        <p:nvSpPr>
          <p:cNvPr id="5" name="TextBox 4">
            <a:extLst>
              <a:ext uri="{FF2B5EF4-FFF2-40B4-BE49-F238E27FC236}">
                <a16:creationId xmlns:a16="http://schemas.microsoft.com/office/drawing/2014/main" id="{77D861E8-D392-AD53-BB94-525BC3F4AEA2}"/>
              </a:ext>
            </a:extLst>
          </p:cNvPr>
          <p:cNvSpPr txBox="1"/>
          <p:nvPr/>
        </p:nvSpPr>
        <p:spPr>
          <a:xfrm>
            <a:off x="0" y="6382512"/>
            <a:ext cx="4232332" cy="369332"/>
          </a:xfrm>
          <a:prstGeom prst="rect">
            <a:avLst/>
          </a:prstGeom>
          <a:noFill/>
        </p:spPr>
        <p:txBody>
          <a:bodyPr wrap="square" rtlCol="0">
            <a:spAutoFit/>
          </a:bodyPr>
          <a:lstStyle/>
          <a:p>
            <a:r>
              <a:rPr lang="en-US" b="1" dirty="0">
                <a:solidFill>
                  <a:srgbClr val="083763"/>
                </a:solidFill>
                <a:ea typeface="Tahoma" panose="020B0604030504040204" pitchFamily="34" charset="0"/>
                <a:cs typeface="Tahoma" panose="020B0604030504040204" pitchFamily="34" charset="0"/>
              </a:rPr>
              <a:t>Solicitation Manual pages 55, 59</a:t>
            </a:r>
          </a:p>
        </p:txBody>
      </p:sp>
      <p:sp>
        <p:nvSpPr>
          <p:cNvPr id="4" name="Slide Number Placeholder 3">
            <a:extLst>
              <a:ext uri="{FF2B5EF4-FFF2-40B4-BE49-F238E27FC236}">
                <a16:creationId xmlns:a16="http://schemas.microsoft.com/office/drawing/2014/main" id="{08AD106E-80EC-0892-3ADA-A6D42690A47F}"/>
              </a:ext>
            </a:extLst>
          </p:cNvPr>
          <p:cNvSpPr>
            <a:spLocks noGrp="1"/>
          </p:cNvSpPr>
          <p:nvPr>
            <p:ph type="sldNum" sz="quarter" idx="12"/>
          </p:nvPr>
        </p:nvSpPr>
        <p:spPr>
          <a:xfrm>
            <a:off x="10387584" y="6510528"/>
            <a:ext cx="1803400" cy="365125"/>
          </a:xfrm>
        </p:spPr>
        <p:txBody>
          <a:bodyPr/>
          <a:lstStyle/>
          <a:p>
            <a:fld id="{005C4985-ACD0-2B4C-8981-36243250F268}" type="slidenum">
              <a:rPr lang="en-US" smtClean="0">
                <a:solidFill>
                  <a:srgbClr val="083763"/>
                </a:solidFill>
              </a:rPr>
              <a:pPr/>
              <a:t>30</a:t>
            </a:fld>
            <a:endParaRPr lang="en-US" dirty="0">
              <a:solidFill>
                <a:srgbClr val="083763"/>
              </a:solidFill>
            </a:endParaRPr>
          </a:p>
        </p:txBody>
      </p:sp>
    </p:spTree>
    <p:extLst>
      <p:ext uri="{BB962C8B-B14F-4D97-AF65-F5344CB8AC3E}">
        <p14:creationId xmlns:p14="http://schemas.microsoft.com/office/powerpoint/2010/main" val="14918539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96D1C-385C-5437-AF13-35C3A03019DA}"/>
              </a:ext>
            </a:extLst>
          </p:cNvPr>
          <p:cNvSpPr>
            <a:spLocks noGrp="1"/>
          </p:cNvSpPr>
          <p:nvPr>
            <p:ph type="title"/>
          </p:nvPr>
        </p:nvSpPr>
        <p:spPr/>
        <p:txBody>
          <a:bodyPr>
            <a:normAutofit/>
          </a:bodyPr>
          <a:lstStyle/>
          <a:p>
            <a:r>
              <a:rPr lang="en-US" sz="3800" dirty="0">
                <a:solidFill>
                  <a:srgbClr val="083763"/>
                </a:solidFill>
              </a:rPr>
              <a:t>Modifying or Withdrawing Proposals</a:t>
            </a:r>
          </a:p>
        </p:txBody>
      </p:sp>
      <p:sp>
        <p:nvSpPr>
          <p:cNvPr id="3" name="Content Placeholder 2">
            <a:extLst>
              <a:ext uri="{FF2B5EF4-FFF2-40B4-BE49-F238E27FC236}">
                <a16:creationId xmlns:a16="http://schemas.microsoft.com/office/drawing/2014/main" id="{2522AB29-EC3E-6710-F608-BF46548F2F27}"/>
              </a:ext>
            </a:extLst>
          </p:cNvPr>
          <p:cNvSpPr>
            <a:spLocks noGrp="1"/>
          </p:cNvSpPr>
          <p:nvPr>
            <p:ph idx="1"/>
          </p:nvPr>
        </p:nvSpPr>
        <p:spPr>
          <a:xfrm>
            <a:off x="884342" y="1371600"/>
            <a:ext cx="10423316" cy="4351338"/>
          </a:xfrm>
        </p:spPr>
        <p:txBody>
          <a:bodyPr>
            <a:normAutofit/>
          </a:bodyPr>
          <a:lstStyle/>
          <a:p>
            <a:pPr marL="457200" indent="-457200">
              <a:spcAft>
                <a:spcPts val="1200"/>
              </a:spcAft>
              <a:buClr>
                <a:srgbClr val="FF6600"/>
              </a:buClr>
            </a:pPr>
            <a:r>
              <a:rPr lang="en-US" sz="3200" dirty="0">
                <a:solidFill>
                  <a:srgbClr val="083763"/>
                </a:solidFill>
                <a:effectLst/>
                <a:ea typeface="Times New Roman" panose="02020603050405020304" pitchFamily="18" charset="0"/>
                <a:cs typeface="Tahoma" panose="020B0604030504040204" pitchFamily="34" charset="0"/>
              </a:rPr>
              <a:t>Before the deadline, bidders may request to withdraw </a:t>
            </a:r>
            <a:r>
              <a:rPr lang="en-US" sz="3200" u="sng" dirty="0">
                <a:solidFill>
                  <a:srgbClr val="083763"/>
                </a:solidFill>
                <a:effectLst/>
                <a:ea typeface="Times New Roman" panose="02020603050405020304" pitchFamily="18" charset="0"/>
                <a:cs typeface="Tahoma" panose="020B0604030504040204" pitchFamily="34" charset="0"/>
              </a:rPr>
              <a:t>or</a:t>
            </a:r>
            <a:r>
              <a:rPr lang="en-US" sz="3200" dirty="0">
                <a:solidFill>
                  <a:srgbClr val="083763"/>
                </a:solidFill>
                <a:effectLst/>
                <a:ea typeface="Times New Roman" panose="02020603050405020304" pitchFamily="18" charset="0"/>
                <a:cs typeface="Tahoma" panose="020B0604030504040204" pitchFamily="34" charset="0"/>
              </a:rPr>
              <a:t> modify a submitted proposal </a:t>
            </a:r>
          </a:p>
          <a:p>
            <a:pPr marL="457200" indent="-457200">
              <a:spcAft>
                <a:spcPts val="1200"/>
              </a:spcAft>
              <a:buClr>
                <a:srgbClr val="FF6600"/>
              </a:buClr>
            </a:pPr>
            <a:r>
              <a:rPr lang="en-US" sz="3200" dirty="0">
                <a:solidFill>
                  <a:srgbClr val="083763"/>
                </a:solidFill>
                <a:ea typeface="Times New Roman" panose="02020603050405020304" pitchFamily="18" charset="0"/>
                <a:cs typeface="Tahoma" panose="020B0604030504040204" pitchFamily="34" charset="0"/>
              </a:rPr>
              <a:t>After the deadline, bidders may </a:t>
            </a:r>
            <a:r>
              <a:rPr lang="en-US" sz="3200" u="sng" dirty="0">
                <a:solidFill>
                  <a:srgbClr val="083763"/>
                </a:solidFill>
                <a:ea typeface="Times New Roman" panose="02020603050405020304" pitchFamily="18" charset="0"/>
                <a:cs typeface="Tahoma" panose="020B0604030504040204" pitchFamily="34" charset="0"/>
              </a:rPr>
              <a:t>only</a:t>
            </a:r>
            <a:r>
              <a:rPr lang="en-US" sz="3200" dirty="0">
                <a:solidFill>
                  <a:srgbClr val="083763"/>
                </a:solidFill>
                <a:ea typeface="Times New Roman" panose="02020603050405020304" pitchFamily="18" charset="0"/>
                <a:cs typeface="Tahoma" panose="020B0604030504040204" pitchFamily="34" charset="0"/>
              </a:rPr>
              <a:t> request to withdraw a submitted proposal</a:t>
            </a:r>
          </a:p>
          <a:p>
            <a:pPr marL="457200" indent="-457200">
              <a:spcAft>
                <a:spcPts val="1200"/>
              </a:spcAft>
              <a:buClr>
                <a:srgbClr val="FF6600"/>
              </a:buClr>
            </a:pPr>
            <a:r>
              <a:rPr lang="en-US" sz="3200" dirty="0">
                <a:solidFill>
                  <a:srgbClr val="083763"/>
                </a:solidFill>
                <a:effectLst/>
                <a:ea typeface="Times New Roman" panose="02020603050405020304" pitchFamily="18" charset="0"/>
                <a:cs typeface="Tahoma" panose="020B0604030504040204" pitchFamily="34" charset="0"/>
              </a:rPr>
              <a:t>P</a:t>
            </a:r>
            <a:r>
              <a:rPr lang="en-US" sz="3200" dirty="0">
                <a:solidFill>
                  <a:srgbClr val="083763"/>
                </a:solidFill>
                <a:ea typeface="Times New Roman" panose="02020603050405020304" pitchFamily="18" charset="0"/>
                <a:cs typeface="Tahoma" panose="020B0604030504040204" pitchFamily="34" charset="0"/>
              </a:rPr>
              <a:t>roposals cannot be timed to expire on a specific date</a:t>
            </a:r>
            <a:endParaRPr lang="en-US" dirty="0"/>
          </a:p>
        </p:txBody>
      </p:sp>
      <p:sp>
        <p:nvSpPr>
          <p:cNvPr id="5" name="TextBox 4">
            <a:extLst>
              <a:ext uri="{FF2B5EF4-FFF2-40B4-BE49-F238E27FC236}">
                <a16:creationId xmlns:a16="http://schemas.microsoft.com/office/drawing/2014/main" id="{77D861E8-D392-AD53-BB94-525BC3F4AEA2}"/>
              </a:ext>
            </a:extLst>
          </p:cNvPr>
          <p:cNvSpPr txBox="1"/>
          <p:nvPr/>
        </p:nvSpPr>
        <p:spPr>
          <a:xfrm>
            <a:off x="0" y="6382512"/>
            <a:ext cx="4232332" cy="369332"/>
          </a:xfrm>
          <a:prstGeom prst="rect">
            <a:avLst/>
          </a:prstGeom>
          <a:noFill/>
        </p:spPr>
        <p:txBody>
          <a:bodyPr wrap="square" rtlCol="0">
            <a:spAutoFit/>
          </a:bodyPr>
          <a:lstStyle/>
          <a:p>
            <a:r>
              <a:rPr lang="en-US" b="1" dirty="0">
                <a:solidFill>
                  <a:srgbClr val="083763"/>
                </a:solidFill>
                <a:ea typeface="Tahoma" panose="020B0604030504040204" pitchFamily="34" charset="0"/>
                <a:cs typeface="Tahoma" panose="020B0604030504040204" pitchFamily="34" charset="0"/>
              </a:rPr>
              <a:t>Solicitation Manual page 58</a:t>
            </a:r>
          </a:p>
        </p:txBody>
      </p:sp>
      <p:sp>
        <p:nvSpPr>
          <p:cNvPr id="4" name="Slide Number Placeholder 3">
            <a:extLst>
              <a:ext uri="{FF2B5EF4-FFF2-40B4-BE49-F238E27FC236}">
                <a16:creationId xmlns:a16="http://schemas.microsoft.com/office/drawing/2014/main" id="{08AD106E-80EC-0892-3ADA-A6D42690A47F}"/>
              </a:ext>
            </a:extLst>
          </p:cNvPr>
          <p:cNvSpPr>
            <a:spLocks noGrp="1"/>
          </p:cNvSpPr>
          <p:nvPr>
            <p:ph type="sldNum" sz="quarter" idx="12"/>
          </p:nvPr>
        </p:nvSpPr>
        <p:spPr>
          <a:xfrm>
            <a:off x="10387584" y="6510528"/>
            <a:ext cx="1803400" cy="365125"/>
          </a:xfrm>
        </p:spPr>
        <p:txBody>
          <a:bodyPr/>
          <a:lstStyle/>
          <a:p>
            <a:fld id="{005C4985-ACD0-2B4C-8981-36243250F268}" type="slidenum">
              <a:rPr lang="en-US" smtClean="0">
                <a:solidFill>
                  <a:srgbClr val="083763"/>
                </a:solidFill>
              </a:rPr>
              <a:pPr/>
              <a:t>31</a:t>
            </a:fld>
            <a:endParaRPr lang="en-US" dirty="0">
              <a:solidFill>
                <a:srgbClr val="083763"/>
              </a:solidFill>
            </a:endParaRPr>
          </a:p>
        </p:txBody>
      </p:sp>
    </p:spTree>
    <p:extLst>
      <p:ext uri="{BB962C8B-B14F-4D97-AF65-F5344CB8AC3E}">
        <p14:creationId xmlns:p14="http://schemas.microsoft.com/office/powerpoint/2010/main" val="17326896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6112" y="809622"/>
            <a:ext cx="10411968" cy="2387600"/>
          </a:xfrm>
        </p:spPr>
        <p:txBody>
          <a:bodyPr>
            <a:normAutofit/>
          </a:bodyPr>
          <a:lstStyle/>
          <a:p>
            <a:r>
              <a:rPr lang="en-US" sz="4000" b="1" dirty="0">
                <a:solidFill>
                  <a:srgbClr val="083763"/>
                </a:solidFill>
                <a:ea typeface="Tahoma"/>
                <a:cs typeface="Tahoma"/>
              </a:rPr>
              <a:t>Evaluation Process and Criteria</a:t>
            </a:r>
            <a:endParaRPr lang="en-US" sz="4000" b="1" dirty="0">
              <a:solidFill>
                <a:srgbClr val="083763"/>
              </a:solidFill>
              <a:ea typeface="Tahoma" panose="020B0604030504040204" pitchFamily="34" charset="0"/>
              <a:cs typeface="Tahoma" panose="020B0604030504040204" pitchFamily="34" charset="0"/>
            </a:endParaRPr>
          </a:p>
        </p:txBody>
      </p:sp>
      <p:sp>
        <p:nvSpPr>
          <p:cNvPr id="5" name="Subtitle 4">
            <a:extLst>
              <a:ext uri="{FF2B5EF4-FFF2-40B4-BE49-F238E27FC236}">
                <a16:creationId xmlns:a16="http://schemas.microsoft.com/office/drawing/2014/main" id="{17F6F165-4D7F-4DF8-A3F1-BC574B27FB4B}"/>
              </a:ext>
            </a:extLst>
          </p:cNvPr>
          <p:cNvSpPr>
            <a:spLocks noGrp="1"/>
          </p:cNvSpPr>
          <p:nvPr>
            <p:ph type="subTitle" idx="1"/>
          </p:nvPr>
        </p:nvSpPr>
        <p:spPr>
          <a:xfrm>
            <a:off x="890016" y="3328416"/>
            <a:ext cx="10411968" cy="1844334"/>
          </a:xfrm>
        </p:spPr>
        <p:txBody>
          <a:bodyPr vert="horz" lIns="91440" tIns="45720" rIns="91440" bIns="45720" rtlCol="0" anchor="t">
            <a:normAutofit/>
          </a:bodyPr>
          <a:lstStyle/>
          <a:p>
            <a:endParaRPr lang="en-US" dirty="0">
              <a:solidFill>
                <a:schemeClr val="tx2"/>
              </a:solidFill>
            </a:endParaRPr>
          </a:p>
          <a:p>
            <a:pPr>
              <a:lnSpc>
                <a:spcPct val="120000"/>
              </a:lnSpc>
              <a:spcAft>
                <a:spcPts val="600"/>
              </a:spcAft>
            </a:pPr>
            <a:r>
              <a:rPr lang="en-US" sz="3200" b="1" dirty="0">
                <a:solidFill>
                  <a:srgbClr val="083763"/>
                </a:solidFill>
                <a:ea typeface="Tahoma"/>
                <a:cs typeface="Tahoma"/>
              </a:rPr>
              <a:t>RFP-24-401: Building Energy Performance Strategy Report &amp; Benchmarking Support </a:t>
            </a:r>
          </a:p>
        </p:txBody>
      </p:sp>
      <p:sp>
        <p:nvSpPr>
          <p:cNvPr id="7" name="Slide Number Placeholder 4">
            <a:extLst>
              <a:ext uri="{FF2B5EF4-FFF2-40B4-BE49-F238E27FC236}">
                <a16:creationId xmlns:a16="http://schemas.microsoft.com/office/drawing/2014/main" id="{95EA1312-5D8A-4BC5-A362-243EA3A826AF}"/>
              </a:ext>
            </a:extLst>
          </p:cNvPr>
          <p:cNvSpPr txBox="1">
            <a:spLocks/>
          </p:cNvSpPr>
          <p:nvPr/>
        </p:nvSpPr>
        <p:spPr>
          <a:xfrm>
            <a:off x="10387584" y="6510528"/>
            <a:ext cx="1803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5C4985-ACD0-2B4C-8981-36243250F268}" type="slidenum">
              <a:rPr lang="en-US" smtClean="0">
                <a:solidFill>
                  <a:srgbClr val="083763"/>
                </a:solidFill>
              </a:rPr>
              <a:pPr/>
              <a:t>32</a:t>
            </a:fld>
            <a:endParaRPr lang="en-US" dirty="0">
              <a:solidFill>
                <a:srgbClr val="083763"/>
              </a:solidFill>
            </a:endParaRPr>
          </a:p>
        </p:txBody>
      </p:sp>
    </p:spTree>
    <p:extLst>
      <p:ext uri="{BB962C8B-B14F-4D97-AF65-F5344CB8AC3E}">
        <p14:creationId xmlns:p14="http://schemas.microsoft.com/office/powerpoint/2010/main" val="31552348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9CCF1-C948-491C-A706-AAACD62276E2}"/>
              </a:ext>
            </a:extLst>
          </p:cNvPr>
          <p:cNvSpPr>
            <a:spLocks noGrp="1"/>
          </p:cNvSpPr>
          <p:nvPr>
            <p:ph type="title"/>
          </p:nvPr>
        </p:nvSpPr>
        <p:spPr/>
        <p:txBody>
          <a:bodyPr>
            <a:noAutofit/>
          </a:bodyPr>
          <a:lstStyle/>
          <a:p>
            <a:r>
              <a:rPr lang="en-US" b="1" dirty="0">
                <a:solidFill>
                  <a:srgbClr val="083763"/>
                </a:solidFill>
                <a:ea typeface="Tahoma" panose="020B0604030504040204" pitchFamily="34" charset="0"/>
                <a:cs typeface="Tahoma" panose="020B0604030504040204" pitchFamily="34" charset="0"/>
              </a:rPr>
              <a:t>Proposal Evaluation</a:t>
            </a:r>
          </a:p>
        </p:txBody>
      </p:sp>
      <p:sp>
        <p:nvSpPr>
          <p:cNvPr id="3" name="Content Placeholder 2">
            <a:extLst>
              <a:ext uri="{FF2B5EF4-FFF2-40B4-BE49-F238E27FC236}">
                <a16:creationId xmlns:a16="http://schemas.microsoft.com/office/drawing/2014/main" id="{70C38B1F-AF9F-439A-AF1F-87AEE8F8E8D8}"/>
              </a:ext>
            </a:extLst>
          </p:cNvPr>
          <p:cNvSpPr>
            <a:spLocks noGrp="1"/>
          </p:cNvSpPr>
          <p:nvPr>
            <p:ph idx="1"/>
          </p:nvPr>
        </p:nvSpPr>
        <p:spPr>
          <a:xfrm>
            <a:off x="1325904" y="1371600"/>
            <a:ext cx="10310925" cy="4319135"/>
          </a:xfrm>
        </p:spPr>
        <p:txBody>
          <a:bodyPr vert="horz" lIns="91440" tIns="45720" rIns="91440" bIns="45720" rtlCol="0" anchor="t">
            <a:noAutofit/>
          </a:bodyPr>
          <a:lstStyle/>
          <a:p>
            <a:pPr marL="0" indent="0">
              <a:spcBef>
                <a:spcPts val="900"/>
              </a:spcBef>
              <a:spcAft>
                <a:spcPts val="900"/>
              </a:spcAft>
              <a:buNone/>
            </a:pPr>
            <a:r>
              <a:rPr lang="en-US" sz="3200" b="1" dirty="0">
                <a:solidFill>
                  <a:srgbClr val="083763"/>
                </a:solidFill>
                <a:latin typeface="+mj-lt"/>
                <a:ea typeface="Tahoma"/>
                <a:cs typeface="Tahoma"/>
              </a:rPr>
              <a:t>Stage One: Administrative &amp; Completeness Screening</a:t>
            </a:r>
          </a:p>
          <a:p>
            <a:pPr marL="914400" indent="-457200">
              <a:spcBef>
                <a:spcPts val="900"/>
              </a:spcBef>
              <a:spcAft>
                <a:spcPts val="900"/>
              </a:spcAft>
              <a:buClr>
                <a:srgbClr val="FF6600"/>
              </a:buClr>
              <a:buFont typeface="Arial" panose="020B0604020202020204" pitchFamily="34" charset="0"/>
              <a:buChar char="•"/>
            </a:pPr>
            <a:r>
              <a:rPr lang="en-US" sz="3200" dirty="0">
                <a:solidFill>
                  <a:srgbClr val="083763"/>
                </a:solidFill>
                <a:ea typeface="Tahoma"/>
                <a:cs typeface="Tahoma"/>
              </a:rPr>
              <a:t>Pass/fail </a:t>
            </a:r>
          </a:p>
          <a:p>
            <a:pPr marL="914400" indent="-457200">
              <a:spcBef>
                <a:spcPts val="900"/>
              </a:spcBef>
              <a:spcAft>
                <a:spcPts val="900"/>
              </a:spcAft>
              <a:buClr>
                <a:srgbClr val="FF6600"/>
              </a:buClr>
              <a:buFont typeface="Arial" panose="020B0604020202020204" pitchFamily="34" charset="0"/>
              <a:buChar char="•"/>
            </a:pPr>
            <a:r>
              <a:rPr lang="en-US" sz="3200" dirty="0">
                <a:solidFill>
                  <a:srgbClr val="083763"/>
                </a:solidFill>
                <a:ea typeface="Tahoma"/>
                <a:cs typeface="Tahoma"/>
              </a:rPr>
              <a:t>Must pass all criteria</a:t>
            </a:r>
          </a:p>
          <a:p>
            <a:pPr marL="0" indent="0">
              <a:spcBef>
                <a:spcPts val="900"/>
              </a:spcBef>
              <a:spcAft>
                <a:spcPts val="900"/>
              </a:spcAft>
              <a:buNone/>
            </a:pPr>
            <a:r>
              <a:rPr lang="en-US" sz="3200" b="1" dirty="0">
                <a:solidFill>
                  <a:srgbClr val="083763"/>
                </a:solidFill>
                <a:latin typeface="+mj-lt"/>
                <a:ea typeface="Tahoma"/>
                <a:cs typeface="Tahoma"/>
              </a:rPr>
              <a:t>Stage Two: Technical &amp; Cost Evaluation of Proposals</a:t>
            </a:r>
          </a:p>
          <a:p>
            <a:pPr marL="914400" indent="-457200">
              <a:spcBef>
                <a:spcPts val="900"/>
              </a:spcBef>
              <a:spcAft>
                <a:spcPts val="900"/>
              </a:spcAft>
              <a:buClr>
                <a:srgbClr val="FF6600"/>
              </a:buClr>
              <a:buFont typeface="Arial" panose="020B0604020202020204" pitchFamily="34" charset="0"/>
              <a:buChar char="•"/>
            </a:pPr>
            <a:r>
              <a:rPr lang="en-US" sz="3200" dirty="0">
                <a:solidFill>
                  <a:srgbClr val="083763"/>
                </a:solidFill>
                <a:ea typeface="Tahoma"/>
                <a:cs typeface="Tahoma"/>
              </a:rPr>
              <a:t>100 total possible points available </a:t>
            </a:r>
          </a:p>
          <a:p>
            <a:pPr marL="914400" indent="-457200">
              <a:spcBef>
                <a:spcPts val="900"/>
              </a:spcBef>
              <a:spcAft>
                <a:spcPts val="900"/>
              </a:spcAft>
              <a:buClr>
                <a:srgbClr val="FF6600"/>
              </a:buClr>
              <a:buFont typeface="Arial" panose="020B0604020202020204" pitchFamily="34" charset="0"/>
              <a:buChar char="•"/>
            </a:pPr>
            <a:r>
              <a:rPr lang="en-US" sz="3200" dirty="0">
                <a:solidFill>
                  <a:srgbClr val="083763"/>
                </a:solidFill>
                <a:ea typeface="Tahoma"/>
                <a:cs typeface="Tahoma"/>
              </a:rPr>
              <a:t>Minimum passing score is 70% or 70 points</a:t>
            </a:r>
          </a:p>
        </p:txBody>
      </p:sp>
      <p:sp>
        <p:nvSpPr>
          <p:cNvPr id="5" name="TextBox 4">
            <a:extLst>
              <a:ext uri="{FF2B5EF4-FFF2-40B4-BE49-F238E27FC236}">
                <a16:creationId xmlns:a16="http://schemas.microsoft.com/office/drawing/2014/main" id="{0EF684EB-0EAF-422C-9D4D-9BA848F8E276}"/>
              </a:ext>
            </a:extLst>
          </p:cNvPr>
          <p:cNvSpPr txBox="1"/>
          <p:nvPr/>
        </p:nvSpPr>
        <p:spPr>
          <a:xfrm>
            <a:off x="0" y="6382512"/>
            <a:ext cx="3672800" cy="369332"/>
          </a:xfrm>
          <a:prstGeom prst="rect">
            <a:avLst/>
          </a:prstGeom>
          <a:noFill/>
        </p:spPr>
        <p:txBody>
          <a:bodyPr wrap="none" rtlCol="0">
            <a:spAutoFit/>
          </a:bodyPr>
          <a:lstStyle/>
          <a:p>
            <a:r>
              <a:rPr lang="en-US" b="1" dirty="0">
                <a:solidFill>
                  <a:srgbClr val="083763"/>
                </a:solidFill>
                <a:ea typeface="Tahoma" panose="020B0604030504040204" pitchFamily="34" charset="0"/>
                <a:cs typeface="Tahoma" panose="020B0604030504040204" pitchFamily="34" charset="0"/>
              </a:rPr>
              <a:t>Solicitation Manual pages 36-37</a:t>
            </a:r>
          </a:p>
        </p:txBody>
      </p:sp>
      <p:sp>
        <p:nvSpPr>
          <p:cNvPr id="4" name="Slide Number Placeholder 3">
            <a:extLst>
              <a:ext uri="{FF2B5EF4-FFF2-40B4-BE49-F238E27FC236}">
                <a16:creationId xmlns:a16="http://schemas.microsoft.com/office/drawing/2014/main" id="{68B8A4A5-CE93-4D7B-857F-2DBB46BA266F}"/>
              </a:ext>
            </a:extLst>
          </p:cNvPr>
          <p:cNvSpPr>
            <a:spLocks noGrp="1"/>
          </p:cNvSpPr>
          <p:nvPr>
            <p:ph type="sldNum" sz="quarter" idx="12"/>
          </p:nvPr>
        </p:nvSpPr>
        <p:spPr>
          <a:xfrm>
            <a:off x="10387584" y="6510528"/>
            <a:ext cx="1803400" cy="365125"/>
          </a:xfrm>
        </p:spPr>
        <p:txBody>
          <a:bodyPr/>
          <a:lstStyle/>
          <a:p>
            <a:fld id="{005C4985-ACD0-2B4C-8981-36243250F268}" type="slidenum">
              <a:rPr lang="en-US" smtClean="0">
                <a:solidFill>
                  <a:srgbClr val="083763"/>
                </a:solidFill>
              </a:rPr>
              <a:t>33</a:t>
            </a:fld>
            <a:endParaRPr lang="en-US" dirty="0">
              <a:solidFill>
                <a:srgbClr val="083763"/>
              </a:solidFill>
            </a:endParaRPr>
          </a:p>
        </p:txBody>
      </p:sp>
    </p:spTree>
    <p:extLst>
      <p:ext uri="{BB962C8B-B14F-4D97-AF65-F5344CB8AC3E}">
        <p14:creationId xmlns:p14="http://schemas.microsoft.com/office/powerpoint/2010/main" val="36554927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75702-989C-4EA5-9415-9FC67B4EE89E}"/>
              </a:ext>
            </a:extLst>
          </p:cNvPr>
          <p:cNvSpPr>
            <a:spLocks noGrp="1"/>
          </p:cNvSpPr>
          <p:nvPr>
            <p:ph type="title"/>
          </p:nvPr>
        </p:nvSpPr>
        <p:spPr/>
        <p:txBody>
          <a:bodyPr>
            <a:noAutofit/>
          </a:bodyPr>
          <a:lstStyle/>
          <a:p>
            <a:r>
              <a:rPr lang="en-US" sz="4000" b="1" dirty="0">
                <a:solidFill>
                  <a:srgbClr val="083763"/>
                </a:solidFill>
                <a:ea typeface="Tahoma" panose="020B0604030504040204" pitchFamily="34" charset="0"/>
                <a:cs typeface="Tahoma" panose="020B0604030504040204" pitchFamily="34" charset="0"/>
              </a:rPr>
              <a:t>Grounds for Rejection</a:t>
            </a:r>
          </a:p>
        </p:txBody>
      </p:sp>
      <p:sp>
        <p:nvSpPr>
          <p:cNvPr id="4" name="Content Placeholder 3">
            <a:extLst>
              <a:ext uri="{FF2B5EF4-FFF2-40B4-BE49-F238E27FC236}">
                <a16:creationId xmlns:a16="http://schemas.microsoft.com/office/drawing/2014/main" id="{DFE5AF0E-8ADF-4CC1-42B9-CEEDC4F2D76F}"/>
              </a:ext>
            </a:extLst>
          </p:cNvPr>
          <p:cNvSpPr>
            <a:spLocks noGrp="1"/>
          </p:cNvSpPr>
          <p:nvPr>
            <p:ph idx="1"/>
          </p:nvPr>
        </p:nvSpPr>
        <p:spPr>
          <a:xfrm>
            <a:off x="1445996" y="1371600"/>
            <a:ext cx="9861630" cy="4572000"/>
          </a:xfrm>
        </p:spPr>
        <p:txBody>
          <a:bodyPr>
            <a:noAutofit/>
          </a:bodyPr>
          <a:lstStyle/>
          <a:p>
            <a:pPr marL="0" indent="0">
              <a:spcBef>
                <a:spcPts val="600"/>
              </a:spcBef>
              <a:spcAft>
                <a:spcPts val="600"/>
              </a:spcAft>
              <a:buClr>
                <a:srgbClr val="FF6600"/>
              </a:buClr>
              <a:buNone/>
            </a:pPr>
            <a:r>
              <a:rPr lang="en-US" sz="2800" b="1" dirty="0">
                <a:solidFill>
                  <a:srgbClr val="083763"/>
                </a:solidFill>
                <a:latin typeface="+mj-lt"/>
              </a:rPr>
              <a:t>A proposal </a:t>
            </a:r>
            <a:r>
              <a:rPr lang="en-US" sz="2800" b="1" u="sng" dirty="0">
                <a:solidFill>
                  <a:srgbClr val="083763"/>
                </a:solidFill>
                <a:latin typeface="+mj-lt"/>
              </a:rPr>
              <a:t>shall</a:t>
            </a:r>
            <a:r>
              <a:rPr lang="en-US" sz="2800" b="1" dirty="0">
                <a:solidFill>
                  <a:srgbClr val="083763"/>
                </a:solidFill>
                <a:latin typeface="+mj-lt"/>
              </a:rPr>
              <a:t> be rejected if:</a:t>
            </a:r>
          </a:p>
          <a:p>
            <a:pPr marL="914400" indent="-450850">
              <a:spcBef>
                <a:spcPts val="600"/>
              </a:spcBef>
              <a:spcAft>
                <a:spcPts val="600"/>
              </a:spcAft>
              <a:buClr>
                <a:srgbClr val="FF6600"/>
              </a:buClr>
            </a:pPr>
            <a:r>
              <a:rPr lang="en-US" dirty="0">
                <a:solidFill>
                  <a:srgbClr val="083763"/>
                </a:solidFill>
              </a:rPr>
              <a:t>Submitted after the deadline</a:t>
            </a:r>
          </a:p>
          <a:p>
            <a:pPr marL="914400" indent="-450850">
              <a:spcBef>
                <a:spcPts val="600"/>
              </a:spcBef>
              <a:spcAft>
                <a:spcPts val="600"/>
              </a:spcAft>
              <a:buClr>
                <a:srgbClr val="FF6600"/>
              </a:buClr>
            </a:pPr>
            <a:r>
              <a:rPr lang="en-US" dirty="0">
                <a:solidFill>
                  <a:srgbClr val="083763"/>
                </a:solidFill>
                <a:ea typeface="Tahoma" panose="020B0604030504040204" pitchFamily="34" charset="0"/>
                <a:cs typeface="Tahoma" panose="020B0604030504040204" pitchFamily="34" charset="0"/>
              </a:rPr>
              <a:t>A bidder or subcontractor is suspended for violating DVBE law </a:t>
            </a:r>
            <a:endParaRPr lang="en-US" dirty="0">
              <a:solidFill>
                <a:srgbClr val="083763"/>
              </a:solidFill>
            </a:endParaRPr>
          </a:p>
          <a:p>
            <a:pPr marL="914400" indent="-450850">
              <a:spcBef>
                <a:spcPts val="600"/>
              </a:spcBef>
              <a:spcAft>
                <a:spcPts val="600"/>
              </a:spcAft>
              <a:buClr>
                <a:srgbClr val="FF6600"/>
              </a:buClr>
            </a:pPr>
            <a:r>
              <a:rPr lang="en-US" dirty="0">
                <a:solidFill>
                  <a:srgbClr val="083763"/>
                </a:solidFill>
                <a:highlight>
                  <a:srgbClr val="FFEDA3"/>
                </a:highlight>
              </a:rPr>
              <a:t>A required attachment is missing </a:t>
            </a:r>
            <a:r>
              <a:rPr lang="en-US" u="sng" dirty="0">
                <a:solidFill>
                  <a:srgbClr val="083763"/>
                </a:solidFill>
                <a:highlight>
                  <a:srgbClr val="FFEDA3"/>
                </a:highlight>
              </a:rPr>
              <a:t>or</a:t>
            </a:r>
            <a:r>
              <a:rPr lang="en-US" dirty="0">
                <a:solidFill>
                  <a:srgbClr val="083763"/>
                </a:solidFill>
                <a:highlight>
                  <a:srgbClr val="FFEDA3"/>
                </a:highlight>
              </a:rPr>
              <a:t> incomplete </a:t>
            </a:r>
          </a:p>
          <a:p>
            <a:pPr marL="914400" indent="-450850">
              <a:spcBef>
                <a:spcPts val="600"/>
              </a:spcBef>
              <a:spcAft>
                <a:spcPts val="600"/>
              </a:spcAft>
              <a:buClr>
                <a:srgbClr val="FF6600"/>
              </a:buClr>
            </a:pPr>
            <a:r>
              <a:rPr lang="en-US" dirty="0">
                <a:solidFill>
                  <a:srgbClr val="083763"/>
                </a:solidFill>
                <a:ea typeface="Tahoma" panose="020B0604030504040204" pitchFamily="34" charset="0"/>
                <a:cs typeface="Tahoma" panose="020B0604030504040204" pitchFamily="34" charset="0"/>
              </a:rPr>
              <a:t>Fails to disclose GenAI </a:t>
            </a:r>
          </a:p>
          <a:p>
            <a:pPr marL="914400" indent="-450850">
              <a:spcBef>
                <a:spcPts val="600"/>
              </a:spcBef>
              <a:spcAft>
                <a:spcPts val="600"/>
              </a:spcAft>
              <a:buClr>
                <a:srgbClr val="FF6600"/>
              </a:buClr>
            </a:pPr>
            <a:r>
              <a:rPr lang="en-US" dirty="0">
                <a:solidFill>
                  <a:srgbClr val="083763"/>
                </a:solidFill>
                <a:ea typeface="Tahoma"/>
                <a:cs typeface="Tahoma"/>
              </a:rPr>
              <a:t>Contains false or intentionally misleading statements</a:t>
            </a:r>
          </a:p>
          <a:p>
            <a:pPr marL="914400" indent="-450850">
              <a:spcBef>
                <a:spcPts val="600"/>
              </a:spcBef>
              <a:spcAft>
                <a:spcPts val="600"/>
              </a:spcAft>
              <a:buClr>
                <a:srgbClr val="FF6600"/>
              </a:buClr>
            </a:pPr>
            <a:r>
              <a:rPr lang="en-US" dirty="0">
                <a:solidFill>
                  <a:srgbClr val="083763"/>
                </a:solidFill>
                <a:ea typeface="Tahoma"/>
                <a:cs typeface="Tahoma"/>
              </a:rPr>
              <a:t>Intends to mislead the State in its evaluation</a:t>
            </a:r>
          </a:p>
          <a:p>
            <a:pPr marL="914400" indent="-450850">
              <a:spcBef>
                <a:spcPts val="600"/>
              </a:spcBef>
              <a:spcAft>
                <a:spcPts val="600"/>
              </a:spcAft>
              <a:buClr>
                <a:srgbClr val="FF6600"/>
              </a:buClr>
            </a:pPr>
            <a:r>
              <a:rPr lang="en-US" dirty="0">
                <a:solidFill>
                  <a:srgbClr val="083763"/>
                </a:solidFill>
                <a:ea typeface="Tahoma"/>
                <a:cs typeface="Tahoma"/>
              </a:rPr>
              <a:t>There is a conflict of interest</a:t>
            </a:r>
          </a:p>
          <a:p>
            <a:pPr marL="914400" indent="-450850">
              <a:spcBef>
                <a:spcPts val="600"/>
              </a:spcBef>
              <a:spcAft>
                <a:spcPts val="600"/>
              </a:spcAft>
              <a:buClr>
                <a:srgbClr val="FF6600"/>
              </a:buClr>
            </a:pPr>
            <a:r>
              <a:rPr lang="en-US" dirty="0">
                <a:solidFill>
                  <a:srgbClr val="083763"/>
                </a:solidFill>
                <a:ea typeface="Tahoma" panose="020B0604030504040204" pitchFamily="34" charset="0"/>
                <a:cs typeface="Tahoma" panose="020B0604030504040204" pitchFamily="34" charset="0"/>
              </a:rPr>
              <a:t>Contains confidential info </a:t>
            </a:r>
            <a:r>
              <a:rPr lang="en-US" u="sng" dirty="0">
                <a:solidFill>
                  <a:srgbClr val="083763"/>
                </a:solidFill>
                <a:ea typeface="Tahoma" panose="020B0604030504040204" pitchFamily="34" charset="0"/>
                <a:cs typeface="Tahoma" panose="020B0604030504040204" pitchFamily="34" charset="0"/>
              </a:rPr>
              <a:t>or</a:t>
            </a:r>
            <a:r>
              <a:rPr lang="en-US" dirty="0">
                <a:solidFill>
                  <a:srgbClr val="083763"/>
                </a:solidFill>
                <a:ea typeface="Tahoma" panose="020B0604030504040204" pitchFamily="34" charset="0"/>
                <a:cs typeface="Tahoma" panose="020B0604030504040204" pitchFamily="34" charset="0"/>
              </a:rPr>
              <a:t> has any portion marked confidential</a:t>
            </a:r>
          </a:p>
          <a:p>
            <a:pPr marL="914400" indent="-450850">
              <a:spcBef>
                <a:spcPts val="600"/>
              </a:spcBef>
              <a:spcAft>
                <a:spcPts val="600"/>
              </a:spcAft>
              <a:buClr>
                <a:srgbClr val="FF6600"/>
              </a:buClr>
            </a:pPr>
            <a:r>
              <a:rPr lang="en-US" dirty="0">
                <a:solidFill>
                  <a:srgbClr val="083763"/>
                </a:solidFill>
                <a:ea typeface="Tahoma" panose="020B0604030504040204" pitchFamily="34" charset="0"/>
                <a:cs typeface="Tahoma" panose="020B0604030504040204" pitchFamily="34" charset="0"/>
              </a:rPr>
              <a:t>Bidder does not agree with Terms and Conditions </a:t>
            </a:r>
            <a:endParaRPr lang="en-US" dirty="0">
              <a:solidFill>
                <a:srgbClr val="083763"/>
              </a:solidFill>
            </a:endParaRPr>
          </a:p>
        </p:txBody>
      </p:sp>
      <p:sp>
        <p:nvSpPr>
          <p:cNvPr id="7" name="TextBox 6">
            <a:extLst>
              <a:ext uri="{FF2B5EF4-FFF2-40B4-BE49-F238E27FC236}">
                <a16:creationId xmlns:a16="http://schemas.microsoft.com/office/drawing/2014/main" id="{25175C1C-107B-4F67-90AB-06399AB81837}"/>
              </a:ext>
            </a:extLst>
          </p:cNvPr>
          <p:cNvSpPr txBox="1"/>
          <p:nvPr/>
        </p:nvSpPr>
        <p:spPr>
          <a:xfrm>
            <a:off x="0" y="6382512"/>
            <a:ext cx="3275256" cy="369332"/>
          </a:xfrm>
          <a:prstGeom prst="rect">
            <a:avLst/>
          </a:prstGeom>
          <a:noFill/>
        </p:spPr>
        <p:txBody>
          <a:bodyPr wrap="none" rtlCol="0">
            <a:spAutoFit/>
          </a:bodyPr>
          <a:lstStyle/>
          <a:p>
            <a:r>
              <a:rPr lang="en-US" b="1" dirty="0">
                <a:solidFill>
                  <a:srgbClr val="083763"/>
                </a:solidFill>
                <a:ea typeface="Tahoma" panose="020B0604030504040204" pitchFamily="34" charset="0"/>
                <a:cs typeface="Tahoma" panose="020B0604030504040204" pitchFamily="34" charset="0"/>
              </a:rPr>
              <a:t>Solicitation Manual page 59 </a:t>
            </a:r>
          </a:p>
        </p:txBody>
      </p:sp>
      <p:sp>
        <p:nvSpPr>
          <p:cNvPr id="5" name="Slide Number Placeholder 4">
            <a:extLst>
              <a:ext uri="{FF2B5EF4-FFF2-40B4-BE49-F238E27FC236}">
                <a16:creationId xmlns:a16="http://schemas.microsoft.com/office/drawing/2014/main" id="{4E4CFA30-5E3B-4435-8ACB-B1CAF942A389}"/>
              </a:ext>
            </a:extLst>
          </p:cNvPr>
          <p:cNvSpPr>
            <a:spLocks noGrp="1"/>
          </p:cNvSpPr>
          <p:nvPr>
            <p:ph type="sldNum" sz="quarter" idx="12"/>
          </p:nvPr>
        </p:nvSpPr>
        <p:spPr>
          <a:xfrm>
            <a:off x="10387584" y="6510528"/>
            <a:ext cx="1803400" cy="365125"/>
          </a:xfrm>
        </p:spPr>
        <p:txBody>
          <a:bodyPr/>
          <a:lstStyle/>
          <a:p>
            <a:fld id="{005C4985-ACD0-2B4C-8981-36243250F268}" type="slidenum">
              <a:rPr lang="en-US" smtClean="0">
                <a:solidFill>
                  <a:srgbClr val="083763"/>
                </a:solidFill>
              </a:rPr>
              <a:t>34</a:t>
            </a:fld>
            <a:endParaRPr lang="en-US" dirty="0">
              <a:solidFill>
                <a:srgbClr val="083763"/>
              </a:solidFill>
            </a:endParaRPr>
          </a:p>
        </p:txBody>
      </p:sp>
    </p:spTree>
    <p:extLst>
      <p:ext uri="{BB962C8B-B14F-4D97-AF65-F5344CB8AC3E}">
        <p14:creationId xmlns:p14="http://schemas.microsoft.com/office/powerpoint/2010/main" val="14320585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75702-989C-4EA5-9415-9FC67B4EE89E}"/>
              </a:ext>
            </a:extLst>
          </p:cNvPr>
          <p:cNvSpPr>
            <a:spLocks noGrp="1"/>
          </p:cNvSpPr>
          <p:nvPr>
            <p:ph type="title"/>
          </p:nvPr>
        </p:nvSpPr>
        <p:spPr/>
        <p:txBody>
          <a:bodyPr>
            <a:noAutofit/>
          </a:bodyPr>
          <a:lstStyle/>
          <a:p>
            <a:r>
              <a:rPr lang="en-US" sz="4000" b="1" dirty="0">
                <a:solidFill>
                  <a:srgbClr val="083763"/>
                </a:solidFill>
                <a:ea typeface="Tahoma" panose="020B0604030504040204" pitchFamily="34" charset="0"/>
                <a:cs typeface="Tahoma" panose="020B0604030504040204" pitchFamily="34" charset="0"/>
              </a:rPr>
              <a:t>Grounds for Rejection (continued)</a:t>
            </a:r>
          </a:p>
        </p:txBody>
      </p:sp>
      <p:sp>
        <p:nvSpPr>
          <p:cNvPr id="4" name="Content Placeholder 3">
            <a:extLst>
              <a:ext uri="{FF2B5EF4-FFF2-40B4-BE49-F238E27FC236}">
                <a16:creationId xmlns:a16="http://schemas.microsoft.com/office/drawing/2014/main" id="{DFE5AF0E-8ADF-4CC1-42B9-CEEDC4F2D76F}"/>
              </a:ext>
            </a:extLst>
          </p:cNvPr>
          <p:cNvSpPr>
            <a:spLocks noGrp="1"/>
          </p:cNvSpPr>
          <p:nvPr>
            <p:ph idx="1"/>
          </p:nvPr>
        </p:nvSpPr>
        <p:spPr>
          <a:xfrm>
            <a:off x="1445996" y="1371600"/>
            <a:ext cx="9861630" cy="4572000"/>
          </a:xfrm>
        </p:spPr>
        <p:txBody>
          <a:bodyPr>
            <a:noAutofit/>
          </a:bodyPr>
          <a:lstStyle/>
          <a:p>
            <a:pPr marL="0" indent="0">
              <a:spcBef>
                <a:spcPts val="600"/>
              </a:spcBef>
              <a:spcAft>
                <a:spcPts val="600"/>
              </a:spcAft>
              <a:buClr>
                <a:srgbClr val="FF6600"/>
              </a:buClr>
              <a:buNone/>
            </a:pPr>
            <a:r>
              <a:rPr lang="en-US" sz="2800" b="1" dirty="0">
                <a:solidFill>
                  <a:srgbClr val="083763"/>
                </a:solidFill>
                <a:latin typeface="+mj-lt"/>
              </a:rPr>
              <a:t>A proposal </a:t>
            </a:r>
            <a:r>
              <a:rPr lang="en-US" sz="2800" b="1" u="sng" dirty="0">
                <a:solidFill>
                  <a:srgbClr val="083763"/>
                </a:solidFill>
                <a:latin typeface="+mj-lt"/>
              </a:rPr>
              <a:t>may</a:t>
            </a:r>
            <a:r>
              <a:rPr lang="en-US" sz="2800" b="1" dirty="0">
                <a:solidFill>
                  <a:srgbClr val="083763"/>
                </a:solidFill>
                <a:latin typeface="+mj-lt"/>
              </a:rPr>
              <a:t> be rejected if:</a:t>
            </a:r>
          </a:p>
          <a:p>
            <a:pPr marL="914400" indent="-450850">
              <a:spcBef>
                <a:spcPts val="600"/>
              </a:spcBef>
              <a:spcAft>
                <a:spcPts val="600"/>
              </a:spcAft>
              <a:buClr>
                <a:srgbClr val="FF6600"/>
              </a:buClr>
            </a:pPr>
            <a:r>
              <a:rPr lang="en-US" dirty="0">
                <a:solidFill>
                  <a:srgbClr val="083763"/>
                </a:solidFill>
              </a:rPr>
              <a:t>Unsigned </a:t>
            </a:r>
            <a:r>
              <a:rPr lang="en-US" u="sng" dirty="0">
                <a:solidFill>
                  <a:srgbClr val="083763"/>
                </a:solidFill>
              </a:rPr>
              <a:t>or</a:t>
            </a:r>
            <a:r>
              <a:rPr lang="en-US" dirty="0">
                <a:solidFill>
                  <a:srgbClr val="083763"/>
                </a:solidFill>
              </a:rPr>
              <a:t> was not prepared in the mandatory format </a:t>
            </a:r>
          </a:p>
          <a:p>
            <a:pPr marL="914400" indent="-450850">
              <a:spcBef>
                <a:spcPts val="600"/>
              </a:spcBef>
              <a:spcAft>
                <a:spcPts val="600"/>
              </a:spcAft>
              <a:buClr>
                <a:srgbClr val="FF6600"/>
              </a:buClr>
            </a:pPr>
            <a:r>
              <a:rPr lang="en-US" dirty="0">
                <a:solidFill>
                  <a:srgbClr val="083763"/>
                </a:solidFill>
              </a:rPr>
              <a:t>Bidder submitted multiple proposals</a:t>
            </a:r>
          </a:p>
          <a:p>
            <a:pPr marL="914400" indent="-450850">
              <a:spcBef>
                <a:spcPts val="600"/>
              </a:spcBef>
              <a:spcAft>
                <a:spcPts val="600"/>
              </a:spcAft>
              <a:buClr>
                <a:srgbClr val="FF6600"/>
              </a:buClr>
            </a:pPr>
            <a:r>
              <a:rPr lang="en-US" dirty="0">
                <a:solidFill>
                  <a:srgbClr val="083763"/>
                </a:solidFill>
              </a:rPr>
              <a:t>Does not comply or contains caveats that conflict with the solicitation or is otherwise non-responsive</a:t>
            </a:r>
          </a:p>
          <a:p>
            <a:pPr marL="914400" indent="-450850">
              <a:spcBef>
                <a:spcPts val="600"/>
              </a:spcBef>
              <a:spcAft>
                <a:spcPts val="600"/>
              </a:spcAft>
              <a:buClr>
                <a:srgbClr val="FF6600"/>
              </a:buClr>
            </a:pPr>
            <a:r>
              <a:rPr lang="en-US" dirty="0">
                <a:solidFill>
                  <a:srgbClr val="083763"/>
                </a:solidFill>
              </a:rPr>
              <a:t>Bidder has not responded to a PIER Royalty Review Letter</a:t>
            </a:r>
          </a:p>
          <a:p>
            <a:pPr marL="914400" indent="-450850">
              <a:spcBef>
                <a:spcPts val="600"/>
              </a:spcBef>
              <a:spcAft>
                <a:spcPts val="600"/>
              </a:spcAft>
              <a:buClr>
                <a:srgbClr val="FF6600"/>
              </a:buClr>
            </a:pPr>
            <a:r>
              <a:rPr lang="en-US" dirty="0">
                <a:solidFill>
                  <a:srgbClr val="083763"/>
                </a:solidFill>
              </a:rPr>
              <a:t>Budget forms are incomplete</a:t>
            </a:r>
          </a:p>
          <a:p>
            <a:pPr marL="914400" indent="-450850">
              <a:spcBef>
                <a:spcPts val="600"/>
              </a:spcBef>
              <a:spcAft>
                <a:spcPts val="600"/>
              </a:spcAft>
              <a:buClr>
                <a:srgbClr val="FF6600"/>
              </a:buClr>
            </a:pPr>
            <a:r>
              <a:rPr lang="en-US" dirty="0">
                <a:solidFill>
                  <a:srgbClr val="083763"/>
                </a:solidFill>
              </a:rPr>
              <a:t>Includes GenAI that presents an unacceptable level of risk</a:t>
            </a:r>
          </a:p>
        </p:txBody>
      </p:sp>
      <p:sp>
        <p:nvSpPr>
          <p:cNvPr id="7" name="TextBox 6">
            <a:extLst>
              <a:ext uri="{FF2B5EF4-FFF2-40B4-BE49-F238E27FC236}">
                <a16:creationId xmlns:a16="http://schemas.microsoft.com/office/drawing/2014/main" id="{25175C1C-107B-4F67-90AB-06399AB81837}"/>
              </a:ext>
            </a:extLst>
          </p:cNvPr>
          <p:cNvSpPr txBox="1"/>
          <p:nvPr/>
        </p:nvSpPr>
        <p:spPr>
          <a:xfrm>
            <a:off x="0" y="6382512"/>
            <a:ext cx="3211135" cy="369332"/>
          </a:xfrm>
          <a:prstGeom prst="rect">
            <a:avLst/>
          </a:prstGeom>
          <a:noFill/>
        </p:spPr>
        <p:txBody>
          <a:bodyPr wrap="none" rtlCol="0">
            <a:spAutoFit/>
          </a:bodyPr>
          <a:lstStyle/>
          <a:p>
            <a:r>
              <a:rPr lang="en-US" b="1" dirty="0">
                <a:solidFill>
                  <a:srgbClr val="083763"/>
                </a:solidFill>
                <a:ea typeface="Tahoma" panose="020B0604030504040204" pitchFamily="34" charset="0"/>
                <a:cs typeface="Tahoma" panose="020B0604030504040204" pitchFamily="34" charset="0"/>
              </a:rPr>
              <a:t>Solicitation Manual page 60</a:t>
            </a:r>
          </a:p>
        </p:txBody>
      </p:sp>
      <p:sp>
        <p:nvSpPr>
          <p:cNvPr id="5" name="Slide Number Placeholder 4">
            <a:extLst>
              <a:ext uri="{FF2B5EF4-FFF2-40B4-BE49-F238E27FC236}">
                <a16:creationId xmlns:a16="http://schemas.microsoft.com/office/drawing/2014/main" id="{4E4CFA30-5E3B-4435-8ACB-B1CAF942A389}"/>
              </a:ext>
            </a:extLst>
          </p:cNvPr>
          <p:cNvSpPr>
            <a:spLocks noGrp="1"/>
          </p:cNvSpPr>
          <p:nvPr>
            <p:ph type="sldNum" sz="quarter" idx="12"/>
          </p:nvPr>
        </p:nvSpPr>
        <p:spPr>
          <a:xfrm>
            <a:off x="10387584" y="6510528"/>
            <a:ext cx="1803400" cy="365125"/>
          </a:xfrm>
        </p:spPr>
        <p:txBody>
          <a:bodyPr/>
          <a:lstStyle/>
          <a:p>
            <a:fld id="{005C4985-ACD0-2B4C-8981-36243250F268}" type="slidenum">
              <a:rPr lang="en-US" smtClean="0">
                <a:solidFill>
                  <a:srgbClr val="083763"/>
                </a:solidFill>
              </a:rPr>
              <a:t>35</a:t>
            </a:fld>
            <a:endParaRPr lang="en-US" dirty="0">
              <a:solidFill>
                <a:srgbClr val="083763"/>
              </a:solidFill>
            </a:endParaRPr>
          </a:p>
        </p:txBody>
      </p:sp>
    </p:spTree>
    <p:extLst>
      <p:ext uri="{BB962C8B-B14F-4D97-AF65-F5344CB8AC3E}">
        <p14:creationId xmlns:p14="http://schemas.microsoft.com/office/powerpoint/2010/main" val="36513865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27B09-29C0-48E6-9039-CC30AEF8C302}"/>
              </a:ext>
            </a:extLst>
          </p:cNvPr>
          <p:cNvSpPr>
            <a:spLocks noGrp="1"/>
          </p:cNvSpPr>
          <p:nvPr>
            <p:ph type="title"/>
          </p:nvPr>
        </p:nvSpPr>
        <p:spPr/>
        <p:txBody>
          <a:bodyPr>
            <a:noAutofit/>
          </a:bodyPr>
          <a:lstStyle/>
          <a:p>
            <a:r>
              <a:rPr lang="en-US" b="1" dirty="0">
                <a:solidFill>
                  <a:srgbClr val="083763"/>
                </a:solidFill>
                <a:ea typeface="Tahoma" panose="020B0604030504040204" pitchFamily="34" charset="0"/>
                <a:cs typeface="Tahoma" panose="020B0604030504040204" pitchFamily="34" charset="0"/>
              </a:rPr>
              <a:t>Technical &amp; Cost Evaluation</a:t>
            </a:r>
          </a:p>
        </p:txBody>
      </p:sp>
      <p:sp>
        <p:nvSpPr>
          <p:cNvPr id="3" name="Content Placeholder 2">
            <a:extLst>
              <a:ext uri="{FF2B5EF4-FFF2-40B4-BE49-F238E27FC236}">
                <a16:creationId xmlns:a16="http://schemas.microsoft.com/office/drawing/2014/main" id="{64343452-8E98-44DD-90F7-A271AE8D36EB}"/>
              </a:ext>
            </a:extLst>
          </p:cNvPr>
          <p:cNvSpPr>
            <a:spLocks noGrp="1"/>
          </p:cNvSpPr>
          <p:nvPr>
            <p:ph idx="1"/>
          </p:nvPr>
        </p:nvSpPr>
        <p:spPr>
          <a:xfrm>
            <a:off x="1119011" y="1371600"/>
            <a:ext cx="10582994" cy="4438996"/>
          </a:xfrm>
        </p:spPr>
        <p:txBody>
          <a:bodyPr vert="horz" lIns="91440" tIns="45720" rIns="91440" bIns="45720" rtlCol="0" anchor="t">
            <a:noAutofit/>
          </a:bodyPr>
          <a:lstStyle/>
          <a:p>
            <a:pPr marL="457200" indent="-457200">
              <a:lnSpc>
                <a:spcPct val="108000"/>
              </a:lnSpc>
              <a:spcBef>
                <a:spcPts val="500"/>
              </a:spcBef>
              <a:spcAft>
                <a:spcPts val="500"/>
              </a:spcAft>
              <a:buClr>
                <a:srgbClr val="FF6600"/>
              </a:buClr>
              <a:buFont typeface="Arial" panose="020B0604020202020204" pitchFamily="34" charset="0"/>
              <a:buChar char="•"/>
            </a:pPr>
            <a:r>
              <a:rPr lang="en-US" sz="3200" dirty="0">
                <a:solidFill>
                  <a:srgbClr val="083763"/>
                </a:solidFill>
                <a:ea typeface="Tahoma"/>
                <a:cs typeface="Tahoma"/>
              </a:rPr>
              <a:t>Must pass Stage One screening</a:t>
            </a:r>
            <a:endParaRPr lang="en-US" sz="3200" dirty="0">
              <a:solidFill>
                <a:srgbClr val="083763"/>
              </a:solidFill>
              <a:ea typeface="Tahoma" panose="020B0604030504040204" pitchFamily="34" charset="0"/>
              <a:cs typeface="Tahoma" panose="020B0604030504040204" pitchFamily="34" charset="0"/>
            </a:endParaRPr>
          </a:p>
          <a:p>
            <a:pPr marL="457200" indent="-457200">
              <a:lnSpc>
                <a:spcPct val="108000"/>
              </a:lnSpc>
              <a:spcBef>
                <a:spcPts val="500"/>
              </a:spcBef>
              <a:spcAft>
                <a:spcPts val="500"/>
              </a:spcAft>
              <a:buClr>
                <a:srgbClr val="FF6600"/>
              </a:buClr>
              <a:buFont typeface="Arial" panose="020B0604020202020204" pitchFamily="34" charset="0"/>
              <a:buChar char="•"/>
            </a:pPr>
            <a:r>
              <a:rPr lang="en-US" sz="3200" dirty="0">
                <a:solidFill>
                  <a:srgbClr val="083763"/>
                </a:solidFill>
                <a:ea typeface="Tahoma" panose="020B0604030504040204" pitchFamily="34" charset="0"/>
                <a:cs typeface="Tahoma" panose="020B0604030504040204" pitchFamily="34" charset="0"/>
              </a:rPr>
              <a:t>CEC may schedule clarification interviews</a:t>
            </a:r>
          </a:p>
          <a:p>
            <a:pPr marL="457200" indent="-457200">
              <a:lnSpc>
                <a:spcPct val="108000"/>
              </a:lnSpc>
              <a:spcBef>
                <a:spcPts val="500"/>
              </a:spcBef>
              <a:spcAft>
                <a:spcPts val="500"/>
              </a:spcAft>
              <a:buClr>
                <a:srgbClr val="FF6600"/>
              </a:buClr>
              <a:buFont typeface="Arial" panose="020B0604020202020204" pitchFamily="34" charset="0"/>
              <a:buChar char="•"/>
            </a:pPr>
            <a:r>
              <a:rPr lang="en-US" sz="3200" dirty="0">
                <a:solidFill>
                  <a:srgbClr val="083763"/>
                </a:solidFill>
                <a:ea typeface="Tahoma" panose="020B0604030504040204" pitchFamily="34" charset="0"/>
                <a:cs typeface="Tahoma" panose="020B0604030504040204" pitchFamily="34" charset="0"/>
              </a:rPr>
              <a:t>Final total score will be a combined average</a:t>
            </a:r>
          </a:p>
        </p:txBody>
      </p:sp>
      <p:sp>
        <p:nvSpPr>
          <p:cNvPr id="5" name="TextBox 4">
            <a:extLst>
              <a:ext uri="{FF2B5EF4-FFF2-40B4-BE49-F238E27FC236}">
                <a16:creationId xmlns:a16="http://schemas.microsoft.com/office/drawing/2014/main" id="{4FFFF74F-43C8-45BB-BDBF-0C2F5AA7783A}"/>
              </a:ext>
            </a:extLst>
          </p:cNvPr>
          <p:cNvSpPr txBox="1"/>
          <p:nvPr/>
        </p:nvSpPr>
        <p:spPr>
          <a:xfrm>
            <a:off x="0" y="6382512"/>
            <a:ext cx="3211135" cy="369332"/>
          </a:xfrm>
          <a:prstGeom prst="rect">
            <a:avLst/>
          </a:prstGeom>
          <a:noFill/>
        </p:spPr>
        <p:txBody>
          <a:bodyPr wrap="none" rtlCol="0">
            <a:spAutoFit/>
          </a:bodyPr>
          <a:lstStyle/>
          <a:p>
            <a:r>
              <a:rPr lang="en-US" b="1" dirty="0">
                <a:solidFill>
                  <a:srgbClr val="083763"/>
                </a:solidFill>
                <a:ea typeface="Tahoma" panose="020B0604030504040204" pitchFamily="34" charset="0"/>
                <a:cs typeface="Tahoma" panose="020B0604030504040204" pitchFamily="34" charset="0"/>
              </a:rPr>
              <a:t>Solicitation Manual page 37</a:t>
            </a:r>
          </a:p>
        </p:txBody>
      </p:sp>
      <p:sp>
        <p:nvSpPr>
          <p:cNvPr id="4" name="Slide Number Placeholder 3">
            <a:extLst>
              <a:ext uri="{FF2B5EF4-FFF2-40B4-BE49-F238E27FC236}">
                <a16:creationId xmlns:a16="http://schemas.microsoft.com/office/drawing/2014/main" id="{2786C8DF-75A0-4E0A-A521-A2E8041AB9E8}"/>
              </a:ext>
            </a:extLst>
          </p:cNvPr>
          <p:cNvSpPr>
            <a:spLocks noGrp="1"/>
          </p:cNvSpPr>
          <p:nvPr>
            <p:ph type="sldNum" sz="quarter" idx="12"/>
          </p:nvPr>
        </p:nvSpPr>
        <p:spPr>
          <a:xfrm>
            <a:off x="10387584" y="6510528"/>
            <a:ext cx="1803400" cy="365125"/>
          </a:xfrm>
        </p:spPr>
        <p:txBody>
          <a:bodyPr/>
          <a:lstStyle/>
          <a:p>
            <a:fld id="{005C4985-ACD0-2B4C-8981-36243250F268}" type="slidenum">
              <a:rPr lang="en-US" smtClean="0">
                <a:solidFill>
                  <a:srgbClr val="083763"/>
                </a:solidFill>
              </a:rPr>
              <a:t>36</a:t>
            </a:fld>
            <a:endParaRPr lang="en-US" dirty="0">
              <a:solidFill>
                <a:srgbClr val="083763"/>
              </a:solidFill>
            </a:endParaRPr>
          </a:p>
        </p:txBody>
      </p:sp>
    </p:spTree>
    <p:extLst>
      <p:ext uri="{BB962C8B-B14F-4D97-AF65-F5344CB8AC3E}">
        <p14:creationId xmlns:p14="http://schemas.microsoft.com/office/powerpoint/2010/main" val="16090108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992C5-CA7A-FEBC-0DD6-3BF9E991E691}"/>
              </a:ext>
            </a:extLst>
          </p:cNvPr>
          <p:cNvSpPr>
            <a:spLocks noGrp="1"/>
          </p:cNvSpPr>
          <p:nvPr>
            <p:ph type="title"/>
          </p:nvPr>
        </p:nvSpPr>
        <p:spPr/>
        <p:txBody>
          <a:bodyPr/>
          <a:lstStyle/>
          <a:p>
            <a:r>
              <a:rPr lang="en-US" dirty="0">
                <a:solidFill>
                  <a:srgbClr val="083763"/>
                </a:solidFill>
              </a:rPr>
              <a:t>Evaluation Criteria</a:t>
            </a:r>
          </a:p>
        </p:txBody>
      </p:sp>
      <p:graphicFrame>
        <p:nvGraphicFramePr>
          <p:cNvPr id="7" name="Table 6" descr="This table includes the Evaluation Criteria of this solicitation, which is also available on pages 39-44 of the solicitation manual. ">
            <a:extLst>
              <a:ext uri="{FF2B5EF4-FFF2-40B4-BE49-F238E27FC236}">
                <a16:creationId xmlns:a16="http://schemas.microsoft.com/office/drawing/2014/main" id="{A57FAC8C-EB04-128A-5A00-9EE520FE760E}"/>
              </a:ext>
            </a:extLst>
          </p:cNvPr>
          <p:cNvGraphicFramePr>
            <a:graphicFrameLocks noGrp="1"/>
          </p:cNvGraphicFramePr>
          <p:nvPr>
            <p:extLst>
              <p:ext uri="{D42A27DB-BD31-4B8C-83A1-F6EECF244321}">
                <p14:modId xmlns:p14="http://schemas.microsoft.com/office/powerpoint/2010/main" val="3254771765"/>
              </p:ext>
            </p:extLst>
          </p:nvPr>
        </p:nvGraphicFramePr>
        <p:xfrm>
          <a:off x="1223247" y="1371600"/>
          <a:ext cx="9745505" cy="4539442"/>
        </p:xfrm>
        <a:graphic>
          <a:graphicData uri="http://schemas.openxmlformats.org/drawingml/2006/table">
            <a:tbl>
              <a:tblPr firstRow="1" firstCol="1" bandRow="1">
                <a:tableStyleId>{B301B821-A1FF-4177-AEE7-76D212191A09}</a:tableStyleId>
              </a:tblPr>
              <a:tblGrid>
                <a:gridCol w="8348027">
                  <a:extLst>
                    <a:ext uri="{9D8B030D-6E8A-4147-A177-3AD203B41FA5}">
                      <a16:colId xmlns:a16="http://schemas.microsoft.com/office/drawing/2014/main" val="1245813217"/>
                    </a:ext>
                  </a:extLst>
                </a:gridCol>
                <a:gridCol w="1397478">
                  <a:extLst>
                    <a:ext uri="{9D8B030D-6E8A-4147-A177-3AD203B41FA5}">
                      <a16:colId xmlns:a16="http://schemas.microsoft.com/office/drawing/2014/main" val="809028113"/>
                    </a:ext>
                  </a:extLst>
                </a:gridCol>
              </a:tblGrid>
              <a:tr h="464130">
                <a:tc>
                  <a:txBody>
                    <a:bodyPr/>
                    <a:lstStyle/>
                    <a:p>
                      <a:pPr marL="0" marR="0" algn="ctr">
                        <a:lnSpc>
                          <a:spcPct val="107000"/>
                        </a:lnSpc>
                        <a:spcBef>
                          <a:spcPts val="600"/>
                        </a:spcBef>
                        <a:spcAft>
                          <a:spcPts val="600"/>
                        </a:spcAft>
                      </a:pPr>
                      <a:r>
                        <a:rPr lang="en-US" sz="1800" b="1" dirty="0">
                          <a:solidFill>
                            <a:schemeClr val="bg1"/>
                          </a:solidFill>
                          <a:effectLst/>
                          <a:latin typeface="+mn-lt"/>
                          <a:ea typeface="Calibri" panose="020F0502020204030204" pitchFamily="34" charset="0"/>
                          <a:cs typeface="Times New Roman" panose="02020603050405020304" pitchFamily="18" charset="0"/>
                        </a:rPr>
                        <a:t>CRITERIA</a:t>
                      </a:r>
                    </a:p>
                  </a:txBody>
                  <a:tcPr marL="73025" marR="730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solidFill>
                            <a:schemeClr val="bg1"/>
                          </a:solidFill>
                          <a:effectLst/>
                        </a:rPr>
                        <a:t>MAX POINTS</a:t>
                      </a:r>
                      <a:endParaRPr lang="en-US" sz="1800" b="1" dirty="0">
                        <a:solidFill>
                          <a:schemeClr val="bg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3554840"/>
                  </a:ext>
                </a:extLst>
              </a:tr>
              <a:tr h="460574">
                <a:tc>
                  <a:txBody>
                    <a:bodyPr/>
                    <a:lstStyle/>
                    <a:p>
                      <a:pPr marL="0" marR="0">
                        <a:lnSpc>
                          <a:spcPct val="107000"/>
                        </a:lnSpc>
                        <a:spcBef>
                          <a:spcPts val="600"/>
                        </a:spcBef>
                        <a:spcAft>
                          <a:spcPts val="600"/>
                        </a:spcAft>
                      </a:pPr>
                      <a:r>
                        <a:rPr lang="en-US" sz="1800" b="0" dirty="0">
                          <a:solidFill>
                            <a:srgbClr val="083763"/>
                          </a:solidFill>
                          <a:effectLst/>
                        </a:rPr>
                        <a:t>1. Approach to Tasks in the SOW</a:t>
                      </a:r>
                      <a:endParaRPr lang="en-US" sz="1800" b="0" dirty="0">
                        <a:solidFill>
                          <a:srgbClr val="083763"/>
                        </a:solidFill>
                        <a:effectLst/>
                        <a:latin typeface="+mn-lt"/>
                        <a:ea typeface="Calibri" panose="020F0502020204030204" pitchFamily="34" charset="0"/>
                        <a:cs typeface="Times New Roman" panose="02020603050405020304" pitchFamily="18" charset="0"/>
                      </a:endParaRPr>
                    </a:p>
                  </a:txBody>
                  <a:tcPr marL="73025" marR="730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0" dirty="0">
                          <a:solidFill>
                            <a:srgbClr val="083763"/>
                          </a:solidFill>
                          <a:effectLst/>
                        </a:rPr>
                        <a:t> 20</a:t>
                      </a:r>
                      <a:endParaRPr lang="en-US" sz="1800" b="0" dirty="0">
                        <a:solidFill>
                          <a:srgbClr val="083763"/>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8266496"/>
                  </a:ext>
                </a:extLst>
              </a:tr>
              <a:tr h="431442">
                <a:tc>
                  <a:txBody>
                    <a:bodyPr/>
                    <a:lstStyle/>
                    <a:p>
                      <a:pPr marL="0" marR="0">
                        <a:lnSpc>
                          <a:spcPct val="107000"/>
                        </a:lnSpc>
                        <a:spcBef>
                          <a:spcPts val="600"/>
                        </a:spcBef>
                        <a:spcAft>
                          <a:spcPts val="600"/>
                        </a:spcAft>
                      </a:pPr>
                      <a:r>
                        <a:rPr lang="en-US" sz="1800" b="0" dirty="0">
                          <a:solidFill>
                            <a:srgbClr val="083763"/>
                          </a:solidFill>
                          <a:effectLst/>
                        </a:rPr>
                        <a:t>2. Organizational Structure</a:t>
                      </a:r>
                      <a:endParaRPr lang="en-US" sz="1800" b="0" dirty="0">
                        <a:solidFill>
                          <a:srgbClr val="083763"/>
                        </a:solidFill>
                        <a:effectLst/>
                        <a:latin typeface="+mn-lt"/>
                        <a:ea typeface="Calibri" panose="020F0502020204030204" pitchFamily="34" charset="0"/>
                        <a:cs typeface="Times New Roman" panose="02020603050405020304" pitchFamily="18" charset="0"/>
                      </a:endParaRPr>
                    </a:p>
                  </a:txBody>
                  <a:tcPr marL="73025" marR="730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0" dirty="0">
                          <a:solidFill>
                            <a:srgbClr val="083763"/>
                          </a:solidFill>
                          <a:effectLst/>
                        </a:rPr>
                        <a:t> 20</a:t>
                      </a:r>
                      <a:endParaRPr lang="en-US" sz="1800" b="0" dirty="0">
                        <a:solidFill>
                          <a:srgbClr val="083763"/>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351205"/>
                  </a:ext>
                </a:extLst>
              </a:tr>
              <a:tr h="449092">
                <a:tc>
                  <a:txBody>
                    <a:bodyPr/>
                    <a:lstStyle/>
                    <a:p>
                      <a:pPr marL="0" marR="0">
                        <a:lnSpc>
                          <a:spcPct val="107000"/>
                        </a:lnSpc>
                        <a:spcBef>
                          <a:spcPts val="600"/>
                        </a:spcBef>
                        <a:spcAft>
                          <a:spcPts val="600"/>
                        </a:spcAft>
                      </a:pPr>
                      <a:r>
                        <a:rPr lang="en-US" sz="1800" b="0" dirty="0">
                          <a:solidFill>
                            <a:srgbClr val="083763"/>
                          </a:solidFill>
                          <a:effectLst/>
                        </a:rPr>
                        <a:t>3. Relevant Experience and Qualifications</a:t>
                      </a:r>
                      <a:endParaRPr lang="en-US" sz="1800" b="0" dirty="0">
                        <a:solidFill>
                          <a:srgbClr val="083763"/>
                        </a:solidFill>
                        <a:effectLst/>
                        <a:latin typeface="+mn-lt"/>
                        <a:ea typeface="Calibri" panose="020F0502020204030204" pitchFamily="34" charset="0"/>
                        <a:cs typeface="Times New Roman" panose="02020603050405020304" pitchFamily="18" charset="0"/>
                      </a:endParaRPr>
                    </a:p>
                  </a:txBody>
                  <a:tcPr marL="73025" marR="730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0" dirty="0">
                          <a:solidFill>
                            <a:srgbClr val="083763"/>
                          </a:solidFill>
                          <a:effectLst/>
                        </a:rPr>
                        <a:t>20</a:t>
                      </a:r>
                      <a:endParaRPr lang="en-US" sz="1800" b="0" dirty="0">
                        <a:solidFill>
                          <a:srgbClr val="083763"/>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1730237"/>
                  </a:ext>
                </a:extLst>
              </a:tr>
              <a:tr h="457200">
                <a:tc>
                  <a:txBody>
                    <a:bodyPr/>
                    <a:lstStyle/>
                    <a:p>
                      <a:pPr marL="0" marR="0">
                        <a:lnSpc>
                          <a:spcPct val="107000"/>
                        </a:lnSpc>
                        <a:spcBef>
                          <a:spcPts val="600"/>
                        </a:spcBef>
                        <a:spcAft>
                          <a:spcPts val="600"/>
                        </a:spcAft>
                      </a:pPr>
                      <a:r>
                        <a:rPr lang="en-US" sz="1800" b="0" dirty="0">
                          <a:solidFill>
                            <a:srgbClr val="083763"/>
                          </a:solidFill>
                          <a:effectLst/>
                        </a:rPr>
                        <a:t>4. Client References</a:t>
                      </a:r>
                      <a:endParaRPr lang="en-US" sz="1800" b="0" dirty="0">
                        <a:solidFill>
                          <a:srgbClr val="083763"/>
                        </a:solidFill>
                        <a:effectLst/>
                        <a:latin typeface="+mn-lt"/>
                        <a:ea typeface="Calibri" panose="020F0502020204030204" pitchFamily="34" charset="0"/>
                        <a:cs typeface="Times New Roman" panose="02020603050405020304" pitchFamily="18" charset="0"/>
                      </a:endParaRPr>
                    </a:p>
                  </a:txBody>
                  <a:tcPr marL="73025" marR="730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0" dirty="0">
                          <a:solidFill>
                            <a:srgbClr val="083763"/>
                          </a:solidFill>
                          <a:effectLst/>
                        </a:rPr>
                        <a:t>5</a:t>
                      </a:r>
                      <a:endParaRPr lang="en-US" sz="1800" b="0" dirty="0">
                        <a:solidFill>
                          <a:srgbClr val="083763"/>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110457"/>
                  </a:ext>
                </a:extLst>
              </a:tr>
              <a:tr h="435273">
                <a:tc>
                  <a:txBody>
                    <a:bodyPr/>
                    <a:lstStyle/>
                    <a:p>
                      <a:pPr marL="0" marR="0">
                        <a:lnSpc>
                          <a:spcPct val="107000"/>
                        </a:lnSpc>
                        <a:spcBef>
                          <a:spcPts val="600"/>
                        </a:spcBef>
                        <a:spcAft>
                          <a:spcPts val="600"/>
                        </a:spcAft>
                      </a:pPr>
                      <a:r>
                        <a:rPr lang="en-US" sz="1800" b="0" dirty="0">
                          <a:solidFill>
                            <a:srgbClr val="083763"/>
                          </a:solidFill>
                          <a:effectLst/>
                        </a:rPr>
                        <a:t>5. Previous Work Products</a:t>
                      </a:r>
                      <a:endParaRPr lang="en-US" sz="1800" b="0" dirty="0">
                        <a:solidFill>
                          <a:srgbClr val="083763"/>
                        </a:solidFill>
                        <a:effectLst/>
                        <a:latin typeface="+mn-lt"/>
                        <a:ea typeface="Calibri" panose="020F0502020204030204" pitchFamily="34" charset="0"/>
                        <a:cs typeface="Times New Roman" panose="02020603050405020304" pitchFamily="18" charset="0"/>
                      </a:endParaRPr>
                    </a:p>
                  </a:txBody>
                  <a:tcPr marL="73025" marR="730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0" dirty="0">
                          <a:solidFill>
                            <a:srgbClr val="083763"/>
                          </a:solidFill>
                          <a:effectLst/>
                        </a:rPr>
                        <a:t>5</a:t>
                      </a:r>
                      <a:endParaRPr lang="en-US" sz="1800" b="0" dirty="0">
                        <a:solidFill>
                          <a:srgbClr val="083763"/>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4534957"/>
                  </a:ext>
                </a:extLst>
              </a:tr>
              <a:tr h="435273">
                <a:tc>
                  <a:txBody>
                    <a:bodyPr/>
                    <a:lstStyle/>
                    <a:p>
                      <a:pPr marL="0" marR="0">
                        <a:lnSpc>
                          <a:spcPct val="107000"/>
                        </a:lnSpc>
                        <a:spcBef>
                          <a:spcPts val="600"/>
                        </a:spcBef>
                        <a:spcAft>
                          <a:spcPts val="600"/>
                        </a:spcAft>
                      </a:pPr>
                      <a:r>
                        <a:rPr lang="en-US" sz="1800" b="1" dirty="0">
                          <a:solidFill>
                            <a:srgbClr val="083763"/>
                          </a:solidFill>
                          <a:effectLst/>
                        </a:rPr>
                        <a:t>Total Possible Points (Minimum Passing Score 70%)</a:t>
                      </a:r>
                      <a:endParaRPr lang="en-US" sz="1800" b="1" dirty="0">
                        <a:solidFill>
                          <a:srgbClr val="083763"/>
                        </a:solidFill>
                        <a:effectLst/>
                        <a:latin typeface="+mn-lt"/>
                        <a:ea typeface="Calibri" panose="020F0502020204030204" pitchFamily="34" charset="0"/>
                        <a:cs typeface="Times New Roman" panose="02020603050405020304" pitchFamily="18" charset="0"/>
                      </a:endParaRPr>
                    </a:p>
                  </a:txBody>
                  <a:tcPr marL="73025" marR="730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solidFill>
                            <a:srgbClr val="083763"/>
                          </a:solidFill>
                          <a:effectLst/>
                        </a:rPr>
                        <a:t>70</a:t>
                      </a:r>
                      <a:endParaRPr lang="en-US" sz="1800" b="1" dirty="0">
                        <a:solidFill>
                          <a:srgbClr val="083763"/>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3238656"/>
                  </a:ext>
                </a:extLst>
              </a:tr>
              <a:tr h="435273">
                <a:tc>
                  <a:txBody>
                    <a:bodyPr/>
                    <a:lstStyle/>
                    <a:p>
                      <a:pPr marL="0" marR="0">
                        <a:lnSpc>
                          <a:spcPct val="107000"/>
                        </a:lnSpc>
                        <a:spcBef>
                          <a:spcPts val="600"/>
                        </a:spcBef>
                        <a:spcAft>
                          <a:spcPts val="600"/>
                        </a:spcAft>
                      </a:pPr>
                      <a:r>
                        <a:rPr lang="en-US" sz="1800" b="0" baseline="0" dirty="0">
                          <a:solidFill>
                            <a:srgbClr val="083763"/>
                          </a:solidFill>
                          <a:effectLst/>
                        </a:rPr>
                        <a:t>6. Total Expected Labor Costs (Cost Points)</a:t>
                      </a:r>
                      <a:endParaRPr lang="en-US" sz="1800" b="0" baseline="0" dirty="0">
                        <a:solidFill>
                          <a:srgbClr val="083763"/>
                        </a:solidFill>
                        <a:effectLst/>
                        <a:latin typeface="+mn-lt"/>
                        <a:ea typeface="Calibri" panose="020F0502020204030204" pitchFamily="34" charset="0"/>
                        <a:cs typeface="Times New Roman" panose="02020603050405020304" pitchFamily="18" charset="0"/>
                      </a:endParaRPr>
                    </a:p>
                  </a:txBody>
                  <a:tcPr marL="73025" marR="730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0" dirty="0">
                          <a:solidFill>
                            <a:srgbClr val="083763"/>
                          </a:solidFill>
                          <a:effectLst/>
                        </a:rPr>
                        <a:t>15</a:t>
                      </a:r>
                      <a:endParaRPr lang="en-US" sz="1800" b="0" dirty="0">
                        <a:solidFill>
                          <a:srgbClr val="083763"/>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1516392"/>
                  </a:ext>
                </a:extLst>
              </a:tr>
              <a:tr h="435273">
                <a:tc>
                  <a:txBody>
                    <a:bodyPr/>
                    <a:lstStyle/>
                    <a:p>
                      <a:pPr marL="0" marR="0">
                        <a:lnSpc>
                          <a:spcPct val="107000"/>
                        </a:lnSpc>
                        <a:spcBef>
                          <a:spcPts val="600"/>
                        </a:spcBef>
                        <a:spcAft>
                          <a:spcPts val="600"/>
                        </a:spcAft>
                      </a:pPr>
                      <a:r>
                        <a:rPr lang="en-US" sz="1800" b="0" baseline="0" dirty="0">
                          <a:solidFill>
                            <a:srgbClr val="083763"/>
                          </a:solidFill>
                          <a:effectLst/>
                        </a:rPr>
                        <a:t>7. Cost Justification (Cost Points)</a:t>
                      </a:r>
                      <a:endParaRPr lang="en-US" sz="1800" b="0" baseline="0" dirty="0">
                        <a:solidFill>
                          <a:srgbClr val="083763"/>
                        </a:solidFill>
                        <a:effectLst/>
                        <a:latin typeface="+mn-lt"/>
                        <a:ea typeface="Calibri" panose="020F0502020204030204" pitchFamily="34" charset="0"/>
                        <a:cs typeface="Times New Roman" panose="02020603050405020304" pitchFamily="18" charset="0"/>
                      </a:endParaRPr>
                    </a:p>
                  </a:txBody>
                  <a:tcPr marL="73025" marR="730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0" dirty="0">
                          <a:solidFill>
                            <a:srgbClr val="083763"/>
                          </a:solidFill>
                          <a:effectLst/>
                        </a:rPr>
                        <a:t> 15</a:t>
                      </a:r>
                      <a:endParaRPr lang="en-US" sz="1800" b="0" dirty="0">
                        <a:solidFill>
                          <a:srgbClr val="083763"/>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710630"/>
                  </a:ext>
                </a:extLst>
              </a:tr>
              <a:tr h="435273">
                <a:tc>
                  <a:txBody>
                    <a:bodyPr/>
                    <a:lstStyle/>
                    <a:p>
                      <a:pPr marL="0" marR="0">
                        <a:lnSpc>
                          <a:spcPct val="107000"/>
                        </a:lnSpc>
                        <a:spcBef>
                          <a:spcPts val="600"/>
                        </a:spcBef>
                        <a:spcAft>
                          <a:spcPts val="600"/>
                        </a:spcAft>
                      </a:pPr>
                      <a:r>
                        <a:rPr lang="en-US" sz="1800" b="1" baseline="0" dirty="0">
                          <a:solidFill>
                            <a:srgbClr val="083763"/>
                          </a:solidFill>
                          <a:effectLst/>
                        </a:rPr>
                        <a:t>Final Score (Maximum Points Possible)</a:t>
                      </a:r>
                      <a:endParaRPr lang="en-US" sz="1800" b="1" baseline="0" dirty="0">
                        <a:solidFill>
                          <a:srgbClr val="083763"/>
                        </a:solidFill>
                        <a:effectLst/>
                        <a:latin typeface="+mn-lt"/>
                        <a:ea typeface="Calibri" panose="020F0502020204030204" pitchFamily="34" charset="0"/>
                        <a:cs typeface="Times New Roman" panose="02020603050405020304" pitchFamily="18" charset="0"/>
                      </a:endParaRPr>
                    </a:p>
                  </a:txBody>
                  <a:tcPr marL="73025" marR="730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solidFill>
                            <a:srgbClr val="083763"/>
                          </a:solidFill>
                          <a:effectLst/>
                        </a:rPr>
                        <a:t>100</a:t>
                      </a:r>
                      <a:endParaRPr lang="en-US" sz="1800" b="1" dirty="0">
                        <a:solidFill>
                          <a:srgbClr val="083763"/>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6255875"/>
                  </a:ext>
                </a:extLst>
              </a:tr>
            </a:tbl>
          </a:graphicData>
        </a:graphic>
      </p:graphicFrame>
      <p:sp>
        <p:nvSpPr>
          <p:cNvPr id="3" name="TextBox 2">
            <a:extLst>
              <a:ext uri="{FF2B5EF4-FFF2-40B4-BE49-F238E27FC236}">
                <a16:creationId xmlns:a16="http://schemas.microsoft.com/office/drawing/2014/main" id="{FE0F7835-59F7-BDA3-9186-F1FCFD132CC7}"/>
              </a:ext>
            </a:extLst>
          </p:cNvPr>
          <p:cNvSpPr txBox="1"/>
          <p:nvPr/>
        </p:nvSpPr>
        <p:spPr>
          <a:xfrm>
            <a:off x="0" y="6382512"/>
            <a:ext cx="4015946" cy="646331"/>
          </a:xfrm>
          <a:prstGeom prst="rect">
            <a:avLst/>
          </a:prstGeom>
          <a:noFill/>
        </p:spPr>
        <p:txBody>
          <a:bodyPr wrap="square" rtlCol="0">
            <a:spAutoFit/>
          </a:bodyPr>
          <a:lstStyle/>
          <a:p>
            <a:r>
              <a:rPr lang="en-US" b="1" dirty="0">
                <a:solidFill>
                  <a:srgbClr val="083763"/>
                </a:solidFill>
                <a:ea typeface="Tahoma" panose="020B0604030504040204" pitchFamily="34" charset="0"/>
                <a:cs typeface="Tahoma" panose="020B0604030504040204" pitchFamily="34" charset="0"/>
              </a:rPr>
              <a:t>Solicitation Manual pages 39-44</a:t>
            </a:r>
          </a:p>
          <a:p>
            <a:endParaRPr lang="en-US" dirty="0"/>
          </a:p>
        </p:txBody>
      </p:sp>
      <p:sp>
        <p:nvSpPr>
          <p:cNvPr id="4" name="Slide Number Placeholder 3">
            <a:extLst>
              <a:ext uri="{FF2B5EF4-FFF2-40B4-BE49-F238E27FC236}">
                <a16:creationId xmlns:a16="http://schemas.microsoft.com/office/drawing/2014/main" id="{8335FD50-F349-45A7-BBBB-3DE9BA159FFE}"/>
              </a:ext>
            </a:extLst>
          </p:cNvPr>
          <p:cNvSpPr>
            <a:spLocks noGrp="1"/>
          </p:cNvSpPr>
          <p:nvPr>
            <p:ph type="sldNum" sz="quarter" idx="12"/>
          </p:nvPr>
        </p:nvSpPr>
        <p:spPr>
          <a:xfrm>
            <a:off x="10387584" y="6510528"/>
            <a:ext cx="1803400" cy="365125"/>
          </a:xfrm>
        </p:spPr>
        <p:txBody>
          <a:bodyPr/>
          <a:lstStyle/>
          <a:p>
            <a:fld id="{005C4985-ACD0-2B4C-8981-36243250F268}" type="slidenum">
              <a:rPr lang="en-US" smtClean="0">
                <a:solidFill>
                  <a:srgbClr val="083763"/>
                </a:solidFill>
              </a:rPr>
              <a:pPr/>
              <a:t>37</a:t>
            </a:fld>
            <a:endParaRPr lang="en-US" dirty="0">
              <a:solidFill>
                <a:srgbClr val="083763"/>
              </a:solidFill>
            </a:endParaRPr>
          </a:p>
        </p:txBody>
      </p:sp>
    </p:spTree>
    <p:extLst>
      <p:ext uri="{BB962C8B-B14F-4D97-AF65-F5344CB8AC3E}">
        <p14:creationId xmlns:p14="http://schemas.microsoft.com/office/powerpoint/2010/main" val="10821353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fontScale="90000"/>
          </a:bodyPr>
          <a:lstStyle/>
          <a:p>
            <a:pPr algn="l"/>
            <a:r>
              <a:rPr lang="en-US" b="1" dirty="0">
                <a:solidFill>
                  <a:srgbClr val="083763"/>
                </a:solidFill>
                <a:ea typeface="Tahoma" panose="020B0604030504040204" pitchFamily="34" charset="0"/>
                <a:cs typeface="Tahoma" panose="020B0604030504040204" pitchFamily="34" charset="0"/>
              </a:rPr>
              <a:t>Notice of Proposed Award (NOPA)</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1070456" y="1371600"/>
            <a:ext cx="10051087" cy="4821382"/>
          </a:xfrm>
        </p:spPr>
        <p:txBody>
          <a:bodyPr>
            <a:noAutofit/>
          </a:bodyPr>
          <a:lstStyle/>
          <a:p>
            <a:pPr marL="457200" indent="-457200">
              <a:spcAft>
                <a:spcPts val="1200"/>
              </a:spcAft>
              <a:buClr>
                <a:srgbClr val="FF6600"/>
              </a:buClr>
            </a:pPr>
            <a:r>
              <a:rPr lang="en-US" sz="3200" dirty="0">
                <a:solidFill>
                  <a:srgbClr val="083763"/>
                </a:solidFill>
                <a:ea typeface="Tahoma" panose="020B0604030504040204" pitchFamily="34" charset="0"/>
                <a:cs typeface="Tahoma" panose="020B0604030504040204" pitchFamily="34" charset="0"/>
              </a:rPr>
              <a:t>Upon completion of the evaluation process, the NOPA will be posted to the RFP website: </a:t>
            </a:r>
          </a:p>
          <a:p>
            <a:pPr marL="463550" indent="0">
              <a:spcAft>
                <a:spcPts val="1200"/>
              </a:spcAft>
              <a:buClr>
                <a:srgbClr val="FF6600"/>
              </a:buClr>
              <a:buNone/>
            </a:pPr>
            <a:r>
              <a:rPr lang="en-US" sz="3200" u="sng" dirty="0">
                <a:solidFill>
                  <a:srgbClr val="FF6600"/>
                </a:solidFill>
                <a:effectLst/>
                <a:ea typeface="Times New Roman" panose="02020603050405020304" pitchFamily="18" charset="0"/>
                <a:hlinkClick r:id="rId3">
                  <a:extLst>
                    <a:ext uri="{A12FA001-AC4F-418D-AE19-62706E023703}">
                      <ahyp:hlinkClr xmlns:ahyp="http://schemas.microsoft.com/office/drawing/2018/hyperlinkcolor" val="tx"/>
                    </a:ext>
                  </a:extLst>
                </a:hlinkClick>
              </a:rPr>
              <a:t>https://www.energy.ca.gov/solicitations/2024-08/rfp-24-401-building-energy-performance-strategy-report-benchmarking-support</a:t>
            </a:r>
            <a:endParaRPr lang="en-US" sz="3200" u="sng" dirty="0">
              <a:solidFill>
                <a:srgbClr val="FF6600"/>
              </a:solidFill>
              <a:effectLst/>
              <a:ea typeface="Times New Roman" panose="02020603050405020304" pitchFamily="18" charset="0"/>
            </a:endParaRPr>
          </a:p>
          <a:p>
            <a:pPr marL="457200" indent="-457200">
              <a:lnSpc>
                <a:spcPct val="100000"/>
              </a:lnSpc>
              <a:spcBef>
                <a:spcPts val="500"/>
              </a:spcBef>
              <a:spcAft>
                <a:spcPts val="800"/>
              </a:spcAft>
              <a:buClr>
                <a:srgbClr val="FF6600"/>
              </a:buClr>
            </a:pPr>
            <a:endParaRPr lang="en-US" sz="3000" b="1" dirty="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41097BED-7989-8AD7-7F5F-C22F130FAE6B}"/>
              </a:ext>
            </a:extLst>
          </p:cNvPr>
          <p:cNvSpPr txBox="1"/>
          <p:nvPr/>
        </p:nvSpPr>
        <p:spPr>
          <a:xfrm>
            <a:off x="0" y="6382512"/>
            <a:ext cx="3801979" cy="646331"/>
          </a:xfrm>
          <a:prstGeom prst="rect">
            <a:avLst/>
          </a:prstGeom>
          <a:noFill/>
        </p:spPr>
        <p:txBody>
          <a:bodyPr wrap="square" rtlCol="0">
            <a:spAutoFit/>
          </a:bodyPr>
          <a:lstStyle/>
          <a:p>
            <a:r>
              <a:rPr lang="en-US" b="1" dirty="0">
                <a:solidFill>
                  <a:srgbClr val="083763"/>
                </a:solidFill>
                <a:ea typeface="Tahoma" panose="020B0604030504040204" pitchFamily="34" charset="0"/>
                <a:cs typeface="Tahoma" panose="020B0604030504040204" pitchFamily="34" charset="0"/>
              </a:rPr>
              <a:t>Solicitation Manual page 39</a:t>
            </a:r>
          </a:p>
          <a:p>
            <a:endParaRPr lang="en-US" dirty="0"/>
          </a:p>
        </p:txBody>
      </p:sp>
      <p:sp>
        <p:nvSpPr>
          <p:cNvPr id="2" name="Slide Number Placeholder 1">
            <a:extLst>
              <a:ext uri="{FF2B5EF4-FFF2-40B4-BE49-F238E27FC236}">
                <a16:creationId xmlns:a16="http://schemas.microsoft.com/office/drawing/2014/main" id="{8B3BFC67-170F-40D9-AFC5-AFA5C9F90582}"/>
              </a:ext>
            </a:extLst>
          </p:cNvPr>
          <p:cNvSpPr>
            <a:spLocks noGrp="1"/>
          </p:cNvSpPr>
          <p:nvPr>
            <p:ph type="sldNum" sz="quarter" idx="12"/>
          </p:nvPr>
        </p:nvSpPr>
        <p:spPr>
          <a:xfrm>
            <a:off x="10387584" y="6510528"/>
            <a:ext cx="1803400" cy="365125"/>
          </a:xfrm>
        </p:spPr>
        <p:txBody>
          <a:bodyPr/>
          <a:lstStyle/>
          <a:p>
            <a:fld id="{005C4985-ACD0-2B4C-8981-36243250F268}" type="slidenum">
              <a:rPr lang="en-US" smtClean="0">
                <a:solidFill>
                  <a:srgbClr val="083763"/>
                </a:solidFill>
              </a:rPr>
              <a:t>38</a:t>
            </a:fld>
            <a:endParaRPr lang="en-US" dirty="0">
              <a:solidFill>
                <a:srgbClr val="083763"/>
              </a:solidFill>
            </a:endParaRPr>
          </a:p>
        </p:txBody>
      </p:sp>
    </p:spTree>
    <p:extLst>
      <p:ext uri="{BB962C8B-B14F-4D97-AF65-F5344CB8AC3E}">
        <p14:creationId xmlns:p14="http://schemas.microsoft.com/office/powerpoint/2010/main" val="20043145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6112" y="809622"/>
            <a:ext cx="10411968" cy="2387600"/>
          </a:xfrm>
        </p:spPr>
        <p:txBody>
          <a:bodyPr>
            <a:normAutofit/>
          </a:bodyPr>
          <a:lstStyle/>
          <a:p>
            <a:r>
              <a:rPr lang="en-US" sz="4000" b="1" dirty="0">
                <a:solidFill>
                  <a:srgbClr val="083763"/>
                </a:solidFill>
                <a:ea typeface="Tahoma"/>
                <a:cs typeface="Tahoma"/>
              </a:rPr>
              <a:t>Business Participation Programs (Preferences/Incentives)</a:t>
            </a:r>
            <a:endParaRPr lang="en-US" sz="4000" b="1" dirty="0">
              <a:solidFill>
                <a:srgbClr val="083763"/>
              </a:solidFill>
              <a:ea typeface="Tahoma" panose="020B0604030504040204" pitchFamily="34" charset="0"/>
              <a:cs typeface="Tahoma" panose="020B0604030504040204" pitchFamily="34" charset="0"/>
            </a:endParaRPr>
          </a:p>
        </p:txBody>
      </p:sp>
      <p:sp>
        <p:nvSpPr>
          <p:cNvPr id="5" name="Subtitle 4">
            <a:extLst>
              <a:ext uri="{FF2B5EF4-FFF2-40B4-BE49-F238E27FC236}">
                <a16:creationId xmlns:a16="http://schemas.microsoft.com/office/drawing/2014/main" id="{17F6F165-4D7F-4DF8-A3F1-BC574B27FB4B}"/>
              </a:ext>
            </a:extLst>
          </p:cNvPr>
          <p:cNvSpPr>
            <a:spLocks noGrp="1"/>
          </p:cNvSpPr>
          <p:nvPr>
            <p:ph type="subTitle" idx="1"/>
          </p:nvPr>
        </p:nvSpPr>
        <p:spPr>
          <a:xfrm>
            <a:off x="890016" y="3328416"/>
            <a:ext cx="10411968" cy="1844334"/>
          </a:xfrm>
        </p:spPr>
        <p:txBody>
          <a:bodyPr vert="horz" lIns="91440" tIns="45720" rIns="91440" bIns="45720" rtlCol="0" anchor="t">
            <a:normAutofit/>
          </a:bodyPr>
          <a:lstStyle/>
          <a:p>
            <a:endParaRPr lang="en-US" dirty="0">
              <a:solidFill>
                <a:schemeClr val="tx2"/>
              </a:solidFill>
            </a:endParaRPr>
          </a:p>
          <a:p>
            <a:pPr>
              <a:lnSpc>
                <a:spcPct val="120000"/>
              </a:lnSpc>
              <a:spcAft>
                <a:spcPts val="600"/>
              </a:spcAft>
            </a:pPr>
            <a:r>
              <a:rPr lang="en-US" sz="3200" b="1" dirty="0">
                <a:solidFill>
                  <a:srgbClr val="083763"/>
                </a:solidFill>
                <a:ea typeface="Tahoma"/>
                <a:cs typeface="Tahoma"/>
              </a:rPr>
              <a:t>RFP-24-401: Building Energy Performance Strategy Report &amp; Benchmarking Support </a:t>
            </a:r>
          </a:p>
        </p:txBody>
      </p:sp>
      <p:sp>
        <p:nvSpPr>
          <p:cNvPr id="7" name="Slide Number Placeholder 4">
            <a:extLst>
              <a:ext uri="{FF2B5EF4-FFF2-40B4-BE49-F238E27FC236}">
                <a16:creationId xmlns:a16="http://schemas.microsoft.com/office/drawing/2014/main" id="{95EA1312-5D8A-4BC5-A362-243EA3A826AF}"/>
              </a:ext>
            </a:extLst>
          </p:cNvPr>
          <p:cNvSpPr txBox="1">
            <a:spLocks/>
          </p:cNvSpPr>
          <p:nvPr/>
        </p:nvSpPr>
        <p:spPr>
          <a:xfrm>
            <a:off x="10387584" y="6510528"/>
            <a:ext cx="1803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5C4985-ACD0-2B4C-8981-36243250F268}" type="slidenum">
              <a:rPr lang="en-US" smtClean="0">
                <a:solidFill>
                  <a:srgbClr val="083763"/>
                </a:solidFill>
              </a:rPr>
              <a:pPr/>
              <a:t>39</a:t>
            </a:fld>
            <a:endParaRPr lang="en-US" dirty="0">
              <a:solidFill>
                <a:srgbClr val="083763"/>
              </a:solidFill>
            </a:endParaRPr>
          </a:p>
        </p:txBody>
      </p:sp>
    </p:spTree>
    <p:extLst>
      <p:ext uri="{BB962C8B-B14F-4D97-AF65-F5344CB8AC3E}">
        <p14:creationId xmlns:p14="http://schemas.microsoft.com/office/powerpoint/2010/main" val="3483773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3427A-694E-867F-0F8C-3200A12DF336}"/>
              </a:ext>
            </a:extLst>
          </p:cNvPr>
          <p:cNvSpPr>
            <a:spLocks noGrp="1"/>
          </p:cNvSpPr>
          <p:nvPr>
            <p:ph type="title"/>
          </p:nvPr>
        </p:nvSpPr>
        <p:spPr/>
        <p:txBody>
          <a:bodyPr/>
          <a:lstStyle/>
          <a:p>
            <a:r>
              <a:rPr lang="en-US" dirty="0">
                <a:solidFill>
                  <a:srgbClr val="083763"/>
                </a:solidFill>
              </a:rPr>
              <a:t>Housekeeping Items</a:t>
            </a:r>
          </a:p>
        </p:txBody>
      </p:sp>
      <p:sp>
        <p:nvSpPr>
          <p:cNvPr id="3" name="Content Placeholder 2">
            <a:extLst>
              <a:ext uri="{FF2B5EF4-FFF2-40B4-BE49-F238E27FC236}">
                <a16:creationId xmlns:a16="http://schemas.microsoft.com/office/drawing/2014/main" id="{33DC55D1-F94B-459A-5975-B9211F0E3153}"/>
              </a:ext>
            </a:extLst>
          </p:cNvPr>
          <p:cNvSpPr>
            <a:spLocks noGrp="1"/>
          </p:cNvSpPr>
          <p:nvPr>
            <p:ph sz="half" idx="1"/>
          </p:nvPr>
        </p:nvSpPr>
        <p:spPr>
          <a:xfrm>
            <a:off x="882916" y="1367658"/>
            <a:ext cx="10987790" cy="5253275"/>
          </a:xfrm>
        </p:spPr>
        <p:txBody>
          <a:bodyPr>
            <a:normAutofit/>
          </a:bodyPr>
          <a:lstStyle/>
          <a:p>
            <a:pPr marL="457200" indent="-457200">
              <a:spcAft>
                <a:spcPts val="1200"/>
              </a:spcAft>
              <a:buClr>
                <a:srgbClr val="FF6600"/>
              </a:buClr>
            </a:pPr>
            <a:r>
              <a:rPr lang="en-US" sz="3200" dirty="0">
                <a:solidFill>
                  <a:srgbClr val="083763"/>
                </a:solidFill>
                <a:uFill>
                  <a:solidFill>
                    <a:srgbClr val="073762"/>
                  </a:solidFill>
                </a:uFill>
                <a:latin typeface="Arial"/>
                <a:cs typeface="Arial"/>
              </a:rPr>
              <a:t>Webinar is being </a:t>
            </a:r>
            <a:r>
              <a:rPr lang="en-US" sz="3200" spc="-10" dirty="0">
                <a:solidFill>
                  <a:srgbClr val="083763"/>
                </a:solidFill>
                <a:uFill>
                  <a:solidFill>
                    <a:srgbClr val="073762"/>
                  </a:solidFill>
                </a:uFill>
                <a:latin typeface="Arial"/>
                <a:cs typeface="Arial"/>
              </a:rPr>
              <a:t>recorded</a:t>
            </a:r>
          </a:p>
          <a:p>
            <a:pPr marL="457200" indent="-457200">
              <a:spcAft>
                <a:spcPts val="1200"/>
              </a:spcAft>
              <a:buClr>
                <a:srgbClr val="FF6600"/>
              </a:buClr>
            </a:pPr>
            <a:r>
              <a:rPr lang="en-US" sz="3200" dirty="0">
                <a:solidFill>
                  <a:srgbClr val="083763"/>
                </a:solidFill>
                <a:latin typeface="Arial"/>
                <a:cs typeface="Arial"/>
              </a:rPr>
              <a:t>Participants</a:t>
            </a:r>
            <a:r>
              <a:rPr lang="en-US" sz="3200" spc="-65" dirty="0">
                <a:solidFill>
                  <a:srgbClr val="083763"/>
                </a:solidFill>
                <a:latin typeface="Arial"/>
                <a:cs typeface="Arial"/>
              </a:rPr>
              <a:t> are </a:t>
            </a:r>
            <a:r>
              <a:rPr lang="en-US" sz="3200" dirty="0">
                <a:solidFill>
                  <a:srgbClr val="083763"/>
                </a:solidFill>
                <a:latin typeface="Arial"/>
                <a:cs typeface="Arial"/>
              </a:rPr>
              <a:t>muted</a:t>
            </a:r>
            <a:r>
              <a:rPr lang="en-US" sz="3200" spc="-45" dirty="0">
                <a:solidFill>
                  <a:srgbClr val="083763"/>
                </a:solidFill>
                <a:latin typeface="Arial"/>
                <a:cs typeface="Arial"/>
              </a:rPr>
              <a:t> </a:t>
            </a:r>
            <a:r>
              <a:rPr lang="en-US" sz="3200" dirty="0">
                <a:solidFill>
                  <a:srgbClr val="083763"/>
                </a:solidFill>
                <a:latin typeface="Arial"/>
                <a:cs typeface="Arial"/>
              </a:rPr>
              <a:t>during</a:t>
            </a:r>
            <a:r>
              <a:rPr lang="en-US" sz="3200" spc="-55" dirty="0">
                <a:solidFill>
                  <a:srgbClr val="083763"/>
                </a:solidFill>
                <a:latin typeface="Arial"/>
                <a:cs typeface="Arial"/>
              </a:rPr>
              <a:t> </a:t>
            </a:r>
            <a:r>
              <a:rPr lang="en-US" sz="3200" dirty="0">
                <a:solidFill>
                  <a:srgbClr val="083763"/>
                </a:solidFill>
                <a:latin typeface="Arial"/>
                <a:cs typeface="Arial"/>
              </a:rPr>
              <a:t>presentation</a:t>
            </a:r>
          </a:p>
          <a:p>
            <a:pPr marL="457200" indent="-457200">
              <a:spcAft>
                <a:spcPts val="1200"/>
              </a:spcAft>
              <a:buClr>
                <a:srgbClr val="FF6600"/>
              </a:buClr>
            </a:pPr>
            <a:r>
              <a:rPr lang="en-US" sz="3200" dirty="0">
                <a:solidFill>
                  <a:srgbClr val="083763"/>
                </a:solidFill>
                <a:latin typeface="Arial"/>
                <a:cs typeface="Arial"/>
              </a:rPr>
              <a:t>Virtual</a:t>
            </a:r>
            <a:r>
              <a:rPr lang="en-US" sz="3200" spc="-110" dirty="0">
                <a:solidFill>
                  <a:srgbClr val="083763"/>
                </a:solidFill>
                <a:latin typeface="Arial"/>
                <a:cs typeface="Arial"/>
              </a:rPr>
              <a:t> </a:t>
            </a:r>
            <a:r>
              <a:rPr lang="en-US" sz="3200" dirty="0">
                <a:solidFill>
                  <a:srgbClr val="083763"/>
                </a:solidFill>
                <a:latin typeface="Arial"/>
                <a:cs typeface="Arial"/>
              </a:rPr>
              <a:t>participation</a:t>
            </a:r>
            <a:r>
              <a:rPr lang="en-US" sz="3200" spc="-105" dirty="0">
                <a:solidFill>
                  <a:srgbClr val="083763"/>
                </a:solidFill>
                <a:latin typeface="Arial"/>
                <a:cs typeface="Arial"/>
              </a:rPr>
              <a:t> </a:t>
            </a:r>
            <a:r>
              <a:rPr lang="en-US" sz="3200" spc="-10" dirty="0">
                <a:solidFill>
                  <a:srgbClr val="083763"/>
                </a:solidFill>
                <a:latin typeface="Arial"/>
                <a:cs typeface="Arial"/>
              </a:rPr>
              <a:t>options during Q&amp;A period:</a:t>
            </a:r>
            <a:endParaRPr lang="en-US" sz="3200" dirty="0">
              <a:solidFill>
                <a:srgbClr val="083763"/>
              </a:solidFill>
              <a:latin typeface="Arial"/>
              <a:cs typeface="Arial"/>
            </a:endParaRPr>
          </a:p>
          <a:p>
            <a:pPr marL="1143000" indent="-457200">
              <a:spcAft>
                <a:spcPts val="1200"/>
              </a:spcAft>
              <a:buClr>
                <a:srgbClr val="FF6600"/>
              </a:buClr>
              <a:buFont typeface="Courier New"/>
              <a:buChar char="o"/>
              <a:tabLst>
                <a:tab pos="1143000" algn="l"/>
              </a:tabLst>
            </a:pPr>
            <a:r>
              <a:rPr lang="en-US" sz="3200" dirty="0">
                <a:solidFill>
                  <a:srgbClr val="083763"/>
                </a:solidFill>
                <a:latin typeface="Arial"/>
                <a:cs typeface="Arial"/>
              </a:rPr>
              <a:t>Enter</a:t>
            </a:r>
            <a:r>
              <a:rPr lang="en-US" sz="3200" spc="-35" dirty="0">
                <a:solidFill>
                  <a:srgbClr val="083763"/>
                </a:solidFill>
                <a:latin typeface="Arial"/>
                <a:cs typeface="Arial"/>
              </a:rPr>
              <a:t> </a:t>
            </a:r>
            <a:r>
              <a:rPr lang="en-US" sz="3200" dirty="0">
                <a:solidFill>
                  <a:srgbClr val="083763"/>
                </a:solidFill>
                <a:latin typeface="Arial"/>
                <a:cs typeface="Arial"/>
              </a:rPr>
              <a:t>questions</a:t>
            </a:r>
            <a:r>
              <a:rPr lang="en-US" sz="3200" spc="-50" dirty="0">
                <a:solidFill>
                  <a:srgbClr val="083763"/>
                </a:solidFill>
                <a:latin typeface="Arial"/>
                <a:cs typeface="Arial"/>
              </a:rPr>
              <a:t> in </a:t>
            </a:r>
            <a:r>
              <a:rPr lang="en-US" sz="3200" dirty="0">
                <a:solidFill>
                  <a:srgbClr val="083763"/>
                </a:solidFill>
                <a:latin typeface="Arial"/>
                <a:cs typeface="Arial"/>
              </a:rPr>
              <a:t>Q&amp;A</a:t>
            </a:r>
            <a:r>
              <a:rPr lang="en-US" sz="3200" spc="-155" dirty="0">
                <a:solidFill>
                  <a:srgbClr val="083763"/>
                </a:solidFill>
                <a:latin typeface="Arial"/>
                <a:cs typeface="Arial"/>
              </a:rPr>
              <a:t> </a:t>
            </a:r>
            <a:r>
              <a:rPr lang="en-US" sz="3200" spc="-10" dirty="0">
                <a:solidFill>
                  <a:srgbClr val="083763"/>
                </a:solidFill>
                <a:latin typeface="Arial"/>
                <a:cs typeface="Arial"/>
              </a:rPr>
              <a:t>window</a:t>
            </a:r>
            <a:endParaRPr lang="en-US" sz="3200" dirty="0">
              <a:solidFill>
                <a:srgbClr val="083763"/>
              </a:solidFill>
              <a:latin typeface="Arial"/>
              <a:cs typeface="Arial"/>
            </a:endParaRPr>
          </a:p>
          <a:p>
            <a:pPr marL="1143000" indent="-457200">
              <a:spcAft>
                <a:spcPts val="1200"/>
              </a:spcAft>
              <a:buClr>
                <a:srgbClr val="FF6600"/>
              </a:buClr>
              <a:buFont typeface="Courier New"/>
              <a:buChar char="o"/>
              <a:tabLst>
                <a:tab pos="1143000" algn="l"/>
              </a:tabLst>
            </a:pPr>
            <a:r>
              <a:rPr lang="en-US" sz="3200" dirty="0">
                <a:solidFill>
                  <a:srgbClr val="083763"/>
                </a:solidFill>
                <a:latin typeface="Arial"/>
                <a:cs typeface="Arial"/>
              </a:rPr>
              <a:t>Raise</a:t>
            </a:r>
            <a:r>
              <a:rPr lang="en-US" sz="3200" spc="-50" dirty="0">
                <a:solidFill>
                  <a:srgbClr val="083763"/>
                </a:solidFill>
                <a:latin typeface="Arial"/>
                <a:cs typeface="Arial"/>
              </a:rPr>
              <a:t> </a:t>
            </a:r>
            <a:r>
              <a:rPr lang="en-US" sz="3200" dirty="0">
                <a:solidFill>
                  <a:srgbClr val="083763"/>
                </a:solidFill>
                <a:latin typeface="Arial"/>
                <a:cs typeface="Arial"/>
              </a:rPr>
              <a:t>hand</a:t>
            </a:r>
          </a:p>
          <a:p>
            <a:pPr marL="1143000" indent="-457200">
              <a:spcAft>
                <a:spcPts val="1200"/>
              </a:spcAft>
              <a:buClr>
                <a:srgbClr val="FF6600"/>
              </a:buClr>
              <a:buFont typeface="Courier New"/>
              <a:buChar char="o"/>
              <a:tabLst>
                <a:tab pos="1143000" algn="l"/>
              </a:tabLst>
            </a:pPr>
            <a:r>
              <a:rPr lang="en-US" sz="3200" dirty="0">
                <a:solidFill>
                  <a:srgbClr val="083763"/>
                </a:solidFill>
                <a:latin typeface="Arial"/>
                <a:cs typeface="Arial"/>
              </a:rPr>
              <a:t>Press</a:t>
            </a:r>
            <a:r>
              <a:rPr lang="en-US" sz="3200" spc="-40" dirty="0">
                <a:solidFill>
                  <a:srgbClr val="083763"/>
                </a:solidFill>
                <a:latin typeface="Arial"/>
                <a:cs typeface="Arial"/>
              </a:rPr>
              <a:t> </a:t>
            </a:r>
            <a:r>
              <a:rPr lang="en-US" sz="3200" dirty="0">
                <a:solidFill>
                  <a:srgbClr val="083763"/>
                </a:solidFill>
                <a:latin typeface="Arial"/>
                <a:cs typeface="Arial"/>
              </a:rPr>
              <a:t>*9</a:t>
            </a:r>
            <a:r>
              <a:rPr lang="en-US" sz="3200" spc="-40" dirty="0">
                <a:solidFill>
                  <a:srgbClr val="083763"/>
                </a:solidFill>
                <a:latin typeface="Arial"/>
                <a:cs typeface="Arial"/>
              </a:rPr>
              <a:t> </a:t>
            </a:r>
            <a:r>
              <a:rPr lang="en-US" sz="3200" dirty="0">
                <a:solidFill>
                  <a:srgbClr val="083763"/>
                </a:solidFill>
                <a:latin typeface="Arial"/>
                <a:cs typeface="Arial"/>
              </a:rPr>
              <a:t>on</a:t>
            </a:r>
            <a:r>
              <a:rPr lang="en-US" sz="3200" spc="-40" dirty="0">
                <a:solidFill>
                  <a:srgbClr val="083763"/>
                </a:solidFill>
                <a:latin typeface="Arial"/>
                <a:cs typeface="Arial"/>
              </a:rPr>
              <a:t> </a:t>
            </a:r>
            <a:r>
              <a:rPr lang="en-US" sz="3200" dirty="0">
                <a:solidFill>
                  <a:srgbClr val="083763"/>
                </a:solidFill>
                <a:latin typeface="Arial"/>
                <a:cs typeface="Arial"/>
              </a:rPr>
              <a:t>telephone</a:t>
            </a:r>
          </a:p>
        </p:txBody>
      </p:sp>
      <p:grpSp>
        <p:nvGrpSpPr>
          <p:cNvPr id="6" name="object 4" descr="Screenshot of the Zoom chat, raise hand, and Q&amp;A controls.">
            <a:extLst>
              <a:ext uri="{FF2B5EF4-FFF2-40B4-BE49-F238E27FC236}">
                <a16:creationId xmlns:a16="http://schemas.microsoft.com/office/drawing/2014/main" id="{E49B1946-8304-881E-3254-00824560972F}"/>
              </a:ext>
              <a:ext uri="{C183D7F6-B498-43B3-948B-1728B52AA6E4}">
                <adec:decorative xmlns:adec="http://schemas.microsoft.com/office/drawing/2017/decorative" val="0"/>
              </a:ext>
            </a:extLst>
          </p:cNvPr>
          <p:cNvGrpSpPr>
            <a:grpSpLocks noChangeAspect="1"/>
          </p:cNvGrpSpPr>
          <p:nvPr/>
        </p:nvGrpSpPr>
        <p:grpSpPr>
          <a:xfrm>
            <a:off x="6947877" y="4125584"/>
            <a:ext cx="2923413" cy="966469"/>
            <a:chOff x="7876032" y="3105911"/>
            <a:chExt cx="2923413" cy="966469"/>
          </a:xfrm>
        </p:grpSpPr>
        <p:pic>
          <p:nvPicPr>
            <p:cNvPr id="7" name="object 5">
              <a:extLst>
                <a:ext uri="{FF2B5EF4-FFF2-40B4-BE49-F238E27FC236}">
                  <a16:creationId xmlns:a16="http://schemas.microsoft.com/office/drawing/2014/main" id="{3111ADE6-F854-71AC-BE14-FE3883F60648}"/>
                </a:ext>
              </a:extLst>
            </p:cNvPr>
            <p:cNvPicPr/>
            <p:nvPr/>
          </p:nvPicPr>
          <p:blipFill>
            <a:blip r:embed="rId3" cstate="print"/>
            <a:stretch>
              <a:fillRect/>
            </a:stretch>
          </p:blipFill>
          <p:spPr>
            <a:xfrm>
              <a:off x="7876032" y="3221748"/>
              <a:ext cx="2695955" cy="734555"/>
            </a:xfrm>
            <a:prstGeom prst="rect">
              <a:avLst/>
            </a:prstGeom>
          </p:spPr>
        </p:pic>
        <p:sp>
          <p:nvSpPr>
            <p:cNvPr id="8" name="object 6" descr="Orange oval used to emphasize the Zoom raise hand and Q&amp;A controls in the Zoom screenshot.">
              <a:extLst>
                <a:ext uri="{FF2B5EF4-FFF2-40B4-BE49-F238E27FC236}">
                  <a16:creationId xmlns:a16="http://schemas.microsoft.com/office/drawing/2014/main" id="{EFD84E77-2565-CAA6-66B4-8AACB385C73A}"/>
                </a:ext>
                <a:ext uri="{C183D7F6-B498-43B3-948B-1728B52AA6E4}">
                  <adec:decorative xmlns:adec="http://schemas.microsoft.com/office/drawing/2017/decorative" val="0"/>
                </a:ext>
              </a:extLst>
            </p:cNvPr>
            <p:cNvSpPr/>
            <p:nvPr/>
          </p:nvSpPr>
          <p:spPr>
            <a:xfrm>
              <a:off x="8511540" y="3105911"/>
              <a:ext cx="2287905" cy="966469"/>
            </a:xfrm>
            <a:custGeom>
              <a:avLst/>
              <a:gdLst/>
              <a:ahLst/>
              <a:cxnLst/>
              <a:rect l="l" t="t" r="r" b="b"/>
              <a:pathLst>
                <a:path w="2287904" h="966470">
                  <a:moveTo>
                    <a:pt x="0" y="483108"/>
                  </a:moveTo>
                  <a:lnTo>
                    <a:pt x="7177" y="428680"/>
                  </a:lnTo>
                  <a:lnTo>
                    <a:pt x="28196" y="376020"/>
                  </a:lnTo>
                  <a:lnTo>
                    <a:pt x="62284" y="325455"/>
                  </a:lnTo>
                  <a:lnTo>
                    <a:pt x="108667" y="277310"/>
                  </a:lnTo>
                  <a:lnTo>
                    <a:pt x="166575" y="231911"/>
                  </a:lnTo>
                  <a:lnTo>
                    <a:pt x="199608" y="210344"/>
                  </a:lnTo>
                  <a:lnTo>
                    <a:pt x="235233" y="189586"/>
                  </a:lnTo>
                  <a:lnTo>
                    <a:pt x="273353" y="169678"/>
                  </a:lnTo>
                  <a:lnTo>
                    <a:pt x="313870" y="150660"/>
                  </a:lnTo>
                  <a:lnTo>
                    <a:pt x="356690" y="132574"/>
                  </a:lnTo>
                  <a:lnTo>
                    <a:pt x="401714" y="115460"/>
                  </a:lnTo>
                  <a:lnTo>
                    <a:pt x="448847" y="99359"/>
                  </a:lnTo>
                  <a:lnTo>
                    <a:pt x="497992" y="84311"/>
                  </a:lnTo>
                  <a:lnTo>
                    <a:pt x="549053" y="70358"/>
                  </a:lnTo>
                  <a:lnTo>
                    <a:pt x="601932" y="57541"/>
                  </a:lnTo>
                  <a:lnTo>
                    <a:pt x="656533" y="45899"/>
                  </a:lnTo>
                  <a:lnTo>
                    <a:pt x="712760" y="35475"/>
                  </a:lnTo>
                  <a:lnTo>
                    <a:pt x="770517" y="26307"/>
                  </a:lnTo>
                  <a:lnTo>
                    <a:pt x="829706" y="18439"/>
                  </a:lnTo>
                  <a:lnTo>
                    <a:pt x="890231" y="11909"/>
                  </a:lnTo>
                  <a:lnTo>
                    <a:pt x="951996" y="6760"/>
                  </a:lnTo>
                  <a:lnTo>
                    <a:pt x="1014903" y="3031"/>
                  </a:lnTo>
                  <a:lnTo>
                    <a:pt x="1078858" y="764"/>
                  </a:lnTo>
                  <a:lnTo>
                    <a:pt x="1143762" y="0"/>
                  </a:lnTo>
                  <a:lnTo>
                    <a:pt x="1208665" y="764"/>
                  </a:lnTo>
                  <a:lnTo>
                    <a:pt x="1272620" y="3031"/>
                  </a:lnTo>
                  <a:lnTo>
                    <a:pt x="1335527" y="6760"/>
                  </a:lnTo>
                  <a:lnTo>
                    <a:pt x="1397292" y="11909"/>
                  </a:lnTo>
                  <a:lnTo>
                    <a:pt x="1457817" y="18439"/>
                  </a:lnTo>
                  <a:lnTo>
                    <a:pt x="1517006" y="26307"/>
                  </a:lnTo>
                  <a:lnTo>
                    <a:pt x="1574763" y="35475"/>
                  </a:lnTo>
                  <a:lnTo>
                    <a:pt x="1630990" y="45899"/>
                  </a:lnTo>
                  <a:lnTo>
                    <a:pt x="1685591" y="57541"/>
                  </a:lnTo>
                  <a:lnTo>
                    <a:pt x="1738470" y="70358"/>
                  </a:lnTo>
                  <a:lnTo>
                    <a:pt x="1789531" y="84311"/>
                  </a:lnTo>
                  <a:lnTo>
                    <a:pt x="1838676" y="99359"/>
                  </a:lnTo>
                  <a:lnTo>
                    <a:pt x="1885809" y="115460"/>
                  </a:lnTo>
                  <a:lnTo>
                    <a:pt x="1930833" y="132574"/>
                  </a:lnTo>
                  <a:lnTo>
                    <a:pt x="1973653" y="150660"/>
                  </a:lnTo>
                  <a:lnTo>
                    <a:pt x="2014170" y="169678"/>
                  </a:lnTo>
                  <a:lnTo>
                    <a:pt x="2052290" y="189586"/>
                  </a:lnTo>
                  <a:lnTo>
                    <a:pt x="2087915" y="210344"/>
                  </a:lnTo>
                  <a:lnTo>
                    <a:pt x="2120948" y="231911"/>
                  </a:lnTo>
                  <a:lnTo>
                    <a:pt x="2178856" y="277310"/>
                  </a:lnTo>
                  <a:lnTo>
                    <a:pt x="2225239" y="325455"/>
                  </a:lnTo>
                  <a:lnTo>
                    <a:pt x="2259327" y="376020"/>
                  </a:lnTo>
                  <a:lnTo>
                    <a:pt x="2280346" y="428680"/>
                  </a:lnTo>
                  <a:lnTo>
                    <a:pt x="2287524" y="483108"/>
                  </a:lnTo>
                  <a:lnTo>
                    <a:pt x="2285713" y="510522"/>
                  </a:lnTo>
                  <a:lnTo>
                    <a:pt x="2271518" y="564106"/>
                  </a:lnTo>
                  <a:lnTo>
                    <a:pt x="2243868" y="615760"/>
                  </a:lnTo>
                  <a:lnTo>
                    <a:pt x="2203536" y="665156"/>
                  </a:lnTo>
                  <a:lnTo>
                    <a:pt x="2151294" y="711968"/>
                  </a:lnTo>
                  <a:lnTo>
                    <a:pt x="2087915" y="755871"/>
                  </a:lnTo>
                  <a:lnTo>
                    <a:pt x="2052290" y="776629"/>
                  </a:lnTo>
                  <a:lnTo>
                    <a:pt x="2014170" y="796537"/>
                  </a:lnTo>
                  <a:lnTo>
                    <a:pt x="1973653" y="815555"/>
                  </a:lnTo>
                  <a:lnTo>
                    <a:pt x="1930833" y="833641"/>
                  </a:lnTo>
                  <a:lnTo>
                    <a:pt x="1885809" y="850755"/>
                  </a:lnTo>
                  <a:lnTo>
                    <a:pt x="1838676" y="866856"/>
                  </a:lnTo>
                  <a:lnTo>
                    <a:pt x="1789531" y="881904"/>
                  </a:lnTo>
                  <a:lnTo>
                    <a:pt x="1738470" y="895857"/>
                  </a:lnTo>
                  <a:lnTo>
                    <a:pt x="1685591" y="908674"/>
                  </a:lnTo>
                  <a:lnTo>
                    <a:pt x="1630990" y="920316"/>
                  </a:lnTo>
                  <a:lnTo>
                    <a:pt x="1574763" y="930740"/>
                  </a:lnTo>
                  <a:lnTo>
                    <a:pt x="1517006" y="939908"/>
                  </a:lnTo>
                  <a:lnTo>
                    <a:pt x="1457817" y="947776"/>
                  </a:lnTo>
                  <a:lnTo>
                    <a:pt x="1397292" y="954306"/>
                  </a:lnTo>
                  <a:lnTo>
                    <a:pt x="1335527" y="959455"/>
                  </a:lnTo>
                  <a:lnTo>
                    <a:pt x="1272620" y="963184"/>
                  </a:lnTo>
                  <a:lnTo>
                    <a:pt x="1208665" y="965451"/>
                  </a:lnTo>
                  <a:lnTo>
                    <a:pt x="1143762" y="966216"/>
                  </a:lnTo>
                  <a:lnTo>
                    <a:pt x="1078858" y="965451"/>
                  </a:lnTo>
                  <a:lnTo>
                    <a:pt x="1014903" y="963184"/>
                  </a:lnTo>
                  <a:lnTo>
                    <a:pt x="951996" y="959455"/>
                  </a:lnTo>
                  <a:lnTo>
                    <a:pt x="890231" y="954306"/>
                  </a:lnTo>
                  <a:lnTo>
                    <a:pt x="829706" y="947776"/>
                  </a:lnTo>
                  <a:lnTo>
                    <a:pt x="770517" y="939908"/>
                  </a:lnTo>
                  <a:lnTo>
                    <a:pt x="712760" y="930740"/>
                  </a:lnTo>
                  <a:lnTo>
                    <a:pt x="656533" y="920316"/>
                  </a:lnTo>
                  <a:lnTo>
                    <a:pt x="601932" y="908674"/>
                  </a:lnTo>
                  <a:lnTo>
                    <a:pt x="549053" y="895857"/>
                  </a:lnTo>
                  <a:lnTo>
                    <a:pt x="497992" y="881904"/>
                  </a:lnTo>
                  <a:lnTo>
                    <a:pt x="448847" y="866856"/>
                  </a:lnTo>
                  <a:lnTo>
                    <a:pt x="401714" y="850755"/>
                  </a:lnTo>
                  <a:lnTo>
                    <a:pt x="356690" y="833641"/>
                  </a:lnTo>
                  <a:lnTo>
                    <a:pt x="313870" y="815555"/>
                  </a:lnTo>
                  <a:lnTo>
                    <a:pt x="273353" y="796537"/>
                  </a:lnTo>
                  <a:lnTo>
                    <a:pt x="235233" y="776629"/>
                  </a:lnTo>
                  <a:lnTo>
                    <a:pt x="199608" y="755871"/>
                  </a:lnTo>
                  <a:lnTo>
                    <a:pt x="166575" y="734304"/>
                  </a:lnTo>
                  <a:lnTo>
                    <a:pt x="108667" y="688905"/>
                  </a:lnTo>
                  <a:lnTo>
                    <a:pt x="62284" y="640760"/>
                  </a:lnTo>
                  <a:lnTo>
                    <a:pt x="28196" y="590195"/>
                  </a:lnTo>
                  <a:lnTo>
                    <a:pt x="7177" y="537535"/>
                  </a:lnTo>
                  <a:lnTo>
                    <a:pt x="0" y="483108"/>
                  </a:lnTo>
                  <a:close/>
                </a:path>
              </a:pathLst>
            </a:custGeom>
            <a:ln w="76200">
              <a:solidFill>
                <a:srgbClr val="FF6600"/>
              </a:solidFill>
            </a:ln>
          </p:spPr>
          <p:txBody>
            <a:bodyPr wrap="square" lIns="0" tIns="0" rIns="0" bIns="0" rtlCol="0"/>
            <a:lstStyle/>
            <a:p>
              <a:endParaRPr dirty="0"/>
            </a:p>
          </p:txBody>
        </p:sp>
      </p:grpSp>
      <p:sp>
        <p:nvSpPr>
          <p:cNvPr id="5" name="Slide Number Placeholder 4">
            <a:extLst>
              <a:ext uri="{FF2B5EF4-FFF2-40B4-BE49-F238E27FC236}">
                <a16:creationId xmlns:a16="http://schemas.microsoft.com/office/drawing/2014/main" id="{F2D99E34-47C0-45FA-06E0-44317731E77C}"/>
              </a:ext>
            </a:extLst>
          </p:cNvPr>
          <p:cNvSpPr>
            <a:spLocks noGrp="1"/>
          </p:cNvSpPr>
          <p:nvPr>
            <p:ph type="sldNum" sz="quarter" idx="12"/>
          </p:nvPr>
        </p:nvSpPr>
        <p:spPr>
          <a:xfrm>
            <a:off x="10387584" y="6510528"/>
            <a:ext cx="1761067" cy="365125"/>
          </a:xfrm>
        </p:spPr>
        <p:txBody>
          <a:bodyPr/>
          <a:lstStyle/>
          <a:p>
            <a:r>
              <a:rPr lang="en-US" dirty="0">
                <a:solidFill>
                  <a:srgbClr val="083763"/>
                </a:solidFill>
              </a:rPr>
              <a:t> </a:t>
            </a:r>
            <a:fld id="{005C4985-ACD0-2B4C-8981-36243250F268}" type="slidenum">
              <a:rPr lang="en-US" smtClean="0">
                <a:solidFill>
                  <a:srgbClr val="083763"/>
                </a:solidFill>
              </a:rPr>
              <a:t>4</a:t>
            </a:fld>
            <a:endParaRPr lang="en-US" dirty="0">
              <a:solidFill>
                <a:srgbClr val="083763"/>
              </a:solidFill>
            </a:endParaRPr>
          </a:p>
        </p:txBody>
      </p:sp>
    </p:spTree>
    <p:extLst>
      <p:ext uri="{BB962C8B-B14F-4D97-AF65-F5344CB8AC3E}">
        <p14:creationId xmlns:p14="http://schemas.microsoft.com/office/powerpoint/2010/main" val="28619075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42464-7A84-F4F9-B151-D2CC2D5ACD91}"/>
              </a:ext>
            </a:extLst>
          </p:cNvPr>
          <p:cNvSpPr>
            <a:spLocks noGrp="1"/>
          </p:cNvSpPr>
          <p:nvPr>
            <p:ph type="title"/>
          </p:nvPr>
        </p:nvSpPr>
        <p:spPr/>
        <p:txBody>
          <a:bodyPr>
            <a:normAutofit fontScale="90000"/>
          </a:bodyPr>
          <a:lstStyle/>
          <a:p>
            <a:r>
              <a:rPr lang="en-US" dirty="0">
                <a:solidFill>
                  <a:srgbClr val="083763"/>
                </a:solidFill>
              </a:rPr>
              <a:t>Business Participation Programs</a:t>
            </a:r>
          </a:p>
        </p:txBody>
      </p:sp>
      <p:sp>
        <p:nvSpPr>
          <p:cNvPr id="8" name="TextBox 7">
            <a:extLst>
              <a:ext uri="{FF2B5EF4-FFF2-40B4-BE49-F238E27FC236}">
                <a16:creationId xmlns:a16="http://schemas.microsoft.com/office/drawing/2014/main" id="{CEBFE27B-E81A-E1F6-3D67-DE9667E303C3}"/>
              </a:ext>
            </a:extLst>
          </p:cNvPr>
          <p:cNvSpPr txBox="1"/>
          <p:nvPr/>
        </p:nvSpPr>
        <p:spPr>
          <a:xfrm>
            <a:off x="1137708" y="1275907"/>
            <a:ext cx="10368492" cy="5524589"/>
          </a:xfrm>
          <a:prstGeom prst="rect">
            <a:avLst/>
          </a:prstGeom>
          <a:noFill/>
        </p:spPr>
        <p:txBody>
          <a:bodyPr wrap="square">
            <a:spAutoFit/>
          </a:bodyPr>
          <a:lstStyle/>
          <a:p>
            <a:pPr marL="685800" marR="0" indent="-457200">
              <a:lnSpc>
                <a:spcPct val="90000"/>
              </a:lnSpc>
              <a:spcBef>
                <a:spcPts val="1000"/>
              </a:spcBef>
              <a:spcAft>
                <a:spcPts val="1200"/>
              </a:spcAft>
              <a:buClr>
                <a:srgbClr val="FF6600"/>
              </a:buClr>
              <a:buFont typeface="Arial" panose="020B0604020202020204" pitchFamily="34" charset="0"/>
              <a:buChar char="•"/>
            </a:pPr>
            <a:r>
              <a:rPr lang="en-US" sz="3000" dirty="0">
                <a:solidFill>
                  <a:srgbClr val="083763"/>
                </a:solidFill>
                <a:effectLst/>
                <a:ea typeface="Calibri" panose="020F0502020204030204" pitchFamily="34" charset="0"/>
                <a:cs typeface="Arial" panose="020B0604020202020204" pitchFamily="34" charset="0"/>
              </a:rPr>
              <a:t>DVBE Participation Compliance Requirements</a:t>
            </a:r>
          </a:p>
          <a:p>
            <a:pPr marL="685800" marR="0" indent="-457200">
              <a:lnSpc>
                <a:spcPct val="90000"/>
              </a:lnSpc>
              <a:spcBef>
                <a:spcPts val="1000"/>
              </a:spcBef>
              <a:spcAft>
                <a:spcPts val="1200"/>
              </a:spcAft>
              <a:buClr>
                <a:srgbClr val="FF6600"/>
              </a:buClr>
              <a:buFont typeface="Arial" panose="020B0604020202020204" pitchFamily="34" charset="0"/>
              <a:buChar char="•"/>
            </a:pPr>
            <a:r>
              <a:rPr lang="en-US" sz="3000" dirty="0">
                <a:solidFill>
                  <a:srgbClr val="083763"/>
                </a:solidFill>
                <a:effectLst/>
                <a:ea typeface="Calibri" panose="020F0502020204030204" pitchFamily="34" charset="0"/>
                <a:cs typeface="Arial" panose="020B0604020202020204" pitchFamily="34" charset="0"/>
              </a:rPr>
              <a:t>DVBE Incentive</a:t>
            </a:r>
          </a:p>
          <a:p>
            <a:pPr marL="685800" marR="0" indent="-457200">
              <a:lnSpc>
                <a:spcPct val="90000"/>
              </a:lnSpc>
              <a:spcBef>
                <a:spcPts val="1000"/>
              </a:spcBef>
              <a:spcAft>
                <a:spcPts val="1200"/>
              </a:spcAft>
              <a:buClr>
                <a:srgbClr val="FF6600"/>
              </a:buClr>
              <a:buFont typeface="Arial" panose="020B0604020202020204" pitchFamily="34" charset="0"/>
              <a:buChar char="•"/>
            </a:pPr>
            <a:r>
              <a:rPr lang="en-US" sz="3000" dirty="0">
                <a:solidFill>
                  <a:srgbClr val="083763"/>
                </a:solidFill>
                <a:effectLst/>
                <a:ea typeface="Calibri" panose="020F0502020204030204" pitchFamily="34" charset="0"/>
                <a:cs typeface="Arial" panose="020B0604020202020204" pitchFamily="34" charset="0"/>
              </a:rPr>
              <a:t>Small Business/Microbusiness Preference</a:t>
            </a:r>
          </a:p>
          <a:p>
            <a:pPr marL="685800" marR="0" indent="-457200">
              <a:lnSpc>
                <a:spcPct val="90000"/>
              </a:lnSpc>
              <a:spcBef>
                <a:spcPts val="1000"/>
              </a:spcBef>
              <a:spcAft>
                <a:spcPts val="1200"/>
              </a:spcAft>
              <a:buClr>
                <a:srgbClr val="FF6600"/>
              </a:buClr>
              <a:buFont typeface="Arial" panose="020B0604020202020204" pitchFamily="34" charset="0"/>
              <a:buChar char="•"/>
            </a:pPr>
            <a:r>
              <a:rPr lang="en-US" sz="3000" dirty="0">
                <a:solidFill>
                  <a:srgbClr val="083763"/>
                </a:solidFill>
                <a:effectLst/>
                <a:ea typeface="Calibri" panose="020F0502020204030204" pitchFamily="34" charset="0"/>
                <a:cs typeface="Arial" panose="020B0604020202020204" pitchFamily="34" charset="0"/>
              </a:rPr>
              <a:t>Non-Small Business Preference</a:t>
            </a:r>
          </a:p>
          <a:p>
            <a:pPr marL="685800" marR="0" indent="-457200">
              <a:lnSpc>
                <a:spcPct val="90000"/>
              </a:lnSpc>
              <a:spcBef>
                <a:spcPts val="1000"/>
              </a:spcBef>
              <a:spcAft>
                <a:spcPts val="1200"/>
              </a:spcAft>
              <a:buClr>
                <a:srgbClr val="FF6600"/>
              </a:buClr>
              <a:buFont typeface="Arial" panose="020B0604020202020204" pitchFamily="34" charset="0"/>
              <a:buChar char="•"/>
            </a:pPr>
            <a:r>
              <a:rPr lang="en-US" sz="3000" dirty="0">
                <a:solidFill>
                  <a:srgbClr val="083763"/>
                </a:solidFill>
                <a:effectLst/>
                <a:ea typeface="Calibri" panose="020F0502020204030204" pitchFamily="34" charset="0"/>
                <a:cs typeface="Arial" panose="020B0604020202020204" pitchFamily="34" charset="0"/>
              </a:rPr>
              <a:t>Target Area Contract Preference Act</a:t>
            </a:r>
          </a:p>
          <a:p>
            <a:pPr marL="1371600" lvl="1" indent="-511175">
              <a:lnSpc>
                <a:spcPct val="90000"/>
              </a:lnSpc>
              <a:spcBef>
                <a:spcPts val="1000"/>
              </a:spcBef>
              <a:spcAft>
                <a:spcPts val="1200"/>
              </a:spcAft>
              <a:buClr>
                <a:srgbClr val="FF6600"/>
              </a:buClr>
              <a:buFont typeface="Courier New" panose="02070309020205020404" pitchFamily="49" charset="0"/>
              <a:buChar char="o"/>
            </a:pPr>
            <a:r>
              <a:rPr lang="en-US" sz="3000" dirty="0">
                <a:solidFill>
                  <a:srgbClr val="083763"/>
                </a:solidFill>
                <a:ea typeface="Times New Roman" panose="02020603050405020304" pitchFamily="18" charset="0"/>
                <a:cs typeface="Arial" panose="020B0604020202020204" pitchFamily="34" charset="0"/>
              </a:rPr>
              <a:t>State of California Certification Search: </a:t>
            </a:r>
            <a:r>
              <a:rPr lang="en-US" sz="3000" dirty="0">
                <a:solidFill>
                  <a:srgbClr val="FF6600"/>
                </a:solidFill>
                <a:effectLst/>
                <a:ea typeface="Times New Roman" panose="02020603050405020304" pitchFamily="18" charset="0"/>
                <a:hlinkClick r:id="rId3">
                  <a:extLst>
                    <a:ext uri="{A12FA001-AC4F-418D-AE19-62706E023703}">
                      <ahyp:hlinkClr xmlns:ahyp="http://schemas.microsoft.com/office/drawing/2018/hyperlinkcolor" val="tx"/>
                    </a:ext>
                  </a:extLst>
                </a:hlinkClick>
              </a:rPr>
              <a:t>https://www.caleprocure.ca.gov/pages/PublicSearch/supplier-search.aspx</a:t>
            </a:r>
            <a:endParaRPr lang="en-US" sz="3000" dirty="0">
              <a:solidFill>
                <a:srgbClr val="FF6600"/>
              </a:solidFill>
              <a:ea typeface="Calibri" panose="020F0502020204030204" pitchFamily="34" charset="0"/>
              <a:cs typeface="Arial" panose="020B0604020202020204" pitchFamily="34" charset="0"/>
            </a:endParaRPr>
          </a:p>
          <a:p>
            <a:pPr marL="685800" marR="0" indent="-457200">
              <a:lnSpc>
                <a:spcPct val="90000"/>
              </a:lnSpc>
              <a:spcBef>
                <a:spcPts val="1000"/>
              </a:spcBef>
              <a:spcAft>
                <a:spcPts val="1200"/>
              </a:spcAft>
              <a:buClr>
                <a:srgbClr val="FF6600"/>
              </a:buClr>
              <a:buFont typeface="Arial" panose="020B0604020202020204" pitchFamily="34" charset="0"/>
              <a:buChar char="•"/>
            </a:pPr>
            <a:endParaRPr lang="en-US" sz="3000" dirty="0">
              <a:effectLst/>
              <a:latin typeface="Tahoma" panose="020B0604030504040204" pitchFamily="34"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D2180CB-ECC7-35F6-5346-A1D33D14E3A3}"/>
              </a:ext>
            </a:extLst>
          </p:cNvPr>
          <p:cNvSpPr txBox="1"/>
          <p:nvPr/>
        </p:nvSpPr>
        <p:spPr>
          <a:xfrm>
            <a:off x="-1" y="6382512"/>
            <a:ext cx="3981691" cy="369332"/>
          </a:xfrm>
          <a:prstGeom prst="rect">
            <a:avLst/>
          </a:prstGeom>
          <a:noFill/>
        </p:spPr>
        <p:txBody>
          <a:bodyPr wrap="square" rtlCol="0">
            <a:spAutoFit/>
          </a:bodyPr>
          <a:lstStyle/>
          <a:p>
            <a:r>
              <a:rPr lang="en-US" b="1" dirty="0">
                <a:solidFill>
                  <a:srgbClr val="083763"/>
                </a:solidFill>
                <a:ea typeface="Tahoma"/>
                <a:cs typeface="Tahoma"/>
              </a:rPr>
              <a:t>Solicitation Manual pages 45-50</a:t>
            </a:r>
            <a:endParaRPr lang="en-US" b="1" dirty="0">
              <a:solidFill>
                <a:srgbClr val="083763"/>
              </a:solidFill>
              <a:highlight>
                <a:srgbClr val="FFFF00"/>
              </a:highlight>
              <a:ea typeface="Tahoma"/>
              <a:cs typeface="Tahoma"/>
            </a:endParaRPr>
          </a:p>
        </p:txBody>
      </p:sp>
      <p:sp>
        <p:nvSpPr>
          <p:cNvPr id="5" name="Slide Number Placeholder 4">
            <a:extLst>
              <a:ext uri="{FF2B5EF4-FFF2-40B4-BE49-F238E27FC236}">
                <a16:creationId xmlns:a16="http://schemas.microsoft.com/office/drawing/2014/main" id="{75A08B52-A4E6-5E95-8DD0-0BA16B7C319B}"/>
              </a:ext>
            </a:extLst>
          </p:cNvPr>
          <p:cNvSpPr>
            <a:spLocks noGrp="1"/>
          </p:cNvSpPr>
          <p:nvPr>
            <p:ph type="sldNum" sz="quarter" idx="12"/>
          </p:nvPr>
        </p:nvSpPr>
        <p:spPr>
          <a:xfrm>
            <a:off x="10387584" y="6510528"/>
            <a:ext cx="1761067" cy="365125"/>
          </a:xfrm>
        </p:spPr>
        <p:txBody>
          <a:bodyPr/>
          <a:lstStyle/>
          <a:p>
            <a:fld id="{005C4985-ACD0-2B4C-8981-36243250F268}" type="slidenum">
              <a:rPr lang="en-US" smtClean="0">
                <a:solidFill>
                  <a:srgbClr val="083763"/>
                </a:solidFill>
              </a:rPr>
              <a:t>40</a:t>
            </a:fld>
            <a:endParaRPr lang="en-US" dirty="0">
              <a:solidFill>
                <a:srgbClr val="083763"/>
              </a:solidFill>
            </a:endParaRPr>
          </a:p>
        </p:txBody>
      </p:sp>
    </p:spTree>
    <p:extLst>
      <p:ext uri="{BB962C8B-B14F-4D97-AF65-F5344CB8AC3E}">
        <p14:creationId xmlns:p14="http://schemas.microsoft.com/office/powerpoint/2010/main" val="38606817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42464-7A84-F4F9-B151-D2CC2D5ACD91}"/>
              </a:ext>
            </a:extLst>
          </p:cNvPr>
          <p:cNvSpPr>
            <a:spLocks noGrp="1"/>
          </p:cNvSpPr>
          <p:nvPr>
            <p:ph type="title"/>
          </p:nvPr>
        </p:nvSpPr>
        <p:spPr>
          <a:xfrm>
            <a:off x="1399822" y="95551"/>
            <a:ext cx="9953978" cy="1038840"/>
          </a:xfrm>
        </p:spPr>
        <p:txBody>
          <a:bodyPr>
            <a:noAutofit/>
          </a:bodyPr>
          <a:lstStyle/>
          <a:p>
            <a:r>
              <a:rPr lang="en-US" sz="3800" dirty="0">
                <a:solidFill>
                  <a:srgbClr val="083763"/>
                </a:solidFill>
              </a:rPr>
              <a:t>Disabled Veteran Business Enterprise (DVBE)</a:t>
            </a:r>
          </a:p>
        </p:txBody>
      </p:sp>
      <p:sp>
        <p:nvSpPr>
          <p:cNvPr id="8" name="TextBox 7">
            <a:extLst>
              <a:ext uri="{FF2B5EF4-FFF2-40B4-BE49-F238E27FC236}">
                <a16:creationId xmlns:a16="http://schemas.microsoft.com/office/drawing/2014/main" id="{CEBFE27B-E81A-E1F6-3D67-DE9667E303C3}"/>
              </a:ext>
            </a:extLst>
          </p:cNvPr>
          <p:cNvSpPr txBox="1"/>
          <p:nvPr/>
        </p:nvSpPr>
        <p:spPr>
          <a:xfrm>
            <a:off x="623227" y="1371600"/>
            <a:ext cx="10945545" cy="4699748"/>
          </a:xfrm>
          <a:prstGeom prst="rect">
            <a:avLst/>
          </a:prstGeom>
          <a:noFill/>
        </p:spPr>
        <p:txBody>
          <a:bodyPr wrap="square">
            <a:spAutoFit/>
          </a:bodyPr>
          <a:lstStyle/>
          <a:p>
            <a:pPr marL="685800" marR="0" indent="-457200">
              <a:lnSpc>
                <a:spcPct val="90000"/>
              </a:lnSpc>
              <a:spcBef>
                <a:spcPts val="900"/>
              </a:spcBef>
              <a:spcAft>
                <a:spcPts val="900"/>
              </a:spcAft>
              <a:buClr>
                <a:srgbClr val="FF6600"/>
              </a:buClr>
              <a:buFont typeface="Arial" panose="020B0604020202020204" pitchFamily="34" charset="0"/>
              <a:buChar char="•"/>
            </a:pPr>
            <a:r>
              <a:rPr lang="en-US" sz="2400" dirty="0">
                <a:solidFill>
                  <a:srgbClr val="083763"/>
                </a:solidFill>
                <a:effectLst/>
                <a:latin typeface="+mj-lt"/>
                <a:ea typeface="Calibri" panose="020F0502020204030204" pitchFamily="34" charset="0"/>
                <a:cs typeface="Arial" panose="020B0604020202020204" pitchFamily="34" charset="0"/>
              </a:rPr>
              <a:t>DVBE Participation Compliance Requirements</a:t>
            </a:r>
          </a:p>
          <a:p>
            <a:pPr marL="1371600" lvl="1" indent="-457200">
              <a:lnSpc>
                <a:spcPct val="90000"/>
              </a:lnSpc>
              <a:spcBef>
                <a:spcPts val="900"/>
              </a:spcBef>
              <a:spcAft>
                <a:spcPts val="900"/>
              </a:spcAft>
              <a:buClr>
                <a:srgbClr val="FF6600"/>
              </a:buClr>
              <a:buFont typeface="Courier New" panose="02070309020205020404" pitchFamily="49" charset="0"/>
              <a:buChar char="o"/>
            </a:pPr>
            <a:r>
              <a:rPr lang="en-US" sz="2400" dirty="0">
                <a:solidFill>
                  <a:srgbClr val="083763"/>
                </a:solidFill>
                <a:effectLst/>
                <a:highlight>
                  <a:srgbClr val="FFEDA3"/>
                </a:highlight>
                <a:ea typeface="Calibri" panose="020F0502020204030204" pitchFamily="34" charset="0"/>
                <a:cs typeface="Arial" panose="020B0604020202020204" pitchFamily="34" charset="0"/>
              </a:rPr>
              <a:t>Required participation w</a:t>
            </a:r>
            <a:r>
              <a:rPr lang="en-US" sz="2400" dirty="0">
                <a:solidFill>
                  <a:srgbClr val="083763"/>
                </a:solidFill>
                <a:highlight>
                  <a:srgbClr val="FFEDA3"/>
                </a:highlight>
                <a:ea typeface="Calibri" panose="020F0502020204030204" pitchFamily="34" charset="0"/>
                <a:cs typeface="Arial" panose="020B0604020202020204" pitchFamily="34" charset="0"/>
              </a:rPr>
              <a:t>aived for this solicitation</a:t>
            </a:r>
            <a:endParaRPr lang="en-US" sz="2400" dirty="0">
              <a:solidFill>
                <a:srgbClr val="083763"/>
              </a:solidFill>
              <a:effectLst/>
              <a:highlight>
                <a:srgbClr val="FFEDA3"/>
              </a:highlight>
              <a:ea typeface="Calibri" panose="020F0502020204030204" pitchFamily="34" charset="0"/>
              <a:cs typeface="Arial" panose="020B0604020202020204" pitchFamily="34" charset="0"/>
            </a:endParaRPr>
          </a:p>
          <a:p>
            <a:pPr marL="685800" marR="0" indent="-457200">
              <a:lnSpc>
                <a:spcPct val="90000"/>
              </a:lnSpc>
              <a:spcBef>
                <a:spcPts val="900"/>
              </a:spcBef>
              <a:spcAft>
                <a:spcPts val="900"/>
              </a:spcAft>
              <a:buClr>
                <a:srgbClr val="FF6600"/>
              </a:buClr>
              <a:buFont typeface="Arial" panose="020B0604020202020204" pitchFamily="34" charset="0"/>
              <a:buChar char="•"/>
            </a:pPr>
            <a:r>
              <a:rPr lang="en-US" sz="2400" b="1" dirty="0">
                <a:solidFill>
                  <a:srgbClr val="083763"/>
                </a:solidFill>
                <a:effectLst/>
                <a:latin typeface="+mj-lt"/>
                <a:ea typeface="Calibri" panose="020F0502020204030204" pitchFamily="34" charset="0"/>
                <a:cs typeface="Arial" panose="020B0604020202020204" pitchFamily="34" charset="0"/>
              </a:rPr>
              <a:t>DVBE Incentive </a:t>
            </a:r>
          </a:p>
          <a:p>
            <a:pPr marL="1371600" lvl="1" indent="-457200">
              <a:lnSpc>
                <a:spcPct val="90000"/>
              </a:lnSpc>
              <a:spcBef>
                <a:spcPts val="900"/>
              </a:spcBef>
              <a:spcAft>
                <a:spcPts val="900"/>
              </a:spcAft>
              <a:buClr>
                <a:srgbClr val="FF6600"/>
              </a:buClr>
              <a:buFont typeface="Courier New" panose="02070309020205020404" pitchFamily="49" charset="0"/>
              <a:buChar char="o"/>
            </a:pPr>
            <a:r>
              <a:rPr lang="en-US" sz="2400" dirty="0">
                <a:solidFill>
                  <a:srgbClr val="083763"/>
                </a:solidFill>
                <a:effectLst/>
                <a:ea typeface="Calibri" panose="020F0502020204030204" pitchFamily="34" charset="0"/>
                <a:cs typeface="Arial" panose="020B0604020202020204" pitchFamily="34" charset="0"/>
              </a:rPr>
              <a:t>Optional participation of 0.01% or greater will receive incentive points</a:t>
            </a:r>
          </a:p>
          <a:p>
            <a:pPr marL="1371600" lvl="1" indent="-457200">
              <a:lnSpc>
                <a:spcPct val="90000"/>
              </a:lnSpc>
              <a:spcBef>
                <a:spcPts val="900"/>
              </a:spcBef>
              <a:spcAft>
                <a:spcPts val="900"/>
              </a:spcAft>
              <a:buClr>
                <a:srgbClr val="FF6600"/>
              </a:buClr>
              <a:buFont typeface="Courier New" panose="02070309020205020404" pitchFamily="49" charset="0"/>
              <a:buChar char="o"/>
            </a:pPr>
            <a:r>
              <a:rPr lang="en-US" sz="2400" dirty="0">
                <a:solidFill>
                  <a:srgbClr val="083763"/>
                </a:solidFill>
                <a:ea typeface="Calibri" panose="020F0502020204030204" pitchFamily="34" charset="0"/>
                <a:cs typeface="Arial" panose="020B0604020202020204" pitchFamily="34" charset="0"/>
              </a:rPr>
              <a:t>Business must be formally certified by OSDS</a:t>
            </a:r>
          </a:p>
          <a:p>
            <a:pPr marL="1371600" lvl="1" indent="-457200">
              <a:lnSpc>
                <a:spcPct val="90000"/>
              </a:lnSpc>
              <a:spcBef>
                <a:spcPts val="900"/>
              </a:spcBef>
              <a:spcAft>
                <a:spcPts val="900"/>
              </a:spcAft>
              <a:buClr>
                <a:srgbClr val="FF6600"/>
              </a:buClr>
              <a:buFont typeface="Courier New" panose="02070309020205020404" pitchFamily="49" charset="0"/>
              <a:buChar char="o"/>
            </a:pPr>
            <a:r>
              <a:rPr lang="en-US" sz="2400" dirty="0">
                <a:solidFill>
                  <a:srgbClr val="083763"/>
                </a:solidFill>
                <a:ea typeface="Calibri" panose="020F0502020204030204" pitchFamily="34" charset="0"/>
                <a:cs typeface="Arial" panose="020B0604020202020204" pitchFamily="34" charset="0"/>
              </a:rPr>
              <a:t>Perform a Commercially Useful Function (CUF)</a:t>
            </a:r>
          </a:p>
          <a:p>
            <a:pPr marL="1371600" lvl="1" indent="-457200">
              <a:lnSpc>
                <a:spcPct val="90000"/>
              </a:lnSpc>
              <a:spcBef>
                <a:spcPts val="900"/>
              </a:spcBef>
              <a:spcAft>
                <a:spcPts val="900"/>
              </a:spcAft>
              <a:buClr>
                <a:srgbClr val="FF6600"/>
              </a:buClr>
              <a:buFont typeface="Courier New" panose="02070309020205020404" pitchFamily="49" charset="0"/>
              <a:buChar char="o"/>
            </a:pPr>
            <a:r>
              <a:rPr lang="en-US" sz="2400" dirty="0">
                <a:solidFill>
                  <a:srgbClr val="083763"/>
                </a:solidFill>
                <a:ea typeface="Calibri" panose="020F0502020204030204" pitchFamily="34" charset="0"/>
                <a:cs typeface="Arial" panose="020B0604020202020204" pitchFamily="34" charset="0"/>
              </a:rPr>
              <a:t>DVBE firm cannot be currently suspended for violating DVBE law </a:t>
            </a:r>
          </a:p>
          <a:p>
            <a:pPr marL="1371600" lvl="1" indent="-457200">
              <a:lnSpc>
                <a:spcPct val="90000"/>
              </a:lnSpc>
              <a:spcBef>
                <a:spcPts val="900"/>
              </a:spcBef>
              <a:spcAft>
                <a:spcPts val="900"/>
              </a:spcAft>
              <a:buClr>
                <a:srgbClr val="FF6600"/>
              </a:buClr>
              <a:buFont typeface="Courier New" panose="02070309020205020404" pitchFamily="49" charset="0"/>
              <a:buChar char="o"/>
            </a:pPr>
            <a:r>
              <a:rPr lang="en-US" sz="2400" dirty="0">
                <a:solidFill>
                  <a:srgbClr val="083763"/>
                </a:solidFill>
                <a:ea typeface="Calibri" panose="020F0502020204030204" pitchFamily="34" charset="0"/>
                <a:cs typeface="Arial" panose="020B0604020202020204" pitchFamily="34" charset="0"/>
              </a:rPr>
              <a:t>If awarded, contract must adhere to DVBE participation level identified in the proposal</a:t>
            </a:r>
            <a:endParaRPr lang="en-US" altLang="en-US" sz="2400" dirty="0">
              <a:solidFill>
                <a:schemeClr val="tx2"/>
              </a:solidFill>
            </a:endParaRPr>
          </a:p>
        </p:txBody>
      </p:sp>
      <p:sp>
        <p:nvSpPr>
          <p:cNvPr id="3" name="TextBox 2">
            <a:extLst>
              <a:ext uri="{FF2B5EF4-FFF2-40B4-BE49-F238E27FC236}">
                <a16:creationId xmlns:a16="http://schemas.microsoft.com/office/drawing/2014/main" id="{2D2180CB-ECC7-35F6-5346-A1D33D14E3A3}"/>
              </a:ext>
            </a:extLst>
          </p:cNvPr>
          <p:cNvSpPr txBox="1"/>
          <p:nvPr/>
        </p:nvSpPr>
        <p:spPr>
          <a:xfrm>
            <a:off x="-1" y="6382512"/>
            <a:ext cx="11709071" cy="369332"/>
          </a:xfrm>
          <a:prstGeom prst="rect">
            <a:avLst/>
          </a:prstGeom>
          <a:noFill/>
        </p:spPr>
        <p:txBody>
          <a:bodyPr wrap="square" rtlCol="0">
            <a:spAutoFit/>
          </a:bodyPr>
          <a:lstStyle/>
          <a:p>
            <a:r>
              <a:rPr lang="en-US" b="1" dirty="0">
                <a:solidFill>
                  <a:srgbClr val="083763"/>
                </a:solidFill>
                <a:ea typeface="Tahoma"/>
                <a:cs typeface="Tahoma"/>
              </a:rPr>
              <a:t>Solicitation Manual pages 45-46; </a:t>
            </a:r>
            <a:r>
              <a:rPr lang="en-US" b="1" dirty="0">
                <a:solidFill>
                  <a:srgbClr val="083763"/>
                </a:solidFill>
                <a:ea typeface="Tahoma" panose="020B0604030504040204" pitchFamily="34" charset="0"/>
                <a:cs typeface="Tahoma" panose="020B0604030504040204" pitchFamily="34" charset="0"/>
              </a:rPr>
              <a:t>Standard Agreement Example (Attachment 8), Exhibit D pages 4-6</a:t>
            </a:r>
            <a:r>
              <a:rPr lang="en-US" b="1" dirty="0">
                <a:solidFill>
                  <a:srgbClr val="083763"/>
                </a:solidFill>
                <a:ea typeface="Tahoma"/>
                <a:cs typeface="Tahoma"/>
              </a:rPr>
              <a:t> </a:t>
            </a:r>
            <a:endParaRPr lang="en-US" b="1" dirty="0">
              <a:solidFill>
                <a:srgbClr val="083763"/>
              </a:solidFill>
              <a:highlight>
                <a:srgbClr val="FFFF00"/>
              </a:highlight>
              <a:ea typeface="Tahoma"/>
              <a:cs typeface="Tahoma"/>
            </a:endParaRPr>
          </a:p>
        </p:txBody>
      </p:sp>
      <p:sp>
        <p:nvSpPr>
          <p:cNvPr id="5" name="Slide Number Placeholder 4">
            <a:extLst>
              <a:ext uri="{FF2B5EF4-FFF2-40B4-BE49-F238E27FC236}">
                <a16:creationId xmlns:a16="http://schemas.microsoft.com/office/drawing/2014/main" id="{75A08B52-A4E6-5E95-8DD0-0BA16B7C319B}"/>
              </a:ext>
            </a:extLst>
          </p:cNvPr>
          <p:cNvSpPr>
            <a:spLocks noGrp="1"/>
          </p:cNvSpPr>
          <p:nvPr>
            <p:ph type="sldNum" sz="quarter" idx="12"/>
          </p:nvPr>
        </p:nvSpPr>
        <p:spPr>
          <a:xfrm>
            <a:off x="10387584" y="6510528"/>
            <a:ext cx="1761067" cy="365125"/>
          </a:xfrm>
        </p:spPr>
        <p:txBody>
          <a:bodyPr/>
          <a:lstStyle/>
          <a:p>
            <a:fld id="{005C4985-ACD0-2B4C-8981-36243250F268}" type="slidenum">
              <a:rPr lang="en-US" smtClean="0">
                <a:solidFill>
                  <a:srgbClr val="083763"/>
                </a:solidFill>
              </a:rPr>
              <a:t>41</a:t>
            </a:fld>
            <a:endParaRPr lang="en-US" dirty="0">
              <a:solidFill>
                <a:srgbClr val="083763"/>
              </a:solidFill>
            </a:endParaRPr>
          </a:p>
        </p:txBody>
      </p:sp>
    </p:spTree>
    <p:extLst>
      <p:ext uri="{BB962C8B-B14F-4D97-AF65-F5344CB8AC3E}">
        <p14:creationId xmlns:p14="http://schemas.microsoft.com/office/powerpoint/2010/main" val="19042017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42464-7A84-F4F9-B151-D2CC2D5ACD91}"/>
              </a:ext>
            </a:extLst>
          </p:cNvPr>
          <p:cNvSpPr>
            <a:spLocks noGrp="1"/>
          </p:cNvSpPr>
          <p:nvPr>
            <p:ph type="title"/>
          </p:nvPr>
        </p:nvSpPr>
        <p:spPr>
          <a:xfrm>
            <a:off x="1399822" y="95551"/>
            <a:ext cx="9953978" cy="1038840"/>
          </a:xfrm>
        </p:spPr>
        <p:txBody>
          <a:bodyPr>
            <a:noAutofit/>
          </a:bodyPr>
          <a:lstStyle/>
          <a:p>
            <a:r>
              <a:rPr lang="en-US" sz="3800" dirty="0">
                <a:solidFill>
                  <a:srgbClr val="083763"/>
                </a:solidFill>
              </a:rPr>
              <a:t>Small Business/Microbusiness</a:t>
            </a:r>
          </a:p>
        </p:txBody>
      </p:sp>
      <p:sp>
        <p:nvSpPr>
          <p:cNvPr id="8" name="TextBox 7">
            <a:extLst>
              <a:ext uri="{FF2B5EF4-FFF2-40B4-BE49-F238E27FC236}">
                <a16:creationId xmlns:a16="http://schemas.microsoft.com/office/drawing/2014/main" id="{CEBFE27B-E81A-E1F6-3D67-DE9667E303C3}"/>
              </a:ext>
            </a:extLst>
          </p:cNvPr>
          <p:cNvSpPr txBox="1"/>
          <p:nvPr/>
        </p:nvSpPr>
        <p:spPr>
          <a:xfrm>
            <a:off x="987954" y="1371600"/>
            <a:ext cx="10216092" cy="2795637"/>
          </a:xfrm>
          <a:prstGeom prst="rect">
            <a:avLst/>
          </a:prstGeom>
          <a:noFill/>
        </p:spPr>
        <p:txBody>
          <a:bodyPr wrap="square">
            <a:spAutoFit/>
          </a:bodyPr>
          <a:lstStyle/>
          <a:p>
            <a:pPr marL="685800" marR="0" indent="-457200">
              <a:lnSpc>
                <a:spcPct val="108000"/>
              </a:lnSpc>
              <a:spcBef>
                <a:spcPts val="800"/>
              </a:spcBef>
              <a:spcAft>
                <a:spcPts val="800"/>
              </a:spcAft>
              <a:buClr>
                <a:srgbClr val="FF6600"/>
              </a:buClr>
              <a:buFont typeface="Arial" panose="020B0604020202020204" pitchFamily="34" charset="0"/>
              <a:buChar char="•"/>
            </a:pPr>
            <a:r>
              <a:rPr lang="en-US" sz="3200" dirty="0">
                <a:solidFill>
                  <a:srgbClr val="083763"/>
                </a:solidFill>
                <a:ea typeface="Calibri" panose="020F0502020204030204" pitchFamily="34" charset="0"/>
                <a:cs typeface="Arial" panose="020B0604020202020204" pitchFamily="34" charset="0"/>
              </a:rPr>
              <a:t>Optional participation</a:t>
            </a:r>
            <a:endParaRPr lang="en-US" sz="3200" dirty="0">
              <a:solidFill>
                <a:srgbClr val="083763"/>
              </a:solidFill>
              <a:effectLst/>
              <a:ea typeface="Calibri" panose="020F0502020204030204" pitchFamily="34" charset="0"/>
              <a:cs typeface="Arial" panose="020B0604020202020204" pitchFamily="34" charset="0"/>
            </a:endParaRPr>
          </a:p>
          <a:p>
            <a:pPr marL="685800" marR="0" indent="-457200">
              <a:lnSpc>
                <a:spcPct val="108000"/>
              </a:lnSpc>
              <a:spcBef>
                <a:spcPts val="800"/>
              </a:spcBef>
              <a:spcAft>
                <a:spcPts val="800"/>
              </a:spcAft>
              <a:buClr>
                <a:srgbClr val="FF6600"/>
              </a:buClr>
              <a:buFont typeface="Arial" panose="020B0604020202020204" pitchFamily="34" charset="0"/>
              <a:buChar char="•"/>
            </a:pPr>
            <a:r>
              <a:rPr lang="en-US" sz="3200" dirty="0">
                <a:solidFill>
                  <a:srgbClr val="083763"/>
                </a:solidFill>
                <a:effectLst/>
                <a:ea typeface="Calibri" panose="020F0502020204030204" pitchFamily="34" charset="0"/>
                <a:cs typeface="Arial" panose="020B0604020202020204" pitchFamily="34" charset="0"/>
              </a:rPr>
              <a:t>Business must be formally certified by OSDS </a:t>
            </a:r>
          </a:p>
          <a:p>
            <a:pPr marL="685800" marR="0" indent="-457200">
              <a:lnSpc>
                <a:spcPct val="108000"/>
              </a:lnSpc>
              <a:spcBef>
                <a:spcPts val="800"/>
              </a:spcBef>
              <a:spcAft>
                <a:spcPts val="800"/>
              </a:spcAft>
              <a:buClr>
                <a:srgbClr val="FF6600"/>
              </a:buClr>
              <a:buFont typeface="Arial" panose="020B0604020202020204" pitchFamily="34" charset="0"/>
              <a:buChar char="•"/>
            </a:pPr>
            <a:r>
              <a:rPr lang="en-US" sz="3200" dirty="0">
                <a:solidFill>
                  <a:srgbClr val="083763"/>
                </a:solidFill>
                <a:effectLst/>
                <a:ea typeface="Calibri" panose="020F0502020204030204" pitchFamily="34" charset="0"/>
                <a:cs typeface="Arial" panose="020B0604020202020204" pitchFamily="34" charset="0"/>
              </a:rPr>
              <a:t>5% preference points </a:t>
            </a:r>
          </a:p>
          <a:p>
            <a:pPr marL="685800" marR="0" indent="-457200">
              <a:lnSpc>
                <a:spcPct val="108000"/>
              </a:lnSpc>
              <a:spcBef>
                <a:spcPts val="800"/>
              </a:spcBef>
              <a:spcAft>
                <a:spcPts val="800"/>
              </a:spcAft>
              <a:buClr>
                <a:srgbClr val="FF6600"/>
              </a:buClr>
              <a:buFont typeface="Arial" panose="020B0604020202020204" pitchFamily="34" charset="0"/>
              <a:buChar char="•"/>
            </a:pPr>
            <a:r>
              <a:rPr lang="en-US" sz="3200" dirty="0">
                <a:solidFill>
                  <a:srgbClr val="083763"/>
                </a:solidFill>
                <a:ea typeface="Calibri" panose="020F0502020204030204" pitchFamily="34" charset="0"/>
                <a:cs typeface="Arial" panose="020B0604020202020204" pitchFamily="34" charset="0"/>
              </a:rPr>
              <a:t>Perform a CUF</a:t>
            </a:r>
            <a:endParaRPr lang="en-US" sz="3200" dirty="0">
              <a:solidFill>
                <a:srgbClr val="083763"/>
              </a:solidFill>
              <a:effectLst/>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2D2180CB-ECC7-35F6-5346-A1D33D14E3A3}"/>
              </a:ext>
            </a:extLst>
          </p:cNvPr>
          <p:cNvSpPr txBox="1"/>
          <p:nvPr/>
        </p:nvSpPr>
        <p:spPr>
          <a:xfrm>
            <a:off x="-1" y="6382512"/>
            <a:ext cx="4386805" cy="369332"/>
          </a:xfrm>
          <a:prstGeom prst="rect">
            <a:avLst/>
          </a:prstGeom>
          <a:noFill/>
        </p:spPr>
        <p:txBody>
          <a:bodyPr wrap="square" rtlCol="0">
            <a:spAutoFit/>
          </a:bodyPr>
          <a:lstStyle/>
          <a:p>
            <a:r>
              <a:rPr lang="en-US" b="1" dirty="0">
                <a:solidFill>
                  <a:srgbClr val="083763"/>
                </a:solidFill>
                <a:ea typeface="Tahoma"/>
                <a:cs typeface="Tahoma"/>
              </a:rPr>
              <a:t>Solicitation Manual pages 46-49</a:t>
            </a:r>
            <a:endParaRPr lang="en-US" b="1" dirty="0">
              <a:solidFill>
                <a:srgbClr val="083763"/>
              </a:solidFill>
              <a:highlight>
                <a:srgbClr val="FFFF00"/>
              </a:highlight>
              <a:ea typeface="Tahoma"/>
              <a:cs typeface="Tahoma"/>
            </a:endParaRPr>
          </a:p>
        </p:txBody>
      </p:sp>
      <p:sp>
        <p:nvSpPr>
          <p:cNvPr id="5" name="Slide Number Placeholder 4">
            <a:extLst>
              <a:ext uri="{FF2B5EF4-FFF2-40B4-BE49-F238E27FC236}">
                <a16:creationId xmlns:a16="http://schemas.microsoft.com/office/drawing/2014/main" id="{75A08B52-A4E6-5E95-8DD0-0BA16B7C319B}"/>
              </a:ext>
            </a:extLst>
          </p:cNvPr>
          <p:cNvSpPr>
            <a:spLocks noGrp="1"/>
          </p:cNvSpPr>
          <p:nvPr>
            <p:ph type="sldNum" sz="quarter" idx="12"/>
          </p:nvPr>
        </p:nvSpPr>
        <p:spPr>
          <a:xfrm>
            <a:off x="10387584" y="6510528"/>
            <a:ext cx="1761067" cy="365125"/>
          </a:xfrm>
        </p:spPr>
        <p:txBody>
          <a:bodyPr/>
          <a:lstStyle/>
          <a:p>
            <a:fld id="{005C4985-ACD0-2B4C-8981-36243250F268}" type="slidenum">
              <a:rPr lang="en-US" smtClean="0">
                <a:solidFill>
                  <a:srgbClr val="083763"/>
                </a:solidFill>
              </a:rPr>
              <a:t>42</a:t>
            </a:fld>
            <a:endParaRPr lang="en-US" dirty="0">
              <a:solidFill>
                <a:srgbClr val="083763"/>
              </a:solidFill>
            </a:endParaRPr>
          </a:p>
        </p:txBody>
      </p:sp>
    </p:spTree>
    <p:extLst>
      <p:ext uri="{BB962C8B-B14F-4D97-AF65-F5344CB8AC3E}">
        <p14:creationId xmlns:p14="http://schemas.microsoft.com/office/powerpoint/2010/main" val="4531847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42464-7A84-F4F9-B151-D2CC2D5ACD91}"/>
              </a:ext>
            </a:extLst>
          </p:cNvPr>
          <p:cNvSpPr>
            <a:spLocks noGrp="1"/>
          </p:cNvSpPr>
          <p:nvPr>
            <p:ph type="title"/>
          </p:nvPr>
        </p:nvSpPr>
        <p:spPr>
          <a:xfrm>
            <a:off x="1399822" y="95551"/>
            <a:ext cx="9953978" cy="1038840"/>
          </a:xfrm>
        </p:spPr>
        <p:txBody>
          <a:bodyPr>
            <a:noAutofit/>
          </a:bodyPr>
          <a:lstStyle/>
          <a:p>
            <a:r>
              <a:rPr lang="en-US" sz="3800" dirty="0">
                <a:solidFill>
                  <a:srgbClr val="083763"/>
                </a:solidFill>
              </a:rPr>
              <a:t>Non-Small Business</a:t>
            </a:r>
          </a:p>
        </p:txBody>
      </p:sp>
      <p:sp>
        <p:nvSpPr>
          <p:cNvPr id="8" name="TextBox 7">
            <a:extLst>
              <a:ext uri="{FF2B5EF4-FFF2-40B4-BE49-F238E27FC236}">
                <a16:creationId xmlns:a16="http://schemas.microsoft.com/office/drawing/2014/main" id="{CEBFE27B-E81A-E1F6-3D67-DE9667E303C3}"/>
              </a:ext>
            </a:extLst>
          </p:cNvPr>
          <p:cNvSpPr txBox="1"/>
          <p:nvPr/>
        </p:nvSpPr>
        <p:spPr>
          <a:xfrm>
            <a:off x="987954" y="1371600"/>
            <a:ext cx="10216092" cy="4238789"/>
          </a:xfrm>
          <a:prstGeom prst="rect">
            <a:avLst/>
          </a:prstGeom>
          <a:noFill/>
        </p:spPr>
        <p:txBody>
          <a:bodyPr wrap="square">
            <a:spAutoFit/>
          </a:bodyPr>
          <a:lstStyle/>
          <a:p>
            <a:pPr marL="685800" marR="0" indent="-457200">
              <a:lnSpc>
                <a:spcPct val="108000"/>
              </a:lnSpc>
              <a:spcBef>
                <a:spcPts val="900"/>
              </a:spcBef>
              <a:spcAft>
                <a:spcPts val="900"/>
              </a:spcAft>
              <a:buClr>
                <a:srgbClr val="FF6600"/>
              </a:buClr>
              <a:buFont typeface="Arial" panose="020B0604020202020204" pitchFamily="34" charset="0"/>
              <a:buChar char="•"/>
            </a:pPr>
            <a:r>
              <a:rPr lang="en-US" sz="2800" dirty="0">
                <a:solidFill>
                  <a:srgbClr val="083763"/>
                </a:solidFill>
                <a:effectLst/>
                <a:ea typeface="Calibri" panose="020F0502020204030204" pitchFamily="34" charset="0"/>
                <a:cs typeface="Arial" panose="020B0604020202020204" pitchFamily="34" charset="0"/>
              </a:rPr>
              <a:t>Optional participation </a:t>
            </a:r>
          </a:p>
          <a:p>
            <a:pPr marL="685800" marR="0" indent="-457200">
              <a:lnSpc>
                <a:spcPct val="108000"/>
              </a:lnSpc>
              <a:spcBef>
                <a:spcPts val="900"/>
              </a:spcBef>
              <a:spcAft>
                <a:spcPts val="900"/>
              </a:spcAft>
              <a:buClr>
                <a:srgbClr val="FF6600"/>
              </a:buClr>
              <a:buFont typeface="Arial" panose="020B0604020202020204" pitchFamily="34" charset="0"/>
              <a:buChar char="•"/>
            </a:pPr>
            <a:r>
              <a:rPr lang="en-US" sz="2800" dirty="0">
                <a:solidFill>
                  <a:srgbClr val="083763"/>
                </a:solidFill>
                <a:ea typeface="Calibri" panose="020F0502020204030204" pitchFamily="34" charset="0"/>
                <a:cs typeface="Arial" panose="020B0604020202020204" pitchFamily="34" charset="0"/>
              </a:rPr>
              <a:t>Commit to s</a:t>
            </a:r>
            <a:r>
              <a:rPr lang="en-US" sz="2800" dirty="0">
                <a:solidFill>
                  <a:srgbClr val="083763"/>
                </a:solidFill>
                <a:effectLst/>
                <a:ea typeface="Calibri" panose="020F0502020204030204" pitchFamily="34" charset="0"/>
                <a:cs typeface="Arial" panose="020B0604020202020204" pitchFamily="34" charset="0"/>
              </a:rPr>
              <a:t>mall business</a:t>
            </a:r>
            <a:r>
              <a:rPr lang="en-US" sz="2800" dirty="0">
                <a:solidFill>
                  <a:srgbClr val="083763"/>
                </a:solidFill>
                <a:ea typeface="Calibri" panose="020F0502020204030204" pitchFamily="34" charset="0"/>
                <a:cs typeface="Arial" panose="020B0604020202020204" pitchFamily="34" charset="0"/>
              </a:rPr>
              <a:t> or </a:t>
            </a:r>
            <a:r>
              <a:rPr lang="en-US" sz="2800" dirty="0">
                <a:solidFill>
                  <a:srgbClr val="083763"/>
                </a:solidFill>
                <a:effectLst/>
                <a:ea typeface="Calibri" panose="020F0502020204030204" pitchFamily="34" charset="0"/>
                <a:cs typeface="Arial" panose="020B0604020202020204" pitchFamily="34" charset="0"/>
              </a:rPr>
              <a:t>microbusiness subcontractor participation of 25% </a:t>
            </a:r>
          </a:p>
          <a:p>
            <a:pPr marL="1371600" lvl="1" indent="-457200">
              <a:lnSpc>
                <a:spcPct val="108000"/>
              </a:lnSpc>
              <a:spcBef>
                <a:spcPts val="900"/>
              </a:spcBef>
              <a:spcAft>
                <a:spcPts val="900"/>
              </a:spcAft>
              <a:buClr>
                <a:srgbClr val="FF6600"/>
              </a:buClr>
              <a:buFont typeface="Courier New" panose="02070309020205020404" pitchFamily="49" charset="0"/>
              <a:buChar char="o"/>
            </a:pPr>
            <a:r>
              <a:rPr lang="en-US" sz="2800" dirty="0">
                <a:solidFill>
                  <a:srgbClr val="083763"/>
                </a:solidFill>
                <a:ea typeface="Calibri" panose="020F0502020204030204" pitchFamily="34" charset="0"/>
                <a:cs typeface="Arial" panose="020B0604020202020204" pitchFamily="34" charset="0"/>
              </a:rPr>
              <a:t>Business must be formally certified by OSDS </a:t>
            </a:r>
          </a:p>
          <a:p>
            <a:pPr marL="685800" marR="0" indent="-457200">
              <a:lnSpc>
                <a:spcPct val="108000"/>
              </a:lnSpc>
              <a:spcBef>
                <a:spcPts val="900"/>
              </a:spcBef>
              <a:spcAft>
                <a:spcPts val="900"/>
              </a:spcAft>
              <a:buClr>
                <a:srgbClr val="FF6600"/>
              </a:buClr>
              <a:buFont typeface="Arial" panose="020B0604020202020204" pitchFamily="34" charset="0"/>
              <a:buChar char="•"/>
            </a:pPr>
            <a:r>
              <a:rPr lang="en-US" sz="2800" dirty="0">
                <a:solidFill>
                  <a:srgbClr val="083763"/>
                </a:solidFill>
                <a:effectLst/>
                <a:ea typeface="Calibri" panose="020F0502020204030204" pitchFamily="34" charset="0"/>
                <a:cs typeface="Arial" panose="020B0604020202020204" pitchFamily="34" charset="0"/>
              </a:rPr>
              <a:t>5% preference points </a:t>
            </a:r>
          </a:p>
          <a:p>
            <a:pPr marL="685800" marR="0" indent="-457200">
              <a:lnSpc>
                <a:spcPct val="108000"/>
              </a:lnSpc>
              <a:spcBef>
                <a:spcPts val="900"/>
              </a:spcBef>
              <a:spcAft>
                <a:spcPts val="900"/>
              </a:spcAft>
              <a:buClr>
                <a:srgbClr val="FF6600"/>
              </a:buClr>
              <a:buFont typeface="Arial" panose="020B0604020202020204" pitchFamily="34" charset="0"/>
              <a:buChar char="•"/>
            </a:pPr>
            <a:r>
              <a:rPr lang="en-US" sz="2800" dirty="0">
                <a:solidFill>
                  <a:srgbClr val="083763"/>
                </a:solidFill>
                <a:ea typeface="Calibri" panose="020F0502020204030204" pitchFamily="34" charset="0"/>
                <a:cs typeface="Arial" panose="020B0604020202020204" pitchFamily="34" charset="0"/>
              </a:rPr>
              <a:t>Cannot take away award from certified small business or microbusiness</a:t>
            </a:r>
            <a:endParaRPr lang="en-US" sz="2800" dirty="0">
              <a:solidFill>
                <a:srgbClr val="083763"/>
              </a:solidFill>
              <a:effectLst/>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2D2180CB-ECC7-35F6-5346-A1D33D14E3A3}"/>
              </a:ext>
            </a:extLst>
          </p:cNvPr>
          <p:cNvSpPr txBox="1"/>
          <p:nvPr/>
        </p:nvSpPr>
        <p:spPr>
          <a:xfrm>
            <a:off x="-1" y="6382512"/>
            <a:ext cx="4386805" cy="369332"/>
          </a:xfrm>
          <a:prstGeom prst="rect">
            <a:avLst/>
          </a:prstGeom>
          <a:noFill/>
        </p:spPr>
        <p:txBody>
          <a:bodyPr wrap="square" rtlCol="0">
            <a:spAutoFit/>
          </a:bodyPr>
          <a:lstStyle/>
          <a:p>
            <a:r>
              <a:rPr lang="en-US" b="1" dirty="0">
                <a:solidFill>
                  <a:srgbClr val="083763"/>
                </a:solidFill>
                <a:ea typeface="Tahoma"/>
                <a:cs typeface="Tahoma"/>
              </a:rPr>
              <a:t>Solicitation Manual page 49</a:t>
            </a:r>
            <a:endParaRPr lang="en-US" b="1" dirty="0">
              <a:solidFill>
                <a:srgbClr val="083763"/>
              </a:solidFill>
              <a:highlight>
                <a:srgbClr val="FFFF00"/>
              </a:highlight>
              <a:ea typeface="Tahoma"/>
              <a:cs typeface="Tahoma"/>
            </a:endParaRPr>
          </a:p>
        </p:txBody>
      </p:sp>
      <p:sp>
        <p:nvSpPr>
          <p:cNvPr id="5" name="Slide Number Placeholder 4">
            <a:extLst>
              <a:ext uri="{FF2B5EF4-FFF2-40B4-BE49-F238E27FC236}">
                <a16:creationId xmlns:a16="http://schemas.microsoft.com/office/drawing/2014/main" id="{75A08B52-A4E6-5E95-8DD0-0BA16B7C319B}"/>
              </a:ext>
            </a:extLst>
          </p:cNvPr>
          <p:cNvSpPr>
            <a:spLocks noGrp="1"/>
          </p:cNvSpPr>
          <p:nvPr>
            <p:ph type="sldNum" sz="quarter" idx="12"/>
          </p:nvPr>
        </p:nvSpPr>
        <p:spPr>
          <a:xfrm>
            <a:off x="10387584" y="6510528"/>
            <a:ext cx="1761067" cy="365125"/>
          </a:xfrm>
        </p:spPr>
        <p:txBody>
          <a:bodyPr/>
          <a:lstStyle/>
          <a:p>
            <a:fld id="{005C4985-ACD0-2B4C-8981-36243250F268}" type="slidenum">
              <a:rPr lang="en-US" smtClean="0">
                <a:solidFill>
                  <a:srgbClr val="083763"/>
                </a:solidFill>
              </a:rPr>
              <a:t>43</a:t>
            </a:fld>
            <a:endParaRPr lang="en-US" dirty="0">
              <a:solidFill>
                <a:srgbClr val="083763"/>
              </a:solidFill>
            </a:endParaRPr>
          </a:p>
        </p:txBody>
      </p:sp>
    </p:spTree>
    <p:extLst>
      <p:ext uri="{BB962C8B-B14F-4D97-AF65-F5344CB8AC3E}">
        <p14:creationId xmlns:p14="http://schemas.microsoft.com/office/powerpoint/2010/main" val="2883694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42464-7A84-F4F9-B151-D2CC2D5ACD91}"/>
              </a:ext>
            </a:extLst>
          </p:cNvPr>
          <p:cNvSpPr>
            <a:spLocks noGrp="1"/>
          </p:cNvSpPr>
          <p:nvPr>
            <p:ph type="title"/>
          </p:nvPr>
        </p:nvSpPr>
        <p:spPr>
          <a:xfrm>
            <a:off x="1399822" y="95551"/>
            <a:ext cx="9953978" cy="1038840"/>
          </a:xfrm>
        </p:spPr>
        <p:txBody>
          <a:bodyPr>
            <a:noAutofit/>
          </a:bodyPr>
          <a:lstStyle/>
          <a:p>
            <a:r>
              <a:rPr lang="en-US" sz="3800" dirty="0">
                <a:solidFill>
                  <a:srgbClr val="083763"/>
                </a:solidFill>
              </a:rPr>
              <a:t>Target Area Contract Preference Act (TACPA)</a:t>
            </a:r>
          </a:p>
        </p:txBody>
      </p:sp>
      <p:sp>
        <p:nvSpPr>
          <p:cNvPr id="8" name="TextBox 7">
            <a:extLst>
              <a:ext uri="{FF2B5EF4-FFF2-40B4-BE49-F238E27FC236}">
                <a16:creationId xmlns:a16="http://schemas.microsoft.com/office/drawing/2014/main" id="{CEBFE27B-E81A-E1F6-3D67-DE9667E303C3}"/>
              </a:ext>
            </a:extLst>
          </p:cNvPr>
          <p:cNvSpPr txBox="1"/>
          <p:nvPr/>
        </p:nvSpPr>
        <p:spPr>
          <a:xfrm>
            <a:off x="608277" y="1371600"/>
            <a:ext cx="10975446" cy="3935436"/>
          </a:xfrm>
          <a:prstGeom prst="rect">
            <a:avLst/>
          </a:prstGeom>
          <a:noFill/>
        </p:spPr>
        <p:txBody>
          <a:bodyPr wrap="square">
            <a:spAutoFit/>
          </a:bodyPr>
          <a:lstStyle/>
          <a:p>
            <a:pPr marL="685800" marR="0" indent="-457200">
              <a:lnSpc>
                <a:spcPct val="90000"/>
              </a:lnSpc>
              <a:spcBef>
                <a:spcPts val="1000"/>
              </a:spcBef>
              <a:spcAft>
                <a:spcPts val="1200"/>
              </a:spcAft>
              <a:buClr>
                <a:srgbClr val="FF6600"/>
              </a:buClr>
              <a:buFont typeface="Arial" panose="020B0604020202020204" pitchFamily="34" charset="0"/>
              <a:buChar char="•"/>
            </a:pPr>
            <a:r>
              <a:rPr lang="en-US" sz="2800" dirty="0">
                <a:solidFill>
                  <a:srgbClr val="083763"/>
                </a:solidFill>
                <a:effectLst/>
                <a:ea typeface="Calibri" panose="020F0502020204030204" pitchFamily="34" charset="0"/>
                <a:cs typeface="Arial" panose="020B0604020202020204" pitchFamily="34" charset="0"/>
              </a:rPr>
              <a:t>Optional participation</a:t>
            </a:r>
          </a:p>
          <a:p>
            <a:pPr marL="685800" marR="0" indent="-457200">
              <a:lnSpc>
                <a:spcPct val="90000"/>
              </a:lnSpc>
              <a:spcBef>
                <a:spcPts val="1000"/>
              </a:spcBef>
              <a:spcAft>
                <a:spcPts val="1200"/>
              </a:spcAft>
              <a:buClr>
                <a:srgbClr val="FF6600"/>
              </a:buClr>
              <a:buFont typeface="Arial" panose="020B0604020202020204" pitchFamily="34" charset="0"/>
              <a:buChar char="•"/>
            </a:pPr>
            <a:r>
              <a:rPr lang="en-US" sz="2800" dirty="0">
                <a:solidFill>
                  <a:srgbClr val="083763"/>
                </a:solidFill>
                <a:ea typeface="Calibri" panose="020F0502020204030204" pitchFamily="34" charset="0"/>
                <a:cs typeface="Arial" panose="020B0604020202020204" pitchFamily="34" charset="0"/>
              </a:rPr>
              <a:t>Created to s</a:t>
            </a:r>
            <a:r>
              <a:rPr lang="en-US" sz="2800" dirty="0">
                <a:solidFill>
                  <a:srgbClr val="083763"/>
                </a:solidFill>
                <a:effectLst/>
                <a:ea typeface="Calibri" panose="020F0502020204030204" pitchFamily="34" charset="0"/>
                <a:cs typeface="Arial" panose="020B0604020202020204" pitchFamily="34" charset="0"/>
              </a:rPr>
              <a:t>timulate economic growth and employment opportunities in designated areas</a:t>
            </a:r>
          </a:p>
          <a:p>
            <a:pPr marL="685800" marR="0" indent="-457200">
              <a:lnSpc>
                <a:spcPct val="90000"/>
              </a:lnSpc>
              <a:spcBef>
                <a:spcPts val="1000"/>
              </a:spcBef>
              <a:spcAft>
                <a:spcPts val="1200"/>
              </a:spcAft>
              <a:buClr>
                <a:srgbClr val="FF6600"/>
              </a:buClr>
              <a:buFont typeface="Arial" panose="020B0604020202020204" pitchFamily="34" charset="0"/>
              <a:buChar char="•"/>
            </a:pPr>
            <a:r>
              <a:rPr lang="en-US" sz="2800" dirty="0">
                <a:solidFill>
                  <a:srgbClr val="083763"/>
                </a:solidFill>
                <a:ea typeface="Calibri" panose="020F0502020204030204" pitchFamily="34" charset="0"/>
                <a:cs typeface="Arial" panose="020B0604020202020204" pitchFamily="34" charset="0"/>
              </a:rPr>
              <a:t>DRU oversees program and evaluates all TACPA applications</a:t>
            </a:r>
            <a:endParaRPr lang="en-US" sz="2800" dirty="0">
              <a:solidFill>
                <a:srgbClr val="083763"/>
              </a:solidFill>
              <a:effectLst/>
              <a:ea typeface="Calibri" panose="020F0502020204030204" pitchFamily="34" charset="0"/>
              <a:cs typeface="Arial" panose="020B0604020202020204" pitchFamily="34" charset="0"/>
            </a:endParaRPr>
          </a:p>
          <a:p>
            <a:pPr marL="685800" marR="0" indent="-457200">
              <a:lnSpc>
                <a:spcPct val="90000"/>
              </a:lnSpc>
              <a:spcBef>
                <a:spcPts val="1000"/>
              </a:spcBef>
              <a:spcAft>
                <a:spcPts val="1200"/>
              </a:spcAft>
              <a:buClr>
                <a:srgbClr val="FF6600"/>
              </a:buClr>
              <a:buFont typeface="Arial" panose="020B0604020202020204" pitchFamily="34" charset="0"/>
              <a:buChar char="•"/>
            </a:pPr>
            <a:r>
              <a:rPr lang="en-US" sz="2800" dirty="0">
                <a:solidFill>
                  <a:srgbClr val="083763"/>
                </a:solidFill>
                <a:ea typeface="Calibri" panose="020F0502020204030204" pitchFamily="34" charset="0"/>
                <a:cs typeface="Arial" panose="020B0604020202020204" pitchFamily="34" charset="0"/>
              </a:rPr>
              <a:t>A TACPA preference request denial will not cause the proposal to be rejected </a:t>
            </a:r>
          </a:p>
          <a:p>
            <a:pPr marL="685800" marR="0" indent="-457200">
              <a:lnSpc>
                <a:spcPct val="90000"/>
              </a:lnSpc>
              <a:spcBef>
                <a:spcPts val="1000"/>
              </a:spcBef>
              <a:spcAft>
                <a:spcPts val="1200"/>
              </a:spcAft>
              <a:buClr>
                <a:srgbClr val="FF6600"/>
              </a:buClr>
              <a:buFont typeface="Arial" panose="020B0604020202020204" pitchFamily="34" charset="0"/>
              <a:buChar char="•"/>
            </a:pPr>
            <a:r>
              <a:rPr lang="en-US" sz="2800" b="1" dirty="0">
                <a:solidFill>
                  <a:srgbClr val="FF6600"/>
                </a:solidFill>
                <a:effectLst/>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https://www.documents.dgs.ca.gov/dgs/fmc/pdf/std830.pdf</a:t>
            </a:r>
            <a:endParaRPr lang="en-US" sz="2800" b="1" dirty="0">
              <a:solidFill>
                <a:srgbClr val="FF6600"/>
              </a:solidFill>
              <a:effectLst/>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2D2180CB-ECC7-35F6-5346-A1D33D14E3A3}"/>
              </a:ext>
            </a:extLst>
          </p:cNvPr>
          <p:cNvSpPr txBox="1"/>
          <p:nvPr/>
        </p:nvSpPr>
        <p:spPr>
          <a:xfrm>
            <a:off x="-1" y="6382512"/>
            <a:ext cx="4386805" cy="369332"/>
          </a:xfrm>
          <a:prstGeom prst="rect">
            <a:avLst/>
          </a:prstGeom>
          <a:noFill/>
        </p:spPr>
        <p:txBody>
          <a:bodyPr wrap="square" rtlCol="0">
            <a:spAutoFit/>
          </a:bodyPr>
          <a:lstStyle/>
          <a:p>
            <a:r>
              <a:rPr lang="en-US" b="1" dirty="0">
                <a:solidFill>
                  <a:srgbClr val="083763"/>
                </a:solidFill>
                <a:ea typeface="Tahoma"/>
                <a:cs typeface="Tahoma"/>
              </a:rPr>
              <a:t>Solicitation Manual pages 49-50</a:t>
            </a:r>
            <a:endParaRPr lang="en-US" b="1" dirty="0">
              <a:solidFill>
                <a:srgbClr val="083763"/>
              </a:solidFill>
              <a:highlight>
                <a:srgbClr val="FFFF00"/>
              </a:highlight>
              <a:ea typeface="Tahoma"/>
              <a:cs typeface="Tahoma"/>
            </a:endParaRPr>
          </a:p>
        </p:txBody>
      </p:sp>
      <p:sp>
        <p:nvSpPr>
          <p:cNvPr id="5" name="Slide Number Placeholder 4">
            <a:extLst>
              <a:ext uri="{FF2B5EF4-FFF2-40B4-BE49-F238E27FC236}">
                <a16:creationId xmlns:a16="http://schemas.microsoft.com/office/drawing/2014/main" id="{75A08B52-A4E6-5E95-8DD0-0BA16B7C319B}"/>
              </a:ext>
            </a:extLst>
          </p:cNvPr>
          <p:cNvSpPr>
            <a:spLocks noGrp="1"/>
          </p:cNvSpPr>
          <p:nvPr>
            <p:ph type="sldNum" sz="quarter" idx="12"/>
          </p:nvPr>
        </p:nvSpPr>
        <p:spPr>
          <a:xfrm>
            <a:off x="10387584" y="6510528"/>
            <a:ext cx="1761067" cy="365125"/>
          </a:xfrm>
        </p:spPr>
        <p:txBody>
          <a:bodyPr/>
          <a:lstStyle/>
          <a:p>
            <a:fld id="{005C4985-ACD0-2B4C-8981-36243250F268}" type="slidenum">
              <a:rPr lang="en-US" smtClean="0">
                <a:solidFill>
                  <a:srgbClr val="083763"/>
                </a:solidFill>
              </a:rPr>
              <a:t>44</a:t>
            </a:fld>
            <a:endParaRPr lang="en-US" dirty="0">
              <a:solidFill>
                <a:srgbClr val="083763"/>
              </a:solidFill>
            </a:endParaRPr>
          </a:p>
        </p:txBody>
      </p:sp>
    </p:spTree>
    <p:extLst>
      <p:ext uri="{BB962C8B-B14F-4D97-AF65-F5344CB8AC3E}">
        <p14:creationId xmlns:p14="http://schemas.microsoft.com/office/powerpoint/2010/main" val="38639089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6112" y="809622"/>
            <a:ext cx="10411968" cy="2387600"/>
          </a:xfrm>
        </p:spPr>
        <p:txBody>
          <a:bodyPr>
            <a:normAutofit/>
          </a:bodyPr>
          <a:lstStyle/>
          <a:p>
            <a:r>
              <a:rPr lang="en-US" sz="4000" b="1" dirty="0">
                <a:solidFill>
                  <a:srgbClr val="083763"/>
                </a:solidFill>
                <a:ea typeface="Tahoma"/>
                <a:cs typeface="Tahoma"/>
              </a:rPr>
              <a:t>Questions &amp; Answers (Q&amp;A)</a:t>
            </a:r>
            <a:endParaRPr lang="en-US" sz="4000" b="1" dirty="0">
              <a:solidFill>
                <a:srgbClr val="083763"/>
              </a:solidFill>
              <a:ea typeface="Tahoma" panose="020B0604030504040204" pitchFamily="34" charset="0"/>
              <a:cs typeface="Tahoma" panose="020B0604030504040204" pitchFamily="34" charset="0"/>
            </a:endParaRPr>
          </a:p>
        </p:txBody>
      </p:sp>
      <p:sp>
        <p:nvSpPr>
          <p:cNvPr id="5" name="Subtitle 4">
            <a:extLst>
              <a:ext uri="{FF2B5EF4-FFF2-40B4-BE49-F238E27FC236}">
                <a16:creationId xmlns:a16="http://schemas.microsoft.com/office/drawing/2014/main" id="{17F6F165-4D7F-4DF8-A3F1-BC574B27FB4B}"/>
              </a:ext>
            </a:extLst>
          </p:cNvPr>
          <p:cNvSpPr>
            <a:spLocks noGrp="1"/>
          </p:cNvSpPr>
          <p:nvPr>
            <p:ph type="subTitle" idx="1"/>
          </p:nvPr>
        </p:nvSpPr>
        <p:spPr>
          <a:xfrm>
            <a:off x="890016" y="3328416"/>
            <a:ext cx="10411968" cy="1844334"/>
          </a:xfrm>
        </p:spPr>
        <p:txBody>
          <a:bodyPr vert="horz" lIns="91440" tIns="45720" rIns="91440" bIns="45720" rtlCol="0" anchor="t">
            <a:normAutofit/>
          </a:bodyPr>
          <a:lstStyle/>
          <a:p>
            <a:endParaRPr lang="en-US" dirty="0">
              <a:solidFill>
                <a:schemeClr val="tx2"/>
              </a:solidFill>
            </a:endParaRPr>
          </a:p>
          <a:p>
            <a:pPr>
              <a:lnSpc>
                <a:spcPct val="120000"/>
              </a:lnSpc>
              <a:spcAft>
                <a:spcPts val="600"/>
              </a:spcAft>
            </a:pPr>
            <a:r>
              <a:rPr lang="en-US" sz="3200" b="1" dirty="0">
                <a:solidFill>
                  <a:srgbClr val="083763"/>
                </a:solidFill>
                <a:ea typeface="Tahoma"/>
                <a:cs typeface="Tahoma"/>
              </a:rPr>
              <a:t>RFP-24-401: Building Energy Performance Strategy Report &amp; Benchmarking Support </a:t>
            </a:r>
          </a:p>
        </p:txBody>
      </p:sp>
      <p:sp>
        <p:nvSpPr>
          <p:cNvPr id="7" name="Slide Number Placeholder 4">
            <a:extLst>
              <a:ext uri="{FF2B5EF4-FFF2-40B4-BE49-F238E27FC236}">
                <a16:creationId xmlns:a16="http://schemas.microsoft.com/office/drawing/2014/main" id="{95EA1312-5D8A-4BC5-A362-243EA3A826AF}"/>
              </a:ext>
            </a:extLst>
          </p:cNvPr>
          <p:cNvSpPr txBox="1">
            <a:spLocks/>
          </p:cNvSpPr>
          <p:nvPr/>
        </p:nvSpPr>
        <p:spPr>
          <a:xfrm>
            <a:off x="10387584" y="6510528"/>
            <a:ext cx="1803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5C4985-ACD0-2B4C-8981-36243250F268}" type="slidenum">
              <a:rPr lang="en-US" smtClean="0">
                <a:solidFill>
                  <a:srgbClr val="083763"/>
                </a:solidFill>
              </a:rPr>
              <a:pPr/>
              <a:t>45</a:t>
            </a:fld>
            <a:endParaRPr lang="en-US" dirty="0">
              <a:solidFill>
                <a:srgbClr val="083763"/>
              </a:solidFill>
            </a:endParaRPr>
          </a:p>
        </p:txBody>
      </p:sp>
    </p:spTree>
    <p:extLst>
      <p:ext uri="{BB962C8B-B14F-4D97-AF65-F5344CB8AC3E}">
        <p14:creationId xmlns:p14="http://schemas.microsoft.com/office/powerpoint/2010/main" val="6439978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83763"/>
                </a:solidFill>
                <a:ea typeface="Tahoma" panose="020B0604030504040204" pitchFamily="34" charset="0"/>
                <a:cs typeface="Tahoma" panose="020B0604030504040204" pitchFamily="34" charset="0"/>
              </a:rPr>
              <a:t>Written Questions</a:t>
            </a:r>
          </a:p>
        </p:txBody>
      </p:sp>
      <p:sp>
        <p:nvSpPr>
          <p:cNvPr id="6" name="Content Placeholder 2">
            <a:extLst>
              <a:ext uri="{FF2B5EF4-FFF2-40B4-BE49-F238E27FC236}">
                <a16:creationId xmlns:a16="http://schemas.microsoft.com/office/drawing/2014/main" id="{CB2DFBEB-2BA2-43FC-A133-148FF122F3BB}"/>
              </a:ext>
            </a:extLst>
          </p:cNvPr>
          <p:cNvSpPr txBox="1">
            <a:spLocks/>
          </p:cNvSpPr>
          <p:nvPr/>
        </p:nvSpPr>
        <p:spPr>
          <a:xfrm>
            <a:off x="826760" y="1371600"/>
            <a:ext cx="10538480" cy="50608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spcBef>
                <a:spcPts val="500"/>
              </a:spcBef>
              <a:spcAft>
                <a:spcPts val="500"/>
              </a:spcAft>
              <a:buClr>
                <a:srgbClr val="FF6600"/>
              </a:buClr>
            </a:pPr>
            <a:r>
              <a:rPr lang="en-US" altLang="en-US" sz="2800" b="1" dirty="0">
                <a:solidFill>
                  <a:srgbClr val="083763"/>
                </a:solidFill>
                <a:latin typeface="+mj-lt"/>
              </a:rPr>
              <a:t>Submit written questions to:</a:t>
            </a:r>
          </a:p>
          <a:p>
            <a:pPr marL="1143000" lvl="1" indent="-457200">
              <a:spcAft>
                <a:spcPts val="500"/>
              </a:spcAft>
              <a:buClr>
                <a:srgbClr val="FF6600"/>
              </a:buClr>
              <a:buFont typeface="Courier New" panose="02070309020205020404" pitchFamily="49" charset="0"/>
              <a:buChar char="o"/>
            </a:pPr>
            <a:r>
              <a:rPr lang="en-US" sz="2800" u="sng" dirty="0">
                <a:solidFill>
                  <a:srgbClr val="FF6600"/>
                </a:solidFill>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Diana.Grady@energy.ca.gov</a:t>
            </a:r>
            <a:endParaRPr lang="en-US" sz="2800" u="sng" dirty="0">
              <a:solidFill>
                <a:srgbClr val="FF6600"/>
              </a:solidFill>
              <a:ea typeface="Tahoma" panose="020B0604030504040204" pitchFamily="34" charset="0"/>
              <a:cs typeface="Tahoma" panose="020B0604030504040204" pitchFamily="34" charset="0"/>
            </a:endParaRPr>
          </a:p>
          <a:p>
            <a:pPr marL="1143000" lvl="1" indent="-457200">
              <a:spcAft>
                <a:spcPts val="500"/>
              </a:spcAft>
              <a:buClr>
                <a:srgbClr val="FF6600"/>
              </a:buClr>
              <a:buFont typeface="Courier New" panose="02070309020205020404" pitchFamily="49" charset="0"/>
              <a:buChar char="o"/>
            </a:pPr>
            <a:r>
              <a:rPr lang="en-US" altLang="en-US" sz="2800" dirty="0">
                <a:solidFill>
                  <a:srgbClr val="083763"/>
                </a:solidFill>
                <a:ea typeface="Tahoma" panose="020B0604030504040204" pitchFamily="34" charset="0"/>
                <a:cs typeface="Tahoma" panose="020B0604030504040204" pitchFamily="34" charset="0"/>
              </a:rPr>
              <a:t>Assigned CAO &amp; primary POC during RFP process</a:t>
            </a:r>
            <a:endParaRPr lang="en-US" altLang="en-US" sz="2800" dirty="0">
              <a:solidFill>
                <a:srgbClr val="083763"/>
              </a:solidFill>
            </a:endParaRPr>
          </a:p>
          <a:p>
            <a:pPr marL="1143000" lvl="1" indent="-457200">
              <a:spcAft>
                <a:spcPts val="500"/>
              </a:spcAft>
              <a:buClr>
                <a:srgbClr val="FF6600"/>
              </a:buClr>
              <a:buFont typeface="Courier New" panose="02070309020205020404" pitchFamily="49" charset="0"/>
              <a:buChar char="o"/>
            </a:pPr>
            <a:r>
              <a:rPr lang="en-US" altLang="en-US" sz="2800" dirty="0">
                <a:solidFill>
                  <a:srgbClr val="083763"/>
                </a:solidFill>
              </a:rPr>
              <a:t>Subject line: </a:t>
            </a:r>
            <a:r>
              <a:rPr lang="en-US" altLang="en-US" sz="2800" dirty="0">
                <a:solidFill>
                  <a:srgbClr val="083763"/>
                </a:solidFill>
                <a:highlight>
                  <a:srgbClr val="FFEDA3"/>
                </a:highlight>
              </a:rPr>
              <a:t>RFP-24-401 – Benchmarking</a:t>
            </a:r>
          </a:p>
          <a:p>
            <a:pPr marL="457200" indent="-457200">
              <a:spcBef>
                <a:spcPts val="500"/>
              </a:spcBef>
              <a:spcAft>
                <a:spcPts val="500"/>
              </a:spcAft>
              <a:buClr>
                <a:srgbClr val="FF6600"/>
              </a:buClr>
            </a:pPr>
            <a:r>
              <a:rPr lang="en-US" sz="2800" b="1" kern="0" dirty="0">
                <a:solidFill>
                  <a:srgbClr val="083763"/>
                </a:solidFill>
                <a:latin typeface="+mj-lt"/>
                <a:ea typeface="Tahoma" panose="020B0604030504040204" pitchFamily="34" charset="0"/>
                <a:cs typeface="Tahoma" panose="020B0604030504040204" pitchFamily="34" charset="0"/>
              </a:rPr>
              <a:t>Deadline to submit: </a:t>
            </a:r>
          </a:p>
          <a:p>
            <a:pPr marL="1143000" indent="-457200">
              <a:spcBef>
                <a:spcPts val="500"/>
              </a:spcBef>
              <a:spcAft>
                <a:spcPts val="500"/>
              </a:spcAft>
              <a:buClr>
                <a:srgbClr val="FF6600"/>
              </a:buClr>
              <a:buFont typeface="Courier New" panose="02070309020205020404" pitchFamily="49" charset="0"/>
              <a:buChar char="o"/>
            </a:pPr>
            <a:r>
              <a:rPr lang="en-US" sz="2800" kern="0" dirty="0">
                <a:solidFill>
                  <a:srgbClr val="083763"/>
                </a:solidFill>
                <a:ea typeface="Tahoma" panose="020B0604030504040204" pitchFamily="34" charset="0"/>
                <a:cs typeface="Tahoma" panose="020B0604030504040204" pitchFamily="34" charset="0"/>
              </a:rPr>
              <a:t>Wednesday, September 4</a:t>
            </a:r>
            <a:r>
              <a:rPr lang="en-US" sz="2800" kern="0" baseline="30000" dirty="0">
                <a:solidFill>
                  <a:srgbClr val="083763"/>
                </a:solidFill>
                <a:ea typeface="Tahoma" panose="020B0604030504040204" pitchFamily="34" charset="0"/>
                <a:cs typeface="Tahoma" panose="020B0604030504040204" pitchFamily="34" charset="0"/>
              </a:rPr>
              <a:t>th</a:t>
            </a:r>
            <a:r>
              <a:rPr lang="en-US" sz="2800" kern="0" dirty="0">
                <a:solidFill>
                  <a:srgbClr val="083763"/>
                </a:solidFill>
                <a:ea typeface="Tahoma" panose="020B0604030504040204" pitchFamily="34" charset="0"/>
                <a:cs typeface="Tahoma" panose="020B0604030504040204" pitchFamily="34" charset="0"/>
              </a:rPr>
              <a:t> at 5:00 p.m. (PDT)</a:t>
            </a:r>
          </a:p>
          <a:p>
            <a:pPr marL="457200" indent="-457200">
              <a:spcBef>
                <a:spcPts val="500"/>
              </a:spcBef>
              <a:spcAft>
                <a:spcPts val="500"/>
              </a:spcAft>
              <a:buClr>
                <a:srgbClr val="FF6600"/>
              </a:buClr>
            </a:pPr>
            <a:r>
              <a:rPr lang="en-US" altLang="en-US" sz="2800" b="1" dirty="0">
                <a:solidFill>
                  <a:srgbClr val="083763"/>
                </a:solidFill>
                <a:latin typeface="+mj-lt"/>
              </a:rPr>
              <a:t>Q&amp;A document will be posted September 18</a:t>
            </a:r>
            <a:r>
              <a:rPr lang="en-US" altLang="en-US" sz="2800" b="1" baseline="30000" dirty="0">
                <a:solidFill>
                  <a:srgbClr val="083763"/>
                </a:solidFill>
                <a:latin typeface="+mj-lt"/>
              </a:rPr>
              <a:t>th</a:t>
            </a:r>
            <a:r>
              <a:rPr lang="en-US" altLang="en-US" sz="2800" b="1" dirty="0">
                <a:solidFill>
                  <a:srgbClr val="083763"/>
                </a:solidFill>
                <a:latin typeface="+mj-lt"/>
              </a:rPr>
              <a:t> </a:t>
            </a:r>
            <a:endParaRPr lang="en-US" altLang="en-US" sz="2800" b="1" baseline="30000" dirty="0">
              <a:solidFill>
                <a:srgbClr val="083763"/>
              </a:solidFill>
              <a:latin typeface="+mj-lt"/>
            </a:endParaRPr>
          </a:p>
          <a:p>
            <a:pPr marL="1143000" indent="-457200">
              <a:spcBef>
                <a:spcPts val="500"/>
              </a:spcBef>
              <a:spcAft>
                <a:spcPts val="500"/>
              </a:spcAft>
              <a:buFont typeface="Courier New" panose="02070309020205020404" pitchFamily="49" charset="0"/>
              <a:buChar char="o"/>
            </a:pPr>
            <a:r>
              <a:rPr lang="en-US" sz="2800" u="sng" dirty="0">
                <a:solidFill>
                  <a:srgbClr val="FF6600"/>
                </a:solidFill>
                <a:effectLst/>
                <a:ea typeface="Times New Roman" panose="02020603050405020304" pitchFamily="18" charset="0"/>
                <a:hlinkClick r:id="rId4">
                  <a:extLst>
                    <a:ext uri="{A12FA001-AC4F-418D-AE19-62706E023703}">
                      <ahyp:hlinkClr xmlns:ahyp="http://schemas.microsoft.com/office/drawing/2018/hyperlinkcolor" val="tx"/>
                    </a:ext>
                  </a:extLst>
                </a:hlinkClick>
              </a:rPr>
              <a:t>https://www.energy.ca.gov/solicitations/2024-08/rfp-24-401-building-energy-performance-strategy-report-benchmarking-support</a:t>
            </a:r>
            <a:endParaRPr lang="en-US" sz="2800" dirty="0">
              <a:solidFill>
                <a:srgbClr val="FF6600"/>
              </a:solidFill>
            </a:endParaRPr>
          </a:p>
          <a:p>
            <a:pPr marL="1143000" marR="0" indent="-457200">
              <a:spcAft>
                <a:spcPts val="1000"/>
              </a:spcAft>
              <a:buFont typeface="Courier New" panose="02070309020205020404" pitchFamily="49" charset="0"/>
              <a:buChar char="o"/>
            </a:pPr>
            <a:endParaRPr lang="en-US" sz="2600" b="1" kern="0" dirty="0">
              <a:solidFill>
                <a:srgbClr val="FF6600"/>
              </a:solidFill>
              <a:ea typeface="Tahoma" panose="020B0604030504040204" pitchFamily="34" charset="0"/>
              <a:cs typeface="Tahoma" panose="020B0604030504040204" pitchFamily="34" charset="0"/>
            </a:endParaRPr>
          </a:p>
          <a:p>
            <a:pPr marL="0" marR="0" indent="0">
              <a:spcAft>
                <a:spcPts val="1000"/>
              </a:spcAft>
              <a:buNone/>
            </a:pPr>
            <a:endParaRPr lang="en-US" sz="3200" kern="0" dirty="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50E9123D-6BB9-3346-E7D7-AA410E266309}"/>
              </a:ext>
            </a:extLst>
          </p:cNvPr>
          <p:cNvSpPr txBox="1"/>
          <p:nvPr/>
        </p:nvSpPr>
        <p:spPr>
          <a:xfrm>
            <a:off x="0" y="6382512"/>
            <a:ext cx="4386805" cy="369332"/>
          </a:xfrm>
          <a:prstGeom prst="rect">
            <a:avLst/>
          </a:prstGeom>
          <a:noFill/>
        </p:spPr>
        <p:txBody>
          <a:bodyPr wrap="square" rtlCol="0">
            <a:spAutoFit/>
          </a:bodyPr>
          <a:lstStyle/>
          <a:p>
            <a:r>
              <a:rPr lang="en-US" b="1" dirty="0">
                <a:solidFill>
                  <a:srgbClr val="083763"/>
                </a:solidFill>
                <a:ea typeface="Tahoma"/>
                <a:cs typeface="Tahoma"/>
              </a:rPr>
              <a:t>Solicitation Manual pages 5, 8</a:t>
            </a:r>
            <a:endParaRPr lang="en-US" b="1" dirty="0">
              <a:solidFill>
                <a:srgbClr val="083763"/>
              </a:solidFill>
              <a:highlight>
                <a:srgbClr val="FFFF00"/>
              </a:highlight>
              <a:ea typeface="Tahoma"/>
              <a:cs typeface="Tahoma"/>
            </a:endParaRPr>
          </a:p>
        </p:txBody>
      </p:sp>
      <p:sp>
        <p:nvSpPr>
          <p:cNvPr id="5" name="Slide Number Placeholder 4">
            <a:extLst>
              <a:ext uri="{FF2B5EF4-FFF2-40B4-BE49-F238E27FC236}">
                <a16:creationId xmlns:a16="http://schemas.microsoft.com/office/drawing/2014/main" id="{C2A37FE1-0A6C-4373-A3E7-29E5B1381717}"/>
              </a:ext>
            </a:extLst>
          </p:cNvPr>
          <p:cNvSpPr txBox="1">
            <a:spLocks/>
          </p:cNvSpPr>
          <p:nvPr/>
        </p:nvSpPr>
        <p:spPr>
          <a:xfrm>
            <a:off x="10387584" y="6510528"/>
            <a:ext cx="1803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5C4985-ACD0-2B4C-8981-36243250F268}" type="slidenum">
              <a:rPr lang="en-US" smtClean="0">
                <a:solidFill>
                  <a:srgbClr val="083763"/>
                </a:solidFill>
              </a:rPr>
              <a:pPr/>
              <a:t>46</a:t>
            </a:fld>
            <a:endParaRPr lang="en-US" dirty="0">
              <a:solidFill>
                <a:srgbClr val="083763"/>
              </a:solidFill>
            </a:endParaRPr>
          </a:p>
        </p:txBody>
      </p:sp>
    </p:spTree>
    <p:extLst>
      <p:ext uri="{BB962C8B-B14F-4D97-AF65-F5344CB8AC3E}">
        <p14:creationId xmlns:p14="http://schemas.microsoft.com/office/powerpoint/2010/main" val="16583110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83763"/>
                </a:solidFill>
                <a:ea typeface="Tahoma" panose="020B0604030504040204" pitchFamily="34" charset="0"/>
                <a:cs typeface="Tahoma" panose="020B0604030504040204" pitchFamily="34" charset="0"/>
              </a:rPr>
              <a:t>Question and Answers</a:t>
            </a:r>
          </a:p>
        </p:txBody>
      </p:sp>
      <p:sp>
        <p:nvSpPr>
          <p:cNvPr id="8" name="TextBox 7">
            <a:extLst>
              <a:ext uri="{FF2B5EF4-FFF2-40B4-BE49-F238E27FC236}">
                <a16:creationId xmlns:a16="http://schemas.microsoft.com/office/drawing/2014/main" id="{78ECF93F-BC74-4FC6-8162-29FF1025C656}"/>
              </a:ext>
            </a:extLst>
          </p:cNvPr>
          <p:cNvSpPr txBox="1"/>
          <p:nvPr/>
        </p:nvSpPr>
        <p:spPr>
          <a:xfrm>
            <a:off x="647404" y="1371600"/>
            <a:ext cx="10897191" cy="5157822"/>
          </a:xfrm>
          <a:prstGeom prst="rect">
            <a:avLst/>
          </a:prstGeom>
          <a:noFill/>
        </p:spPr>
        <p:txBody>
          <a:bodyPr wrap="square" rtlCol="0">
            <a:spAutoFit/>
          </a:bodyPr>
          <a:lstStyle/>
          <a:p>
            <a:pPr marL="457200" indent="-457200">
              <a:lnSpc>
                <a:spcPct val="109000"/>
              </a:lnSpc>
              <a:spcBef>
                <a:spcPts val="600"/>
              </a:spcBef>
              <a:spcAft>
                <a:spcPts val="600"/>
              </a:spcAft>
              <a:buFont typeface="+mj-lt"/>
              <a:buAutoNum type="arabicPeriod"/>
            </a:pPr>
            <a:r>
              <a:rPr lang="en-US" sz="2800" b="1" dirty="0">
                <a:solidFill>
                  <a:srgbClr val="083763"/>
                </a:solidFill>
                <a:ea typeface="Tahoma" panose="020B0604030504040204" pitchFamily="34" charset="0"/>
                <a:cs typeface="Tahoma" panose="020B0604030504040204" pitchFamily="34" charset="0"/>
              </a:rPr>
              <a:t>Use the raise hand function in Zoom</a:t>
            </a:r>
            <a:br>
              <a:rPr lang="en-US" sz="2800" dirty="0">
                <a:solidFill>
                  <a:srgbClr val="083763"/>
                </a:solidFill>
                <a:ea typeface="Tahoma" panose="020B0604030504040204" pitchFamily="34" charset="0"/>
                <a:cs typeface="Tahoma" panose="020B0604030504040204" pitchFamily="34" charset="0"/>
              </a:rPr>
            </a:br>
            <a:r>
              <a:rPr lang="en-US" sz="2800" dirty="0">
                <a:solidFill>
                  <a:srgbClr val="083763"/>
                </a:solidFill>
                <a:ea typeface="Tahoma" panose="020B0604030504040204" pitchFamily="34" charset="0"/>
                <a:cs typeface="Tahoma" panose="020B0604030504040204" pitchFamily="34" charset="0"/>
              </a:rPr>
              <a:t>Zoom Phone Controls:</a:t>
            </a:r>
          </a:p>
          <a:p>
            <a:pPr marL="1143000" lvl="1" indent="-457200">
              <a:lnSpc>
                <a:spcPct val="109000"/>
              </a:lnSpc>
              <a:spcBef>
                <a:spcPts val="600"/>
              </a:spcBef>
              <a:spcAft>
                <a:spcPts val="600"/>
              </a:spcAft>
              <a:buClr>
                <a:srgbClr val="FF6600"/>
              </a:buClr>
              <a:buFont typeface="Arial" panose="020B0604020202020204" pitchFamily="34" charset="0"/>
              <a:buChar char="•"/>
            </a:pPr>
            <a:r>
              <a:rPr lang="en-US" sz="2800" dirty="0">
                <a:solidFill>
                  <a:srgbClr val="083763"/>
                </a:solidFill>
                <a:ea typeface="Tahoma" panose="020B0604030504040204" pitchFamily="34" charset="0"/>
                <a:cs typeface="Tahoma" panose="020B0604030504040204" pitchFamily="34" charset="0"/>
              </a:rPr>
              <a:t>*6 – Toggle mute/unmute</a:t>
            </a:r>
          </a:p>
          <a:p>
            <a:pPr marL="1143000" lvl="1" indent="-457200">
              <a:lnSpc>
                <a:spcPct val="109000"/>
              </a:lnSpc>
              <a:spcBef>
                <a:spcPts val="600"/>
              </a:spcBef>
              <a:spcAft>
                <a:spcPts val="600"/>
              </a:spcAft>
              <a:buClr>
                <a:srgbClr val="FF6600"/>
              </a:buClr>
              <a:buFont typeface="Arial" panose="020B0604020202020204" pitchFamily="34" charset="0"/>
              <a:buChar char="•"/>
            </a:pPr>
            <a:r>
              <a:rPr lang="en-US" sz="2800" dirty="0">
                <a:solidFill>
                  <a:srgbClr val="083763"/>
                </a:solidFill>
                <a:ea typeface="Tahoma" panose="020B0604030504040204" pitchFamily="34" charset="0"/>
                <a:cs typeface="Tahoma" panose="020B0604030504040204" pitchFamily="34" charset="0"/>
              </a:rPr>
              <a:t>*9 – Raise hand</a:t>
            </a:r>
          </a:p>
          <a:p>
            <a:pPr marL="457200" indent="-457200">
              <a:lnSpc>
                <a:spcPct val="109000"/>
              </a:lnSpc>
              <a:spcBef>
                <a:spcPts val="600"/>
              </a:spcBef>
              <a:spcAft>
                <a:spcPts val="600"/>
              </a:spcAft>
              <a:buFont typeface="+mj-lt"/>
              <a:buAutoNum type="arabicPeriod"/>
            </a:pPr>
            <a:r>
              <a:rPr lang="en-US" sz="2800" b="1" dirty="0">
                <a:solidFill>
                  <a:srgbClr val="083763"/>
                </a:solidFill>
                <a:ea typeface="Tahoma" panose="020B0604030504040204" pitchFamily="34" charset="0"/>
                <a:cs typeface="Tahoma" panose="020B0604030504040204" pitchFamily="34" charset="0"/>
              </a:rPr>
              <a:t>Type questions in the Zoom Q&amp;A Box</a:t>
            </a:r>
          </a:p>
          <a:p>
            <a:pPr marL="457200" indent="-457200">
              <a:lnSpc>
                <a:spcPct val="109000"/>
              </a:lnSpc>
              <a:spcBef>
                <a:spcPts val="600"/>
              </a:spcBef>
              <a:spcAft>
                <a:spcPts val="600"/>
              </a:spcAft>
              <a:buFont typeface="+mj-lt"/>
              <a:buAutoNum type="arabicPeriod"/>
            </a:pPr>
            <a:r>
              <a:rPr lang="en-US" sz="2800" b="1" dirty="0">
                <a:solidFill>
                  <a:srgbClr val="083763"/>
                </a:solidFill>
                <a:ea typeface="Tahoma" panose="020B0604030504040204" pitchFamily="34" charset="0"/>
                <a:cs typeface="Tahoma" panose="020B0604030504040204" pitchFamily="34" charset="0"/>
              </a:rPr>
              <a:t>Submit written questions</a:t>
            </a:r>
            <a:r>
              <a:rPr lang="en-US" sz="2800" dirty="0">
                <a:solidFill>
                  <a:srgbClr val="083763"/>
                </a:solidFill>
                <a:ea typeface="Tahoma" panose="020B0604030504040204" pitchFamily="34" charset="0"/>
                <a:cs typeface="Tahoma" panose="020B0604030504040204" pitchFamily="34" charset="0"/>
              </a:rPr>
              <a:t>  </a:t>
            </a:r>
          </a:p>
          <a:p>
            <a:pPr marL="1143000" indent="-457200">
              <a:lnSpc>
                <a:spcPct val="109000"/>
              </a:lnSpc>
              <a:spcBef>
                <a:spcPts val="600"/>
              </a:spcBef>
              <a:spcAft>
                <a:spcPts val="600"/>
              </a:spcAft>
              <a:buClr>
                <a:srgbClr val="FF6600"/>
              </a:buClr>
              <a:buFont typeface="Arial" panose="020B0604020202020204" pitchFamily="34" charset="0"/>
              <a:buChar char="•"/>
            </a:pPr>
            <a:r>
              <a:rPr lang="en-US" sz="2800" dirty="0">
                <a:solidFill>
                  <a:srgbClr val="083763"/>
                </a:solidFill>
                <a:ea typeface="Tahoma" panose="020B0604030504040204" pitchFamily="34" charset="0"/>
                <a:cs typeface="Tahoma" panose="020B0604030504040204" pitchFamily="34" charset="0"/>
              </a:rPr>
              <a:t>Send written questions to </a:t>
            </a:r>
            <a:r>
              <a:rPr lang="en-US" sz="2800" u="sng" dirty="0">
                <a:solidFill>
                  <a:srgbClr val="FF6600"/>
                </a:solidFill>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Diana.Grady@energy.ca.gov</a:t>
            </a:r>
            <a:endParaRPr lang="en-US" sz="2800" u="sng" dirty="0">
              <a:solidFill>
                <a:srgbClr val="FF6600"/>
              </a:solidFill>
              <a:ea typeface="Tahoma" panose="020B0604030504040204" pitchFamily="34" charset="0"/>
              <a:cs typeface="Tahoma" panose="020B0604030504040204" pitchFamily="34" charset="0"/>
            </a:endParaRPr>
          </a:p>
          <a:p>
            <a:pPr marL="1143000" indent="-457200">
              <a:lnSpc>
                <a:spcPct val="109000"/>
              </a:lnSpc>
              <a:spcBef>
                <a:spcPts val="600"/>
              </a:spcBef>
              <a:spcAft>
                <a:spcPts val="600"/>
              </a:spcAft>
              <a:buClr>
                <a:srgbClr val="FF6600"/>
              </a:buClr>
              <a:buFont typeface="Arial" panose="020B0604020202020204" pitchFamily="34" charset="0"/>
              <a:buChar char="•"/>
            </a:pPr>
            <a:r>
              <a:rPr lang="en-US" sz="2800" dirty="0">
                <a:solidFill>
                  <a:srgbClr val="083763"/>
                </a:solidFill>
                <a:ea typeface="Tahoma" panose="020B0604030504040204" pitchFamily="34" charset="0"/>
                <a:cs typeface="Tahoma" panose="020B0604030504040204" pitchFamily="34" charset="0"/>
              </a:rPr>
              <a:t>Deadline: September 4</a:t>
            </a:r>
            <a:r>
              <a:rPr lang="en-US" sz="2800" baseline="30000" dirty="0">
                <a:solidFill>
                  <a:srgbClr val="083763"/>
                </a:solidFill>
                <a:ea typeface="Tahoma" panose="020B0604030504040204" pitchFamily="34" charset="0"/>
                <a:cs typeface="Tahoma" panose="020B0604030504040204" pitchFamily="34" charset="0"/>
              </a:rPr>
              <a:t>th</a:t>
            </a:r>
            <a:r>
              <a:rPr lang="en-US" sz="2800" dirty="0">
                <a:solidFill>
                  <a:srgbClr val="083763"/>
                </a:solidFill>
                <a:ea typeface="Tahoma" panose="020B0604030504040204" pitchFamily="34" charset="0"/>
                <a:cs typeface="Tahoma" panose="020B0604030504040204" pitchFamily="34" charset="0"/>
              </a:rPr>
              <a:t> at 5:00 p.m. (PDT)</a:t>
            </a:r>
          </a:p>
          <a:p>
            <a:pPr marL="457200" indent="-457200">
              <a:buFont typeface="+mj-lt"/>
              <a:buAutoNum type="arabicPeriod"/>
            </a:pPr>
            <a:endParaRPr lang="en-US" sz="2000" dirty="0">
              <a:solidFill>
                <a:schemeClr val="accent1">
                  <a:lumMod val="50000"/>
                </a:schemeClr>
              </a:solidFill>
              <a:ea typeface="Tahoma" panose="020B0604030504040204" pitchFamily="34" charset="0"/>
              <a:cs typeface="Tahoma" panose="020B0604030504040204" pitchFamily="34" charset="0"/>
            </a:endParaRPr>
          </a:p>
        </p:txBody>
      </p:sp>
      <p:sp>
        <p:nvSpPr>
          <p:cNvPr id="5" name="Slide Number Placeholder 4">
            <a:extLst>
              <a:ext uri="{FF2B5EF4-FFF2-40B4-BE49-F238E27FC236}">
                <a16:creationId xmlns:a16="http://schemas.microsoft.com/office/drawing/2014/main" id="{C2A37FE1-0A6C-4373-A3E7-29E5B1381717}"/>
              </a:ext>
            </a:extLst>
          </p:cNvPr>
          <p:cNvSpPr txBox="1">
            <a:spLocks/>
          </p:cNvSpPr>
          <p:nvPr/>
        </p:nvSpPr>
        <p:spPr>
          <a:xfrm>
            <a:off x="10387584" y="6510528"/>
            <a:ext cx="1803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5C4985-ACD0-2B4C-8981-36243250F268}" type="slidenum">
              <a:rPr lang="en-US" smtClean="0">
                <a:solidFill>
                  <a:srgbClr val="083763"/>
                </a:solidFill>
              </a:rPr>
              <a:pPr/>
              <a:t>47</a:t>
            </a:fld>
            <a:endParaRPr lang="en-US" dirty="0">
              <a:solidFill>
                <a:srgbClr val="083763"/>
              </a:solidFill>
            </a:endParaRPr>
          </a:p>
        </p:txBody>
      </p:sp>
    </p:spTree>
    <p:extLst>
      <p:ext uri="{BB962C8B-B14F-4D97-AF65-F5344CB8AC3E}">
        <p14:creationId xmlns:p14="http://schemas.microsoft.com/office/powerpoint/2010/main" val="21113055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US" sz="6000" b="1" dirty="0">
                <a:solidFill>
                  <a:srgbClr val="083763"/>
                </a:solidFill>
                <a:ea typeface="Tahoma" panose="020B0604030504040204" pitchFamily="34" charset="0"/>
                <a:cs typeface="Tahoma" panose="020B0604030504040204" pitchFamily="34" charset="0"/>
              </a:rPr>
              <a:t>Thank you!</a:t>
            </a:r>
          </a:p>
        </p:txBody>
      </p:sp>
      <p:sp>
        <p:nvSpPr>
          <p:cNvPr id="3" name="Subtitle 2">
            <a:extLst>
              <a:ext uri="{FF2B5EF4-FFF2-40B4-BE49-F238E27FC236}">
                <a16:creationId xmlns:a16="http://schemas.microsoft.com/office/drawing/2014/main" id="{6E2080FC-2923-4390-B5B2-F09BF87E2190}"/>
              </a:ext>
            </a:extLst>
          </p:cNvPr>
          <p:cNvSpPr>
            <a:spLocks noGrp="1"/>
          </p:cNvSpPr>
          <p:nvPr>
            <p:ph type="subTitle" idx="1"/>
          </p:nvPr>
        </p:nvSpPr>
        <p:spPr>
          <a:xfrm>
            <a:off x="315249" y="3660779"/>
            <a:ext cx="11558888" cy="1284280"/>
          </a:xfrm>
        </p:spPr>
        <p:txBody>
          <a:bodyPr>
            <a:normAutofit/>
          </a:bodyPr>
          <a:lstStyle/>
          <a:p>
            <a:r>
              <a:rPr lang="en-US" sz="4000" dirty="0">
                <a:solidFill>
                  <a:srgbClr val="FF6600"/>
                </a:solidFill>
                <a:ea typeface="Tahoma" panose="020B0604030504040204" pitchFamily="34" charset="0"/>
                <a:cs typeface="Tahoma" panose="020B0604030504040204" pitchFamily="34" charset="0"/>
              </a:rPr>
              <a:t>Proposals due October 1</a:t>
            </a:r>
            <a:r>
              <a:rPr lang="en-US" sz="4000" baseline="30000" dirty="0">
                <a:solidFill>
                  <a:srgbClr val="FF6600"/>
                </a:solidFill>
                <a:ea typeface="Tahoma" panose="020B0604030504040204" pitchFamily="34" charset="0"/>
                <a:cs typeface="Tahoma" panose="020B0604030504040204" pitchFamily="34" charset="0"/>
              </a:rPr>
              <a:t>st</a:t>
            </a:r>
            <a:r>
              <a:rPr lang="en-US" sz="4000" dirty="0">
                <a:solidFill>
                  <a:srgbClr val="FF6600"/>
                </a:solidFill>
                <a:ea typeface="Tahoma" panose="020B0604030504040204" pitchFamily="34" charset="0"/>
                <a:cs typeface="Tahoma" panose="020B0604030504040204" pitchFamily="34" charset="0"/>
              </a:rPr>
              <a:t> by 11:59 p.m. (PDT)</a:t>
            </a:r>
          </a:p>
        </p:txBody>
      </p:sp>
      <p:sp>
        <p:nvSpPr>
          <p:cNvPr id="2" name="Slide Number Placeholder 4">
            <a:extLst>
              <a:ext uri="{FF2B5EF4-FFF2-40B4-BE49-F238E27FC236}">
                <a16:creationId xmlns:a16="http://schemas.microsoft.com/office/drawing/2014/main" id="{F60A9DE8-320F-71D5-9A7F-54944C0EBD88}"/>
              </a:ext>
            </a:extLst>
          </p:cNvPr>
          <p:cNvSpPr txBox="1">
            <a:spLocks/>
          </p:cNvSpPr>
          <p:nvPr/>
        </p:nvSpPr>
        <p:spPr>
          <a:xfrm>
            <a:off x="10387584" y="6510528"/>
            <a:ext cx="1803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5C4985-ACD0-2B4C-8981-36243250F268}" type="slidenum">
              <a:rPr lang="en-US" smtClean="0">
                <a:solidFill>
                  <a:srgbClr val="083763"/>
                </a:solidFill>
              </a:rPr>
              <a:pPr/>
              <a:t>48</a:t>
            </a:fld>
            <a:endParaRPr lang="en-US" dirty="0">
              <a:solidFill>
                <a:srgbClr val="083763"/>
              </a:solidFill>
            </a:endParaRPr>
          </a:p>
        </p:txBody>
      </p:sp>
    </p:spTree>
    <p:extLst>
      <p:ext uri="{BB962C8B-B14F-4D97-AF65-F5344CB8AC3E}">
        <p14:creationId xmlns:p14="http://schemas.microsoft.com/office/powerpoint/2010/main" val="2450276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83763"/>
                </a:solidFill>
                <a:ea typeface="Tahoma" panose="020B0604030504040204" pitchFamily="34" charset="0"/>
                <a:cs typeface="Tahoma" panose="020B0604030504040204" pitchFamily="34" charset="0"/>
              </a:rPr>
              <a:t>Commitment to Diversity</a:t>
            </a:r>
          </a:p>
        </p:txBody>
      </p:sp>
      <p:sp>
        <p:nvSpPr>
          <p:cNvPr id="3" name="Content Placeholder 2"/>
          <p:cNvSpPr>
            <a:spLocks noGrp="1"/>
          </p:cNvSpPr>
          <p:nvPr>
            <p:ph idx="1"/>
          </p:nvPr>
        </p:nvSpPr>
        <p:spPr>
          <a:xfrm>
            <a:off x="661685" y="1371600"/>
            <a:ext cx="11410571" cy="5249333"/>
          </a:xfrm>
        </p:spPr>
        <p:txBody>
          <a:bodyPr>
            <a:noAutofit/>
          </a:bodyPr>
          <a:lstStyle/>
          <a:p>
            <a:pPr marL="0" indent="0" defTabSz="914400" eaLnBrk="0" fontAlgn="base" hangingPunct="0">
              <a:spcAft>
                <a:spcPts val="800"/>
              </a:spcAft>
              <a:buNone/>
            </a:pPr>
            <a:r>
              <a:rPr lang="en-US" sz="2800" b="1" kern="0" dirty="0">
                <a:solidFill>
                  <a:srgbClr val="083763"/>
                </a:solidFill>
                <a:latin typeface="+mj-lt"/>
                <a:ea typeface="Tahoma" panose="020B0604030504040204" pitchFamily="34" charset="0"/>
                <a:cs typeface="Tahoma" panose="020B0604030504040204" pitchFamily="34" charset="0"/>
              </a:rPr>
              <a:t>CEC conducts outreach efforts &amp; activities to:</a:t>
            </a:r>
          </a:p>
          <a:p>
            <a:pPr marL="685800" indent="-461963" eaLnBrk="0" fontAlgn="base" hangingPunct="0">
              <a:spcAft>
                <a:spcPts val="800"/>
              </a:spcAft>
              <a:buClr>
                <a:srgbClr val="FF6600"/>
              </a:buClr>
            </a:pPr>
            <a:r>
              <a:rPr lang="en-US" sz="2800" kern="0" dirty="0">
                <a:solidFill>
                  <a:srgbClr val="083763"/>
                </a:solidFill>
                <a:ea typeface="Tahoma" panose="020B0604030504040204" pitchFamily="34" charset="0"/>
                <a:cs typeface="Tahoma" panose="020B0604030504040204" pitchFamily="34" charset="0"/>
              </a:rPr>
              <a:t>Engage with disadvantaged and underrepresented groups</a:t>
            </a:r>
          </a:p>
          <a:p>
            <a:pPr marL="685800" indent="-461963" eaLnBrk="0" fontAlgn="base" hangingPunct="0">
              <a:spcAft>
                <a:spcPts val="800"/>
              </a:spcAft>
              <a:buClr>
                <a:srgbClr val="FF6600"/>
              </a:buClr>
            </a:pPr>
            <a:r>
              <a:rPr lang="en-US" sz="2800" kern="0" dirty="0">
                <a:solidFill>
                  <a:srgbClr val="083763"/>
                </a:solidFill>
                <a:ea typeface="Tahoma" panose="020B0604030504040204" pitchFamily="34" charset="0"/>
                <a:cs typeface="Tahoma" panose="020B0604030504040204" pitchFamily="34" charset="0"/>
              </a:rPr>
              <a:t>Notify potential new bidders about funding opportunities</a:t>
            </a:r>
          </a:p>
          <a:p>
            <a:pPr marL="685800" indent="-461963" eaLnBrk="0" fontAlgn="base" hangingPunct="0">
              <a:spcAft>
                <a:spcPts val="800"/>
              </a:spcAft>
              <a:buClr>
                <a:srgbClr val="FF6600"/>
              </a:buClr>
            </a:pPr>
            <a:r>
              <a:rPr lang="en-US" sz="2800" kern="0" dirty="0">
                <a:solidFill>
                  <a:srgbClr val="083763"/>
                </a:solidFill>
                <a:ea typeface="Tahoma" panose="020B0604030504040204" pitchFamily="34" charset="0"/>
                <a:cs typeface="Tahoma" panose="020B0604030504040204" pitchFamily="34" charset="0"/>
              </a:rPr>
              <a:t>Assist bidders in understanding how to apply</a:t>
            </a:r>
          </a:p>
          <a:p>
            <a:pPr marL="685800" indent="-461963" eaLnBrk="0" fontAlgn="base" hangingPunct="0">
              <a:spcAft>
                <a:spcPts val="800"/>
              </a:spcAft>
              <a:buClr>
                <a:srgbClr val="FF6600"/>
              </a:buClr>
            </a:pPr>
            <a:r>
              <a:rPr lang="en-US" sz="2800" kern="0" dirty="0">
                <a:solidFill>
                  <a:srgbClr val="083763"/>
                </a:solidFill>
                <a:ea typeface="Tahoma" panose="020B0604030504040204" pitchFamily="34" charset="0"/>
                <a:cs typeface="Tahoma" panose="020B0604030504040204" pitchFamily="34" charset="0"/>
              </a:rPr>
              <a:t>Survey participants to measure progress</a:t>
            </a:r>
          </a:p>
          <a:p>
            <a:pPr marL="0" indent="0" eaLnBrk="0" fontAlgn="base" hangingPunct="0">
              <a:lnSpc>
                <a:spcPct val="108000"/>
              </a:lnSpc>
              <a:spcBef>
                <a:spcPts val="800"/>
              </a:spcBef>
              <a:spcAft>
                <a:spcPts val="800"/>
              </a:spcAft>
              <a:buClr>
                <a:srgbClr val="083763"/>
              </a:buClr>
              <a:buNone/>
            </a:pPr>
            <a:r>
              <a:rPr lang="en-US" sz="2800" b="1" kern="0" dirty="0">
                <a:latin typeface="+mj-lt"/>
                <a:ea typeface="Tahoma" panose="020B0604030504040204" pitchFamily="34" charset="0"/>
                <a:cs typeface="Tahoma" panose="020B0604030504040204" pitchFamily="34" charset="0"/>
              </a:rPr>
              <a:t>CEC adopted the JAEDI Framework:</a:t>
            </a:r>
            <a:endParaRPr lang="en-US" sz="2800" kern="0" dirty="0">
              <a:latin typeface="+mj-lt"/>
              <a:ea typeface="Tahoma" panose="020B0604030504040204" pitchFamily="34" charset="0"/>
              <a:cs typeface="Tahoma" panose="020B0604030504040204" pitchFamily="34" charset="0"/>
            </a:endParaRPr>
          </a:p>
          <a:p>
            <a:pPr marL="685800" indent="-461963" eaLnBrk="0" fontAlgn="base" hangingPunct="0">
              <a:lnSpc>
                <a:spcPct val="108000"/>
              </a:lnSpc>
              <a:spcBef>
                <a:spcPts val="800"/>
              </a:spcBef>
              <a:spcAft>
                <a:spcPts val="800"/>
              </a:spcAft>
              <a:buClr>
                <a:srgbClr val="FF6600"/>
              </a:buClr>
            </a:pPr>
            <a:r>
              <a:rPr lang="en-US" sz="2800" kern="0" dirty="0">
                <a:ea typeface="Tahoma" panose="020B0604030504040204" pitchFamily="34" charset="0"/>
                <a:cs typeface="Tahoma" panose="020B0604030504040204" pitchFamily="34" charset="0"/>
              </a:rPr>
              <a:t>Address climate change </a:t>
            </a:r>
          </a:p>
          <a:p>
            <a:pPr marL="685800" indent="-461963" eaLnBrk="0" fontAlgn="base" hangingPunct="0">
              <a:lnSpc>
                <a:spcPct val="108000"/>
              </a:lnSpc>
              <a:spcBef>
                <a:spcPts val="800"/>
              </a:spcBef>
              <a:spcAft>
                <a:spcPts val="800"/>
              </a:spcAft>
              <a:buClr>
                <a:srgbClr val="FF6600"/>
              </a:buClr>
            </a:pPr>
            <a:r>
              <a:rPr lang="en-US" sz="2800" kern="0" dirty="0">
                <a:ea typeface="Tahoma" panose="020B0604030504040204" pitchFamily="34" charset="0"/>
                <a:cs typeface="Tahoma" panose="020B0604030504040204" pitchFamily="34" charset="0"/>
              </a:rPr>
              <a:t>Ensure all Californians have dignity, health, and prosperity</a:t>
            </a:r>
            <a:endParaRPr lang="en-US" sz="2800" kern="0" dirty="0">
              <a:solidFill>
                <a:srgbClr val="083763"/>
              </a:solidFill>
              <a:ea typeface="Tahoma" panose="020B0604030504040204" pitchFamily="34" charset="0"/>
              <a:cs typeface="Tahoma" panose="020B0604030504040204" pitchFamily="34" charset="0"/>
            </a:endParaRPr>
          </a:p>
          <a:p>
            <a:pPr marL="0" indent="0" eaLnBrk="0" fontAlgn="base" hangingPunct="0">
              <a:lnSpc>
                <a:spcPct val="108000"/>
              </a:lnSpc>
              <a:spcBef>
                <a:spcPts val="800"/>
              </a:spcBef>
              <a:spcAft>
                <a:spcPts val="800"/>
              </a:spcAft>
              <a:buClr>
                <a:srgbClr val="083763"/>
              </a:buClr>
              <a:buNone/>
            </a:pPr>
            <a:endParaRPr lang="en-US" sz="3200" kern="0" dirty="0">
              <a:ea typeface="Tahoma" panose="020B0604030504040204" pitchFamily="34" charset="0"/>
              <a:cs typeface="Tahoma" panose="020B0604030504040204" pitchFamily="34" charset="0"/>
            </a:endParaRPr>
          </a:p>
          <a:p>
            <a:pPr marL="685800" indent="-461963" eaLnBrk="0" fontAlgn="base" hangingPunct="0">
              <a:spcAft>
                <a:spcPts val="800"/>
              </a:spcAft>
              <a:buClr>
                <a:srgbClr val="FF6600"/>
              </a:buClr>
            </a:pPr>
            <a:endParaRPr lang="en-US" sz="3200" kern="0" dirty="0">
              <a:solidFill>
                <a:srgbClr val="083763"/>
              </a:solidFill>
              <a:ea typeface="Tahoma" panose="020B0604030504040204" pitchFamily="34" charset="0"/>
              <a:cs typeface="Tahoma" panose="020B0604030504040204" pitchFamily="34" charset="0"/>
            </a:endParaRPr>
          </a:p>
        </p:txBody>
      </p:sp>
      <p:sp>
        <p:nvSpPr>
          <p:cNvPr id="5" name="Slide Number Placeholder 4">
            <a:extLst>
              <a:ext uri="{FF2B5EF4-FFF2-40B4-BE49-F238E27FC236}">
                <a16:creationId xmlns:a16="http://schemas.microsoft.com/office/drawing/2014/main" id="{6F58A305-3BD3-4177-94D8-C2FA279C8189}"/>
              </a:ext>
            </a:extLst>
          </p:cNvPr>
          <p:cNvSpPr txBox="1">
            <a:spLocks/>
          </p:cNvSpPr>
          <p:nvPr/>
        </p:nvSpPr>
        <p:spPr>
          <a:xfrm>
            <a:off x="10387584" y="6510528"/>
            <a:ext cx="1803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5C4985-ACD0-2B4C-8981-36243250F268}" type="slidenum">
              <a:rPr lang="en-US" smtClean="0">
                <a:solidFill>
                  <a:srgbClr val="083763"/>
                </a:solidFill>
              </a:rPr>
              <a:pPr/>
              <a:t>5</a:t>
            </a:fld>
            <a:endParaRPr lang="en-US" dirty="0">
              <a:solidFill>
                <a:srgbClr val="083763"/>
              </a:solidFill>
            </a:endParaRPr>
          </a:p>
        </p:txBody>
      </p:sp>
    </p:spTree>
    <p:extLst>
      <p:ext uri="{BB962C8B-B14F-4D97-AF65-F5344CB8AC3E}">
        <p14:creationId xmlns:p14="http://schemas.microsoft.com/office/powerpoint/2010/main" val="4209815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9C9E0-AEF0-EDC5-98F4-1D088FC6415E}"/>
              </a:ext>
            </a:extLst>
          </p:cNvPr>
          <p:cNvSpPr>
            <a:spLocks noGrp="1"/>
          </p:cNvSpPr>
          <p:nvPr>
            <p:ph type="title"/>
          </p:nvPr>
        </p:nvSpPr>
        <p:spPr/>
        <p:txBody>
          <a:bodyPr/>
          <a:lstStyle/>
          <a:p>
            <a:r>
              <a:rPr lang="en-US" dirty="0">
                <a:solidFill>
                  <a:srgbClr val="083763"/>
                </a:solidFill>
              </a:rPr>
              <a:t>We Want to Hear from You!</a:t>
            </a:r>
          </a:p>
        </p:txBody>
      </p:sp>
      <p:sp>
        <p:nvSpPr>
          <p:cNvPr id="4" name="Content Placeholder 3">
            <a:extLst>
              <a:ext uri="{FF2B5EF4-FFF2-40B4-BE49-F238E27FC236}">
                <a16:creationId xmlns:a16="http://schemas.microsoft.com/office/drawing/2014/main" id="{61F89E6A-9A1F-7B62-8A08-6309179D66F5}"/>
              </a:ext>
            </a:extLst>
          </p:cNvPr>
          <p:cNvSpPr>
            <a:spLocks noGrp="1"/>
          </p:cNvSpPr>
          <p:nvPr>
            <p:ph sz="half" idx="2"/>
          </p:nvPr>
        </p:nvSpPr>
        <p:spPr>
          <a:xfrm>
            <a:off x="825029" y="1371600"/>
            <a:ext cx="8562039" cy="4862636"/>
          </a:xfrm>
        </p:spPr>
        <p:txBody>
          <a:bodyPr>
            <a:normAutofit/>
          </a:bodyPr>
          <a:lstStyle/>
          <a:p>
            <a:pPr marL="114300" indent="0" algn="ctr">
              <a:spcAft>
                <a:spcPts val="1200"/>
              </a:spcAft>
              <a:buNone/>
            </a:pPr>
            <a:r>
              <a:rPr lang="en-US" sz="3200" b="1" dirty="0">
                <a:solidFill>
                  <a:srgbClr val="083763"/>
                </a:solidFill>
                <a:latin typeface="+mj-lt"/>
                <a:cs typeface="Arial"/>
              </a:rPr>
              <a:t>One</a:t>
            </a:r>
            <a:r>
              <a:rPr lang="en-US" sz="3200" b="1" spc="-55" dirty="0">
                <a:solidFill>
                  <a:srgbClr val="083763"/>
                </a:solidFill>
                <a:latin typeface="+mj-lt"/>
                <a:cs typeface="Arial"/>
              </a:rPr>
              <a:t> </a:t>
            </a:r>
            <a:r>
              <a:rPr lang="en-US" sz="3200" b="1" dirty="0">
                <a:solidFill>
                  <a:srgbClr val="083763"/>
                </a:solidFill>
                <a:latin typeface="+mj-lt"/>
                <a:cs typeface="Arial"/>
              </a:rPr>
              <a:t>Minute</a:t>
            </a:r>
            <a:r>
              <a:rPr lang="en-US" sz="3200" b="1" spc="-30" dirty="0">
                <a:solidFill>
                  <a:srgbClr val="083763"/>
                </a:solidFill>
                <a:latin typeface="+mj-lt"/>
                <a:cs typeface="Arial"/>
              </a:rPr>
              <a:t> </a:t>
            </a:r>
            <a:r>
              <a:rPr lang="en-US" sz="3200" b="1" spc="-10" dirty="0">
                <a:solidFill>
                  <a:srgbClr val="083763"/>
                </a:solidFill>
                <a:latin typeface="+mj-lt"/>
                <a:cs typeface="Arial"/>
              </a:rPr>
              <a:t>Survey</a:t>
            </a:r>
          </a:p>
          <a:p>
            <a:pPr marL="463550" indent="-463550">
              <a:spcAft>
                <a:spcPts val="1200"/>
              </a:spcAft>
              <a:buClr>
                <a:srgbClr val="FF6600"/>
              </a:buClr>
            </a:pPr>
            <a:r>
              <a:rPr lang="en-US" spc="-10" dirty="0">
                <a:solidFill>
                  <a:srgbClr val="083763"/>
                </a:solidFill>
                <a:cs typeface="Arial"/>
              </a:rPr>
              <a:t>Anonymous and voluntary</a:t>
            </a:r>
          </a:p>
          <a:p>
            <a:pPr marL="463550" indent="-463550">
              <a:spcAft>
                <a:spcPts val="1200"/>
              </a:spcAft>
              <a:buClr>
                <a:srgbClr val="FF6600"/>
              </a:buClr>
            </a:pPr>
            <a:r>
              <a:rPr lang="en-US" dirty="0">
                <a:solidFill>
                  <a:srgbClr val="083763"/>
                </a:solidFill>
                <a:cs typeface="Arial"/>
              </a:rPr>
              <a:t>Used for public reporting purposes</a:t>
            </a:r>
          </a:p>
          <a:p>
            <a:pPr marL="463550" indent="-463550">
              <a:spcAft>
                <a:spcPts val="1200"/>
              </a:spcAft>
              <a:buClr>
                <a:srgbClr val="FF6600"/>
              </a:buClr>
            </a:pPr>
            <a:r>
              <a:rPr lang="en-US" dirty="0">
                <a:solidFill>
                  <a:srgbClr val="083763"/>
                </a:solidFill>
                <a:cs typeface="Arial"/>
              </a:rPr>
              <a:t>To access:</a:t>
            </a:r>
          </a:p>
          <a:p>
            <a:pPr marL="1143000" lvl="1" indent="-457200">
              <a:spcBef>
                <a:spcPts val="1000"/>
              </a:spcBef>
              <a:spcAft>
                <a:spcPts val="1200"/>
              </a:spcAft>
              <a:buClr>
                <a:srgbClr val="FF6600"/>
              </a:buClr>
              <a:buFont typeface="Courier New" panose="02070309020205020404" pitchFamily="49" charset="0"/>
              <a:buChar char="o"/>
            </a:pPr>
            <a:r>
              <a:rPr lang="en-US" dirty="0">
                <a:solidFill>
                  <a:srgbClr val="083763"/>
                </a:solidFill>
                <a:cs typeface="Arial"/>
              </a:rPr>
              <a:t>Use the</a:t>
            </a:r>
            <a:r>
              <a:rPr lang="en-US" spc="-60" dirty="0">
                <a:solidFill>
                  <a:srgbClr val="083763"/>
                </a:solidFill>
                <a:cs typeface="Arial"/>
              </a:rPr>
              <a:t> </a:t>
            </a:r>
            <a:r>
              <a:rPr lang="en-US" dirty="0">
                <a:solidFill>
                  <a:srgbClr val="083763"/>
                </a:solidFill>
                <a:cs typeface="Arial"/>
              </a:rPr>
              <a:t>survey</a:t>
            </a:r>
            <a:r>
              <a:rPr lang="en-US" spc="-45" dirty="0">
                <a:solidFill>
                  <a:srgbClr val="083763"/>
                </a:solidFill>
                <a:cs typeface="Arial"/>
              </a:rPr>
              <a:t> </a:t>
            </a:r>
            <a:r>
              <a:rPr lang="en-US" spc="-20" dirty="0">
                <a:solidFill>
                  <a:srgbClr val="083763"/>
                </a:solidFill>
                <a:cs typeface="Arial"/>
              </a:rPr>
              <a:t>link </a:t>
            </a:r>
            <a:r>
              <a:rPr lang="en-US" dirty="0">
                <a:solidFill>
                  <a:srgbClr val="083763"/>
                </a:solidFill>
                <a:cs typeface="Arial"/>
              </a:rPr>
              <a:t>in</a:t>
            </a:r>
            <a:r>
              <a:rPr lang="en-US" spc="-35" dirty="0">
                <a:solidFill>
                  <a:srgbClr val="083763"/>
                </a:solidFill>
                <a:cs typeface="Arial"/>
              </a:rPr>
              <a:t> the </a:t>
            </a:r>
            <a:r>
              <a:rPr lang="en-US" dirty="0">
                <a:solidFill>
                  <a:srgbClr val="083763"/>
                </a:solidFill>
                <a:cs typeface="Arial"/>
              </a:rPr>
              <a:t>chat on Zoom</a:t>
            </a:r>
          </a:p>
          <a:p>
            <a:pPr marL="1143000" lvl="1" indent="-457200">
              <a:spcBef>
                <a:spcPts val="1000"/>
              </a:spcBef>
              <a:spcAft>
                <a:spcPts val="1200"/>
              </a:spcAft>
              <a:buClr>
                <a:srgbClr val="FF6600"/>
              </a:buClr>
              <a:buFont typeface="Courier New" panose="02070309020205020404" pitchFamily="49" charset="0"/>
              <a:buChar char="o"/>
            </a:pPr>
            <a:r>
              <a:rPr lang="en-US" dirty="0">
                <a:solidFill>
                  <a:srgbClr val="083763"/>
                </a:solidFill>
                <a:cs typeface="Arial"/>
              </a:rPr>
              <a:t>Scan the QR code with a phone or tablet </a:t>
            </a:r>
          </a:p>
          <a:p>
            <a:pPr marL="463550" indent="-463550">
              <a:spcAft>
                <a:spcPts val="1200"/>
              </a:spcAft>
              <a:buClr>
                <a:srgbClr val="FF6600"/>
              </a:buClr>
            </a:pPr>
            <a:r>
              <a:rPr lang="en-US" dirty="0">
                <a:solidFill>
                  <a:srgbClr val="083763"/>
                </a:solidFill>
                <a:cs typeface="Arial"/>
              </a:rPr>
              <a:t>Survey will</a:t>
            </a:r>
            <a:r>
              <a:rPr lang="en-US" spc="-30" dirty="0">
                <a:solidFill>
                  <a:srgbClr val="083763"/>
                </a:solidFill>
                <a:cs typeface="Arial"/>
              </a:rPr>
              <a:t> </a:t>
            </a:r>
            <a:r>
              <a:rPr lang="en-US" dirty="0">
                <a:solidFill>
                  <a:srgbClr val="083763"/>
                </a:solidFill>
                <a:cs typeface="Arial"/>
              </a:rPr>
              <a:t>be</a:t>
            </a:r>
            <a:r>
              <a:rPr lang="en-US" spc="-35" dirty="0">
                <a:solidFill>
                  <a:srgbClr val="083763"/>
                </a:solidFill>
                <a:cs typeface="Arial"/>
              </a:rPr>
              <a:t> </a:t>
            </a:r>
            <a:r>
              <a:rPr lang="en-US" dirty="0">
                <a:solidFill>
                  <a:srgbClr val="083763"/>
                </a:solidFill>
                <a:cs typeface="Arial"/>
              </a:rPr>
              <a:t>closed</a:t>
            </a:r>
            <a:r>
              <a:rPr lang="en-US" spc="-40" dirty="0">
                <a:solidFill>
                  <a:srgbClr val="083763"/>
                </a:solidFill>
                <a:cs typeface="Arial"/>
              </a:rPr>
              <a:t> </a:t>
            </a:r>
            <a:r>
              <a:rPr lang="en-US" dirty="0">
                <a:solidFill>
                  <a:srgbClr val="083763"/>
                </a:solidFill>
                <a:cs typeface="Arial"/>
              </a:rPr>
              <a:t>at</a:t>
            </a:r>
            <a:r>
              <a:rPr lang="en-US" spc="-35" dirty="0">
                <a:solidFill>
                  <a:srgbClr val="083763"/>
                </a:solidFill>
                <a:cs typeface="Arial"/>
              </a:rPr>
              <a:t> the </a:t>
            </a:r>
            <a:r>
              <a:rPr lang="en-US" dirty="0">
                <a:solidFill>
                  <a:srgbClr val="083763"/>
                </a:solidFill>
                <a:cs typeface="Arial"/>
              </a:rPr>
              <a:t>end</a:t>
            </a:r>
            <a:r>
              <a:rPr lang="en-US" spc="-25" dirty="0">
                <a:solidFill>
                  <a:srgbClr val="083763"/>
                </a:solidFill>
                <a:cs typeface="Arial"/>
              </a:rPr>
              <a:t> </a:t>
            </a:r>
            <a:r>
              <a:rPr lang="en-US" dirty="0">
                <a:solidFill>
                  <a:srgbClr val="083763"/>
                </a:solidFill>
                <a:cs typeface="Arial"/>
              </a:rPr>
              <a:t>of</a:t>
            </a:r>
            <a:r>
              <a:rPr lang="en-US" spc="-35" dirty="0">
                <a:solidFill>
                  <a:srgbClr val="083763"/>
                </a:solidFill>
                <a:cs typeface="Arial"/>
              </a:rPr>
              <a:t> the </a:t>
            </a:r>
            <a:r>
              <a:rPr lang="en-US" spc="-20" dirty="0">
                <a:solidFill>
                  <a:srgbClr val="083763"/>
                </a:solidFill>
                <a:cs typeface="Arial"/>
              </a:rPr>
              <a:t>day</a:t>
            </a:r>
          </a:p>
          <a:p>
            <a:pPr marL="463550" indent="-463550">
              <a:spcAft>
                <a:spcPts val="1200"/>
              </a:spcAft>
              <a:buClr>
                <a:srgbClr val="FF6600"/>
              </a:buClr>
            </a:pPr>
            <a:r>
              <a:rPr lang="en-US" u="sng" spc="-20" dirty="0">
                <a:solidFill>
                  <a:srgbClr val="FF6600"/>
                </a:solidFill>
                <a:cs typeface="Arial"/>
                <a:hlinkClick r:id="rId3">
                  <a:extLst>
                    <a:ext uri="{A12FA001-AC4F-418D-AE19-62706E023703}">
                      <ahyp:hlinkClr xmlns:ahyp="http://schemas.microsoft.com/office/drawing/2018/hyperlinkcolor" val="tx"/>
                    </a:ext>
                  </a:extLst>
                </a:hlinkClick>
              </a:rPr>
              <a:t>https://forms.office.com/g/Sf8n2P5VuG?origin=lprLink</a:t>
            </a:r>
            <a:endParaRPr lang="en-US" u="sng" spc="-20" dirty="0">
              <a:solidFill>
                <a:srgbClr val="FF6600"/>
              </a:solidFill>
              <a:cs typeface="Arial"/>
            </a:endParaRPr>
          </a:p>
        </p:txBody>
      </p:sp>
      <p:pic>
        <p:nvPicPr>
          <p:cNvPr id="3" name="Picture 2" descr="QR Code for the RFP-24-401 Pre-Bid Conference Diversity Survey.">
            <a:extLst>
              <a:ext uri="{FF2B5EF4-FFF2-40B4-BE49-F238E27FC236}">
                <a16:creationId xmlns:a16="http://schemas.microsoft.com/office/drawing/2014/main" id="{6E602D6B-AB13-295C-02A6-DF11FB0C4729}"/>
              </a:ext>
            </a:extLst>
          </p:cNvPr>
          <p:cNvPicPr>
            <a:picLocks noChangeAspect="1"/>
          </p:cNvPicPr>
          <p:nvPr/>
        </p:nvPicPr>
        <p:blipFill>
          <a:blip r:embed="rId4"/>
          <a:srcRect/>
          <a:stretch/>
        </p:blipFill>
        <p:spPr>
          <a:xfrm>
            <a:off x="7795260" y="2017062"/>
            <a:ext cx="3571711" cy="3571711"/>
          </a:xfrm>
          <a:prstGeom prst="rect">
            <a:avLst/>
          </a:prstGeom>
        </p:spPr>
      </p:pic>
      <p:sp>
        <p:nvSpPr>
          <p:cNvPr id="5" name="Slide Number Placeholder 4">
            <a:extLst>
              <a:ext uri="{FF2B5EF4-FFF2-40B4-BE49-F238E27FC236}">
                <a16:creationId xmlns:a16="http://schemas.microsoft.com/office/drawing/2014/main" id="{490732B5-550D-75A4-7B7F-23C6224FA534}"/>
              </a:ext>
            </a:extLst>
          </p:cNvPr>
          <p:cNvSpPr>
            <a:spLocks noGrp="1"/>
          </p:cNvSpPr>
          <p:nvPr>
            <p:ph type="sldNum" sz="quarter" idx="12"/>
          </p:nvPr>
        </p:nvSpPr>
        <p:spPr>
          <a:xfrm>
            <a:off x="10387584" y="6510528"/>
            <a:ext cx="1761067" cy="365125"/>
          </a:xfrm>
        </p:spPr>
        <p:txBody>
          <a:bodyPr/>
          <a:lstStyle/>
          <a:p>
            <a:fld id="{005C4985-ACD0-2B4C-8981-36243250F268}" type="slidenum">
              <a:rPr lang="en-US" smtClean="0">
                <a:solidFill>
                  <a:srgbClr val="083763"/>
                </a:solidFill>
              </a:rPr>
              <a:t>6</a:t>
            </a:fld>
            <a:endParaRPr lang="en-US" dirty="0">
              <a:solidFill>
                <a:srgbClr val="083763"/>
              </a:solidFill>
            </a:endParaRPr>
          </a:p>
        </p:txBody>
      </p:sp>
    </p:spTree>
    <p:extLst>
      <p:ext uri="{BB962C8B-B14F-4D97-AF65-F5344CB8AC3E}">
        <p14:creationId xmlns:p14="http://schemas.microsoft.com/office/powerpoint/2010/main" val="1484213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6112" y="809622"/>
            <a:ext cx="10411968" cy="2387600"/>
          </a:xfrm>
        </p:spPr>
        <p:txBody>
          <a:bodyPr>
            <a:normAutofit/>
          </a:bodyPr>
          <a:lstStyle/>
          <a:p>
            <a:r>
              <a:rPr lang="en-US" sz="4000" b="1" dirty="0">
                <a:solidFill>
                  <a:srgbClr val="083763"/>
                </a:solidFill>
                <a:ea typeface="Tahoma"/>
                <a:cs typeface="Tahoma"/>
              </a:rPr>
              <a:t>Solicitation Overview</a:t>
            </a:r>
            <a:endParaRPr lang="en-US" sz="4000" b="1" dirty="0">
              <a:solidFill>
                <a:srgbClr val="083763"/>
              </a:solidFill>
              <a:ea typeface="Tahoma" panose="020B0604030504040204" pitchFamily="34" charset="0"/>
              <a:cs typeface="Tahoma" panose="020B0604030504040204" pitchFamily="34" charset="0"/>
            </a:endParaRPr>
          </a:p>
        </p:txBody>
      </p:sp>
      <p:sp>
        <p:nvSpPr>
          <p:cNvPr id="5" name="Subtitle 4">
            <a:extLst>
              <a:ext uri="{FF2B5EF4-FFF2-40B4-BE49-F238E27FC236}">
                <a16:creationId xmlns:a16="http://schemas.microsoft.com/office/drawing/2014/main" id="{17F6F165-4D7F-4DF8-A3F1-BC574B27FB4B}"/>
              </a:ext>
            </a:extLst>
          </p:cNvPr>
          <p:cNvSpPr>
            <a:spLocks noGrp="1"/>
          </p:cNvSpPr>
          <p:nvPr>
            <p:ph type="subTitle" idx="1"/>
          </p:nvPr>
        </p:nvSpPr>
        <p:spPr>
          <a:xfrm>
            <a:off x="890016" y="3328416"/>
            <a:ext cx="10411968" cy="1743077"/>
          </a:xfrm>
        </p:spPr>
        <p:txBody>
          <a:bodyPr vert="horz" lIns="91440" tIns="45720" rIns="91440" bIns="45720" rtlCol="0" anchor="t">
            <a:noAutofit/>
          </a:bodyPr>
          <a:lstStyle/>
          <a:p>
            <a:endParaRPr lang="en-US" sz="3200" dirty="0">
              <a:solidFill>
                <a:srgbClr val="083763"/>
              </a:solidFill>
            </a:endParaRPr>
          </a:p>
          <a:p>
            <a:pPr>
              <a:lnSpc>
                <a:spcPct val="120000"/>
              </a:lnSpc>
              <a:spcAft>
                <a:spcPts val="600"/>
              </a:spcAft>
            </a:pPr>
            <a:r>
              <a:rPr lang="en-US" sz="3200" b="1" dirty="0">
                <a:solidFill>
                  <a:srgbClr val="083763"/>
                </a:solidFill>
                <a:ea typeface="Tahoma"/>
                <a:cs typeface="Tahoma"/>
              </a:rPr>
              <a:t>RFP-24-401: </a:t>
            </a:r>
            <a:r>
              <a:rPr lang="en-US" sz="3200" b="1" dirty="0">
                <a:solidFill>
                  <a:srgbClr val="083763"/>
                </a:solidFill>
              </a:rPr>
              <a:t>Building Energy Performance Strategy Report &amp; Benchmarking Support </a:t>
            </a:r>
          </a:p>
          <a:p>
            <a:pPr>
              <a:lnSpc>
                <a:spcPct val="120000"/>
              </a:lnSpc>
              <a:spcAft>
                <a:spcPts val="600"/>
              </a:spcAft>
            </a:pPr>
            <a:endParaRPr lang="en-US" sz="3200" b="1" dirty="0"/>
          </a:p>
          <a:p>
            <a:pPr>
              <a:lnSpc>
                <a:spcPct val="120000"/>
              </a:lnSpc>
              <a:spcAft>
                <a:spcPts val="600"/>
              </a:spcAft>
            </a:pPr>
            <a:endParaRPr lang="en-US" sz="3200" b="1" dirty="0">
              <a:solidFill>
                <a:schemeClr val="tx2"/>
              </a:solidFill>
              <a:ea typeface="Tahoma"/>
              <a:cs typeface="Tahoma"/>
            </a:endParaRPr>
          </a:p>
        </p:txBody>
      </p:sp>
      <p:sp>
        <p:nvSpPr>
          <p:cNvPr id="7" name="Slide Number Placeholder 4">
            <a:extLst>
              <a:ext uri="{FF2B5EF4-FFF2-40B4-BE49-F238E27FC236}">
                <a16:creationId xmlns:a16="http://schemas.microsoft.com/office/drawing/2014/main" id="{95EA1312-5D8A-4BC5-A362-243EA3A826AF}"/>
              </a:ext>
            </a:extLst>
          </p:cNvPr>
          <p:cNvSpPr txBox="1">
            <a:spLocks/>
          </p:cNvSpPr>
          <p:nvPr/>
        </p:nvSpPr>
        <p:spPr>
          <a:xfrm>
            <a:off x="10388600" y="6510528"/>
            <a:ext cx="1803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5C4985-ACD0-2B4C-8981-36243250F268}" type="slidenum">
              <a:rPr lang="en-US" smtClean="0">
                <a:solidFill>
                  <a:srgbClr val="083763"/>
                </a:solidFill>
              </a:rPr>
              <a:pPr/>
              <a:t>7</a:t>
            </a:fld>
            <a:endParaRPr lang="en-US" dirty="0">
              <a:solidFill>
                <a:srgbClr val="083763"/>
              </a:solidFill>
            </a:endParaRPr>
          </a:p>
        </p:txBody>
      </p:sp>
    </p:spTree>
    <p:extLst>
      <p:ext uri="{BB962C8B-B14F-4D97-AF65-F5344CB8AC3E}">
        <p14:creationId xmlns:p14="http://schemas.microsoft.com/office/powerpoint/2010/main" val="945855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D96B1-4B76-466B-901F-0E18BBB19BF9}"/>
              </a:ext>
            </a:extLst>
          </p:cNvPr>
          <p:cNvSpPr>
            <a:spLocks noGrp="1"/>
          </p:cNvSpPr>
          <p:nvPr>
            <p:ph type="title"/>
          </p:nvPr>
        </p:nvSpPr>
        <p:spPr>
          <a:xfrm>
            <a:off x="1399821" y="237067"/>
            <a:ext cx="10630813" cy="1038840"/>
          </a:xfrm>
        </p:spPr>
        <p:txBody>
          <a:bodyPr>
            <a:noAutofit/>
          </a:bodyPr>
          <a:lstStyle/>
          <a:p>
            <a:r>
              <a:rPr lang="en-US" sz="3600" b="1" dirty="0">
                <a:solidFill>
                  <a:srgbClr val="083763"/>
                </a:solidFill>
                <a:ea typeface="Tahoma" panose="020B0604030504040204" pitchFamily="34" charset="0"/>
                <a:cs typeface="Tahoma" panose="020B0604030504040204" pitchFamily="34" charset="0"/>
              </a:rPr>
              <a:t>Solicitation Process</a:t>
            </a:r>
          </a:p>
        </p:txBody>
      </p:sp>
      <p:graphicFrame>
        <p:nvGraphicFramePr>
          <p:cNvPr id="9" name="Diagram 8" descr="First diagram illustrating the solicitation process with due dates for the solicitation release, deadline for written questions, and proposal due date.">
            <a:extLst>
              <a:ext uri="{FF2B5EF4-FFF2-40B4-BE49-F238E27FC236}">
                <a16:creationId xmlns:a16="http://schemas.microsoft.com/office/drawing/2014/main" id="{67C63506-787B-4572-B849-BB74BA969570}"/>
              </a:ext>
            </a:extLst>
          </p:cNvPr>
          <p:cNvGraphicFramePr/>
          <p:nvPr>
            <p:extLst>
              <p:ext uri="{D42A27DB-BD31-4B8C-83A1-F6EECF244321}">
                <p14:modId xmlns:p14="http://schemas.microsoft.com/office/powerpoint/2010/main" val="671080731"/>
              </p:ext>
            </p:extLst>
          </p:nvPr>
        </p:nvGraphicFramePr>
        <p:xfrm>
          <a:off x="512651" y="968632"/>
          <a:ext cx="11041173" cy="2809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1" name="Group 10">
            <a:extLst>
              <a:ext uri="{FF2B5EF4-FFF2-40B4-BE49-F238E27FC236}">
                <a16:creationId xmlns:a16="http://schemas.microsoft.com/office/drawing/2014/main" id="{A78DE4C8-482D-4CD8-A509-660EB04CD0AA}"/>
              </a:ext>
              <a:ext uri="{C183D7F6-B498-43B3-948B-1728B52AA6E4}">
                <adec:decorative xmlns:adec="http://schemas.microsoft.com/office/drawing/2017/decorative" val="1"/>
              </a:ext>
            </a:extLst>
          </p:cNvPr>
          <p:cNvGrpSpPr/>
          <p:nvPr/>
        </p:nvGrpSpPr>
        <p:grpSpPr>
          <a:xfrm rot="5400000">
            <a:off x="9699853" y="3413442"/>
            <a:ext cx="731520" cy="731520"/>
            <a:chOff x="8372567" y="1535635"/>
            <a:chExt cx="454857" cy="532097"/>
          </a:xfrm>
        </p:grpSpPr>
        <p:sp>
          <p:nvSpPr>
            <p:cNvPr id="12" name="Arrow: Right 11">
              <a:extLst>
                <a:ext uri="{FF2B5EF4-FFF2-40B4-BE49-F238E27FC236}">
                  <a16:creationId xmlns:a16="http://schemas.microsoft.com/office/drawing/2014/main" id="{060D804C-CF3E-4943-9734-23E46BD0BEF2}"/>
                </a:ext>
              </a:extLst>
            </p:cNvPr>
            <p:cNvSpPr/>
            <p:nvPr/>
          </p:nvSpPr>
          <p:spPr>
            <a:xfrm>
              <a:off x="8372567" y="1535635"/>
              <a:ext cx="454857" cy="532097"/>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dirty="0"/>
            </a:p>
          </p:txBody>
        </p:sp>
        <p:sp>
          <p:nvSpPr>
            <p:cNvPr id="13" name="Arrow: Right 4">
              <a:extLst>
                <a:ext uri="{FF2B5EF4-FFF2-40B4-BE49-F238E27FC236}">
                  <a16:creationId xmlns:a16="http://schemas.microsoft.com/office/drawing/2014/main" id="{50C7DD1F-6E2F-4BD6-A563-F8D7C02F6B57}"/>
                </a:ext>
              </a:extLst>
            </p:cNvPr>
            <p:cNvSpPr txBox="1"/>
            <p:nvPr/>
          </p:nvSpPr>
          <p:spPr>
            <a:xfrm>
              <a:off x="8372567" y="1642054"/>
              <a:ext cx="318400" cy="3192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p>
          </p:txBody>
        </p:sp>
      </p:grpSp>
      <p:graphicFrame>
        <p:nvGraphicFramePr>
          <p:cNvPr id="10" name="Diagram 9" descr="Second diagram illustrating the solicitation process with dates for the NOPA, CEC business meeting, and agreement start.">
            <a:extLst>
              <a:ext uri="{FF2B5EF4-FFF2-40B4-BE49-F238E27FC236}">
                <a16:creationId xmlns:a16="http://schemas.microsoft.com/office/drawing/2014/main" id="{D0F03838-15F8-4FF5-B0F8-CEF77C54CCEE}"/>
              </a:ext>
            </a:extLst>
          </p:cNvPr>
          <p:cNvGraphicFramePr/>
          <p:nvPr>
            <p:extLst>
              <p:ext uri="{D42A27DB-BD31-4B8C-83A1-F6EECF244321}">
                <p14:modId xmlns:p14="http://schemas.microsoft.com/office/powerpoint/2010/main" val="622247887"/>
              </p:ext>
            </p:extLst>
          </p:nvPr>
        </p:nvGraphicFramePr>
        <p:xfrm>
          <a:off x="999544" y="3665571"/>
          <a:ext cx="10192911" cy="28098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Slide Number Placeholder 4">
            <a:extLst>
              <a:ext uri="{FF2B5EF4-FFF2-40B4-BE49-F238E27FC236}">
                <a16:creationId xmlns:a16="http://schemas.microsoft.com/office/drawing/2014/main" id="{D57E546E-350F-4F29-A4B3-DB953886F6A1}"/>
              </a:ext>
            </a:extLst>
          </p:cNvPr>
          <p:cNvSpPr txBox="1">
            <a:spLocks/>
          </p:cNvSpPr>
          <p:nvPr/>
        </p:nvSpPr>
        <p:spPr>
          <a:xfrm>
            <a:off x="10387584" y="6510528"/>
            <a:ext cx="1803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5C4985-ACD0-2B4C-8981-36243250F268}" type="slidenum">
              <a:rPr lang="en-US" smtClean="0">
                <a:solidFill>
                  <a:srgbClr val="083763"/>
                </a:solidFill>
              </a:rPr>
              <a:pPr/>
              <a:t>8</a:t>
            </a:fld>
            <a:endParaRPr lang="en-US" dirty="0">
              <a:solidFill>
                <a:srgbClr val="083763"/>
              </a:solidFill>
            </a:endParaRPr>
          </a:p>
        </p:txBody>
      </p:sp>
    </p:spTree>
    <p:extLst>
      <p:ext uri="{BB962C8B-B14F-4D97-AF65-F5344CB8AC3E}">
        <p14:creationId xmlns:p14="http://schemas.microsoft.com/office/powerpoint/2010/main" val="1096529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dirty="0">
                <a:solidFill>
                  <a:srgbClr val="083763"/>
                </a:solidFill>
                <a:ea typeface="Tahoma" panose="020B0604030504040204" pitchFamily="34" charset="0"/>
                <a:cs typeface="Tahoma" panose="020B0604030504040204" pitchFamily="34" charset="0"/>
              </a:rPr>
              <a:t>Background Information</a:t>
            </a:r>
          </a:p>
        </p:txBody>
      </p:sp>
      <p:sp>
        <p:nvSpPr>
          <p:cNvPr id="5" name="Content Placeholder 4">
            <a:extLst>
              <a:ext uri="{FF2B5EF4-FFF2-40B4-BE49-F238E27FC236}">
                <a16:creationId xmlns:a16="http://schemas.microsoft.com/office/drawing/2014/main" id="{095EE561-5E5A-AFB1-9ED4-9A23D2C14FD3}"/>
              </a:ext>
            </a:extLst>
          </p:cNvPr>
          <p:cNvSpPr>
            <a:spLocks noGrp="1"/>
          </p:cNvSpPr>
          <p:nvPr>
            <p:ph idx="1"/>
          </p:nvPr>
        </p:nvSpPr>
        <p:spPr>
          <a:xfrm>
            <a:off x="1431671" y="1371600"/>
            <a:ext cx="9328657" cy="4351338"/>
          </a:xfrm>
        </p:spPr>
        <p:txBody>
          <a:bodyPr>
            <a:normAutofit/>
          </a:bodyPr>
          <a:lstStyle/>
          <a:p>
            <a:pPr marL="457200" indent="-457200">
              <a:spcAft>
                <a:spcPts val="1200"/>
              </a:spcAft>
              <a:buClr>
                <a:srgbClr val="FF6600"/>
              </a:buClr>
            </a:pPr>
            <a:r>
              <a:rPr lang="en-US" altLang="en-US" sz="3200" dirty="0">
                <a:solidFill>
                  <a:srgbClr val="083763"/>
                </a:solidFill>
              </a:rPr>
              <a:t>CARB lead agency for developing State Implementation Plan</a:t>
            </a:r>
          </a:p>
          <a:p>
            <a:pPr marL="457200" indent="-457200">
              <a:spcAft>
                <a:spcPts val="1200"/>
              </a:spcAft>
              <a:buClr>
                <a:srgbClr val="FF6600"/>
              </a:buClr>
            </a:pPr>
            <a:r>
              <a:rPr lang="en-US" altLang="en-US" sz="3200" dirty="0">
                <a:solidFill>
                  <a:srgbClr val="083763"/>
                </a:solidFill>
              </a:rPr>
              <a:t>PRC section 25402.10 authorizes Building Energy Benchmarking Program </a:t>
            </a:r>
          </a:p>
          <a:p>
            <a:pPr marL="457200" indent="-457200">
              <a:spcAft>
                <a:spcPts val="1200"/>
              </a:spcAft>
              <a:buClr>
                <a:srgbClr val="FF6600"/>
              </a:buClr>
            </a:pPr>
            <a:r>
              <a:rPr lang="en-US" altLang="en-US" sz="3200" dirty="0">
                <a:solidFill>
                  <a:srgbClr val="083763"/>
                </a:solidFill>
              </a:rPr>
              <a:t>SB 48 requires development of a strategy for using benchmarking data to achieve goals</a:t>
            </a:r>
          </a:p>
          <a:p>
            <a:pPr marL="1146175" lvl="1" indent="-463550">
              <a:spcBef>
                <a:spcPts val="1000"/>
              </a:spcBef>
              <a:spcAft>
                <a:spcPts val="1200"/>
              </a:spcAft>
              <a:buClr>
                <a:srgbClr val="FF6600"/>
              </a:buClr>
              <a:buFont typeface="Courier New" panose="02070309020205020404" pitchFamily="49" charset="0"/>
              <a:buChar char="o"/>
            </a:pPr>
            <a:r>
              <a:rPr lang="en-US" sz="3200" dirty="0">
                <a:solidFill>
                  <a:srgbClr val="083763"/>
                </a:solidFill>
              </a:rPr>
              <a:t>Must adopt final report before July 1, 2026</a:t>
            </a:r>
          </a:p>
          <a:p>
            <a:endParaRPr lang="en-US" sz="2200" b="0" i="0" u="none" strike="noStrike" baseline="0" dirty="0">
              <a:latin typeface="Arial" panose="020B0604020202020204" pitchFamily="34" charset="0"/>
            </a:endParaRPr>
          </a:p>
          <a:p>
            <a:pPr marL="0" indent="0">
              <a:buNone/>
            </a:pPr>
            <a:endParaRPr lang="en-US" dirty="0"/>
          </a:p>
        </p:txBody>
      </p:sp>
      <p:sp>
        <p:nvSpPr>
          <p:cNvPr id="3" name="TextBox 2">
            <a:extLst>
              <a:ext uri="{FF2B5EF4-FFF2-40B4-BE49-F238E27FC236}">
                <a16:creationId xmlns:a16="http://schemas.microsoft.com/office/drawing/2014/main" id="{21BE63CA-DA63-2A95-4548-1F938CDBE674}"/>
              </a:ext>
            </a:extLst>
          </p:cNvPr>
          <p:cNvSpPr txBox="1"/>
          <p:nvPr/>
        </p:nvSpPr>
        <p:spPr>
          <a:xfrm>
            <a:off x="0" y="6382512"/>
            <a:ext cx="3773348" cy="369332"/>
          </a:xfrm>
          <a:prstGeom prst="rect">
            <a:avLst/>
          </a:prstGeom>
          <a:noFill/>
        </p:spPr>
        <p:txBody>
          <a:bodyPr wrap="square" rtlCol="0">
            <a:spAutoFit/>
          </a:bodyPr>
          <a:lstStyle/>
          <a:p>
            <a:r>
              <a:rPr lang="en-US" b="1" dirty="0">
                <a:solidFill>
                  <a:srgbClr val="083763"/>
                </a:solidFill>
                <a:ea typeface="Tahoma" panose="020B0604030504040204" pitchFamily="34" charset="0"/>
                <a:cs typeface="Tahoma" panose="020B0604030504040204" pitchFamily="34" charset="0"/>
              </a:rPr>
              <a:t>Solicitation Manual pages 10-12</a:t>
            </a:r>
          </a:p>
        </p:txBody>
      </p:sp>
      <p:sp>
        <p:nvSpPr>
          <p:cNvPr id="2" name="Slide Number Placeholder 1">
            <a:extLst>
              <a:ext uri="{FF2B5EF4-FFF2-40B4-BE49-F238E27FC236}">
                <a16:creationId xmlns:a16="http://schemas.microsoft.com/office/drawing/2014/main" id="{637CD805-6CFC-40EA-84AF-95539A5AE6EB}"/>
              </a:ext>
            </a:extLst>
          </p:cNvPr>
          <p:cNvSpPr>
            <a:spLocks noGrp="1"/>
          </p:cNvSpPr>
          <p:nvPr>
            <p:ph type="sldNum" sz="quarter" idx="12"/>
          </p:nvPr>
        </p:nvSpPr>
        <p:spPr>
          <a:xfrm>
            <a:off x="10388600" y="6510528"/>
            <a:ext cx="1803400" cy="365125"/>
          </a:xfrm>
        </p:spPr>
        <p:txBody>
          <a:bodyPr/>
          <a:lstStyle/>
          <a:p>
            <a:fld id="{005C4985-ACD0-2B4C-8981-36243250F268}" type="slidenum">
              <a:rPr lang="en-US" smtClean="0">
                <a:solidFill>
                  <a:srgbClr val="083763"/>
                </a:solidFill>
              </a:rPr>
              <a:t>9</a:t>
            </a:fld>
            <a:endParaRPr lang="en-US" dirty="0">
              <a:solidFill>
                <a:srgbClr val="083763"/>
              </a:solidFill>
            </a:endParaRPr>
          </a:p>
        </p:txBody>
      </p:sp>
    </p:spTree>
    <p:extLst>
      <p:ext uri="{BB962C8B-B14F-4D97-AF65-F5344CB8AC3E}">
        <p14:creationId xmlns:p14="http://schemas.microsoft.com/office/powerpoint/2010/main" val="198284016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C_Official_PowerPoint_Template_2020" id="{E9E85F81-66B0-46B4-BBCE-30E44E287952}" vid="{8368B6D5-F204-4B65-84EA-B3CA26285F23}"/>
    </a:ext>
  </a:extLst>
</a:theme>
</file>

<file path=ppt/theme/theme3.xml><?xml version="1.0" encoding="utf-8"?>
<a:theme xmlns:a="http://schemas.openxmlformats.org/drawingml/2006/main" name="Conten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C_Official_PowerPoint_Template_2020" id="{E9E85F81-66B0-46B4-BBCE-30E44E287952}" vid="{21AD90A9-1078-4D80-9179-8FB377AC82FB}"/>
    </a:ext>
  </a:extLst>
</a:theme>
</file>

<file path=ppt/theme/theme4.xml><?xml version="1.0" encoding="utf-8"?>
<a:theme xmlns:a="http://schemas.openxmlformats.org/drawingml/2006/main" name="1_Conten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3BF250F5-90E0-1742-AE67-252F8E9F95CF}"/>
    </a:ext>
  </a:extLst>
</a:theme>
</file>

<file path=ppt/theme/theme5.xml><?xml version="1.0" encoding="utf-8"?>
<a:theme xmlns:a="http://schemas.openxmlformats.org/drawingml/2006/main" name="Content: blank background">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8AF470B7-4331-9747-8595-3EF89398B172}"/>
    </a:ext>
  </a:extLst>
</a:theme>
</file>

<file path=ppt/theme/theme6.xml><?xml version="1.0" encoding="utf-8"?>
<a:theme xmlns:a="http://schemas.openxmlformats.org/drawingml/2006/main" name="Title/Sectio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C_Official_PowerPoint_Template_2020" id="{E9E85F81-66B0-46B4-BBCE-30E44E287952}" vid="{9BED353F-D520-41B3-823D-FDD28FB30B2B}"/>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85685f2-c2e1-4352-89aa-3faca8eaba52">
      <Terms xmlns="http://schemas.microsoft.com/office/infopath/2007/PartnerControls"/>
    </lcf76f155ced4ddcb4097134ff3c332f>
    <TaxCatchAll xmlns="5067c814-4b34-462c-a21d-c185ff6548d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1DC9A153AAEEE45BACE06E01F8272AC" ma:contentTypeVersion="16" ma:contentTypeDescription="Create a new document." ma:contentTypeScope="" ma:versionID="d32f5fbf95953d86c5a0754b7d032dd3">
  <xsd:schema xmlns:xsd="http://www.w3.org/2001/XMLSchema" xmlns:xs="http://www.w3.org/2001/XMLSchema" xmlns:p="http://schemas.microsoft.com/office/2006/metadata/properties" xmlns:ns2="785685f2-c2e1-4352-89aa-3faca8eaba52" xmlns:ns3="5067c814-4b34-462c-a21d-c185ff6548d2" targetNamespace="http://schemas.microsoft.com/office/2006/metadata/properties" ma:root="true" ma:fieldsID="74bb3cfd471ebf6dbe360dc3b2b3615a" ns2:_="" ns3:_="">
    <xsd:import namespace="785685f2-c2e1-4352-89aa-3faca8eaba52"/>
    <xsd:import namespace="5067c814-4b34-462c-a21d-c185ff6548d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5685f2-c2e1-4352-89aa-3faca8eaba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6df981b-247c-4b11-954d-40cb1951968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067c814-4b34-462c-a21d-c185ff6548d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41809527-a15e-45c9-9762-ce086c444099}" ma:internalName="TaxCatchAll" ma:showField="CatchAllData" ma:web="5067c814-4b34-462c-a21d-c185ff6548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D47BC5-A322-4D97-BB13-85ABAA898AAC}">
  <ds:schemaRefs>
    <ds:schemaRef ds:uri="http://schemas.microsoft.com/sharepoint/v3/contenttype/forms"/>
  </ds:schemaRefs>
</ds:datastoreItem>
</file>

<file path=customXml/itemProps2.xml><?xml version="1.0" encoding="utf-8"?>
<ds:datastoreItem xmlns:ds="http://schemas.openxmlformats.org/officeDocument/2006/customXml" ds:itemID="{E81E035C-9E39-43DB-88D2-4ACE4072E4A4}">
  <ds:schemaRefs>
    <ds:schemaRef ds:uri="http://schemas.openxmlformats.org/package/2006/metadata/core-properties"/>
    <ds:schemaRef ds:uri="http://schemas.microsoft.com/office/2006/metadata/properties"/>
    <ds:schemaRef ds:uri="7d8f96eb-fd66-40ff-97bd-531861918a24"/>
    <ds:schemaRef ds:uri="http://purl.org/dc/terms/"/>
    <ds:schemaRef ds:uri="http://schemas.microsoft.com/office/infopath/2007/PartnerControls"/>
    <ds:schemaRef ds:uri="http://purl.org/dc/dcmitype/"/>
    <ds:schemaRef ds:uri="http://schemas.microsoft.com/office/2006/documentManagement/types"/>
    <ds:schemaRef ds:uri="7fd971b3-680e-4a8c-a055-b1c03463db40"/>
    <ds:schemaRef ds:uri="http://www.w3.org/XML/1998/namespace"/>
    <ds:schemaRef ds:uri="http://purl.org/dc/elements/1.1/"/>
  </ds:schemaRefs>
</ds:datastoreItem>
</file>

<file path=customXml/itemProps3.xml><?xml version="1.0" encoding="utf-8"?>
<ds:datastoreItem xmlns:ds="http://schemas.openxmlformats.org/officeDocument/2006/customXml" ds:itemID="{AD421986-304B-4D72-8FE3-7E22ED8D810A}"/>
</file>

<file path=docProps/app.xml><?xml version="1.0" encoding="utf-8"?>
<Properties xmlns="http://schemas.openxmlformats.org/officeDocument/2006/extended-properties" xmlns:vt="http://schemas.openxmlformats.org/officeDocument/2006/docPropsVTypes">
  <Template/>
  <TotalTime>0</TotalTime>
  <Words>2338</Words>
  <Application>Microsoft Office PowerPoint</Application>
  <PresentationFormat>Widescreen</PresentationFormat>
  <Paragraphs>493</Paragraphs>
  <Slides>48</Slides>
  <Notes>48</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48</vt:i4>
      </vt:variant>
    </vt:vector>
  </HeadingPairs>
  <TitlesOfParts>
    <vt:vector size="60" baseType="lpstr">
      <vt:lpstr>Arial</vt:lpstr>
      <vt:lpstr>Arial Black</vt:lpstr>
      <vt:lpstr>Calibri</vt:lpstr>
      <vt:lpstr>Courier New</vt:lpstr>
      <vt:lpstr>Tahoma</vt:lpstr>
      <vt:lpstr>Wingdings</vt:lpstr>
      <vt:lpstr>1_Office Theme</vt:lpstr>
      <vt:lpstr>Title</vt:lpstr>
      <vt:lpstr>Content</vt:lpstr>
      <vt:lpstr>1_Content</vt:lpstr>
      <vt:lpstr>Content: blank background</vt:lpstr>
      <vt:lpstr>Title/Section</vt:lpstr>
      <vt:lpstr>RFP-24-401 Pre-Bid Conference</vt:lpstr>
      <vt:lpstr>Welcome and Introductions</vt:lpstr>
      <vt:lpstr>Agenda</vt:lpstr>
      <vt:lpstr>Housekeeping Items</vt:lpstr>
      <vt:lpstr>Commitment to Diversity</vt:lpstr>
      <vt:lpstr>We Want to Hear from You!</vt:lpstr>
      <vt:lpstr>Solicitation Overview</vt:lpstr>
      <vt:lpstr>Solicitation Process</vt:lpstr>
      <vt:lpstr>Background Information</vt:lpstr>
      <vt:lpstr>Purpose of this Solicitation</vt:lpstr>
      <vt:lpstr>Key Activities and Dates</vt:lpstr>
      <vt:lpstr>Available Funding</vt:lpstr>
      <vt:lpstr>How Award is Determined</vt:lpstr>
      <vt:lpstr>Eligible Bidders</vt:lpstr>
      <vt:lpstr>Solicitation Webpage</vt:lpstr>
      <vt:lpstr>Solicitation Webpage (continued)</vt:lpstr>
      <vt:lpstr>Scope of Work</vt:lpstr>
      <vt:lpstr>Scope of Work Tasks</vt:lpstr>
      <vt:lpstr>Task 1: Requirements</vt:lpstr>
      <vt:lpstr>Task 1: Receipt of Confidential Info</vt:lpstr>
      <vt:lpstr>Task 1: Form 805</vt:lpstr>
      <vt:lpstr>Task 1: Form 700 </vt:lpstr>
      <vt:lpstr>Standard Agreement Example (Attachment 8)</vt:lpstr>
      <vt:lpstr>Proposal Format, Required Documents, and Method for Delivery</vt:lpstr>
      <vt:lpstr>Method for Delivery</vt:lpstr>
      <vt:lpstr>Method for Delivery (continued)</vt:lpstr>
      <vt:lpstr>Proposal Format &amp; Organization</vt:lpstr>
      <vt:lpstr>Section 1, Administrative Response</vt:lpstr>
      <vt:lpstr>Section 2, Technical &amp; Cost Proposal</vt:lpstr>
      <vt:lpstr>Confidential Information</vt:lpstr>
      <vt:lpstr>Modifying or Withdrawing Proposals</vt:lpstr>
      <vt:lpstr>Evaluation Process and Criteria</vt:lpstr>
      <vt:lpstr>Proposal Evaluation</vt:lpstr>
      <vt:lpstr>Grounds for Rejection</vt:lpstr>
      <vt:lpstr>Grounds for Rejection (continued)</vt:lpstr>
      <vt:lpstr>Technical &amp; Cost Evaluation</vt:lpstr>
      <vt:lpstr>Evaluation Criteria</vt:lpstr>
      <vt:lpstr>Notice of Proposed Award (NOPA)</vt:lpstr>
      <vt:lpstr>Business Participation Programs (Preferences/Incentives)</vt:lpstr>
      <vt:lpstr>Business Participation Programs</vt:lpstr>
      <vt:lpstr>Disabled Veteran Business Enterprise (DVBE)</vt:lpstr>
      <vt:lpstr>Small Business/Microbusiness</vt:lpstr>
      <vt:lpstr>Non-Small Business</vt:lpstr>
      <vt:lpstr>Target Area Contract Preference Act (TACPA)</vt:lpstr>
      <vt:lpstr>Questions &amp; Answers (Q&amp;A)</vt:lpstr>
      <vt:lpstr>Written Questions</vt:lpstr>
      <vt:lpstr>Question and Answers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2023-12-18T22:46:48Z</dcterms:created>
  <dcterms:modified xsi:type="dcterms:W3CDTF">2024-09-04T15:19:22Z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0x01010082B7B41DB627AE4EB3F6404FB32D4857</vt:lpwstr>
  </property>
  <property fmtid="{D5CDD505-2E9C-101B-9397-08002B2CF9AE}" pid="3" name="MediaServiceImageTags">
    <vt:lpwstr/>
  </property>
</Properties>
</file>