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8.JP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9.JPG" ContentType="image/jpeg"/>
  <Override PartName="/ppt/media/image10.jpg" ContentType="image/jpeg"/>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11.JPG" ContentType="image/jpeg"/>
  <Override PartName="/ppt/media/image12.JPG" ContentType="image/jpeg"/>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13.JPG" ContentType="image/jpeg"/>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 id="2147483697" r:id="rId5"/>
    <p:sldMasterId id="2147483699" r:id="rId6"/>
    <p:sldMasterId id="2147483704" r:id="rId7"/>
    <p:sldMasterId id="2147483709" r:id="rId8"/>
    <p:sldMasterId id="2147483713" r:id="rId9"/>
  </p:sldMasterIdLst>
  <p:notesMasterIdLst>
    <p:notesMasterId r:id="rId56"/>
  </p:notesMasterIdLst>
  <p:sldIdLst>
    <p:sldId id="305" r:id="rId10"/>
    <p:sldId id="7990" r:id="rId11"/>
    <p:sldId id="7963" r:id="rId12"/>
    <p:sldId id="7970" r:id="rId13"/>
    <p:sldId id="530" r:id="rId14"/>
    <p:sldId id="7991" r:id="rId15"/>
    <p:sldId id="454" r:id="rId16"/>
    <p:sldId id="496" r:id="rId17"/>
    <p:sldId id="7965" r:id="rId18"/>
    <p:sldId id="271" r:id="rId19"/>
    <p:sldId id="8022" r:id="rId20"/>
    <p:sldId id="7972" r:id="rId21"/>
    <p:sldId id="8000" r:id="rId22"/>
    <p:sldId id="8010" r:id="rId23"/>
    <p:sldId id="8024" r:id="rId24"/>
    <p:sldId id="284" r:id="rId25"/>
    <p:sldId id="8004" r:id="rId26"/>
    <p:sldId id="8005" r:id="rId27"/>
    <p:sldId id="7940" r:id="rId28"/>
    <p:sldId id="8008" r:id="rId29"/>
    <p:sldId id="8023" r:id="rId30"/>
    <p:sldId id="8009" r:id="rId31"/>
    <p:sldId id="8012" r:id="rId32"/>
    <p:sldId id="8011" r:id="rId33"/>
    <p:sldId id="558" r:id="rId34"/>
    <p:sldId id="7981" r:id="rId35"/>
    <p:sldId id="8003" r:id="rId36"/>
    <p:sldId id="7947" r:id="rId37"/>
    <p:sldId id="295" r:id="rId38"/>
    <p:sldId id="8001" r:id="rId39"/>
    <p:sldId id="7992" r:id="rId40"/>
    <p:sldId id="8002" r:id="rId41"/>
    <p:sldId id="559" r:id="rId42"/>
    <p:sldId id="364" r:id="rId43"/>
    <p:sldId id="8019" r:id="rId44"/>
    <p:sldId id="8021" r:id="rId45"/>
    <p:sldId id="329" r:id="rId46"/>
    <p:sldId id="7985" r:id="rId47"/>
    <p:sldId id="297" r:id="rId48"/>
    <p:sldId id="8006" r:id="rId49"/>
    <p:sldId id="7977" r:id="rId50"/>
    <p:sldId id="8015" r:id="rId51"/>
    <p:sldId id="8014" r:id="rId52"/>
    <p:sldId id="495" r:id="rId53"/>
    <p:sldId id="481" r:id="rId54"/>
    <p:sldId id="527" r:id="rId5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ABF3894E-DBD2-462B-B4A0-F9A082201504}">
          <p14:sldIdLst>
            <p14:sldId id="305"/>
            <p14:sldId id="7990"/>
            <p14:sldId id="7963"/>
            <p14:sldId id="7970"/>
            <p14:sldId id="530"/>
            <p14:sldId id="7991"/>
            <p14:sldId id="454"/>
            <p14:sldId id="496"/>
            <p14:sldId id="7965"/>
            <p14:sldId id="271"/>
            <p14:sldId id="8022"/>
            <p14:sldId id="7972"/>
            <p14:sldId id="8000"/>
            <p14:sldId id="8010"/>
            <p14:sldId id="8024"/>
            <p14:sldId id="284"/>
            <p14:sldId id="8004"/>
            <p14:sldId id="8005"/>
            <p14:sldId id="7940"/>
            <p14:sldId id="8008"/>
            <p14:sldId id="8023"/>
            <p14:sldId id="8009"/>
            <p14:sldId id="8012"/>
            <p14:sldId id="8011"/>
            <p14:sldId id="558"/>
            <p14:sldId id="7981"/>
            <p14:sldId id="8003"/>
            <p14:sldId id="7947"/>
            <p14:sldId id="295"/>
            <p14:sldId id="8001"/>
            <p14:sldId id="7992"/>
            <p14:sldId id="8002"/>
            <p14:sldId id="559"/>
            <p14:sldId id="364"/>
            <p14:sldId id="8019"/>
            <p14:sldId id="8021"/>
            <p14:sldId id="329"/>
            <p14:sldId id="7985"/>
            <p14:sldId id="297"/>
            <p14:sldId id="8006"/>
            <p14:sldId id="7977"/>
            <p14:sldId id="8015"/>
            <p14:sldId id="8014"/>
            <p14:sldId id="495"/>
            <p14:sldId id="481"/>
            <p14:sldId id="52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83763"/>
    <a:srgbClr val="FFEDA3"/>
    <a:srgbClr val="FFCC00"/>
    <a:srgbClr val="59AF3B"/>
    <a:srgbClr val="E6E6E6"/>
    <a:srgbClr val="448AD7"/>
    <a:srgbClr val="000000"/>
    <a:srgbClr val="113052"/>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00FC71-57D0-4006-B499-2FD9246969FB}" v="32" dt="2024-10-01T23:01:02.3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64" autoAdjust="0"/>
    <p:restoredTop sz="93447" autoAdjust="0"/>
  </p:normalViewPr>
  <p:slideViewPr>
    <p:cSldViewPr snapToGrid="0">
      <p:cViewPr varScale="1">
        <p:scale>
          <a:sx n="56" d="100"/>
          <a:sy n="56" d="100"/>
        </p:scale>
        <p:origin x="102" y="279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commentAuthors" Target="commentAuthor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45930-8A8C-4A8D-952A-E460F2396083}" type="doc">
      <dgm:prSet loTypeId="urn:microsoft.com/office/officeart/2005/8/layout/process1" loCatId="process" qsTypeId="urn:microsoft.com/office/officeart/2005/8/quickstyle/simple1" qsCatId="simple" csTypeId="urn:microsoft.com/office/officeart/2005/8/colors/accent1_2" csCatId="accent1" phldr="1"/>
      <dgm:spPr/>
    </dgm:pt>
    <dgm:pt modelId="{8772903B-B5F7-40A5-8AE6-DE2A3D923FC2}">
      <dgm:prSet phldrT="[Text]" custT="1"/>
      <dgm:spPr>
        <a:solidFill>
          <a:srgbClr val="FFC000"/>
        </a:solidFill>
      </dgm:spPr>
      <dgm:t>
        <a:bodyPr/>
        <a:lstStyle/>
        <a:p>
          <a:r>
            <a:rPr lang="en-US" sz="2000" dirty="0">
              <a:solidFill>
                <a:srgbClr val="083763"/>
              </a:solidFill>
              <a:latin typeface="+mn-lt"/>
            </a:rPr>
            <a:t>Solicitation Release</a:t>
          </a:r>
        </a:p>
        <a:p>
          <a:pPr rtl="0"/>
          <a:r>
            <a:rPr lang="en-US" sz="2000" b="1" dirty="0">
              <a:solidFill>
                <a:srgbClr val="083763"/>
              </a:solidFill>
              <a:latin typeface="+mj-lt"/>
              <a:cs typeface="Arial"/>
            </a:rPr>
            <a:t>September 18, 2024</a:t>
          </a:r>
          <a:endParaRPr lang="en-US" sz="2000" dirty="0">
            <a:solidFill>
              <a:srgbClr val="083763"/>
            </a:solidFill>
            <a:latin typeface="+mj-lt"/>
          </a:endParaRPr>
        </a:p>
      </dgm:t>
    </dgm:pt>
    <dgm:pt modelId="{06DF3A81-87A3-4AD6-8538-1509F318BADE}" type="parTrans" cxnId="{B5764221-BF16-4B12-8455-427257C60D43}">
      <dgm:prSet/>
      <dgm:spPr/>
      <dgm:t>
        <a:bodyPr/>
        <a:lstStyle/>
        <a:p>
          <a:endParaRPr lang="en-US"/>
        </a:p>
      </dgm:t>
    </dgm:pt>
    <dgm:pt modelId="{925C7FCB-C043-479B-B228-BA9060EB2F97}" type="sibTrans" cxnId="{B5764221-BF16-4B12-8455-427257C60D43}">
      <dgm:prSet/>
      <dgm:spPr/>
      <dgm:t>
        <a:bodyPr/>
        <a:lstStyle/>
        <a:p>
          <a:endParaRPr lang="en-US" dirty="0"/>
        </a:p>
      </dgm:t>
    </dgm:pt>
    <dgm:pt modelId="{70DAFB32-707A-478D-9D3F-69388EFBE5BB}">
      <dgm:prSet phldrT="[Text]"/>
      <dgm:spPr>
        <a:solidFill>
          <a:srgbClr val="0070C0"/>
        </a:solidFill>
      </dgm:spPr>
      <dgm:t>
        <a:bodyPr/>
        <a:lstStyle/>
        <a:p>
          <a:r>
            <a:rPr lang="en-US" dirty="0">
              <a:solidFill>
                <a:schemeClr val="bg1"/>
              </a:solidFill>
              <a:latin typeface="+mn-lt"/>
            </a:rPr>
            <a:t>Deadline for Written Questions</a:t>
          </a:r>
          <a:endParaRPr lang="en-US" b="1" dirty="0">
            <a:solidFill>
              <a:schemeClr val="bg1"/>
            </a:solidFill>
            <a:latin typeface="+mn-lt"/>
          </a:endParaRPr>
        </a:p>
        <a:p>
          <a:pPr rtl="0"/>
          <a:r>
            <a:rPr lang="en-US" b="1" dirty="0">
              <a:solidFill>
                <a:schemeClr val="bg1"/>
              </a:solidFill>
              <a:latin typeface="+mj-lt"/>
            </a:rPr>
            <a:t>October 2, 2024</a:t>
          </a:r>
        </a:p>
      </dgm:t>
    </dgm:pt>
    <dgm:pt modelId="{E3E8B5F8-C288-4B77-959F-302498D787D3}" type="parTrans" cxnId="{B6DEEE78-2593-476A-BF3A-0556A5271D2B}">
      <dgm:prSet/>
      <dgm:spPr/>
      <dgm:t>
        <a:bodyPr/>
        <a:lstStyle/>
        <a:p>
          <a:endParaRPr lang="en-US"/>
        </a:p>
      </dgm:t>
    </dgm:pt>
    <dgm:pt modelId="{9765DF2F-A73F-4AFD-A1BB-D79CA2DFC59E}" type="sibTrans" cxnId="{B6DEEE78-2593-476A-BF3A-0556A5271D2B}">
      <dgm:prSet/>
      <dgm:spPr/>
      <dgm:t>
        <a:bodyPr/>
        <a:lstStyle/>
        <a:p>
          <a:endParaRPr lang="en-US" dirty="0"/>
        </a:p>
      </dgm:t>
    </dgm:pt>
    <dgm:pt modelId="{A385E448-0A8D-40B2-A7D7-7759A7C5D891}">
      <dgm:prSet phldrT="[Text]"/>
      <dgm:spPr>
        <a:solidFill>
          <a:srgbClr val="FFC000"/>
        </a:solidFill>
      </dgm:spPr>
      <dgm:t>
        <a:bodyPr/>
        <a:lstStyle/>
        <a:p>
          <a:r>
            <a:rPr lang="en-US" b="0" dirty="0">
              <a:solidFill>
                <a:srgbClr val="083763"/>
              </a:solidFill>
              <a:latin typeface="+mn-lt"/>
            </a:rPr>
            <a:t>Deadline to Submit</a:t>
          </a:r>
          <a:endParaRPr lang="en-US" b="1" dirty="0">
            <a:solidFill>
              <a:srgbClr val="083763"/>
            </a:solidFill>
            <a:latin typeface="+mn-lt"/>
          </a:endParaRPr>
        </a:p>
        <a:p>
          <a:pPr rtl="0"/>
          <a:r>
            <a:rPr lang="en-US" b="1" dirty="0">
              <a:solidFill>
                <a:srgbClr val="083763"/>
              </a:solidFill>
              <a:latin typeface="+mj-lt"/>
            </a:rPr>
            <a:t>October 30, 2024</a:t>
          </a:r>
        </a:p>
      </dgm:t>
    </dgm:pt>
    <dgm:pt modelId="{E9B6DED7-07A4-46AD-8B7E-48F6AC6D6703}" type="parTrans" cxnId="{30812B74-6878-4387-B3FF-9A772A5C531C}">
      <dgm:prSet/>
      <dgm:spPr/>
      <dgm:t>
        <a:bodyPr/>
        <a:lstStyle/>
        <a:p>
          <a:endParaRPr lang="en-US"/>
        </a:p>
      </dgm:t>
    </dgm:pt>
    <dgm:pt modelId="{01F435FD-4150-4AEA-B84B-4363CFEF27FE}" type="sibTrans" cxnId="{30812B74-6878-4387-B3FF-9A772A5C531C}">
      <dgm:prSet/>
      <dgm:spPr/>
      <dgm:t>
        <a:bodyPr/>
        <a:lstStyle/>
        <a:p>
          <a:endParaRPr lang="en-US"/>
        </a:p>
      </dgm:t>
    </dgm:pt>
    <dgm:pt modelId="{B25B7526-61FA-4567-AE43-CDFB85FBDA1F}" type="pres">
      <dgm:prSet presAssocID="{50345930-8A8C-4A8D-952A-E460F2396083}" presName="Name0" presStyleCnt="0">
        <dgm:presLayoutVars>
          <dgm:dir/>
          <dgm:resizeHandles val="exact"/>
        </dgm:presLayoutVars>
      </dgm:prSet>
      <dgm:spPr/>
    </dgm:pt>
    <dgm:pt modelId="{16E5CBC6-E81C-4E4A-B662-8725577DE44C}" type="pres">
      <dgm:prSet presAssocID="{8772903B-B5F7-40A5-8AE6-DE2A3D923FC2}" presName="node" presStyleLbl="node1" presStyleIdx="0" presStyleCnt="3" custScaleX="43802" custScaleY="49645" custLinFactNeighborX="19767" custLinFactNeighborY="73">
        <dgm:presLayoutVars>
          <dgm:bulletEnabled val="1"/>
        </dgm:presLayoutVars>
      </dgm:prSet>
      <dgm:spPr/>
    </dgm:pt>
    <dgm:pt modelId="{DF8789AC-3A80-43D9-A84D-90609C325A28}" type="pres">
      <dgm:prSet presAssocID="{925C7FCB-C043-479B-B228-BA9060EB2F97}" presName="sibTrans" presStyleLbl="sibTrans2D1" presStyleIdx="0" presStyleCnt="2" custScaleX="80309" custScaleY="56522" custLinFactNeighborX="0" custLinFactNeighborY="-3773"/>
      <dgm:spPr/>
    </dgm:pt>
    <dgm:pt modelId="{F2D0981E-1B06-4BA5-979A-86F676DB034A}" type="pres">
      <dgm:prSet presAssocID="{925C7FCB-C043-479B-B228-BA9060EB2F97}" presName="connectorText" presStyleLbl="sibTrans2D1" presStyleIdx="0" presStyleCnt="2"/>
      <dgm:spPr/>
    </dgm:pt>
    <dgm:pt modelId="{7D157E9F-E924-426F-B272-43F0B1699B9F}" type="pres">
      <dgm:prSet presAssocID="{70DAFB32-707A-478D-9D3F-69388EFBE5BB}" presName="node" presStyleLbl="node1" presStyleIdx="1" presStyleCnt="3" custScaleX="43802" custScaleY="49645" custLinFactNeighborX="7884" custLinFactNeighborY="-559">
        <dgm:presLayoutVars>
          <dgm:bulletEnabled val="1"/>
        </dgm:presLayoutVars>
      </dgm:prSet>
      <dgm:spPr/>
    </dgm:pt>
    <dgm:pt modelId="{EEBE6E37-E536-4F4E-BF76-0FB9BA0C96B2}" type="pres">
      <dgm:prSet presAssocID="{9765DF2F-A73F-4AFD-A1BB-D79CA2DFC59E}" presName="sibTrans" presStyleLbl="sibTrans2D1" presStyleIdx="1" presStyleCnt="2" custScaleX="89839" custScaleY="56522"/>
      <dgm:spPr/>
    </dgm:pt>
    <dgm:pt modelId="{95CD02E2-52D2-4497-B31D-A6C5A0CF9BED}" type="pres">
      <dgm:prSet presAssocID="{9765DF2F-A73F-4AFD-A1BB-D79CA2DFC59E}" presName="connectorText" presStyleLbl="sibTrans2D1" presStyleIdx="1" presStyleCnt="2"/>
      <dgm:spPr/>
    </dgm:pt>
    <dgm:pt modelId="{5EBFFE65-4C6F-4217-B522-54AE880B93ED}" type="pres">
      <dgm:prSet presAssocID="{A385E448-0A8D-40B2-A7D7-7759A7C5D891}" presName="node" presStyleLbl="node1" presStyleIdx="2" presStyleCnt="3" custScaleX="43802" custScaleY="49645" custLinFactNeighborX="-13473" custLinFactNeighborY="329">
        <dgm:presLayoutVars>
          <dgm:bulletEnabled val="1"/>
        </dgm:presLayoutVars>
      </dgm:prSet>
      <dgm:spPr/>
    </dgm:pt>
  </dgm:ptLst>
  <dgm:cxnLst>
    <dgm:cxn modelId="{B5764221-BF16-4B12-8455-427257C60D43}" srcId="{50345930-8A8C-4A8D-952A-E460F2396083}" destId="{8772903B-B5F7-40A5-8AE6-DE2A3D923FC2}" srcOrd="0" destOrd="0" parTransId="{06DF3A81-87A3-4AD6-8538-1509F318BADE}" sibTransId="{925C7FCB-C043-479B-B228-BA9060EB2F97}"/>
    <dgm:cxn modelId="{8D3F2028-60F7-4262-AB1D-000B986D7676}" type="presOf" srcId="{A385E448-0A8D-40B2-A7D7-7759A7C5D891}" destId="{5EBFFE65-4C6F-4217-B522-54AE880B93ED}" srcOrd="0" destOrd="0" presId="urn:microsoft.com/office/officeart/2005/8/layout/process1"/>
    <dgm:cxn modelId="{4836B32A-B1FA-4852-9CF4-9B848C742D14}" type="presOf" srcId="{8772903B-B5F7-40A5-8AE6-DE2A3D923FC2}" destId="{16E5CBC6-E81C-4E4A-B662-8725577DE44C}" srcOrd="0" destOrd="0" presId="urn:microsoft.com/office/officeart/2005/8/layout/process1"/>
    <dgm:cxn modelId="{28C47763-029C-4E67-9990-4C3A6AB1C43F}" type="presOf" srcId="{925C7FCB-C043-479B-B228-BA9060EB2F97}" destId="{DF8789AC-3A80-43D9-A84D-90609C325A28}" srcOrd="0" destOrd="0" presId="urn:microsoft.com/office/officeart/2005/8/layout/process1"/>
    <dgm:cxn modelId="{FDCDC865-D79B-4ADF-954B-834E58FDF7D4}" type="presOf" srcId="{50345930-8A8C-4A8D-952A-E460F2396083}" destId="{B25B7526-61FA-4567-AE43-CDFB85FBDA1F}" srcOrd="0" destOrd="0" presId="urn:microsoft.com/office/officeart/2005/8/layout/process1"/>
    <dgm:cxn modelId="{30812B74-6878-4387-B3FF-9A772A5C531C}" srcId="{50345930-8A8C-4A8D-952A-E460F2396083}" destId="{A385E448-0A8D-40B2-A7D7-7759A7C5D891}" srcOrd="2" destOrd="0" parTransId="{E9B6DED7-07A4-46AD-8B7E-48F6AC6D6703}" sibTransId="{01F435FD-4150-4AEA-B84B-4363CFEF27FE}"/>
    <dgm:cxn modelId="{6F50F856-8FD3-4C47-A7EF-31BFB16A83ED}" type="presOf" srcId="{925C7FCB-C043-479B-B228-BA9060EB2F97}" destId="{F2D0981E-1B06-4BA5-979A-86F676DB034A}" srcOrd="1" destOrd="0" presId="urn:microsoft.com/office/officeart/2005/8/layout/process1"/>
    <dgm:cxn modelId="{B6DEEE78-2593-476A-BF3A-0556A5271D2B}" srcId="{50345930-8A8C-4A8D-952A-E460F2396083}" destId="{70DAFB32-707A-478D-9D3F-69388EFBE5BB}" srcOrd="1" destOrd="0" parTransId="{E3E8B5F8-C288-4B77-959F-302498D787D3}" sibTransId="{9765DF2F-A73F-4AFD-A1BB-D79CA2DFC59E}"/>
    <dgm:cxn modelId="{AB79EF9D-2DF9-42A3-927E-FBC6FEBDA840}" type="presOf" srcId="{9765DF2F-A73F-4AFD-A1BB-D79CA2DFC59E}" destId="{EEBE6E37-E536-4F4E-BF76-0FB9BA0C96B2}" srcOrd="0" destOrd="0" presId="urn:microsoft.com/office/officeart/2005/8/layout/process1"/>
    <dgm:cxn modelId="{73A786D5-3DC4-467B-905F-0F0827C362E0}" type="presOf" srcId="{9765DF2F-A73F-4AFD-A1BB-D79CA2DFC59E}" destId="{95CD02E2-52D2-4497-B31D-A6C5A0CF9BED}" srcOrd="1" destOrd="0" presId="urn:microsoft.com/office/officeart/2005/8/layout/process1"/>
    <dgm:cxn modelId="{C13142FE-8984-4D0A-8E06-68E3B7FFAB1C}" type="presOf" srcId="{70DAFB32-707A-478D-9D3F-69388EFBE5BB}" destId="{7D157E9F-E924-426F-B272-43F0B1699B9F}" srcOrd="0" destOrd="0" presId="urn:microsoft.com/office/officeart/2005/8/layout/process1"/>
    <dgm:cxn modelId="{90B3B8C4-0F1F-4D2D-9A00-CE0FE30A6C04}" type="presParOf" srcId="{B25B7526-61FA-4567-AE43-CDFB85FBDA1F}" destId="{16E5CBC6-E81C-4E4A-B662-8725577DE44C}" srcOrd="0" destOrd="0" presId="urn:microsoft.com/office/officeart/2005/8/layout/process1"/>
    <dgm:cxn modelId="{D18DAA18-484E-4039-A5B3-A1F77146802D}" type="presParOf" srcId="{B25B7526-61FA-4567-AE43-CDFB85FBDA1F}" destId="{DF8789AC-3A80-43D9-A84D-90609C325A28}" srcOrd="1" destOrd="0" presId="urn:microsoft.com/office/officeart/2005/8/layout/process1"/>
    <dgm:cxn modelId="{B344298D-DDA1-46D4-84C3-85F3FB9FC832}" type="presParOf" srcId="{DF8789AC-3A80-43D9-A84D-90609C325A28}" destId="{F2D0981E-1B06-4BA5-979A-86F676DB034A}" srcOrd="0" destOrd="0" presId="urn:microsoft.com/office/officeart/2005/8/layout/process1"/>
    <dgm:cxn modelId="{B79E9EBA-CB19-418F-83A0-9E68CCA028E9}" type="presParOf" srcId="{B25B7526-61FA-4567-AE43-CDFB85FBDA1F}" destId="{7D157E9F-E924-426F-B272-43F0B1699B9F}" srcOrd="2" destOrd="0" presId="urn:microsoft.com/office/officeart/2005/8/layout/process1"/>
    <dgm:cxn modelId="{CFC37F29-8257-419E-B1D0-B014258F83D2}" type="presParOf" srcId="{B25B7526-61FA-4567-AE43-CDFB85FBDA1F}" destId="{EEBE6E37-E536-4F4E-BF76-0FB9BA0C96B2}" srcOrd="3" destOrd="0" presId="urn:microsoft.com/office/officeart/2005/8/layout/process1"/>
    <dgm:cxn modelId="{AD57C420-D2C0-4E0E-85C7-431D2F2FF2D3}" type="presParOf" srcId="{EEBE6E37-E536-4F4E-BF76-0FB9BA0C96B2}" destId="{95CD02E2-52D2-4497-B31D-A6C5A0CF9BED}" srcOrd="0" destOrd="0" presId="urn:microsoft.com/office/officeart/2005/8/layout/process1"/>
    <dgm:cxn modelId="{B57F9B36-E3A6-44B8-80F5-8AC1266E1700}" type="presParOf" srcId="{B25B7526-61FA-4567-AE43-CDFB85FBDA1F}" destId="{5EBFFE65-4C6F-4217-B522-54AE880B93E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345930-8A8C-4A8D-952A-E460F2396083}" type="doc">
      <dgm:prSet loTypeId="urn:microsoft.com/office/officeart/2005/8/layout/process1" loCatId="process" qsTypeId="urn:microsoft.com/office/officeart/2005/8/quickstyle/simple1" qsCatId="simple" csTypeId="urn:microsoft.com/office/officeart/2005/8/colors/accent1_2" csCatId="accent1" phldr="1"/>
      <dgm:spPr/>
    </dgm:pt>
    <dgm:pt modelId="{8772903B-B5F7-40A5-8AE6-DE2A3D923FC2}">
      <dgm:prSet phldrT="[Text]" custT="1"/>
      <dgm:spPr>
        <a:solidFill>
          <a:srgbClr val="0071B6"/>
        </a:solidFill>
      </dgm:spPr>
      <dgm:t>
        <a:bodyPr/>
        <a:lstStyle/>
        <a:p>
          <a:r>
            <a:rPr lang="en-US" sz="2000" dirty="0">
              <a:latin typeface="+mn-lt"/>
            </a:rPr>
            <a:t>CEC Business Meeting </a:t>
          </a:r>
          <a:endParaRPr lang="en-US" sz="2000" b="1" dirty="0">
            <a:latin typeface="+mn-lt"/>
          </a:endParaRPr>
        </a:p>
        <a:p>
          <a:r>
            <a:rPr lang="en-US" sz="2000" b="1" dirty="0">
              <a:latin typeface="+mj-lt"/>
            </a:rPr>
            <a:t>February 12, 2025</a:t>
          </a:r>
        </a:p>
      </dgm:t>
    </dgm:pt>
    <dgm:pt modelId="{06DF3A81-87A3-4AD6-8538-1509F318BADE}" type="parTrans" cxnId="{B5764221-BF16-4B12-8455-427257C60D43}">
      <dgm:prSet/>
      <dgm:spPr/>
      <dgm:t>
        <a:bodyPr/>
        <a:lstStyle/>
        <a:p>
          <a:endParaRPr lang="en-US"/>
        </a:p>
      </dgm:t>
    </dgm:pt>
    <dgm:pt modelId="{925C7FCB-C043-479B-B228-BA9060EB2F97}" type="sibTrans" cxnId="{B5764221-BF16-4B12-8455-427257C60D43}">
      <dgm:prSet/>
      <dgm:spPr>
        <a:scene3d>
          <a:camera prst="orthographicFront">
            <a:rot lat="0" lon="2160000" rev="10799999"/>
          </a:camera>
          <a:lightRig rig="threePt" dir="t"/>
        </a:scene3d>
      </dgm:spPr>
      <dgm:t>
        <a:bodyPr/>
        <a:lstStyle/>
        <a:p>
          <a:endParaRPr lang="en-US" dirty="0"/>
        </a:p>
      </dgm:t>
    </dgm:pt>
    <dgm:pt modelId="{70DAFB32-707A-478D-9D3F-69388EFBE5BB}">
      <dgm:prSet phldrT="[Text]" custT="1"/>
      <dgm:spPr>
        <a:solidFill>
          <a:srgbClr val="0071B6"/>
        </a:solidFill>
      </dgm:spPr>
      <dgm:t>
        <a:bodyPr/>
        <a:lstStyle/>
        <a:p>
          <a:r>
            <a:rPr lang="en-US" sz="2000" dirty="0">
              <a:latin typeface="+mn-lt"/>
            </a:rPr>
            <a:t>Notice of Proposed Award (NOPA)</a:t>
          </a:r>
          <a:endParaRPr lang="en-US" sz="2000" b="1" dirty="0">
            <a:latin typeface="+mn-lt"/>
          </a:endParaRPr>
        </a:p>
        <a:p>
          <a:r>
            <a:rPr lang="en-US" sz="2000" b="1" dirty="0">
              <a:latin typeface="+mj-lt"/>
            </a:rPr>
            <a:t>December 20, 2024</a:t>
          </a:r>
        </a:p>
      </dgm:t>
    </dgm:pt>
    <dgm:pt modelId="{E3E8B5F8-C288-4B77-959F-302498D787D3}" type="parTrans" cxnId="{B6DEEE78-2593-476A-BF3A-0556A5271D2B}">
      <dgm:prSet/>
      <dgm:spPr/>
      <dgm:t>
        <a:bodyPr/>
        <a:lstStyle/>
        <a:p>
          <a:endParaRPr lang="en-US"/>
        </a:p>
      </dgm:t>
    </dgm:pt>
    <dgm:pt modelId="{9765DF2F-A73F-4AFD-A1BB-D79CA2DFC59E}" type="sibTrans" cxnId="{B6DEEE78-2593-476A-BF3A-0556A5271D2B}">
      <dgm:prSet/>
      <dgm:spPr/>
      <dgm:t>
        <a:bodyPr/>
        <a:lstStyle/>
        <a:p>
          <a:endParaRPr lang="en-US"/>
        </a:p>
      </dgm:t>
    </dgm:pt>
    <dgm:pt modelId="{1A03ED64-6C6E-43A2-91AC-801E1144128E}">
      <dgm:prSet phldrT="[Text]" custT="1"/>
      <dgm:spPr>
        <a:solidFill>
          <a:srgbClr val="0071B6"/>
        </a:solidFill>
      </dgm:spPr>
      <dgm:t>
        <a:bodyPr/>
        <a:lstStyle/>
        <a:p>
          <a:pPr rtl="0">
            <a:spcAft>
              <a:spcPts val="800"/>
            </a:spcAft>
          </a:pPr>
          <a:r>
            <a:rPr lang="en-US" sz="2000" dirty="0">
              <a:latin typeface="+mn-lt"/>
            </a:rPr>
            <a:t>Agreement Start</a:t>
          </a:r>
        </a:p>
        <a:p>
          <a:pPr rtl="0">
            <a:spcAft>
              <a:spcPts val="0"/>
            </a:spcAft>
          </a:pPr>
          <a:r>
            <a:rPr lang="en-US" sz="2000" b="1" dirty="0">
              <a:solidFill>
                <a:schemeClr val="bg1"/>
              </a:solidFill>
              <a:latin typeface="+mj-lt"/>
            </a:rPr>
            <a:t>April 1, 2025</a:t>
          </a:r>
          <a:endParaRPr lang="en-US" sz="2000" b="1" dirty="0">
            <a:latin typeface="+mj-lt"/>
          </a:endParaRPr>
        </a:p>
      </dgm:t>
    </dgm:pt>
    <dgm:pt modelId="{E40E6399-1218-4752-9AEC-93F484A4EAB5}" type="parTrans" cxnId="{C6209763-FD4C-4E70-BE59-85F58F25BABA}">
      <dgm:prSet/>
      <dgm:spPr/>
      <dgm:t>
        <a:bodyPr/>
        <a:lstStyle/>
        <a:p>
          <a:endParaRPr lang="en-US"/>
        </a:p>
      </dgm:t>
    </dgm:pt>
    <dgm:pt modelId="{78578253-677B-4C9B-9F59-F1AB6A3C4941}" type="sibTrans" cxnId="{C6209763-FD4C-4E70-BE59-85F58F25BABA}">
      <dgm:prSet/>
      <dgm:spPr>
        <a:scene3d>
          <a:camera prst="orthographicFront">
            <a:rot lat="0" lon="2160000" rev="10800000"/>
          </a:camera>
          <a:lightRig rig="threePt" dir="t"/>
        </a:scene3d>
      </dgm:spPr>
      <dgm:t>
        <a:bodyPr/>
        <a:lstStyle/>
        <a:p>
          <a:endParaRPr lang="en-US" dirty="0"/>
        </a:p>
      </dgm:t>
    </dgm:pt>
    <dgm:pt modelId="{B25B7526-61FA-4567-AE43-CDFB85FBDA1F}" type="pres">
      <dgm:prSet presAssocID="{50345930-8A8C-4A8D-952A-E460F2396083}" presName="Name0" presStyleCnt="0">
        <dgm:presLayoutVars>
          <dgm:dir/>
          <dgm:resizeHandles val="exact"/>
        </dgm:presLayoutVars>
      </dgm:prSet>
      <dgm:spPr/>
    </dgm:pt>
    <dgm:pt modelId="{2297C65A-9DAD-4646-8B2E-4A53892F2C4D}" type="pres">
      <dgm:prSet presAssocID="{1A03ED64-6C6E-43A2-91AC-801E1144128E}" presName="node" presStyleLbl="node1" presStyleIdx="0" presStyleCnt="3" custScaleX="55945" custScaleY="67135" custLinFactNeighborX="-246" custLinFactNeighborY="1972">
        <dgm:presLayoutVars>
          <dgm:bulletEnabled val="1"/>
        </dgm:presLayoutVars>
      </dgm:prSet>
      <dgm:spPr/>
    </dgm:pt>
    <dgm:pt modelId="{12AF8E68-5A1A-4467-BA61-1EE82241193F}" type="pres">
      <dgm:prSet presAssocID="{78578253-677B-4C9B-9F59-F1AB6A3C4941}" presName="sibTrans" presStyleLbl="sibTrans2D1" presStyleIdx="0" presStyleCnt="2" custScaleX="87682" custScaleY="72188"/>
      <dgm:spPr/>
    </dgm:pt>
    <dgm:pt modelId="{72C0C468-630E-4961-92D2-31257864C9B8}" type="pres">
      <dgm:prSet presAssocID="{78578253-677B-4C9B-9F59-F1AB6A3C4941}" presName="connectorText" presStyleLbl="sibTrans2D1" presStyleIdx="0" presStyleCnt="2"/>
      <dgm:spPr/>
    </dgm:pt>
    <dgm:pt modelId="{16E5CBC6-E81C-4E4A-B662-8725577DE44C}" type="pres">
      <dgm:prSet presAssocID="{8772903B-B5F7-40A5-8AE6-DE2A3D923FC2}" presName="node" presStyleLbl="node1" presStyleIdx="1" presStyleCnt="3" custScaleX="56357" custScaleY="67629" custLinFactNeighborX="7311" custLinFactNeighborY="3789">
        <dgm:presLayoutVars>
          <dgm:bulletEnabled val="1"/>
        </dgm:presLayoutVars>
      </dgm:prSet>
      <dgm:spPr/>
    </dgm:pt>
    <dgm:pt modelId="{DF8789AC-3A80-43D9-A84D-90609C325A28}" type="pres">
      <dgm:prSet presAssocID="{925C7FCB-C043-479B-B228-BA9060EB2F97}" presName="sibTrans" presStyleLbl="sibTrans2D1" presStyleIdx="1" presStyleCnt="2" custScaleX="101273" custScaleY="72188"/>
      <dgm:spPr/>
    </dgm:pt>
    <dgm:pt modelId="{F2D0981E-1B06-4BA5-979A-86F676DB034A}" type="pres">
      <dgm:prSet presAssocID="{925C7FCB-C043-479B-B228-BA9060EB2F97}" presName="connectorText" presStyleLbl="sibTrans2D1" presStyleIdx="1" presStyleCnt="2"/>
      <dgm:spPr/>
    </dgm:pt>
    <dgm:pt modelId="{7D157E9F-E924-426F-B272-43F0B1699B9F}" type="pres">
      <dgm:prSet presAssocID="{70DAFB32-707A-478D-9D3F-69388EFBE5BB}" presName="node" presStyleLbl="node1" presStyleIdx="2" presStyleCnt="3" custScaleX="57057" custScaleY="68469" custLinFactNeighborX="6334" custLinFactNeighborY="3789">
        <dgm:presLayoutVars>
          <dgm:bulletEnabled val="1"/>
        </dgm:presLayoutVars>
      </dgm:prSet>
      <dgm:spPr/>
    </dgm:pt>
  </dgm:ptLst>
  <dgm:cxnLst>
    <dgm:cxn modelId="{B3334F05-BD9B-4DB3-84FA-DD6BF81024AD}" type="presOf" srcId="{78578253-677B-4C9B-9F59-F1AB6A3C4941}" destId="{12AF8E68-5A1A-4467-BA61-1EE82241193F}" srcOrd="0" destOrd="0" presId="urn:microsoft.com/office/officeart/2005/8/layout/process1"/>
    <dgm:cxn modelId="{B5764221-BF16-4B12-8455-427257C60D43}" srcId="{50345930-8A8C-4A8D-952A-E460F2396083}" destId="{8772903B-B5F7-40A5-8AE6-DE2A3D923FC2}" srcOrd="1" destOrd="0" parTransId="{06DF3A81-87A3-4AD6-8538-1509F318BADE}" sibTransId="{925C7FCB-C043-479B-B228-BA9060EB2F97}"/>
    <dgm:cxn modelId="{4836B32A-B1FA-4852-9CF4-9B848C742D14}" type="presOf" srcId="{8772903B-B5F7-40A5-8AE6-DE2A3D923FC2}" destId="{16E5CBC6-E81C-4E4A-B662-8725577DE44C}" srcOrd="0" destOrd="0" presId="urn:microsoft.com/office/officeart/2005/8/layout/process1"/>
    <dgm:cxn modelId="{00AFE437-0969-47A2-AF96-463141BEA1E0}" type="presOf" srcId="{78578253-677B-4C9B-9F59-F1AB6A3C4941}" destId="{72C0C468-630E-4961-92D2-31257864C9B8}" srcOrd="1" destOrd="0" presId="urn:microsoft.com/office/officeart/2005/8/layout/process1"/>
    <dgm:cxn modelId="{28C47763-029C-4E67-9990-4C3A6AB1C43F}" type="presOf" srcId="{925C7FCB-C043-479B-B228-BA9060EB2F97}" destId="{DF8789AC-3A80-43D9-A84D-90609C325A28}" srcOrd="0" destOrd="0" presId="urn:microsoft.com/office/officeart/2005/8/layout/process1"/>
    <dgm:cxn modelId="{C6209763-FD4C-4E70-BE59-85F58F25BABA}" srcId="{50345930-8A8C-4A8D-952A-E460F2396083}" destId="{1A03ED64-6C6E-43A2-91AC-801E1144128E}" srcOrd="0" destOrd="0" parTransId="{E40E6399-1218-4752-9AEC-93F484A4EAB5}" sibTransId="{78578253-677B-4C9B-9F59-F1AB6A3C4941}"/>
    <dgm:cxn modelId="{FDCDC865-D79B-4ADF-954B-834E58FDF7D4}" type="presOf" srcId="{50345930-8A8C-4A8D-952A-E460F2396083}" destId="{B25B7526-61FA-4567-AE43-CDFB85FBDA1F}" srcOrd="0" destOrd="0" presId="urn:microsoft.com/office/officeart/2005/8/layout/process1"/>
    <dgm:cxn modelId="{6F50F856-8FD3-4C47-A7EF-31BFB16A83ED}" type="presOf" srcId="{925C7FCB-C043-479B-B228-BA9060EB2F97}" destId="{F2D0981E-1B06-4BA5-979A-86F676DB034A}" srcOrd="1" destOrd="0" presId="urn:microsoft.com/office/officeart/2005/8/layout/process1"/>
    <dgm:cxn modelId="{B6DEEE78-2593-476A-BF3A-0556A5271D2B}" srcId="{50345930-8A8C-4A8D-952A-E460F2396083}" destId="{70DAFB32-707A-478D-9D3F-69388EFBE5BB}" srcOrd="2" destOrd="0" parTransId="{E3E8B5F8-C288-4B77-959F-302498D787D3}" sibTransId="{9765DF2F-A73F-4AFD-A1BB-D79CA2DFC59E}"/>
    <dgm:cxn modelId="{241BFA79-E72C-4358-A203-BA6A91132316}" type="presOf" srcId="{1A03ED64-6C6E-43A2-91AC-801E1144128E}" destId="{2297C65A-9DAD-4646-8B2E-4A53892F2C4D}" srcOrd="0" destOrd="0" presId="urn:microsoft.com/office/officeart/2005/8/layout/process1"/>
    <dgm:cxn modelId="{C13142FE-8984-4D0A-8E06-68E3B7FFAB1C}" type="presOf" srcId="{70DAFB32-707A-478D-9D3F-69388EFBE5BB}" destId="{7D157E9F-E924-426F-B272-43F0B1699B9F}" srcOrd="0" destOrd="0" presId="urn:microsoft.com/office/officeart/2005/8/layout/process1"/>
    <dgm:cxn modelId="{B241F881-AB3D-4742-AD6D-4D1057891D3E}" type="presParOf" srcId="{B25B7526-61FA-4567-AE43-CDFB85FBDA1F}" destId="{2297C65A-9DAD-4646-8B2E-4A53892F2C4D}" srcOrd="0" destOrd="0" presId="urn:microsoft.com/office/officeart/2005/8/layout/process1"/>
    <dgm:cxn modelId="{B628EB44-CB97-4971-885D-5035BD5697BE}" type="presParOf" srcId="{B25B7526-61FA-4567-AE43-CDFB85FBDA1F}" destId="{12AF8E68-5A1A-4467-BA61-1EE82241193F}" srcOrd="1" destOrd="0" presId="urn:microsoft.com/office/officeart/2005/8/layout/process1"/>
    <dgm:cxn modelId="{08F11CDB-0680-4423-9A2C-F6749CDA4F9C}" type="presParOf" srcId="{12AF8E68-5A1A-4467-BA61-1EE82241193F}" destId="{72C0C468-630E-4961-92D2-31257864C9B8}" srcOrd="0" destOrd="0" presId="urn:microsoft.com/office/officeart/2005/8/layout/process1"/>
    <dgm:cxn modelId="{90B3B8C4-0F1F-4D2D-9A00-CE0FE30A6C04}" type="presParOf" srcId="{B25B7526-61FA-4567-AE43-CDFB85FBDA1F}" destId="{16E5CBC6-E81C-4E4A-B662-8725577DE44C}" srcOrd="2" destOrd="0" presId="urn:microsoft.com/office/officeart/2005/8/layout/process1"/>
    <dgm:cxn modelId="{D18DAA18-484E-4039-A5B3-A1F77146802D}" type="presParOf" srcId="{B25B7526-61FA-4567-AE43-CDFB85FBDA1F}" destId="{DF8789AC-3A80-43D9-A84D-90609C325A28}" srcOrd="3" destOrd="0" presId="urn:microsoft.com/office/officeart/2005/8/layout/process1"/>
    <dgm:cxn modelId="{B344298D-DDA1-46D4-84C3-85F3FB9FC832}" type="presParOf" srcId="{DF8789AC-3A80-43D9-A84D-90609C325A28}" destId="{F2D0981E-1B06-4BA5-979A-86F676DB034A}" srcOrd="0" destOrd="0" presId="urn:microsoft.com/office/officeart/2005/8/layout/process1"/>
    <dgm:cxn modelId="{B79E9EBA-CB19-418F-83A0-9E68CCA028E9}" type="presParOf" srcId="{B25B7526-61FA-4567-AE43-CDFB85FBDA1F}" destId="{7D157E9F-E924-426F-B272-43F0B1699B9F}"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5CBC6-E81C-4E4A-B662-8725577DE44C}">
      <dsp:nvSpPr>
        <dsp:cNvPr id="0" name=""/>
        <dsp:cNvSpPr/>
      </dsp:nvSpPr>
      <dsp:spPr>
        <a:xfrm>
          <a:off x="518089" y="629979"/>
          <a:ext cx="2285885" cy="1554488"/>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83763"/>
              </a:solidFill>
              <a:latin typeface="+mn-lt"/>
            </a:rPr>
            <a:t>Solicitation Release</a:t>
          </a:r>
        </a:p>
        <a:p>
          <a:pPr marL="0" lvl="0" indent="0" algn="ctr" defTabSz="889000" rtl="0">
            <a:lnSpc>
              <a:spcPct val="90000"/>
            </a:lnSpc>
            <a:spcBef>
              <a:spcPct val="0"/>
            </a:spcBef>
            <a:spcAft>
              <a:spcPct val="35000"/>
            </a:spcAft>
            <a:buNone/>
          </a:pPr>
          <a:r>
            <a:rPr lang="en-US" sz="2000" b="1" kern="1200" dirty="0">
              <a:solidFill>
                <a:srgbClr val="083763"/>
              </a:solidFill>
              <a:latin typeface="+mj-lt"/>
              <a:cs typeface="Arial"/>
            </a:rPr>
            <a:t>September 18, 2024</a:t>
          </a:r>
          <a:endParaRPr lang="en-US" sz="2000" kern="1200" dirty="0">
            <a:solidFill>
              <a:srgbClr val="083763"/>
            </a:solidFill>
            <a:latin typeface="+mj-lt"/>
          </a:endParaRPr>
        </a:p>
      </dsp:txBody>
      <dsp:txXfrm>
        <a:off x="563618" y="675508"/>
        <a:ext cx="2194827" cy="1463430"/>
      </dsp:txXfrm>
    </dsp:sp>
    <dsp:sp modelId="{DF8789AC-3A80-43D9-A84D-90609C325A28}">
      <dsp:nvSpPr>
        <dsp:cNvPr id="0" name=""/>
        <dsp:cNvSpPr/>
      </dsp:nvSpPr>
      <dsp:spPr>
        <a:xfrm rot="21583172">
          <a:off x="3334860" y="982605"/>
          <a:ext cx="747794" cy="731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3334861" y="1129447"/>
        <a:ext cx="528336" cy="438916"/>
      </dsp:txXfrm>
    </dsp:sp>
    <dsp:sp modelId="{7D157E9F-E924-426F-B272-43F0B1699B9F}">
      <dsp:nvSpPr>
        <dsp:cNvPr id="0" name=""/>
        <dsp:cNvSpPr/>
      </dsp:nvSpPr>
      <dsp:spPr>
        <a:xfrm>
          <a:off x="4560833" y="610190"/>
          <a:ext cx="2285885" cy="1554488"/>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n-lt"/>
            </a:rPr>
            <a:t>Deadline for Written Questions</a:t>
          </a:r>
          <a:endParaRPr lang="en-US" sz="2000" b="1" kern="1200" dirty="0">
            <a:solidFill>
              <a:schemeClr val="bg1"/>
            </a:solidFill>
            <a:latin typeface="+mn-lt"/>
          </a:endParaRPr>
        </a:p>
        <a:p>
          <a:pPr marL="0" lvl="0" indent="0" algn="ctr" defTabSz="889000" rtl="0">
            <a:lnSpc>
              <a:spcPct val="90000"/>
            </a:lnSpc>
            <a:spcBef>
              <a:spcPct val="0"/>
            </a:spcBef>
            <a:spcAft>
              <a:spcPct val="35000"/>
            </a:spcAft>
            <a:buNone/>
          </a:pPr>
          <a:r>
            <a:rPr lang="en-US" sz="2000" b="1" kern="1200" dirty="0">
              <a:solidFill>
                <a:schemeClr val="bg1"/>
              </a:solidFill>
              <a:latin typeface="+mj-lt"/>
            </a:rPr>
            <a:t>October 2, 2024</a:t>
          </a:r>
        </a:p>
      </dsp:txBody>
      <dsp:txXfrm>
        <a:off x="4606362" y="655719"/>
        <a:ext cx="2194827" cy="1463430"/>
      </dsp:txXfrm>
    </dsp:sp>
    <dsp:sp modelId="{EEBE6E37-E536-4F4E-BF76-0FB9BA0C96B2}">
      <dsp:nvSpPr>
        <dsp:cNvPr id="0" name=""/>
        <dsp:cNvSpPr/>
      </dsp:nvSpPr>
      <dsp:spPr>
        <a:xfrm rot="24654">
          <a:off x="7287363" y="1035744"/>
          <a:ext cx="757676" cy="731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7287366" y="1181262"/>
        <a:ext cx="538218" cy="438916"/>
      </dsp:txXfrm>
    </dsp:sp>
    <dsp:sp modelId="{5EBFFE65-4C6F-4217-B522-54AE880B93ED}">
      <dsp:nvSpPr>
        <dsp:cNvPr id="0" name=""/>
        <dsp:cNvSpPr/>
      </dsp:nvSpPr>
      <dsp:spPr>
        <a:xfrm>
          <a:off x="8437946" y="637995"/>
          <a:ext cx="2285885" cy="1554488"/>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rgbClr val="083763"/>
              </a:solidFill>
              <a:latin typeface="+mn-lt"/>
            </a:rPr>
            <a:t>Deadline to Submit</a:t>
          </a:r>
          <a:endParaRPr lang="en-US" sz="2000" b="1" kern="1200" dirty="0">
            <a:solidFill>
              <a:srgbClr val="083763"/>
            </a:solidFill>
            <a:latin typeface="+mn-lt"/>
          </a:endParaRPr>
        </a:p>
        <a:p>
          <a:pPr marL="0" lvl="0" indent="0" algn="ctr" defTabSz="889000" rtl="0">
            <a:lnSpc>
              <a:spcPct val="90000"/>
            </a:lnSpc>
            <a:spcBef>
              <a:spcPct val="0"/>
            </a:spcBef>
            <a:spcAft>
              <a:spcPct val="35000"/>
            </a:spcAft>
            <a:buNone/>
          </a:pPr>
          <a:r>
            <a:rPr lang="en-US" sz="2000" b="1" kern="1200" dirty="0">
              <a:solidFill>
                <a:srgbClr val="083763"/>
              </a:solidFill>
              <a:latin typeface="+mj-lt"/>
            </a:rPr>
            <a:t>October 30, 2024</a:t>
          </a:r>
        </a:p>
      </dsp:txBody>
      <dsp:txXfrm>
        <a:off x="8483475" y="683524"/>
        <a:ext cx="2194827" cy="1463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7C65A-9DAD-4646-8B2E-4A53892F2C4D}">
      <dsp:nvSpPr>
        <dsp:cNvPr id="0" name=""/>
        <dsp:cNvSpPr/>
      </dsp:nvSpPr>
      <dsp:spPr>
        <a:xfrm>
          <a:off x="0" y="568667"/>
          <a:ext cx="2285981" cy="1776930"/>
        </a:xfrm>
        <a:prstGeom prst="roundRect">
          <a:avLst>
            <a:gd name="adj" fmla="val 10000"/>
          </a:avLst>
        </a:prstGeom>
        <a:solidFill>
          <a:srgbClr val="0071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ts val="800"/>
            </a:spcAft>
            <a:buNone/>
          </a:pPr>
          <a:r>
            <a:rPr lang="en-US" sz="2000" kern="1200" dirty="0">
              <a:latin typeface="+mn-lt"/>
            </a:rPr>
            <a:t>Agreement Start</a:t>
          </a:r>
        </a:p>
        <a:p>
          <a:pPr marL="0" lvl="0" indent="0" algn="ctr" defTabSz="889000" rtl="0">
            <a:lnSpc>
              <a:spcPct val="90000"/>
            </a:lnSpc>
            <a:spcBef>
              <a:spcPct val="0"/>
            </a:spcBef>
            <a:spcAft>
              <a:spcPts val="0"/>
            </a:spcAft>
            <a:buNone/>
          </a:pPr>
          <a:r>
            <a:rPr lang="en-US" sz="2000" b="1" kern="1200" dirty="0">
              <a:solidFill>
                <a:schemeClr val="bg1"/>
              </a:solidFill>
              <a:latin typeface="+mj-lt"/>
            </a:rPr>
            <a:t>April 1, 2025</a:t>
          </a:r>
          <a:endParaRPr lang="en-US" sz="2000" b="1" kern="1200" dirty="0">
            <a:latin typeface="+mj-lt"/>
          </a:endParaRPr>
        </a:p>
      </dsp:txBody>
      <dsp:txXfrm>
        <a:off x="52045" y="620712"/>
        <a:ext cx="2181891" cy="1672840"/>
      </dsp:txXfrm>
    </dsp:sp>
    <dsp:sp modelId="{12AF8E68-5A1A-4467-BA61-1EE82241193F}">
      <dsp:nvSpPr>
        <dsp:cNvPr id="0" name=""/>
        <dsp:cNvSpPr/>
      </dsp:nvSpPr>
      <dsp:spPr>
        <a:xfrm rot="40833">
          <a:off x="2781804" y="1115679"/>
          <a:ext cx="815324" cy="73152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2160000" rev="10800000"/>
          </a:camera>
          <a:lightRig rig="threePt" dir="t"/>
        </a:scene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2781812" y="1260681"/>
        <a:ext cx="595867" cy="438913"/>
      </dsp:txXfrm>
    </dsp:sp>
    <dsp:sp modelId="{16E5CBC6-E81C-4E4A-B662-8725577DE44C}">
      <dsp:nvSpPr>
        <dsp:cNvPr id="0" name=""/>
        <dsp:cNvSpPr/>
      </dsp:nvSpPr>
      <dsp:spPr>
        <a:xfrm>
          <a:off x="4040321" y="610221"/>
          <a:ext cx="2302816" cy="1790005"/>
        </a:xfrm>
        <a:prstGeom prst="roundRect">
          <a:avLst>
            <a:gd name="adj" fmla="val 10000"/>
          </a:avLst>
        </a:prstGeom>
        <a:solidFill>
          <a:srgbClr val="0071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CEC Business Meeting </a:t>
          </a:r>
          <a:endParaRPr lang="en-US" sz="2000" b="1" kern="1200" dirty="0">
            <a:latin typeface="+mn-lt"/>
          </a:endParaRPr>
        </a:p>
        <a:p>
          <a:pPr marL="0" lvl="0" indent="0" algn="ctr" defTabSz="889000">
            <a:lnSpc>
              <a:spcPct val="90000"/>
            </a:lnSpc>
            <a:spcBef>
              <a:spcPct val="0"/>
            </a:spcBef>
            <a:spcAft>
              <a:spcPct val="35000"/>
            </a:spcAft>
            <a:buNone/>
          </a:pPr>
          <a:r>
            <a:rPr lang="en-US" sz="2000" b="1" kern="1200" dirty="0">
              <a:latin typeface="+mj-lt"/>
            </a:rPr>
            <a:t>February 12, 2025</a:t>
          </a:r>
        </a:p>
      </dsp:txBody>
      <dsp:txXfrm>
        <a:off x="4092748" y="662648"/>
        <a:ext cx="2197962" cy="1685151"/>
      </dsp:txXfrm>
    </dsp:sp>
    <dsp:sp modelId="{DF8789AC-3A80-43D9-A84D-90609C325A28}">
      <dsp:nvSpPr>
        <dsp:cNvPr id="0" name=""/>
        <dsp:cNvSpPr/>
      </dsp:nvSpPr>
      <dsp:spPr>
        <a:xfrm>
          <a:off x="6717603" y="1139463"/>
          <a:ext cx="814972" cy="73152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2160000" rev="10799999"/>
          </a:camera>
          <a:lightRig rig="threePt" dir="t"/>
        </a:scene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6717603" y="1285768"/>
        <a:ext cx="595515" cy="438913"/>
      </dsp:txXfrm>
    </dsp:sp>
    <dsp:sp modelId="{7D157E9F-E924-426F-B272-43F0B1699B9F}">
      <dsp:nvSpPr>
        <dsp:cNvPr id="0" name=""/>
        <dsp:cNvSpPr/>
      </dsp:nvSpPr>
      <dsp:spPr>
        <a:xfrm>
          <a:off x="7861491" y="599105"/>
          <a:ext cx="2331419" cy="1812238"/>
        </a:xfrm>
        <a:prstGeom prst="roundRect">
          <a:avLst>
            <a:gd name="adj" fmla="val 10000"/>
          </a:avLst>
        </a:prstGeom>
        <a:solidFill>
          <a:srgbClr val="0071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Notice of Proposed Award (NOPA)</a:t>
          </a:r>
          <a:endParaRPr lang="en-US" sz="2000" b="1" kern="1200" dirty="0">
            <a:latin typeface="+mn-lt"/>
          </a:endParaRPr>
        </a:p>
        <a:p>
          <a:pPr marL="0" lvl="0" indent="0" algn="ctr" defTabSz="889000">
            <a:lnSpc>
              <a:spcPct val="90000"/>
            </a:lnSpc>
            <a:spcBef>
              <a:spcPct val="0"/>
            </a:spcBef>
            <a:spcAft>
              <a:spcPct val="35000"/>
            </a:spcAft>
            <a:buNone/>
          </a:pPr>
          <a:r>
            <a:rPr lang="en-US" sz="2000" b="1" kern="1200" dirty="0">
              <a:latin typeface="+mj-lt"/>
            </a:rPr>
            <a:t>December 20, 2024</a:t>
          </a:r>
        </a:p>
      </dsp:txBody>
      <dsp:txXfrm>
        <a:off x="7914570" y="652184"/>
        <a:ext cx="2225261" cy="17060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0BBBC34-1609-2F4B-B1B4-CA762E9FB424}" type="datetimeFigureOut">
              <a:rPr lang="en-US" smtClean="0"/>
              <a:t>10/2/2024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67BDF7-E776-6644-B0FD-0131F7606DCF}" type="slidenum">
              <a:rPr lang="en-US" smtClean="0"/>
              <a:t>‹#›</a:t>
            </a:fld>
            <a:endParaRPr lang="en-US" dirty="0"/>
          </a:p>
        </p:txBody>
      </p:sp>
    </p:spTree>
    <p:extLst>
      <p:ext uri="{BB962C8B-B14F-4D97-AF65-F5344CB8AC3E}">
        <p14:creationId xmlns:p14="http://schemas.microsoft.com/office/powerpoint/2010/main" val="347392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64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10</a:t>
            </a:fld>
            <a:endParaRPr lang="en-US" dirty="0"/>
          </a:p>
        </p:txBody>
      </p:sp>
    </p:spTree>
    <p:extLst>
      <p:ext uri="{BB962C8B-B14F-4D97-AF65-F5344CB8AC3E}">
        <p14:creationId xmlns:p14="http://schemas.microsoft.com/office/powerpoint/2010/main" val="755149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11</a:t>
            </a:fld>
            <a:endParaRPr lang="en-US" dirty="0"/>
          </a:p>
        </p:txBody>
      </p:sp>
    </p:spTree>
    <p:extLst>
      <p:ext uri="{BB962C8B-B14F-4D97-AF65-F5344CB8AC3E}">
        <p14:creationId xmlns:p14="http://schemas.microsoft.com/office/powerpoint/2010/main" val="2725817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12</a:t>
            </a:fld>
            <a:endParaRPr lang="en-US" dirty="0"/>
          </a:p>
        </p:txBody>
      </p:sp>
    </p:spTree>
    <p:extLst>
      <p:ext uri="{BB962C8B-B14F-4D97-AF65-F5344CB8AC3E}">
        <p14:creationId xmlns:p14="http://schemas.microsoft.com/office/powerpoint/2010/main" val="840390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13</a:t>
            </a:fld>
            <a:endParaRPr lang="en-US" dirty="0"/>
          </a:p>
        </p:txBody>
      </p:sp>
    </p:spTree>
    <p:extLst>
      <p:ext uri="{BB962C8B-B14F-4D97-AF65-F5344CB8AC3E}">
        <p14:creationId xmlns:p14="http://schemas.microsoft.com/office/powerpoint/2010/main" val="2442653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14</a:t>
            </a:fld>
            <a:endParaRPr lang="en-US" dirty="0"/>
          </a:p>
        </p:txBody>
      </p:sp>
    </p:spTree>
    <p:extLst>
      <p:ext uri="{BB962C8B-B14F-4D97-AF65-F5344CB8AC3E}">
        <p14:creationId xmlns:p14="http://schemas.microsoft.com/office/powerpoint/2010/main" val="4205468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15</a:t>
            </a:fld>
            <a:endParaRPr lang="en-US" dirty="0"/>
          </a:p>
        </p:txBody>
      </p:sp>
    </p:spTree>
    <p:extLst>
      <p:ext uri="{BB962C8B-B14F-4D97-AF65-F5344CB8AC3E}">
        <p14:creationId xmlns:p14="http://schemas.microsoft.com/office/powerpoint/2010/main" val="2781188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16</a:t>
            </a:fld>
            <a:endParaRPr lang="en-US" dirty="0"/>
          </a:p>
        </p:txBody>
      </p:sp>
    </p:spTree>
    <p:extLst>
      <p:ext uri="{BB962C8B-B14F-4D97-AF65-F5344CB8AC3E}">
        <p14:creationId xmlns:p14="http://schemas.microsoft.com/office/powerpoint/2010/main" val="4112533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17</a:t>
            </a:fld>
            <a:endParaRPr lang="en-US" dirty="0"/>
          </a:p>
        </p:txBody>
      </p:sp>
    </p:spTree>
    <p:extLst>
      <p:ext uri="{BB962C8B-B14F-4D97-AF65-F5344CB8AC3E}">
        <p14:creationId xmlns:p14="http://schemas.microsoft.com/office/powerpoint/2010/main" val="242855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18</a:t>
            </a:fld>
            <a:endParaRPr lang="en-US" dirty="0"/>
          </a:p>
        </p:txBody>
      </p:sp>
    </p:spTree>
    <p:extLst>
      <p:ext uri="{BB962C8B-B14F-4D97-AF65-F5344CB8AC3E}">
        <p14:creationId xmlns:p14="http://schemas.microsoft.com/office/powerpoint/2010/main" val="878635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723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a:t>
            </a:fld>
            <a:endParaRPr lang="en-US" dirty="0"/>
          </a:p>
        </p:txBody>
      </p:sp>
    </p:spTree>
    <p:extLst>
      <p:ext uri="{BB962C8B-B14F-4D97-AF65-F5344CB8AC3E}">
        <p14:creationId xmlns:p14="http://schemas.microsoft.com/office/powerpoint/2010/main" val="1459497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20</a:t>
            </a:fld>
            <a:endParaRPr lang="en-US" dirty="0"/>
          </a:p>
        </p:txBody>
      </p:sp>
    </p:spTree>
    <p:extLst>
      <p:ext uri="{BB962C8B-B14F-4D97-AF65-F5344CB8AC3E}">
        <p14:creationId xmlns:p14="http://schemas.microsoft.com/office/powerpoint/2010/main" val="4092914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21</a:t>
            </a:fld>
            <a:endParaRPr lang="en-US" dirty="0"/>
          </a:p>
        </p:txBody>
      </p:sp>
    </p:spTree>
    <p:extLst>
      <p:ext uri="{BB962C8B-B14F-4D97-AF65-F5344CB8AC3E}">
        <p14:creationId xmlns:p14="http://schemas.microsoft.com/office/powerpoint/2010/main" val="2278047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22</a:t>
            </a:fld>
            <a:endParaRPr lang="en-US" dirty="0"/>
          </a:p>
        </p:txBody>
      </p:sp>
    </p:spTree>
    <p:extLst>
      <p:ext uri="{BB962C8B-B14F-4D97-AF65-F5344CB8AC3E}">
        <p14:creationId xmlns:p14="http://schemas.microsoft.com/office/powerpoint/2010/main" val="3526924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23</a:t>
            </a:fld>
            <a:endParaRPr lang="en-US" dirty="0"/>
          </a:p>
        </p:txBody>
      </p:sp>
    </p:spTree>
    <p:extLst>
      <p:ext uri="{BB962C8B-B14F-4D97-AF65-F5344CB8AC3E}">
        <p14:creationId xmlns:p14="http://schemas.microsoft.com/office/powerpoint/2010/main" val="1205245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24</a:t>
            </a:fld>
            <a:endParaRPr lang="en-US" dirty="0"/>
          </a:p>
        </p:txBody>
      </p:sp>
    </p:spTree>
    <p:extLst>
      <p:ext uri="{BB962C8B-B14F-4D97-AF65-F5344CB8AC3E}">
        <p14:creationId xmlns:p14="http://schemas.microsoft.com/office/powerpoint/2010/main" val="2513001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01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26</a:t>
            </a:fld>
            <a:endParaRPr lang="en-US" dirty="0"/>
          </a:p>
        </p:txBody>
      </p:sp>
    </p:spTree>
    <p:extLst>
      <p:ext uri="{BB962C8B-B14F-4D97-AF65-F5344CB8AC3E}">
        <p14:creationId xmlns:p14="http://schemas.microsoft.com/office/powerpoint/2010/main" val="2689978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27</a:t>
            </a:fld>
            <a:endParaRPr lang="en-US" dirty="0"/>
          </a:p>
        </p:txBody>
      </p:sp>
    </p:spTree>
    <p:extLst>
      <p:ext uri="{BB962C8B-B14F-4D97-AF65-F5344CB8AC3E}">
        <p14:creationId xmlns:p14="http://schemas.microsoft.com/office/powerpoint/2010/main" val="20335755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28</a:t>
            </a:fld>
            <a:endParaRPr lang="en-US" dirty="0"/>
          </a:p>
        </p:txBody>
      </p:sp>
    </p:spTree>
    <p:extLst>
      <p:ext uri="{BB962C8B-B14F-4D97-AF65-F5344CB8AC3E}">
        <p14:creationId xmlns:p14="http://schemas.microsoft.com/office/powerpoint/2010/main" val="701219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4721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a:t>
            </a:fld>
            <a:endParaRPr lang="en-US" dirty="0"/>
          </a:p>
        </p:txBody>
      </p:sp>
    </p:spTree>
    <p:extLst>
      <p:ext uri="{BB962C8B-B14F-4D97-AF65-F5344CB8AC3E}">
        <p14:creationId xmlns:p14="http://schemas.microsoft.com/office/powerpoint/2010/main" val="1416255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30</a:t>
            </a:fld>
            <a:endParaRPr lang="en-US" dirty="0"/>
          </a:p>
        </p:txBody>
      </p:sp>
    </p:spTree>
    <p:extLst>
      <p:ext uri="{BB962C8B-B14F-4D97-AF65-F5344CB8AC3E}">
        <p14:creationId xmlns:p14="http://schemas.microsoft.com/office/powerpoint/2010/main" val="1017090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31</a:t>
            </a:fld>
            <a:endParaRPr lang="en-US" dirty="0"/>
          </a:p>
        </p:txBody>
      </p:sp>
    </p:spTree>
    <p:extLst>
      <p:ext uri="{BB962C8B-B14F-4D97-AF65-F5344CB8AC3E}">
        <p14:creationId xmlns:p14="http://schemas.microsoft.com/office/powerpoint/2010/main" val="1386589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32</a:t>
            </a:fld>
            <a:endParaRPr lang="en-US" dirty="0"/>
          </a:p>
        </p:txBody>
      </p:sp>
    </p:spTree>
    <p:extLst>
      <p:ext uri="{BB962C8B-B14F-4D97-AF65-F5344CB8AC3E}">
        <p14:creationId xmlns:p14="http://schemas.microsoft.com/office/powerpoint/2010/main" val="3058191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1278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34</a:t>
            </a:fld>
            <a:endParaRPr lang="en-US" dirty="0"/>
          </a:p>
        </p:txBody>
      </p:sp>
    </p:spTree>
    <p:extLst>
      <p:ext uri="{BB962C8B-B14F-4D97-AF65-F5344CB8AC3E}">
        <p14:creationId xmlns:p14="http://schemas.microsoft.com/office/powerpoint/2010/main" val="33142026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35</a:t>
            </a:fld>
            <a:endParaRPr lang="en-US" dirty="0"/>
          </a:p>
        </p:txBody>
      </p:sp>
    </p:spTree>
    <p:extLst>
      <p:ext uri="{BB962C8B-B14F-4D97-AF65-F5344CB8AC3E}">
        <p14:creationId xmlns:p14="http://schemas.microsoft.com/office/powerpoint/2010/main" val="2445933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36</a:t>
            </a:fld>
            <a:endParaRPr lang="en-US" dirty="0"/>
          </a:p>
        </p:txBody>
      </p:sp>
    </p:spTree>
    <p:extLst>
      <p:ext uri="{BB962C8B-B14F-4D97-AF65-F5344CB8AC3E}">
        <p14:creationId xmlns:p14="http://schemas.microsoft.com/office/powerpoint/2010/main" val="20186893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37</a:t>
            </a:fld>
            <a:endParaRPr lang="en-US" dirty="0"/>
          </a:p>
        </p:txBody>
      </p:sp>
    </p:spTree>
    <p:extLst>
      <p:ext uri="{BB962C8B-B14F-4D97-AF65-F5344CB8AC3E}">
        <p14:creationId xmlns:p14="http://schemas.microsoft.com/office/powerpoint/2010/main" val="39358044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38</a:t>
            </a:fld>
            <a:endParaRPr lang="en-US" dirty="0"/>
          </a:p>
        </p:txBody>
      </p:sp>
    </p:spTree>
    <p:extLst>
      <p:ext uri="{BB962C8B-B14F-4D97-AF65-F5344CB8AC3E}">
        <p14:creationId xmlns:p14="http://schemas.microsoft.com/office/powerpoint/2010/main" val="3929404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39</a:t>
            </a:fld>
            <a:endParaRPr lang="en-US" dirty="0"/>
          </a:p>
        </p:txBody>
      </p:sp>
    </p:spTree>
    <p:extLst>
      <p:ext uri="{BB962C8B-B14F-4D97-AF65-F5344CB8AC3E}">
        <p14:creationId xmlns:p14="http://schemas.microsoft.com/office/powerpoint/2010/main" val="4186049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4</a:t>
            </a:fld>
            <a:endParaRPr lang="en-US" dirty="0"/>
          </a:p>
        </p:txBody>
      </p:sp>
    </p:spTree>
    <p:extLst>
      <p:ext uri="{BB962C8B-B14F-4D97-AF65-F5344CB8AC3E}">
        <p14:creationId xmlns:p14="http://schemas.microsoft.com/office/powerpoint/2010/main" val="3433647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76011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41</a:t>
            </a:fld>
            <a:endParaRPr lang="en-US" dirty="0"/>
          </a:p>
        </p:txBody>
      </p:sp>
    </p:spTree>
    <p:extLst>
      <p:ext uri="{BB962C8B-B14F-4D97-AF65-F5344CB8AC3E}">
        <p14:creationId xmlns:p14="http://schemas.microsoft.com/office/powerpoint/2010/main" val="28866062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42</a:t>
            </a:fld>
            <a:endParaRPr lang="en-US" dirty="0"/>
          </a:p>
        </p:txBody>
      </p:sp>
    </p:spTree>
    <p:extLst>
      <p:ext uri="{BB962C8B-B14F-4D97-AF65-F5344CB8AC3E}">
        <p14:creationId xmlns:p14="http://schemas.microsoft.com/office/powerpoint/2010/main" val="19446294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50996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44</a:t>
            </a:fld>
            <a:endParaRPr lang="en-US" dirty="0"/>
          </a:p>
        </p:txBody>
      </p:sp>
    </p:spTree>
    <p:extLst>
      <p:ext uri="{BB962C8B-B14F-4D97-AF65-F5344CB8AC3E}">
        <p14:creationId xmlns:p14="http://schemas.microsoft.com/office/powerpoint/2010/main" val="36942841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fld id="{9117B0B1-BEA2-8948-A557-11B4BDB90777}" type="slidenum">
              <a:rPr lang="en-US" smtClean="0"/>
              <a:t>45</a:t>
            </a:fld>
            <a:endParaRPr lang="en-US" dirty="0"/>
          </a:p>
        </p:txBody>
      </p:sp>
    </p:spTree>
    <p:extLst>
      <p:ext uri="{BB962C8B-B14F-4D97-AF65-F5344CB8AC3E}">
        <p14:creationId xmlns:p14="http://schemas.microsoft.com/office/powerpoint/2010/main" val="40914420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i="0" dirty="0"/>
          </a:p>
        </p:txBody>
      </p:sp>
      <p:sp>
        <p:nvSpPr>
          <p:cNvPr id="4" name="Slide Number Placeholder 3"/>
          <p:cNvSpPr>
            <a:spLocks noGrp="1"/>
          </p:cNvSpPr>
          <p:nvPr>
            <p:ph type="sldNum" sz="quarter" idx="10"/>
          </p:nvPr>
        </p:nvSpPr>
        <p:spPr/>
        <p:txBody>
          <a:bodyPr/>
          <a:lstStyle/>
          <a:p>
            <a:fld id="{9117B0B1-BEA2-8948-A557-11B4BDB90777}" type="slidenum">
              <a:rPr lang="en-US" smtClean="0"/>
              <a:t>46</a:t>
            </a:fld>
            <a:endParaRPr lang="en-US" dirty="0"/>
          </a:p>
        </p:txBody>
      </p:sp>
    </p:spTree>
    <p:extLst>
      <p:ext uri="{BB962C8B-B14F-4D97-AF65-F5344CB8AC3E}">
        <p14:creationId xmlns:p14="http://schemas.microsoft.com/office/powerpoint/2010/main" val="3801160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fld id="{9117B0B1-BEA2-8948-A557-11B4BDB90777}" type="slidenum">
              <a:rPr lang="en-US" smtClean="0"/>
              <a:t>5</a:t>
            </a:fld>
            <a:endParaRPr lang="en-US" dirty="0"/>
          </a:p>
        </p:txBody>
      </p:sp>
    </p:spTree>
    <p:extLst>
      <p:ext uri="{BB962C8B-B14F-4D97-AF65-F5344CB8AC3E}">
        <p14:creationId xmlns:p14="http://schemas.microsoft.com/office/powerpoint/2010/main" val="2787092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6</a:t>
            </a:fld>
            <a:endParaRPr lang="en-US" dirty="0"/>
          </a:p>
        </p:txBody>
      </p:sp>
    </p:spTree>
    <p:extLst>
      <p:ext uri="{BB962C8B-B14F-4D97-AF65-F5344CB8AC3E}">
        <p14:creationId xmlns:p14="http://schemas.microsoft.com/office/powerpoint/2010/main" val="773949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2354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solidFill>
                <a:srgbClr val="FF0000"/>
              </a:solidFill>
            </a:endParaRPr>
          </a:p>
        </p:txBody>
      </p:sp>
      <p:sp>
        <p:nvSpPr>
          <p:cNvPr id="4" name="Slide Number Placeholder 3"/>
          <p:cNvSpPr>
            <a:spLocks noGrp="1"/>
          </p:cNvSpPr>
          <p:nvPr>
            <p:ph type="sldNum" sz="quarter" idx="5"/>
          </p:nvPr>
        </p:nvSpPr>
        <p:spPr/>
        <p:txBody>
          <a:bodyPr/>
          <a:lstStyle/>
          <a:p>
            <a:fld id="{9117B0B1-BEA2-8948-A557-11B4BDB90777}" type="slidenum">
              <a:rPr lang="en-US" smtClean="0"/>
              <a:t>8</a:t>
            </a:fld>
            <a:endParaRPr lang="en-US" dirty="0"/>
          </a:p>
        </p:txBody>
      </p:sp>
    </p:spTree>
    <p:extLst>
      <p:ext uri="{BB962C8B-B14F-4D97-AF65-F5344CB8AC3E}">
        <p14:creationId xmlns:p14="http://schemas.microsoft.com/office/powerpoint/2010/main" val="1777649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9</a:t>
            </a:fld>
            <a:endParaRPr lang="en-US" dirty="0"/>
          </a:p>
        </p:txBody>
      </p:sp>
    </p:spTree>
    <p:extLst>
      <p:ext uri="{BB962C8B-B14F-4D97-AF65-F5344CB8AC3E}">
        <p14:creationId xmlns:p14="http://schemas.microsoft.com/office/powerpoint/2010/main" val="331664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C277CD-31CC-42CB-A44B-7A7D060511C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10/2/2024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466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56985B2-78A2-4420-B8B4-EF7089E8E6E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10/2/2024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736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F54DB91-2827-452B-B535-BB4EAFB9203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10/2/2024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2250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5807E8E-1638-41C8-97D0-50218D22C6E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10/2/2024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836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1: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14AF3F6-E05B-45A2-8B76-7F6363EF19FE}" type="datetime1">
              <a:rPr lang="en-US" smtClean="0"/>
              <a:t>10/2/2024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Enter Title Here"/>
          <p:cNvSpPr>
            <a:spLocks noGrp="1"/>
          </p:cNvSpPr>
          <p:nvPr>
            <p:ph type="title"/>
          </p:nvPr>
        </p:nvSpPr>
        <p:spPr>
          <a:xfrm>
            <a:off x="831850" y="4289258"/>
            <a:ext cx="10515600" cy="1356059"/>
          </a:xfrm>
          <a:prstGeom prst="rect">
            <a:avLst/>
          </a:prstGeom>
        </p:spPr>
        <p:txBody>
          <a:bodyPr anchor="b"/>
          <a:lstStyle>
            <a:lvl1pPr>
              <a:defRPr sz="4800">
                <a:solidFill>
                  <a:schemeClr val="tx2">
                    <a:lumMod val="75000"/>
                  </a:schemeClr>
                </a:solidFill>
              </a:defRPr>
            </a:lvl1pPr>
          </a:lstStyle>
          <a:p>
            <a:r>
              <a:rPr lang="en-US"/>
              <a:t>Click to edit Master title style</a:t>
            </a:r>
          </a:p>
        </p:txBody>
      </p:sp>
      <p:sp>
        <p:nvSpPr>
          <p:cNvPr id="8" name="Text Placeholder 2"/>
          <p:cNvSpPr>
            <a:spLocks noGrp="1"/>
          </p:cNvSpPr>
          <p:nvPr>
            <p:ph type="body" idx="1"/>
          </p:nvPr>
        </p:nvSpPr>
        <p:spPr>
          <a:xfrm>
            <a:off x="831850" y="5672305"/>
            <a:ext cx="10515600" cy="684045"/>
          </a:xfrm>
          <a:prstGeom prst="rect">
            <a:avLst/>
          </a:prstGeo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descr="California Energy Commiss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815165"/>
            <a:ext cx="1287483" cy="1131555"/>
          </a:xfrm>
          <a:prstGeom prst="rect">
            <a:avLst/>
          </a:prstGeom>
        </p:spPr>
      </p:pic>
    </p:spTree>
    <p:extLst>
      <p:ext uri="{BB962C8B-B14F-4D97-AF65-F5344CB8AC3E}">
        <p14:creationId xmlns:p14="http://schemas.microsoft.com/office/powerpoint/2010/main" val="2737655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61D412-E7B3-4958-BF05-33792EF90494}" type="datetime1">
              <a:rPr lang="en-US" smtClean="0"/>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463234"/>
            <a:ext cx="1803400" cy="365125"/>
          </a:xfrm>
        </p:spPr>
        <p:txBody>
          <a:bodyPr/>
          <a:lstStyle>
            <a:lvl1pPr>
              <a:defRPr>
                <a:solidFill>
                  <a:schemeClr val="accent1">
                    <a:lumMod val="50000"/>
                  </a:schemeClr>
                </a:solidFill>
              </a:defRPr>
            </a:lvl1pPr>
          </a:lstStyle>
          <a:p>
            <a:fld id="{005C4985-ACD0-2B4C-8981-36243250F268}" type="slidenum">
              <a:rPr lang="en-US" smtClean="0"/>
              <a:pPr/>
              <a:t>‹#›</a:t>
            </a:fld>
            <a:endParaRPr lang="en-US" dirty="0"/>
          </a:p>
        </p:txBody>
      </p:sp>
    </p:spTree>
    <p:extLst>
      <p:ext uri="{BB962C8B-B14F-4D97-AF65-F5344CB8AC3E}">
        <p14:creationId xmlns:p14="http://schemas.microsoft.com/office/powerpoint/2010/main" val="3095358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4777B3-C4A1-4783-A18D-40106990C368}" type="datetime1">
              <a:rPr lang="en-US" smtClean="0"/>
              <a:t>10/2/2024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dirty="0"/>
          </a:p>
        </p:txBody>
      </p:sp>
    </p:spTree>
    <p:extLst>
      <p:ext uri="{BB962C8B-B14F-4D97-AF65-F5344CB8AC3E}">
        <p14:creationId xmlns:p14="http://schemas.microsoft.com/office/powerpoint/2010/main" val="424385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28AC9B-BB4B-41D6-80EF-46E6E2E99B81}" type="datetime1">
              <a:rPr lang="en-US" smtClean="0"/>
              <a:t>10/2/2024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dirty="0"/>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638199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DE0125-965C-4FD8-8D28-5DB439502AC0}" type="datetime1">
              <a:rPr lang="en-US" smtClean="0"/>
              <a:t>10/2/2024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dirty="0"/>
          </a:p>
        </p:txBody>
      </p:sp>
    </p:spTree>
    <p:extLst>
      <p:ext uri="{BB962C8B-B14F-4D97-AF65-F5344CB8AC3E}">
        <p14:creationId xmlns:p14="http://schemas.microsoft.com/office/powerpoint/2010/main" val="345649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A4296891-9782-439B-9487-2ED84BBDA3A7}" type="datetime1">
              <a:rPr lang="en-US" smtClean="0"/>
              <a:t>10/2/2024</a:t>
            </a:fld>
            <a:endParaRPr lang="en-US" dirty="0"/>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dirty="0"/>
          </a:p>
        </p:txBody>
      </p:sp>
      <p:pic>
        <p:nvPicPr>
          <p:cNvPr id="7" name="Picture 6"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402249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47129B-0924-4CA8-90EF-51164F051685}" type="datetime1">
              <a:rPr lang="en-US" smtClean="0"/>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dirty="0"/>
          </a:p>
        </p:txBody>
      </p:sp>
    </p:spTree>
    <p:extLst>
      <p:ext uri="{BB962C8B-B14F-4D97-AF65-F5344CB8AC3E}">
        <p14:creationId xmlns:p14="http://schemas.microsoft.com/office/powerpoint/2010/main" val="1931917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B54996-5C40-42D5-9864-A12F84F260C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10/2/2024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1077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016EF6-83B1-46D0-99B4-CF99696C3B54}" type="datetime1">
              <a:rPr lang="en-US" smtClean="0"/>
              <a:t>10/2/2024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dirty="0"/>
          </a:p>
        </p:txBody>
      </p:sp>
    </p:spTree>
    <p:extLst>
      <p:ext uri="{BB962C8B-B14F-4D97-AF65-F5344CB8AC3E}">
        <p14:creationId xmlns:p14="http://schemas.microsoft.com/office/powerpoint/2010/main" val="413758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03269B-2E33-4041-96B9-9EA543A8456B}" type="datetime1">
              <a:rPr lang="en-US" smtClean="0"/>
              <a:t>10/2/2024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dirty="0"/>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151236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35A8EB-B742-466C-863A-524506559179}" type="datetime1">
              <a:rPr lang="en-US" smtClean="0"/>
              <a:t>10/2/2024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dirty="0"/>
          </a:p>
        </p:txBody>
      </p:sp>
    </p:spTree>
    <p:extLst>
      <p:ext uri="{BB962C8B-B14F-4D97-AF65-F5344CB8AC3E}">
        <p14:creationId xmlns:p14="http://schemas.microsoft.com/office/powerpoint/2010/main" val="2285798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1681EC48-898B-4281-A467-AF89452FF244}" type="datetime1">
              <a:rPr lang="en-US" smtClean="0"/>
              <a:t>10/2/2024</a:t>
            </a:fld>
            <a:endParaRPr lang="en-US" dirty="0"/>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dirty="0"/>
          </a:p>
        </p:txBody>
      </p:sp>
      <p:pic>
        <p:nvPicPr>
          <p:cNvPr id="7" name="Picture 6"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1617012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CB57A-1586-4DE5-89E3-E38DDD5027DA}" type="datetime1">
              <a:rPr lang="en-US" smtClean="0"/>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09A1A5-4186-AE45-B489-8F93D826EB49}" type="slidenum">
              <a:rPr lang="en-US" smtClean="0"/>
              <a:t>‹#›</a:t>
            </a:fld>
            <a:endParaRPr lang="en-US" dirty="0"/>
          </a:p>
        </p:txBody>
      </p:sp>
      <p:sp>
        <p:nvSpPr>
          <p:cNvPr id="7" name="Enter Title Here"/>
          <p:cNvSpPr>
            <a:spLocks noGrp="1"/>
          </p:cNvSpPr>
          <p:nvPr>
            <p:ph type="title"/>
          </p:nvPr>
        </p:nvSpPr>
        <p:spPr>
          <a:xfrm>
            <a:off x="1399822" y="237067"/>
            <a:ext cx="9953978" cy="1038840"/>
          </a:xfrm>
        </p:spPr>
        <p:txBody>
          <a:bodyPr/>
          <a:lstStyle/>
          <a:p>
            <a:r>
              <a:rPr lang="en-US"/>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2968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9E9BAA-CDE4-4E34-B071-66FE282038DC}" type="datetime1">
              <a:rPr lang="en-US" smtClean="0"/>
              <a:t>10/2/2024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09A1A5-4186-AE45-B489-8F93D826EB49}" type="slidenum">
              <a:rPr lang="en-US" smtClean="0"/>
              <a:t>‹#›</a:t>
            </a:fld>
            <a:endParaRPr lang="en-US" dirty="0"/>
          </a:p>
        </p:txBody>
      </p:sp>
      <p:sp>
        <p:nvSpPr>
          <p:cNvPr id="8"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87851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2C06B8-1429-4CBA-B1E0-70C4839C3565}" type="datetime1">
              <a:rPr lang="en-US" smtClean="0"/>
              <a:t>10/2/2024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09A1A5-4186-AE45-B489-8F93D826EB49}" type="slidenum">
              <a:rPr lang="en-US" smtClean="0"/>
              <a:t>‹#›</a:t>
            </a:fld>
            <a:endParaRPr lang="en-US" dirty="0"/>
          </a:p>
        </p:txBody>
      </p:sp>
      <p:sp>
        <p:nvSpPr>
          <p:cNvPr id="10"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52414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D11B4CC6-D768-4DE0-93EE-DAE75B01DE13}" type="datetime1">
              <a:rPr lang="en-US" smtClean="0"/>
              <a:t>10/2/2024</a:t>
            </a:fld>
            <a:endParaRPr lang="en-US" dirty="0"/>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dirty="0"/>
          </a:p>
        </p:txBody>
      </p:sp>
      <p:pic>
        <p:nvPicPr>
          <p:cNvPr id="7" name="Picture 6"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2756418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61956-400E-4E05-ACF9-2240362CBAB0}" type="datetime1">
              <a:rPr lang="en-US" smtClean="0"/>
              <a:t>10/2/2024</a:t>
            </a:fld>
            <a:endParaRPr lang="en-US" dirty="0"/>
          </a:p>
        </p:txBody>
      </p:sp>
      <p:pic>
        <p:nvPicPr>
          <p:cNvPr id="8" name="Picture 7"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4883817"/>
            <a:ext cx="1247274"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Presenters:</a:t>
            </a:r>
          </a:p>
          <a:p>
            <a:pPr lvl="0"/>
            <a:r>
              <a:rPr lang="en-US"/>
              <a:t>Name 1</a:t>
            </a:r>
          </a:p>
          <a:p>
            <a:pPr lvl="0"/>
            <a:r>
              <a:rPr lang="en-US"/>
              <a:t>Name 2</a:t>
            </a:r>
          </a:p>
        </p:txBody>
      </p:sp>
    </p:spTree>
    <p:extLst>
      <p:ext uri="{BB962C8B-B14F-4D97-AF65-F5344CB8AC3E}">
        <p14:creationId xmlns:p14="http://schemas.microsoft.com/office/powerpoint/2010/main" val="499627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DFBFCA5-3B74-41FB-806E-175BEA05FFC3}" type="datetime1">
              <a:rPr lang="en-US" smtClean="0"/>
              <a:t>10/2/2024</a:t>
            </a:fld>
            <a:endParaRPr lang="en-US" dirty="0"/>
          </a:p>
        </p:txBody>
      </p:sp>
      <p:pic>
        <p:nvPicPr>
          <p:cNvPr id="6" name="Picture 5"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56202"/>
            <a:ext cx="1247274" cy="1096212"/>
          </a:xfrm>
          <a:prstGeom prst="rect">
            <a:avLst/>
          </a:prstGeom>
        </p:spPr>
      </p:pic>
    </p:spTree>
    <p:extLst>
      <p:ext uri="{BB962C8B-B14F-4D97-AF65-F5344CB8AC3E}">
        <p14:creationId xmlns:p14="http://schemas.microsoft.com/office/powerpoint/2010/main" val="376606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C333E9-3E8C-400C-A890-15A9A65AB0B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10/2/2024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0892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272A2C4-2EBA-4E9D-AF54-744EF0601F3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10/2/2024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049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3190C8-574A-4CA8-B59E-DD2C0277B15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10/2/2024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645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2C57FAB-A487-4582-99F4-02CFB6A032A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10/2/2024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158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4FDFADE-4C30-4A3C-8139-557E226086E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10/2/2024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724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80DB539-BCBD-48EE-91BC-71B260324FE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10/2/2024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620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C0AF88-8E50-4DEB-926A-D90DB8AE180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10/2/2024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645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image" Target="../media/image4.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6.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7FD7588-4ABA-4ED3-82D4-09855F206E3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10/2/2024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descr="This provides the agerenda for the Pre-Application Workshop. " title="Agenda Slide">
            <a:extLst>
              <a:ext uri="{FF2B5EF4-FFF2-40B4-BE49-F238E27FC236}">
                <a16:creationId xmlns:a16="http://schemas.microsoft.com/office/drawing/2014/main" id="{9E744614-DDAC-3544-BC23-283A46340461}"/>
              </a:ext>
            </a:extLst>
          </p:cNvPr>
          <p:cNvPicPr>
            <a:picLocks noChangeAspect="1"/>
          </p:cNvPicPr>
          <p:nvPr userDrawn="1"/>
        </p:nvPicPr>
        <p:blipFill>
          <a:blip r:embed="rId14"/>
          <a:stretch>
            <a:fillRect/>
          </a:stretch>
        </p:blipFill>
        <p:spPr>
          <a:xfrm>
            <a:off x="0" y="-90311"/>
            <a:ext cx="12192000" cy="6858000"/>
          </a:xfrm>
          <a:prstGeom prst="rect">
            <a:avLst/>
          </a:prstGeom>
        </p:spPr>
      </p:pic>
    </p:spTree>
    <p:extLst>
      <p:ext uri="{BB962C8B-B14F-4D97-AF65-F5344CB8AC3E}">
        <p14:creationId xmlns:p14="http://schemas.microsoft.com/office/powerpoint/2010/main" val="3026254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9ACA0-5078-4619-9CF7-8D1F29466F2B}" type="datetime1">
              <a:rPr lang="en-US" smtClean="0"/>
              <a:t>10/2/2024</a:t>
            </a:fld>
            <a:endParaRPr lang="en-US" dirty="0"/>
          </a:p>
        </p:txBody>
      </p:sp>
    </p:spTree>
    <p:extLst>
      <p:ext uri="{BB962C8B-B14F-4D97-AF65-F5344CB8AC3E}">
        <p14:creationId xmlns:p14="http://schemas.microsoft.com/office/powerpoint/2010/main" val="2927634303"/>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08B8179D-6239-4DD9-8CEB-09CD524CDF5F}" type="datetime1">
              <a:rPr lang="en-US" smtClean="0"/>
              <a:t>10/2/2024</a:t>
            </a:fld>
            <a:endParaRPr lang="en-US" dirty="0"/>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dirty="0"/>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26215667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18" r:id="rId5"/>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B488528B-9778-4311-9D10-DE695D6B5AE9}" type="datetime1">
              <a:rPr lang="en-US" smtClean="0"/>
              <a:t>10/2/2024</a:t>
            </a:fld>
            <a:endParaRPr lang="en-US" dirty="0"/>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dirty="0"/>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313516634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17" r:id="rId5"/>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174D4-F96C-4287-A400-BA25668671D2}" type="datetime1">
              <a:rPr lang="en-US" smtClean="0"/>
              <a:t>10/2/2024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9A1A5-4186-AE45-B489-8F93D826EB49}" type="slidenum">
              <a:rPr lang="en-US" smtClean="0"/>
              <a:t>‹#›</a:t>
            </a:fld>
            <a:endParaRPr lang="en-US" dirty="0"/>
          </a:p>
        </p:txBody>
      </p:sp>
      <p:sp>
        <p:nvSpPr>
          <p:cNvPr id="7"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34095539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1DDF7-8E74-4F58-B6DA-B606CC960944}" type="datetime1">
              <a:rPr lang="en-US" smtClean="0"/>
              <a:t>10/2/2024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12032-C4BC-1846-BCAE-83F2C463453C}" type="slidenum">
              <a:rPr lang="en-US" smtClean="0"/>
              <a:t>‹#›</a:t>
            </a:fld>
            <a:endParaRPr lang="en-US" dirty="0"/>
          </a:p>
        </p:txBody>
      </p:sp>
    </p:spTree>
    <p:extLst>
      <p:ext uri="{BB962C8B-B14F-4D97-AF65-F5344CB8AC3E}">
        <p14:creationId xmlns:p14="http://schemas.microsoft.com/office/powerpoint/2010/main" val="194468256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www.sos.ca.gov/"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s://www.energy.ca.gov/solicitations/2024-09/rfq-24-401-energy-code-development-support"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hyperlink" Target="https://public.govdelivery.com/accounts/CNRA/signup/3187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hyperlink" Target="https://gss.energy.ca.gov/" TargetMode="External"/><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hyperlink" Target="https://www.energy.ca.gov/media/1654"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hyperlink" Target="https://en.wikipedia.org/wiki/No_symbol" TargetMode="Externa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hyperlink" Target="https://www.energy.ca.gov/solicitations/2024-09/rfq-24-401-energy-code-development-support" TargetMode="External"/><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hyperlink" Target="https://www.caleprocure.ca.gov/pages/PublicSearch/supplier-search.aspx" TargetMode="External"/><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hyperlink" Target="mailto:Carissa.Peri@energy.ca.gov" TargetMode="External"/><Relationship Id="rId2" Type="http://schemas.openxmlformats.org/officeDocument/2006/relationships/notesSlide" Target="../notesSlides/notesSlide44.xml"/><Relationship Id="rId1" Type="http://schemas.openxmlformats.org/officeDocument/2006/relationships/slideLayout" Target="../slideLayouts/slideLayout19.xml"/><Relationship Id="rId4" Type="http://schemas.openxmlformats.org/officeDocument/2006/relationships/hyperlink" Target="https://www.energy.ca.gov/solicitations/2024-09/rfq-24-401-energy-code-development-support"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Carissa.Peri@energy.ca.gov" TargetMode="External"/><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s://forms.office.com/g/8ffk3XrpXZ"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4597" y="4552167"/>
            <a:ext cx="10515600" cy="722751"/>
          </a:xfrm>
        </p:spPr>
        <p:txBody>
          <a:bodyPr/>
          <a:lstStyle/>
          <a:p>
            <a:r>
              <a:rPr kumimoji="0" lang="en-US" sz="3400" b="1" i="0" u="none" strike="noStrike" kern="1200" cap="none" spc="0" normalizeH="0" baseline="0" noProof="0" dirty="0">
                <a:ln>
                  <a:noFill/>
                </a:ln>
                <a:solidFill>
                  <a:srgbClr val="083763"/>
                </a:solidFill>
                <a:effectLst/>
                <a:uLnTx/>
                <a:uFillTx/>
                <a:latin typeface="Arial Black" panose="020B0A04020102020204" pitchFamily="34" charset="0"/>
                <a:cs typeface="Arial"/>
              </a:rPr>
              <a:t>RFQ-24-401 Pre-Bid Conference</a:t>
            </a:r>
            <a:endParaRPr lang="en-US" sz="3400" dirty="0">
              <a:solidFill>
                <a:srgbClr val="083763"/>
              </a:solidFill>
              <a:latin typeface="Arial Black" panose="020B0A04020102020204" pitchFamily="34" charset="0"/>
            </a:endParaRPr>
          </a:p>
        </p:txBody>
      </p:sp>
      <p:sp>
        <p:nvSpPr>
          <p:cNvPr id="5" name="Text Placeholder 4"/>
          <p:cNvSpPr>
            <a:spLocks noGrp="1"/>
          </p:cNvSpPr>
          <p:nvPr>
            <p:ph type="body" idx="1"/>
          </p:nvPr>
        </p:nvSpPr>
        <p:spPr>
          <a:xfrm>
            <a:off x="831850" y="5252170"/>
            <a:ext cx="10515600" cy="1327405"/>
          </a:xfrm>
        </p:spPr>
        <p:txBody>
          <a:bodyPr/>
          <a:lstStyle/>
          <a:p>
            <a:pPr>
              <a:lnSpc>
                <a:spcPct val="108000"/>
              </a:lnSpc>
              <a:spcBef>
                <a:spcPts val="0"/>
              </a:spcBef>
            </a:pPr>
            <a:r>
              <a:rPr lang="en-US" dirty="0">
                <a:solidFill>
                  <a:srgbClr val="083763"/>
                </a:solidFill>
              </a:rPr>
              <a:t>Energy Code Development Support</a:t>
            </a:r>
          </a:p>
          <a:p>
            <a:pPr>
              <a:lnSpc>
                <a:spcPct val="108000"/>
              </a:lnSpc>
              <a:spcBef>
                <a:spcPts val="0"/>
              </a:spcBef>
            </a:pPr>
            <a:r>
              <a:rPr lang="en-US" dirty="0">
                <a:solidFill>
                  <a:srgbClr val="083763"/>
                </a:solidFill>
              </a:rPr>
              <a:t>Presenter: Elizabeth Butler, Contract and Grant Manager</a:t>
            </a:r>
          </a:p>
          <a:p>
            <a:pPr>
              <a:lnSpc>
                <a:spcPct val="108000"/>
              </a:lnSpc>
              <a:spcBef>
                <a:spcPts val="0"/>
              </a:spcBef>
            </a:pPr>
            <a:r>
              <a:rPr lang="en-US" dirty="0">
                <a:solidFill>
                  <a:srgbClr val="083763"/>
                </a:solidFill>
              </a:rPr>
              <a:t>Date: Wednesday, October 2, 2024 </a:t>
            </a:r>
          </a:p>
        </p:txBody>
      </p:sp>
    </p:spTree>
    <p:extLst>
      <p:ext uri="{BB962C8B-B14F-4D97-AF65-F5344CB8AC3E}">
        <p14:creationId xmlns:p14="http://schemas.microsoft.com/office/powerpoint/2010/main" val="197593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083763"/>
                </a:solidFill>
                <a:cs typeface="Arial"/>
              </a:rPr>
              <a:t>Goals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502022" y="1371600"/>
            <a:ext cx="9749578" cy="4746245"/>
          </a:xfrm>
        </p:spPr>
        <p:txBody>
          <a:bodyPr vert="horz" lIns="91440" tIns="45720" rIns="91440" bIns="45720" rtlCol="0" anchor="t">
            <a:normAutofit/>
          </a:bodyPr>
          <a:lstStyle/>
          <a:p>
            <a:pPr marL="457200" indent="-457200">
              <a:spcAft>
                <a:spcPts val="1200"/>
              </a:spcAft>
              <a:buClr>
                <a:srgbClr val="FF6600"/>
              </a:buClr>
            </a:pPr>
            <a:r>
              <a:rPr lang="en-US" sz="3200" dirty="0">
                <a:solidFill>
                  <a:srgbClr val="083763"/>
                </a:solidFill>
                <a:ea typeface="Tahoma" panose="020B0604030504040204" pitchFamily="34" charset="0"/>
                <a:cs typeface="Tahoma" panose="020B0604030504040204" pitchFamily="34" charset="0"/>
              </a:rPr>
              <a:t>2028 Energy Code will pursue three major goals:</a:t>
            </a:r>
          </a:p>
          <a:p>
            <a:pPr marL="973138" lvl="1" indent="-461963">
              <a:spcAft>
                <a:spcPts val="1200"/>
              </a:spcAft>
              <a:buClr>
                <a:srgbClr val="FF6600"/>
              </a:buClr>
              <a:buFont typeface="Courier New" panose="02070309020205020404" pitchFamily="49" charset="0"/>
              <a:buChar char="o"/>
            </a:pPr>
            <a:r>
              <a:rPr lang="en-US" sz="3200" dirty="0">
                <a:solidFill>
                  <a:srgbClr val="083763"/>
                </a:solidFill>
                <a:ea typeface="Tahoma" panose="020B0604030504040204" pitchFamily="34" charset="0"/>
                <a:cs typeface="Tahoma" panose="020B0604030504040204" pitchFamily="34" charset="0"/>
              </a:rPr>
              <a:t>Reducing wasteful, uneconomic, inefficient, or unnecessary consumption of energy used by buildings</a:t>
            </a:r>
          </a:p>
          <a:p>
            <a:pPr marL="973138" lvl="1" indent="-461963">
              <a:spcAft>
                <a:spcPts val="1200"/>
              </a:spcAft>
              <a:buClr>
                <a:srgbClr val="FF6600"/>
              </a:buClr>
              <a:buFont typeface="Courier New" panose="02070309020205020404" pitchFamily="49" charset="0"/>
              <a:buChar char="o"/>
            </a:pPr>
            <a:r>
              <a:rPr lang="en-US" sz="3200" dirty="0">
                <a:solidFill>
                  <a:srgbClr val="083763"/>
                </a:solidFill>
                <a:ea typeface="Tahoma" panose="020B0604030504040204" pitchFamily="34" charset="0"/>
                <a:cs typeface="Tahoma" panose="020B0604030504040204" pitchFamily="34" charset="0"/>
              </a:rPr>
              <a:t>Building decarbonization in newly constructed and existing buildings</a:t>
            </a:r>
          </a:p>
          <a:p>
            <a:pPr marL="973138" lvl="1" indent="-461963">
              <a:spcAft>
                <a:spcPts val="1200"/>
              </a:spcAft>
              <a:buClr>
                <a:srgbClr val="FF6600"/>
              </a:buClr>
              <a:buFont typeface="Courier New" panose="02070309020205020404" pitchFamily="49" charset="0"/>
              <a:buChar char="o"/>
            </a:pPr>
            <a:r>
              <a:rPr lang="en-US" sz="3200" dirty="0">
                <a:solidFill>
                  <a:srgbClr val="083763"/>
                </a:solidFill>
                <a:ea typeface="Tahoma" panose="020B0604030504040204" pitchFamily="34" charset="0"/>
                <a:cs typeface="Tahoma" panose="020B0604030504040204" pitchFamily="34" charset="0"/>
              </a:rPr>
              <a:t>Encouraging load flexibility and grid reliability</a:t>
            </a:r>
          </a:p>
        </p:txBody>
      </p:sp>
      <p:sp>
        <p:nvSpPr>
          <p:cNvPr id="3" name="TextBox 2">
            <a:extLst>
              <a:ext uri="{FF2B5EF4-FFF2-40B4-BE49-F238E27FC236}">
                <a16:creationId xmlns:a16="http://schemas.microsoft.com/office/drawing/2014/main" id="{F77FF3F3-8A07-78D3-B734-CB1288E619B2}"/>
              </a:ext>
            </a:extLst>
          </p:cNvPr>
          <p:cNvSpPr txBox="1"/>
          <p:nvPr/>
        </p:nvSpPr>
        <p:spPr>
          <a:xfrm>
            <a:off x="0" y="6382512"/>
            <a:ext cx="3166110" cy="369332"/>
          </a:xfrm>
          <a:prstGeom prst="rect">
            <a:avLst/>
          </a:prstGeom>
          <a:noFill/>
        </p:spPr>
        <p:txBody>
          <a:bodyPr wrap="square" lIns="91440" tIns="45720" rIns="91440" bIns="45720" rtlCol="0" anchor="t">
            <a:spAutoFit/>
          </a:bodyPr>
          <a:lstStyle/>
          <a:p>
            <a:r>
              <a:rPr lang="en-US" b="1" dirty="0">
                <a:solidFill>
                  <a:srgbClr val="083763"/>
                </a:solidFill>
                <a:ea typeface="Tahoma"/>
                <a:cs typeface="Tahoma"/>
              </a:rPr>
              <a:t>Solicitation Manual page 4 </a:t>
            </a:r>
            <a:endParaRPr lang="en-US" b="1" dirty="0">
              <a:solidFill>
                <a:srgbClr val="083763"/>
              </a:solidFill>
              <a:highlight>
                <a:srgbClr val="FFFF00"/>
              </a:highlight>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BCF6018C-9572-49A6-88F3-2C61EF5088C9}"/>
              </a:ext>
            </a:extLst>
          </p:cNvPr>
          <p:cNvSpPr>
            <a:spLocks noGrp="1"/>
          </p:cNvSpPr>
          <p:nvPr>
            <p:ph type="sldNum" sz="quarter" idx="12"/>
          </p:nvPr>
        </p:nvSpPr>
        <p:spPr>
          <a:xfrm>
            <a:off x="10388600" y="6510528"/>
            <a:ext cx="1803400" cy="365125"/>
          </a:xfrm>
        </p:spPr>
        <p:txBody>
          <a:bodyPr/>
          <a:lstStyle/>
          <a:p>
            <a:fld id="{005C4985-ACD0-2B4C-8981-36243250F268}" type="slidenum">
              <a:rPr lang="en-US" smtClean="0">
                <a:solidFill>
                  <a:srgbClr val="083763"/>
                </a:solidFill>
              </a:rPr>
              <a:t>10</a:t>
            </a:fld>
            <a:endParaRPr lang="en-US" dirty="0">
              <a:solidFill>
                <a:srgbClr val="083763"/>
              </a:solidFill>
            </a:endParaRPr>
          </a:p>
        </p:txBody>
      </p:sp>
    </p:spTree>
    <p:extLst>
      <p:ext uri="{BB962C8B-B14F-4D97-AF65-F5344CB8AC3E}">
        <p14:creationId xmlns:p14="http://schemas.microsoft.com/office/powerpoint/2010/main" val="17874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083763"/>
                </a:solidFill>
                <a:cs typeface="Arial"/>
              </a:rPr>
              <a:t>Purpose of this Solicitation</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066008" y="1371600"/>
            <a:ext cx="10059983" cy="4746245"/>
          </a:xfrm>
        </p:spPr>
        <p:txBody>
          <a:bodyPr vert="horz" lIns="91440" tIns="45720" rIns="91440" bIns="45720" rtlCol="0" anchor="t">
            <a:normAutofit/>
          </a:bodyPr>
          <a:lstStyle/>
          <a:p>
            <a:pPr marL="457200" indent="-457200">
              <a:spcAft>
                <a:spcPts val="1200"/>
              </a:spcAft>
              <a:buClr>
                <a:srgbClr val="FF6600"/>
              </a:buClr>
            </a:pPr>
            <a:r>
              <a:rPr lang="en-US" sz="3200" dirty="0">
                <a:solidFill>
                  <a:srgbClr val="083763"/>
                </a:solidFill>
                <a:ea typeface="Tahoma" panose="020B0604030504040204" pitchFamily="34" charset="0"/>
                <a:cs typeface="Tahoma" panose="020B0604030504040204" pitchFamily="34" charset="0"/>
              </a:rPr>
              <a:t>Developing, updating, and maintaining:</a:t>
            </a:r>
          </a:p>
          <a:p>
            <a:pPr marL="968375" lvl="1" indent="-457200">
              <a:spcAft>
                <a:spcPts val="1200"/>
              </a:spcAft>
              <a:buClr>
                <a:srgbClr val="FF6600"/>
              </a:buClr>
              <a:buFont typeface="Courier New" panose="02070309020205020404" pitchFamily="49" charset="0"/>
              <a:buChar char="o"/>
            </a:pPr>
            <a:r>
              <a:rPr lang="en-US" sz="3200" dirty="0">
                <a:solidFill>
                  <a:srgbClr val="083763"/>
                </a:solidFill>
                <a:ea typeface="Tahoma" panose="020B0604030504040204" pitchFamily="34" charset="0"/>
                <a:cs typeface="Tahoma" panose="020B0604030504040204" pitchFamily="34" charset="0"/>
              </a:rPr>
              <a:t>Energy Code for residential and nonresidential buildings</a:t>
            </a:r>
          </a:p>
          <a:p>
            <a:pPr marL="968375" lvl="1" indent="-457200">
              <a:spcAft>
                <a:spcPts val="1200"/>
              </a:spcAft>
              <a:buClr>
                <a:srgbClr val="FF6600"/>
              </a:buClr>
              <a:buFont typeface="Courier New" panose="02070309020205020404" pitchFamily="49" charset="0"/>
              <a:buChar char="o"/>
            </a:pPr>
            <a:r>
              <a:rPr lang="en-US" sz="3200" dirty="0">
                <a:solidFill>
                  <a:srgbClr val="083763"/>
                </a:solidFill>
                <a:ea typeface="Tahoma" panose="020B0604030504040204" pitchFamily="34" charset="0"/>
                <a:cs typeface="Tahoma" panose="020B0604030504040204" pitchFamily="34" charset="0"/>
              </a:rPr>
              <a:t>Energy Code reference compliance software, CBECC and CBECC-Res</a:t>
            </a:r>
          </a:p>
          <a:p>
            <a:pPr marL="968375" lvl="1" indent="-457200">
              <a:spcAft>
                <a:spcPts val="1200"/>
              </a:spcAft>
              <a:buClr>
                <a:srgbClr val="FF6600"/>
              </a:buClr>
              <a:buFont typeface="Courier New" panose="02070309020205020404" pitchFamily="49" charset="0"/>
              <a:buChar char="o"/>
            </a:pPr>
            <a:r>
              <a:rPr lang="en-US" sz="3200" dirty="0">
                <a:solidFill>
                  <a:srgbClr val="083763"/>
                </a:solidFill>
                <a:ea typeface="Tahoma" panose="020B0604030504040204" pitchFamily="34" charset="0"/>
                <a:cs typeface="Tahoma" panose="020B0604030504040204" pitchFamily="34" charset="0"/>
              </a:rPr>
              <a:t>Energy Code compliance data infrastructure, compliance documents, and other supporting documentation that aids the compliance program</a:t>
            </a:r>
          </a:p>
        </p:txBody>
      </p:sp>
      <p:sp>
        <p:nvSpPr>
          <p:cNvPr id="3" name="TextBox 2">
            <a:extLst>
              <a:ext uri="{FF2B5EF4-FFF2-40B4-BE49-F238E27FC236}">
                <a16:creationId xmlns:a16="http://schemas.microsoft.com/office/drawing/2014/main" id="{F77FF3F3-8A07-78D3-B734-CB1288E619B2}"/>
              </a:ext>
            </a:extLst>
          </p:cNvPr>
          <p:cNvSpPr txBox="1"/>
          <p:nvPr/>
        </p:nvSpPr>
        <p:spPr>
          <a:xfrm>
            <a:off x="0" y="6382512"/>
            <a:ext cx="3166110" cy="369332"/>
          </a:xfrm>
          <a:prstGeom prst="rect">
            <a:avLst/>
          </a:prstGeom>
          <a:noFill/>
        </p:spPr>
        <p:txBody>
          <a:bodyPr wrap="square" lIns="91440" tIns="45720" rIns="91440" bIns="45720" rtlCol="0" anchor="t">
            <a:spAutoFit/>
          </a:bodyPr>
          <a:lstStyle/>
          <a:p>
            <a:r>
              <a:rPr lang="en-US" b="1" dirty="0">
                <a:solidFill>
                  <a:srgbClr val="083763"/>
                </a:solidFill>
                <a:ea typeface="Tahoma"/>
                <a:cs typeface="Tahoma"/>
              </a:rPr>
              <a:t>Solicitation Manual page 5</a:t>
            </a:r>
            <a:endParaRPr lang="en-US" b="1" dirty="0">
              <a:solidFill>
                <a:srgbClr val="083763"/>
              </a:solidFill>
              <a:highlight>
                <a:srgbClr val="FFFF00"/>
              </a:highlight>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BCF6018C-9572-49A6-88F3-2C61EF5088C9}"/>
              </a:ext>
            </a:extLst>
          </p:cNvPr>
          <p:cNvSpPr>
            <a:spLocks noGrp="1"/>
          </p:cNvSpPr>
          <p:nvPr>
            <p:ph type="sldNum" sz="quarter" idx="12"/>
          </p:nvPr>
        </p:nvSpPr>
        <p:spPr>
          <a:xfrm>
            <a:off x="10388600" y="6510528"/>
            <a:ext cx="1803400" cy="365125"/>
          </a:xfrm>
        </p:spPr>
        <p:txBody>
          <a:bodyPr/>
          <a:lstStyle/>
          <a:p>
            <a:fld id="{005C4985-ACD0-2B4C-8981-36243250F268}" type="slidenum">
              <a:rPr lang="en-US" smtClean="0">
                <a:solidFill>
                  <a:srgbClr val="083763"/>
                </a:solidFill>
              </a:rPr>
              <a:t>11</a:t>
            </a:fld>
            <a:endParaRPr lang="en-US" dirty="0">
              <a:solidFill>
                <a:srgbClr val="083763"/>
              </a:solidFill>
            </a:endParaRPr>
          </a:p>
        </p:txBody>
      </p:sp>
    </p:spTree>
    <p:extLst>
      <p:ext uri="{BB962C8B-B14F-4D97-AF65-F5344CB8AC3E}">
        <p14:creationId xmlns:p14="http://schemas.microsoft.com/office/powerpoint/2010/main" val="2275906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EA8E-16BD-0600-78F1-B199739A9941}"/>
              </a:ext>
            </a:extLst>
          </p:cNvPr>
          <p:cNvSpPr>
            <a:spLocks noGrp="1"/>
          </p:cNvSpPr>
          <p:nvPr>
            <p:ph type="title"/>
          </p:nvPr>
        </p:nvSpPr>
        <p:spPr/>
        <p:txBody>
          <a:bodyPr/>
          <a:lstStyle/>
          <a:p>
            <a:r>
              <a:rPr lang="en-US" dirty="0">
                <a:solidFill>
                  <a:srgbClr val="083763"/>
                </a:solidFill>
              </a:rPr>
              <a:t>Key Activities and Dates</a:t>
            </a:r>
          </a:p>
        </p:txBody>
      </p:sp>
      <p:graphicFrame>
        <p:nvGraphicFramePr>
          <p:cNvPr id="5" name="Content Placeholder 4" descr="This table includes the Key Activities and Dates for this solicitation, which are also available on page 5 of the solicitation manual. ">
            <a:extLst>
              <a:ext uri="{FF2B5EF4-FFF2-40B4-BE49-F238E27FC236}">
                <a16:creationId xmlns:a16="http://schemas.microsoft.com/office/drawing/2014/main" id="{99CA2CE2-E51A-EE4D-D12E-7454313231F0}"/>
              </a:ext>
            </a:extLst>
          </p:cNvPr>
          <p:cNvGraphicFramePr>
            <a:graphicFrameLocks noGrp="1"/>
          </p:cNvGraphicFramePr>
          <p:nvPr>
            <p:ph idx="1"/>
            <p:extLst>
              <p:ext uri="{D42A27DB-BD31-4B8C-83A1-F6EECF244321}">
                <p14:modId xmlns:p14="http://schemas.microsoft.com/office/powerpoint/2010/main" val="2021359294"/>
              </p:ext>
            </p:extLst>
          </p:nvPr>
        </p:nvGraphicFramePr>
        <p:xfrm>
          <a:off x="1324975" y="1325880"/>
          <a:ext cx="9542049" cy="4974177"/>
        </p:xfrm>
        <a:graphic>
          <a:graphicData uri="http://schemas.openxmlformats.org/drawingml/2006/table">
            <a:tbl>
              <a:tblPr firstRow="1" firstCol="1" bandRow="1">
                <a:tableStyleId>{B301B821-A1FF-4177-AEE7-76D212191A09}</a:tableStyleId>
              </a:tblPr>
              <a:tblGrid>
                <a:gridCol w="5199222">
                  <a:extLst>
                    <a:ext uri="{9D8B030D-6E8A-4147-A177-3AD203B41FA5}">
                      <a16:colId xmlns:a16="http://schemas.microsoft.com/office/drawing/2014/main" val="1037558502"/>
                    </a:ext>
                  </a:extLst>
                </a:gridCol>
                <a:gridCol w="2399094">
                  <a:extLst>
                    <a:ext uri="{9D8B030D-6E8A-4147-A177-3AD203B41FA5}">
                      <a16:colId xmlns:a16="http://schemas.microsoft.com/office/drawing/2014/main" val="2741267471"/>
                    </a:ext>
                  </a:extLst>
                </a:gridCol>
                <a:gridCol w="1943733">
                  <a:extLst>
                    <a:ext uri="{9D8B030D-6E8A-4147-A177-3AD203B41FA5}">
                      <a16:colId xmlns:a16="http://schemas.microsoft.com/office/drawing/2014/main" val="60835408"/>
                    </a:ext>
                  </a:extLst>
                </a:gridCol>
              </a:tblGrid>
              <a:tr h="358635">
                <a:tc>
                  <a:txBody>
                    <a:bodyPr/>
                    <a:lstStyle/>
                    <a:p>
                      <a:pPr marL="0" marR="0" algn="ctr">
                        <a:spcBef>
                          <a:spcPts val="0"/>
                        </a:spcBef>
                        <a:spcAft>
                          <a:spcPts val="0"/>
                        </a:spcAft>
                      </a:pPr>
                      <a:r>
                        <a:rPr lang="en-US" sz="1800" b="1" cap="all" dirty="0">
                          <a:solidFill>
                            <a:schemeClr val="bg1"/>
                          </a:solidFill>
                          <a:effectLst/>
                          <a:latin typeface="+mn-lt"/>
                        </a:rPr>
                        <a:t>ACTIVITY</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cap="all" dirty="0">
                          <a:solidFill>
                            <a:schemeClr val="bg1"/>
                          </a:solidFill>
                          <a:effectLst/>
                          <a:latin typeface="+mn-lt"/>
                        </a:rPr>
                        <a:t>ACTION DATE</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cap="all" dirty="0">
                          <a:solidFill>
                            <a:schemeClr val="bg1"/>
                          </a:solidFill>
                          <a:effectLst/>
                          <a:latin typeface="+mn-lt"/>
                        </a:rPr>
                        <a:t>TIME</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8550342"/>
                  </a:ext>
                </a:extLst>
              </a:tr>
              <a:tr h="440734">
                <a:tc>
                  <a:txBody>
                    <a:bodyPr/>
                    <a:lstStyle/>
                    <a:p>
                      <a:pPr marL="0" marR="0">
                        <a:spcBef>
                          <a:spcPts val="0"/>
                        </a:spcBef>
                        <a:spcAft>
                          <a:spcPts val="0"/>
                        </a:spcAft>
                      </a:pPr>
                      <a:r>
                        <a:rPr lang="en-US" sz="1800" b="0" dirty="0">
                          <a:solidFill>
                            <a:srgbClr val="083763"/>
                          </a:solidFill>
                          <a:effectLst/>
                          <a:latin typeface="+mn-lt"/>
                        </a:rPr>
                        <a:t>Solicitation Release</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83763"/>
                          </a:solidFill>
                          <a:effectLst/>
                          <a:latin typeface="+mn-lt"/>
                        </a:rPr>
                        <a:t>September 18, 2024</a:t>
                      </a:r>
                      <a:endParaRPr lang="en-US" sz="180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83763"/>
                          </a:solidFill>
                          <a:effectLst/>
                          <a:latin typeface="+mn-lt"/>
                        </a:rPr>
                        <a:t>N/A</a:t>
                      </a:r>
                      <a:endParaRPr lang="en-US" sz="180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366595"/>
                  </a:ext>
                </a:extLst>
              </a:tr>
              <a:tr h="435429">
                <a:tc>
                  <a:txBody>
                    <a:bodyPr/>
                    <a:lstStyle/>
                    <a:p>
                      <a:pPr marL="0" marR="0">
                        <a:spcBef>
                          <a:spcPts val="0"/>
                        </a:spcBef>
                        <a:spcAft>
                          <a:spcPts val="0"/>
                        </a:spcAft>
                      </a:pPr>
                      <a:r>
                        <a:rPr lang="en-US" sz="1800" b="0" dirty="0">
                          <a:solidFill>
                            <a:srgbClr val="083763"/>
                          </a:solidFill>
                          <a:effectLst/>
                          <a:latin typeface="+mn-lt"/>
                        </a:rPr>
                        <a:t>Pre-Bid Conference</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83763"/>
                          </a:solidFill>
                          <a:effectLst/>
                          <a:latin typeface="+mn-lt"/>
                        </a:rPr>
                        <a:t>October 2, 2024</a:t>
                      </a:r>
                      <a:endParaRPr lang="en-US" sz="180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83763"/>
                          </a:solidFill>
                          <a:effectLst/>
                          <a:latin typeface="+mn-lt"/>
                        </a:rPr>
                        <a:t>10:00 a.m. (PDT)</a:t>
                      </a:r>
                      <a:endParaRPr lang="en-US" sz="180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5844657"/>
                  </a:ext>
                </a:extLst>
              </a:tr>
              <a:tr h="446314">
                <a:tc>
                  <a:txBody>
                    <a:bodyPr/>
                    <a:lstStyle/>
                    <a:p>
                      <a:pPr marL="0" marR="0">
                        <a:spcBef>
                          <a:spcPts val="0"/>
                        </a:spcBef>
                        <a:spcAft>
                          <a:spcPts val="0"/>
                        </a:spcAft>
                      </a:pPr>
                      <a:r>
                        <a:rPr lang="en-US" sz="1800" b="1" dirty="0">
                          <a:solidFill>
                            <a:srgbClr val="083763"/>
                          </a:solidFill>
                          <a:effectLst/>
                          <a:latin typeface="+mn-lt"/>
                        </a:rPr>
                        <a:t>Deadline for Written Questions</a:t>
                      </a:r>
                      <a:endParaRPr lang="en-US" sz="1800" b="1"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83763"/>
                          </a:solidFill>
                          <a:effectLst/>
                          <a:latin typeface="+mn-lt"/>
                        </a:rPr>
                        <a:t>October 2, 2024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83763"/>
                          </a:solidFill>
                          <a:effectLst/>
                          <a:latin typeface="+mn-lt"/>
                        </a:rPr>
                        <a:t>5:00 p.m. (PDT)</a:t>
                      </a:r>
                      <a:endParaRPr lang="en-US" sz="1800" b="1"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9584219"/>
                  </a:ext>
                </a:extLst>
              </a:tr>
              <a:tr h="489857">
                <a:tc>
                  <a:txBody>
                    <a:bodyPr/>
                    <a:lstStyle/>
                    <a:p>
                      <a:pPr marL="0" marR="0">
                        <a:spcBef>
                          <a:spcPts val="0"/>
                        </a:spcBef>
                        <a:spcAft>
                          <a:spcPts val="0"/>
                        </a:spcAft>
                      </a:pPr>
                      <a:r>
                        <a:rPr lang="en-US" sz="1800" b="0" dirty="0">
                          <a:solidFill>
                            <a:srgbClr val="083763"/>
                          </a:solidFill>
                          <a:effectLst/>
                          <a:latin typeface="+mn-lt"/>
                        </a:rPr>
                        <a:t>Anticipated Distribution of Questions/Answers</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83763"/>
                          </a:solidFill>
                          <a:effectLst/>
                          <a:latin typeface="+mn-lt"/>
                        </a:rPr>
                        <a:t>October 16, 2024</a:t>
                      </a:r>
                      <a:endParaRPr lang="en-US" sz="180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83763"/>
                          </a:solidFill>
                          <a:effectLst/>
                          <a:latin typeface="+mn-lt"/>
                        </a:rPr>
                        <a:t>N/A</a:t>
                      </a:r>
                      <a:endParaRPr lang="en-US" sz="180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0171156"/>
                  </a:ext>
                </a:extLst>
              </a:tr>
              <a:tr h="413657">
                <a:tc>
                  <a:txBody>
                    <a:bodyPr/>
                    <a:lstStyle/>
                    <a:p>
                      <a:pPr marL="0" marR="0">
                        <a:spcBef>
                          <a:spcPts val="0"/>
                        </a:spcBef>
                        <a:spcAft>
                          <a:spcPts val="0"/>
                        </a:spcAft>
                      </a:pPr>
                      <a:r>
                        <a:rPr lang="en-US" sz="1800" dirty="0">
                          <a:solidFill>
                            <a:srgbClr val="083763"/>
                          </a:solidFill>
                          <a:effectLst/>
                          <a:latin typeface="+mn-lt"/>
                        </a:rPr>
                        <a:t>Deadline to Submit SOQs</a:t>
                      </a:r>
                      <a:endParaRPr lang="en-US" sz="180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83763"/>
                          </a:solidFill>
                          <a:effectLst/>
                          <a:latin typeface="+mn-lt"/>
                        </a:rPr>
                        <a:t>October 30, 2024</a:t>
                      </a:r>
                      <a:endParaRPr lang="en-US" sz="1800" b="1"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83763"/>
                          </a:solidFill>
                          <a:effectLst/>
                          <a:latin typeface="+mn-lt"/>
                        </a:rPr>
                        <a:t>11:59 p.m. (PDT)</a:t>
                      </a:r>
                      <a:endParaRPr lang="en-US" sz="1800" b="1"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2340942"/>
                  </a:ext>
                </a:extLst>
              </a:tr>
              <a:tr h="446314">
                <a:tc>
                  <a:txBody>
                    <a:bodyPr/>
                    <a:lstStyle/>
                    <a:p>
                      <a:pPr marL="0" marR="0">
                        <a:spcBef>
                          <a:spcPts val="0"/>
                        </a:spcBef>
                        <a:spcAft>
                          <a:spcPts val="0"/>
                        </a:spcAft>
                      </a:pPr>
                      <a:r>
                        <a:rPr lang="en-US" sz="1800" b="0" dirty="0">
                          <a:solidFill>
                            <a:srgbClr val="083763"/>
                          </a:solidFill>
                          <a:effectLst/>
                          <a:latin typeface="+mn-lt"/>
                        </a:rPr>
                        <a:t>SOQ Discussions with Firms</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83763"/>
                          </a:solidFill>
                          <a:effectLst/>
                          <a:latin typeface="+mn-lt"/>
                        </a:rPr>
                        <a:t>November 14, 2024</a:t>
                      </a:r>
                      <a:endParaRPr lang="en-US" sz="180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83763"/>
                          </a:solidFill>
                          <a:effectLst/>
                          <a:latin typeface="+mn-lt"/>
                        </a:rPr>
                        <a:t>N/A</a:t>
                      </a:r>
                      <a:endParaRPr lang="en-US" sz="180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5177524"/>
                  </a:ext>
                </a:extLst>
              </a:tr>
              <a:tr h="402771">
                <a:tc>
                  <a:txBody>
                    <a:bodyPr/>
                    <a:lstStyle/>
                    <a:p>
                      <a:pPr marL="0" marR="0">
                        <a:spcBef>
                          <a:spcPts val="0"/>
                        </a:spcBef>
                        <a:spcAft>
                          <a:spcPts val="0"/>
                        </a:spcAft>
                      </a:pPr>
                      <a:r>
                        <a:rPr lang="en-US" sz="1800" b="0" dirty="0">
                          <a:solidFill>
                            <a:srgbClr val="083763"/>
                          </a:solidFill>
                          <a:effectLst/>
                          <a:latin typeface="+mn-lt"/>
                        </a:rPr>
                        <a:t>Anticipated Notice of Selection</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solidFill>
                            <a:srgbClr val="083763"/>
                          </a:solidFill>
                          <a:effectLst/>
                          <a:latin typeface="+mn-lt"/>
                          <a:ea typeface="Times New Roman" panose="02020603050405020304" pitchFamily="18" charset="0"/>
                          <a:cs typeface="Times New Roman" panose="02020603050405020304" pitchFamily="18" charset="0"/>
                        </a:rPr>
                        <a:t>November 25, 2024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83763"/>
                          </a:solidFill>
                          <a:effectLst/>
                          <a:latin typeface="+mn-lt"/>
                        </a:rPr>
                        <a:t>N/A</a:t>
                      </a:r>
                      <a:endParaRPr lang="en-US" sz="180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6847093"/>
                  </a:ext>
                </a:extLst>
              </a:tr>
              <a:tr h="628244">
                <a:tc>
                  <a:txBody>
                    <a:bodyPr/>
                    <a:lstStyle/>
                    <a:p>
                      <a:pPr marL="0" marR="0">
                        <a:spcBef>
                          <a:spcPts val="0"/>
                        </a:spcBef>
                        <a:spcAft>
                          <a:spcPts val="0"/>
                        </a:spcAft>
                      </a:pPr>
                      <a:r>
                        <a:rPr lang="en-US" sz="1800" b="0" dirty="0">
                          <a:solidFill>
                            <a:srgbClr val="083763"/>
                          </a:solidFill>
                          <a:effectLst/>
                          <a:latin typeface="+mn-lt"/>
                        </a:rPr>
                        <a:t>Anticipated Cost Negotiations</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solidFill>
                            <a:srgbClr val="083763"/>
                          </a:solidFill>
                          <a:effectLst/>
                          <a:latin typeface="+mn-lt"/>
                          <a:ea typeface="+mn-ea"/>
                          <a:cs typeface="+mn-cs"/>
                        </a:rPr>
                        <a:t>November 25, 2024 –</a:t>
                      </a:r>
                    </a:p>
                    <a:p>
                      <a:r>
                        <a:rPr lang="en-US" sz="1800" kern="1200" dirty="0">
                          <a:solidFill>
                            <a:srgbClr val="083763"/>
                          </a:solidFill>
                          <a:effectLst/>
                          <a:latin typeface="+mn-lt"/>
                          <a:ea typeface="+mn-ea"/>
                          <a:cs typeface="+mn-cs"/>
                        </a:rPr>
                        <a:t>December 13, 2024</a:t>
                      </a:r>
                      <a:endParaRPr lang="en-US" sz="180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83763"/>
                          </a:solidFill>
                          <a:effectLst/>
                          <a:latin typeface="+mn-lt"/>
                        </a:rPr>
                        <a:t>N/A</a:t>
                      </a:r>
                      <a:endParaRPr lang="en-US" sz="180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9111684"/>
                  </a:ext>
                </a:extLst>
              </a:tr>
              <a:tr h="449442">
                <a:tc>
                  <a:txBody>
                    <a:bodyPr/>
                    <a:lstStyle/>
                    <a:p>
                      <a:pPr marL="0" marR="0">
                        <a:spcBef>
                          <a:spcPts val="0"/>
                        </a:spcBef>
                        <a:spcAft>
                          <a:spcPts val="0"/>
                        </a:spcAft>
                      </a:pPr>
                      <a:r>
                        <a:rPr lang="en-US" sz="1800" b="0" dirty="0">
                          <a:solidFill>
                            <a:srgbClr val="083763"/>
                          </a:solidFill>
                          <a:effectLst/>
                          <a:latin typeface="+mn-lt"/>
                        </a:rPr>
                        <a:t>Anticipated NOPA</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83763"/>
                          </a:solidFill>
                          <a:effectLst/>
                          <a:latin typeface="+mn-lt"/>
                        </a:rPr>
                        <a:t>December 20, 2024</a:t>
                      </a:r>
                      <a:endParaRPr lang="en-US" sz="180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83763"/>
                          </a:solidFill>
                          <a:effectLst/>
                          <a:latin typeface="+mn-lt"/>
                        </a:rPr>
                        <a:t>N/A</a:t>
                      </a:r>
                      <a:endParaRPr lang="en-US" sz="180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2620317"/>
                  </a:ext>
                </a:extLst>
              </a:tr>
              <a:tr h="462780">
                <a:tc>
                  <a:txBody>
                    <a:bodyPr/>
                    <a:lstStyle/>
                    <a:p>
                      <a:pPr marL="0" marR="0">
                        <a:spcBef>
                          <a:spcPts val="0"/>
                        </a:spcBef>
                        <a:spcAft>
                          <a:spcPts val="0"/>
                        </a:spcAft>
                      </a:pPr>
                      <a:r>
                        <a:rPr lang="en-US" sz="1800" b="0" dirty="0">
                          <a:solidFill>
                            <a:srgbClr val="083763"/>
                          </a:solidFill>
                          <a:effectLst/>
                          <a:latin typeface="+mn-lt"/>
                        </a:rPr>
                        <a:t>Anticipated CEC Business Meeting</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83763"/>
                          </a:solidFill>
                          <a:effectLst/>
                          <a:latin typeface="+mn-lt"/>
                          <a:ea typeface="Times New Roman" panose="02020603050405020304" pitchFamily="18" charset="0"/>
                          <a:cs typeface="Times New Roman" panose="02020603050405020304" pitchFamily="18" charset="0"/>
                        </a:rPr>
                        <a:t>February 12, 2025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83763"/>
                          </a:solidFill>
                          <a:effectLst/>
                          <a:latin typeface="+mn-lt"/>
                        </a:rPr>
                        <a:t>N/A</a:t>
                      </a:r>
                      <a:endParaRPr lang="en-US" sz="180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6644800"/>
                  </a:ext>
                </a:extLst>
              </a:tr>
            </a:tbl>
          </a:graphicData>
        </a:graphic>
      </p:graphicFrame>
      <p:sp>
        <p:nvSpPr>
          <p:cNvPr id="3" name="TextBox 2">
            <a:extLst>
              <a:ext uri="{FF2B5EF4-FFF2-40B4-BE49-F238E27FC236}">
                <a16:creationId xmlns:a16="http://schemas.microsoft.com/office/drawing/2014/main" id="{B80B9DEF-EBB6-99AB-5A89-52A024185D2E}"/>
              </a:ext>
            </a:extLst>
          </p:cNvPr>
          <p:cNvSpPr txBox="1"/>
          <p:nvPr/>
        </p:nvSpPr>
        <p:spPr>
          <a:xfrm>
            <a:off x="0" y="6382512"/>
            <a:ext cx="3200400" cy="369332"/>
          </a:xfrm>
          <a:prstGeom prst="rect">
            <a:avLst/>
          </a:prstGeom>
          <a:noFill/>
        </p:spPr>
        <p:txBody>
          <a:bodyPr wrap="square" rtlCol="0">
            <a:spAutoFit/>
          </a:bodyPr>
          <a:lstStyle/>
          <a:p>
            <a:r>
              <a:rPr lang="en-US" b="1" dirty="0">
                <a:solidFill>
                  <a:srgbClr val="083763"/>
                </a:solidFill>
                <a:ea typeface="Tahoma" panose="020B0604030504040204" pitchFamily="34" charset="0"/>
                <a:cs typeface="Tahoma" panose="020B0604030504040204" pitchFamily="34" charset="0"/>
              </a:rPr>
              <a:t>Solicitation Manual page 6</a:t>
            </a:r>
          </a:p>
        </p:txBody>
      </p:sp>
      <p:sp>
        <p:nvSpPr>
          <p:cNvPr id="4" name="Slide Number Placeholder 3">
            <a:extLst>
              <a:ext uri="{FF2B5EF4-FFF2-40B4-BE49-F238E27FC236}">
                <a16:creationId xmlns:a16="http://schemas.microsoft.com/office/drawing/2014/main" id="{0BC97DCB-9B5C-AF69-A683-CDC9F40AE19D}"/>
              </a:ext>
            </a:extLst>
          </p:cNvPr>
          <p:cNvSpPr>
            <a:spLocks noGrp="1"/>
          </p:cNvSpPr>
          <p:nvPr>
            <p:ph type="sldNum" sz="quarter" idx="12"/>
          </p:nvPr>
        </p:nvSpPr>
        <p:spPr>
          <a:xfrm>
            <a:off x="10388600" y="6512709"/>
            <a:ext cx="1803400" cy="365125"/>
          </a:xfrm>
        </p:spPr>
        <p:txBody>
          <a:bodyPr/>
          <a:lstStyle/>
          <a:p>
            <a:fld id="{005C4985-ACD0-2B4C-8981-36243250F268}" type="slidenum">
              <a:rPr lang="en-US" smtClean="0">
                <a:solidFill>
                  <a:srgbClr val="083763"/>
                </a:solidFill>
              </a:rPr>
              <a:t>12</a:t>
            </a:fld>
            <a:endParaRPr lang="en-US" dirty="0">
              <a:solidFill>
                <a:srgbClr val="083763"/>
              </a:solidFill>
            </a:endParaRPr>
          </a:p>
        </p:txBody>
      </p:sp>
    </p:spTree>
    <p:extLst>
      <p:ext uri="{BB962C8B-B14F-4D97-AF65-F5344CB8AC3E}">
        <p14:creationId xmlns:p14="http://schemas.microsoft.com/office/powerpoint/2010/main" val="4287437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96B1-4B76-466B-901F-0E18BBB19BF9}"/>
              </a:ext>
            </a:extLst>
          </p:cNvPr>
          <p:cNvSpPr>
            <a:spLocks noGrp="1"/>
          </p:cNvSpPr>
          <p:nvPr>
            <p:ph type="title"/>
          </p:nvPr>
        </p:nvSpPr>
        <p:spPr/>
        <p:txBody>
          <a:bodyPr>
            <a:noAutofit/>
          </a:bodyPr>
          <a:lstStyle/>
          <a:p>
            <a:r>
              <a:rPr lang="en-US" b="1" dirty="0">
                <a:solidFill>
                  <a:srgbClr val="083763"/>
                </a:solidFill>
                <a:ea typeface="Tahoma" panose="020B0604030504040204" pitchFamily="34" charset="0"/>
                <a:cs typeface="Tahoma" panose="020B0604030504040204" pitchFamily="34" charset="0"/>
              </a:rPr>
              <a:t>Available Funding</a:t>
            </a:r>
          </a:p>
        </p:txBody>
      </p:sp>
      <p:sp>
        <p:nvSpPr>
          <p:cNvPr id="5" name="Content Placeholder 4"/>
          <p:cNvSpPr>
            <a:spLocks noGrp="1"/>
          </p:cNvSpPr>
          <p:nvPr>
            <p:ph idx="1"/>
          </p:nvPr>
        </p:nvSpPr>
        <p:spPr>
          <a:xfrm>
            <a:off x="1381496" y="1371600"/>
            <a:ext cx="9429007" cy="1143000"/>
          </a:xfrm>
        </p:spPr>
        <p:txBody>
          <a:bodyPr vert="horz" lIns="91440" tIns="45720" rIns="91440" bIns="45720" rtlCol="0" anchor="t">
            <a:noAutofit/>
          </a:bodyPr>
          <a:lstStyle/>
          <a:p>
            <a:pPr marL="548640" lvl="2" indent="-457200" eaLnBrk="0" fontAlgn="base" hangingPunct="0">
              <a:spcBef>
                <a:spcPts val="1000"/>
              </a:spcBef>
              <a:spcAft>
                <a:spcPts val="1200"/>
              </a:spcAft>
              <a:buClr>
                <a:srgbClr val="FF6600"/>
              </a:buClr>
              <a:defRPr/>
            </a:pPr>
            <a:r>
              <a:rPr lang="en-US" sz="3200" dirty="0">
                <a:solidFill>
                  <a:srgbClr val="083763"/>
                </a:solidFill>
                <a:effectLst/>
                <a:ea typeface="Times New Roman" panose="02020603050405020304" pitchFamily="18" charset="0"/>
                <a:cs typeface="Times New Roman" panose="02020603050405020304" pitchFamily="18" charset="0"/>
              </a:rPr>
              <a:t>Maximum of $10,550,000 available to fund       3-year contract resulting from this solicitation</a:t>
            </a:r>
            <a:endParaRPr lang="en-US" sz="1800" b="0" i="0" u="none" strike="noStrike" dirty="0">
              <a:effectLst/>
              <a:highlight>
                <a:srgbClr val="0F6FC6"/>
              </a:highlight>
              <a:latin typeface="Arial" panose="020B0604020202020204" pitchFamily="34" charset="0"/>
            </a:endParaRPr>
          </a:p>
        </p:txBody>
      </p:sp>
      <p:graphicFrame>
        <p:nvGraphicFramePr>
          <p:cNvPr id="10" name="Content Placeholder 4">
            <a:extLst>
              <a:ext uri="{FF2B5EF4-FFF2-40B4-BE49-F238E27FC236}">
                <a16:creationId xmlns:a16="http://schemas.microsoft.com/office/drawing/2014/main" id="{53402694-4497-CA5F-90A2-442BC90FA02B}"/>
              </a:ext>
            </a:extLst>
          </p:cNvPr>
          <p:cNvGraphicFramePr>
            <a:graphicFrameLocks/>
          </p:cNvGraphicFramePr>
          <p:nvPr>
            <p:extLst>
              <p:ext uri="{D42A27DB-BD31-4B8C-83A1-F6EECF244321}">
                <p14:modId xmlns:p14="http://schemas.microsoft.com/office/powerpoint/2010/main" val="3631371462"/>
              </p:ext>
            </p:extLst>
          </p:nvPr>
        </p:nvGraphicFramePr>
        <p:xfrm>
          <a:off x="3167741" y="2687275"/>
          <a:ext cx="5856516" cy="2171577"/>
        </p:xfrm>
        <a:graphic>
          <a:graphicData uri="http://schemas.openxmlformats.org/drawingml/2006/table">
            <a:tbl>
              <a:tblPr firstRow="1" bandRow="1">
                <a:tableStyleId>{B301B821-A1FF-4177-AEE7-76D212191A09}</a:tableStyleId>
              </a:tblPr>
              <a:tblGrid>
                <a:gridCol w="2928258">
                  <a:extLst>
                    <a:ext uri="{9D8B030D-6E8A-4147-A177-3AD203B41FA5}">
                      <a16:colId xmlns:a16="http://schemas.microsoft.com/office/drawing/2014/main" val="2076295059"/>
                    </a:ext>
                  </a:extLst>
                </a:gridCol>
                <a:gridCol w="2928258">
                  <a:extLst>
                    <a:ext uri="{9D8B030D-6E8A-4147-A177-3AD203B41FA5}">
                      <a16:colId xmlns:a16="http://schemas.microsoft.com/office/drawing/2014/main" val="4258375772"/>
                    </a:ext>
                  </a:extLst>
                </a:gridCol>
              </a:tblGrid>
              <a:tr h="474314">
                <a:tc>
                  <a:txBody>
                    <a:bodyPr/>
                    <a:lstStyle/>
                    <a:p>
                      <a:pPr algn="ctr"/>
                      <a:r>
                        <a:rPr lang="en-US" sz="2200" dirty="0"/>
                        <a:t>FISCAL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AMOUNT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150971"/>
                  </a:ext>
                </a:extLst>
              </a:tr>
              <a:tr h="622153">
                <a:tc>
                  <a:txBody>
                    <a:bodyPr/>
                    <a:lstStyle/>
                    <a:p>
                      <a:pPr marL="0" marR="0" algn="ctr">
                        <a:lnSpc>
                          <a:spcPct val="107000"/>
                        </a:lnSpc>
                        <a:spcBef>
                          <a:spcPts val="0"/>
                        </a:spcBef>
                        <a:spcAft>
                          <a:spcPts val="700"/>
                        </a:spcAft>
                      </a:pPr>
                      <a:r>
                        <a:rPr lang="en-US" sz="2200" dirty="0">
                          <a:solidFill>
                            <a:srgbClr val="000000"/>
                          </a:solidFill>
                          <a:effectLst/>
                        </a:rPr>
                        <a:t>2024-2025</a:t>
                      </a:r>
                      <a:endParaRPr lang="en-US" sz="2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700"/>
                        </a:spcAft>
                      </a:pPr>
                      <a:r>
                        <a:rPr lang="en-US" sz="2200" b="0" u="none" dirty="0">
                          <a:solidFill>
                            <a:srgbClr val="000000"/>
                          </a:solidFill>
                          <a:effectLst/>
                        </a:rPr>
                        <a:t>$3,250,000</a:t>
                      </a:r>
                      <a:endParaRPr lang="en-US" sz="2200" b="0" u="none"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253570"/>
                  </a:ext>
                </a:extLst>
              </a:tr>
              <a:tr h="615297">
                <a:tc>
                  <a:txBody>
                    <a:bodyPr/>
                    <a:lstStyle/>
                    <a:p>
                      <a:pPr marL="0" marR="0" algn="ctr">
                        <a:lnSpc>
                          <a:spcPct val="107000"/>
                        </a:lnSpc>
                        <a:spcBef>
                          <a:spcPts val="0"/>
                        </a:spcBef>
                        <a:spcAft>
                          <a:spcPts val="0"/>
                        </a:spcAft>
                      </a:pPr>
                      <a:r>
                        <a:rPr lang="en-US" sz="2200" dirty="0">
                          <a:solidFill>
                            <a:srgbClr val="000000"/>
                          </a:solidFill>
                          <a:effectLst/>
                        </a:rPr>
                        <a:t>2025-2026</a:t>
                      </a:r>
                      <a:endParaRPr lang="en-US" sz="2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0" u="none" dirty="0">
                          <a:solidFill>
                            <a:srgbClr val="000000"/>
                          </a:solidFill>
                          <a:effectLst/>
                        </a:rPr>
                        <a:t>$3,650,000</a:t>
                      </a:r>
                      <a:endParaRPr lang="en-US" sz="2200" b="0" u="none"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9460742"/>
                  </a:ext>
                </a:extLst>
              </a:tr>
              <a:tr h="459813">
                <a:tc>
                  <a:txBody>
                    <a:bodyPr/>
                    <a:lstStyle/>
                    <a:p>
                      <a:pPr marL="0" marR="0" algn="ctr">
                        <a:lnSpc>
                          <a:spcPct val="107000"/>
                        </a:lnSpc>
                        <a:spcBef>
                          <a:spcPts val="0"/>
                        </a:spcBef>
                        <a:spcAft>
                          <a:spcPts val="0"/>
                        </a:spcAft>
                      </a:pPr>
                      <a:r>
                        <a:rPr lang="en-US" sz="2200" dirty="0">
                          <a:solidFill>
                            <a:srgbClr val="000000"/>
                          </a:solidFill>
                          <a:effectLst/>
                        </a:rPr>
                        <a:t>2026-2027</a:t>
                      </a:r>
                      <a:endParaRPr lang="en-US" sz="2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0" u="none" dirty="0">
                          <a:solidFill>
                            <a:srgbClr val="000000"/>
                          </a:solidFill>
                          <a:effectLst/>
                        </a:rPr>
                        <a:t>$3,650,000</a:t>
                      </a:r>
                      <a:endParaRPr lang="en-US" sz="2200" b="0" u="none"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5150382"/>
                  </a:ext>
                </a:extLst>
              </a:tr>
            </a:tbl>
          </a:graphicData>
        </a:graphic>
      </p:graphicFrame>
      <p:sp>
        <p:nvSpPr>
          <p:cNvPr id="3" name="TextBox 2">
            <a:extLst>
              <a:ext uri="{FF2B5EF4-FFF2-40B4-BE49-F238E27FC236}">
                <a16:creationId xmlns:a16="http://schemas.microsoft.com/office/drawing/2014/main" id="{0319077A-6C47-4B1E-844C-95828899D1E7}"/>
              </a:ext>
            </a:extLst>
          </p:cNvPr>
          <p:cNvSpPr txBox="1"/>
          <p:nvPr/>
        </p:nvSpPr>
        <p:spPr>
          <a:xfrm>
            <a:off x="0" y="6382512"/>
            <a:ext cx="4445000" cy="369332"/>
          </a:xfrm>
          <a:prstGeom prst="rect">
            <a:avLst/>
          </a:prstGeom>
          <a:noFill/>
        </p:spPr>
        <p:txBody>
          <a:bodyPr wrap="square" lIns="91440" tIns="45720" rIns="91440" bIns="45720" rtlCol="0" anchor="t">
            <a:spAutoFit/>
          </a:bodyPr>
          <a:lstStyle/>
          <a:p>
            <a:r>
              <a:rPr lang="en-US" b="1" dirty="0">
                <a:solidFill>
                  <a:srgbClr val="083763"/>
                </a:solidFill>
                <a:ea typeface="Tahoma"/>
                <a:cs typeface="Tahoma"/>
              </a:rPr>
              <a:t>Solicitation Manual page 6</a:t>
            </a:r>
            <a:endParaRPr lang="en-US" b="1" dirty="0">
              <a:solidFill>
                <a:srgbClr val="083763"/>
              </a:solidFill>
              <a:highlight>
                <a:srgbClr val="FFFF00"/>
              </a:highlight>
              <a:ea typeface="Tahoma"/>
              <a:cs typeface="Tahoma"/>
            </a:endParaRPr>
          </a:p>
        </p:txBody>
      </p:sp>
      <p:sp>
        <p:nvSpPr>
          <p:cNvPr id="7" name="Slide Number Placeholder 4">
            <a:extLst>
              <a:ext uri="{FF2B5EF4-FFF2-40B4-BE49-F238E27FC236}">
                <a16:creationId xmlns:a16="http://schemas.microsoft.com/office/drawing/2014/main" id="{D57E546E-350F-4F29-A4B3-DB953886F6A1}"/>
              </a:ext>
            </a:extLst>
          </p:cNvPr>
          <p:cNvSpPr txBox="1">
            <a:spLocks/>
          </p:cNvSpPr>
          <p:nvPr/>
        </p:nvSpPr>
        <p:spPr>
          <a:xfrm>
            <a:off x="10387584" y="6510528"/>
            <a:ext cx="180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C4985-ACD0-2B4C-8981-36243250F268}" type="slidenum">
              <a:rPr lang="en-US" smtClean="0">
                <a:solidFill>
                  <a:srgbClr val="083763"/>
                </a:solidFill>
              </a:rPr>
              <a:pPr/>
              <a:t>13</a:t>
            </a:fld>
            <a:endParaRPr lang="en-US" dirty="0">
              <a:solidFill>
                <a:srgbClr val="083763"/>
              </a:solidFill>
            </a:endParaRPr>
          </a:p>
        </p:txBody>
      </p:sp>
    </p:spTree>
    <p:extLst>
      <p:ext uri="{BB962C8B-B14F-4D97-AF65-F5344CB8AC3E}">
        <p14:creationId xmlns:p14="http://schemas.microsoft.com/office/powerpoint/2010/main" val="3182118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9410-3345-131D-7E64-F8A83C9D8D97}"/>
              </a:ext>
            </a:extLst>
          </p:cNvPr>
          <p:cNvSpPr>
            <a:spLocks noGrp="1"/>
          </p:cNvSpPr>
          <p:nvPr>
            <p:ph type="title"/>
          </p:nvPr>
        </p:nvSpPr>
        <p:spPr/>
        <p:txBody>
          <a:bodyPr>
            <a:normAutofit/>
          </a:bodyPr>
          <a:lstStyle/>
          <a:p>
            <a:r>
              <a:rPr lang="en-US" dirty="0">
                <a:solidFill>
                  <a:srgbClr val="083763"/>
                </a:solidFill>
              </a:rPr>
              <a:t>Work Authorizations (WAs)</a:t>
            </a:r>
          </a:p>
        </p:txBody>
      </p:sp>
      <p:sp>
        <p:nvSpPr>
          <p:cNvPr id="6" name="TextBox 5">
            <a:extLst>
              <a:ext uri="{FF2B5EF4-FFF2-40B4-BE49-F238E27FC236}">
                <a16:creationId xmlns:a16="http://schemas.microsoft.com/office/drawing/2014/main" id="{2B35D8F1-7492-BCD6-A3A9-A9A18209CC6F}"/>
              </a:ext>
            </a:extLst>
          </p:cNvPr>
          <p:cNvSpPr txBox="1"/>
          <p:nvPr/>
        </p:nvSpPr>
        <p:spPr>
          <a:xfrm>
            <a:off x="805728" y="1371600"/>
            <a:ext cx="10580544" cy="1986185"/>
          </a:xfrm>
          <a:prstGeom prst="rect">
            <a:avLst/>
          </a:prstGeom>
          <a:noFill/>
        </p:spPr>
        <p:txBody>
          <a:bodyPr wrap="square">
            <a:spAutoFit/>
          </a:bodyPr>
          <a:lstStyle/>
          <a:p>
            <a:pPr marL="457200" indent="-457200">
              <a:lnSpc>
                <a:spcPct val="90000"/>
              </a:lnSpc>
              <a:spcBef>
                <a:spcPts val="1000"/>
              </a:spcBef>
              <a:spcAft>
                <a:spcPts val="1200"/>
              </a:spcAft>
              <a:buClr>
                <a:srgbClr val="FF6600"/>
              </a:buClr>
              <a:buFont typeface="Arial" panose="020B0604020202020204" pitchFamily="34" charset="0"/>
              <a:buChar char="•"/>
            </a:pPr>
            <a:r>
              <a:rPr lang="en-US" sz="3200" dirty="0">
                <a:solidFill>
                  <a:srgbClr val="083763"/>
                </a:solidFill>
              </a:rPr>
              <a:t>Resulting contract conducted as WA Agreement​</a:t>
            </a:r>
          </a:p>
          <a:p>
            <a:pPr marL="457200" indent="-457200">
              <a:lnSpc>
                <a:spcPct val="90000"/>
              </a:lnSpc>
              <a:spcBef>
                <a:spcPts val="1000"/>
              </a:spcBef>
              <a:spcAft>
                <a:spcPts val="1200"/>
              </a:spcAft>
              <a:buClr>
                <a:srgbClr val="FF6600"/>
              </a:buClr>
              <a:buFont typeface="Arial" panose="020B0604020202020204" pitchFamily="34" charset="0"/>
              <a:buChar char="•"/>
            </a:pPr>
            <a:r>
              <a:rPr lang="en-US" sz="3200" dirty="0">
                <a:solidFill>
                  <a:srgbClr val="083763"/>
                </a:solidFill>
              </a:rPr>
              <a:t>Work must be authorized via an executed WA​</a:t>
            </a:r>
          </a:p>
          <a:p>
            <a:pPr marL="457200" indent="-457200">
              <a:lnSpc>
                <a:spcPct val="90000"/>
              </a:lnSpc>
              <a:spcBef>
                <a:spcPts val="1000"/>
              </a:spcBef>
              <a:spcAft>
                <a:spcPts val="1200"/>
              </a:spcAft>
              <a:buClr>
                <a:srgbClr val="FF6600"/>
              </a:buClr>
              <a:buFont typeface="Arial" panose="020B0604020202020204" pitchFamily="34" charset="0"/>
              <a:buChar char="•"/>
            </a:pPr>
            <a:r>
              <a:rPr lang="en-US" sz="3200" dirty="0">
                <a:solidFill>
                  <a:srgbClr val="083763"/>
                </a:solidFill>
              </a:rPr>
              <a:t>Each WA defines scope of work, budget, and schedule</a:t>
            </a:r>
          </a:p>
        </p:txBody>
      </p:sp>
      <p:sp>
        <p:nvSpPr>
          <p:cNvPr id="8" name="TextBox 7">
            <a:extLst>
              <a:ext uri="{FF2B5EF4-FFF2-40B4-BE49-F238E27FC236}">
                <a16:creationId xmlns:a16="http://schemas.microsoft.com/office/drawing/2014/main" id="{429F3512-15ED-02F2-D198-24B38FDEA3F9}"/>
              </a:ext>
            </a:extLst>
          </p:cNvPr>
          <p:cNvSpPr txBox="1"/>
          <p:nvPr/>
        </p:nvSpPr>
        <p:spPr>
          <a:xfrm>
            <a:off x="0" y="6382512"/>
            <a:ext cx="4710896" cy="369332"/>
          </a:xfrm>
          <a:prstGeom prst="rect">
            <a:avLst/>
          </a:prstGeom>
          <a:noFill/>
        </p:spPr>
        <p:txBody>
          <a:bodyPr wrap="square" rtlCol="0">
            <a:spAutoFit/>
          </a:bodyPr>
          <a:lstStyle/>
          <a:p>
            <a:r>
              <a:rPr lang="en-US" b="1" dirty="0">
                <a:solidFill>
                  <a:srgbClr val="083763"/>
                </a:solidFill>
                <a:ea typeface="Tahoma" panose="020B0604030504040204" pitchFamily="34" charset="0"/>
                <a:cs typeface="Tahoma" panose="020B0604030504040204" pitchFamily="34" charset="0"/>
              </a:rPr>
              <a:t>Solicitation Manual pages 14, 19-20</a:t>
            </a:r>
          </a:p>
        </p:txBody>
      </p:sp>
      <p:sp>
        <p:nvSpPr>
          <p:cNvPr id="4" name="Slide Number Placeholder 3">
            <a:extLst>
              <a:ext uri="{FF2B5EF4-FFF2-40B4-BE49-F238E27FC236}">
                <a16:creationId xmlns:a16="http://schemas.microsoft.com/office/drawing/2014/main" id="{63887DA7-1826-3876-4391-49D813619F8B}"/>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t>14</a:t>
            </a:fld>
            <a:endParaRPr lang="en-US" dirty="0">
              <a:solidFill>
                <a:srgbClr val="083763"/>
              </a:solidFill>
            </a:endParaRPr>
          </a:p>
        </p:txBody>
      </p:sp>
    </p:spTree>
    <p:extLst>
      <p:ext uri="{BB962C8B-B14F-4D97-AF65-F5344CB8AC3E}">
        <p14:creationId xmlns:p14="http://schemas.microsoft.com/office/powerpoint/2010/main" val="2412398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9410-3345-131D-7E64-F8A83C9D8D97}"/>
              </a:ext>
            </a:extLst>
          </p:cNvPr>
          <p:cNvSpPr>
            <a:spLocks noGrp="1"/>
          </p:cNvSpPr>
          <p:nvPr>
            <p:ph type="title"/>
          </p:nvPr>
        </p:nvSpPr>
        <p:spPr/>
        <p:txBody>
          <a:bodyPr>
            <a:normAutofit/>
          </a:bodyPr>
          <a:lstStyle/>
          <a:p>
            <a:r>
              <a:rPr lang="en-US" dirty="0">
                <a:solidFill>
                  <a:srgbClr val="083763"/>
                </a:solidFill>
              </a:rPr>
              <a:t>Retainer Contract</a:t>
            </a:r>
          </a:p>
        </p:txBody>
      </p:sp>
      <p:sp>
        <p:nvSpPr>
          <p:cNvPr id="6" name="TextBox 5">
            <a:extLst>
              <a:ext uri="{FF2B5EF4-FFF2-40B4-BE49-F238E27FC236}">
                <a16:creationId xmlns:a16="http://schemas.microsoft.com/office/drawing/2014/main" id="{2B35D8F1-7492-BCD6-A3A9-A9A18209CC6F}"/>
              </a:ext>
            </a:extLst>
          </p:cNvPr>
          <p:cNvSpPr txBox="1"/>
          <p:nvPr/>
        </p:nvSpPr>
        <p:spPr>
          <a:xfrm>
            <a:off x="805728" y="1371600"/>
            <a:ext cx="10580544" cy="2429383"/>
          </a:xfrm>
          <a:prstGeom prst="rect">
            <a:avLst/>
          </a:prstGeom>
          <a:noFill/>
        </p:spPr>
        <p:txBody>
          <a:bodyPr wrap="square">
            <a:spAutoFit/>
          </a:bodyPr>
          <a:lstStyle/>
          <a:p>
            <a:pPr marL="457200" indent="-457200">
              <a:lnSpc>
                <a:spcPct val="90000"/>
              </a:lnSpc>
              <a:spcBef>
                <a:spcPts val="1000"/>
              </a:spcBef>
              <a:spcAft>
                <a:spcPts val="1200"/>
              </a:spcAft>
              <a:buClr>
                <a:srgbClr val="FF6600"/>
              </a:buClr>
              <a:buFont typeface="Arial" panose="020B0604020202020204" pitchFamily="34" charset="0"/>
              <a:buChar char="•"/>
            </a:pPr>
            <a:r>
              <a:rPr lang="en-US" sz="3200" dirty="0">
                <a:solidFill>
                  <a:srgbClr val="083763"/>
                </a:solidFill>
              </a:rPr>
              <a:t>Resulting agreement a no-fee “retainer” contract​</a:t>
            </a:r>
          </a:p>
          <a:p>
            <a:pPr marL="457200" indent="-457200">
              <a:lnSpc>
                <a:spcPct val="90000"/>
              </a:lnSpc>
              <a:spcBef>
                <a:spcPts val="1000"/>
              </a:spcBef>
              <a:spcAft>
                <a:spcPts val="1200"/>
              </a:spcAft>
              <a:buClr>
                <a:srgbClr val="FF6600"/>
              </a:buClr>
              <a:buFont typeface="Arial" panose="020B0604020202020204" pitchFamily="34" charset="0"/>
              <a:buChar char="•"/>
            </a:pPr>
            <a:r>
              <a:rPr lang="en-US" sz="3200" dirty="0">
                <a:solidFill>
                  <a:srgbClr val="083763"/>
                </a:solidFill>
              </a:rPr>
              <a:t>Contractor held on retainer and assigned work via WA​s</a:t>
            </a:r>
          </a:p>
          <a:p>
            <a:pPr marL="457200" indent="-457200">
              <a:lnSpc>
                <a:spcPct val="90000"/>
              </a:lnSpc>
              <a:spcBef>
                <a:spcPts val="1000"/>
              </a:spcBef>
              <a:spcAft>
                <a:spcPts val="1200"/>
              </a:spcAft>
              <a:buClr>
                <a:srgbClr val="FF6600"/>
              </a:buClr>
              <a:buFont typeface="Arial" panose="020B0604020202020204" pitchFamily="34" charset="0"/>
              <a:buChar char="•"/>
            </a:pPr>
            <a:r>
              <a:rPr lang="en-US" sz="3200" dirty="0">
                <a:solidFill>
                  <a:srgbClr val="083763"/>
                </a:solidFill>
              </a:rPr>
              <a:t>No guarantee for any minimum or maximum amount of work or contract funds</a:t>
            </a:r>
          </a:p>
        </p:txBody>
      </p:sp>
      <p:sp>
        <p:nvSpPr>
          <p:cNvPr id="8" name="TextBox 7">
            <a:extLst>
              <a:ext uri="{FF2B5EF4-FFF2-40B4-BE49-F238E27FC236}">
                <a16:creationId xmlns:a16="http://schemas.microsoft.com/office/drawing/2014/main" id="{429F3512-15ED-02F2-D198-24B38FDEA3F9}"/>
              </a:ext>
            </a:extLst>
          </p:cNvPr>
          <p:cNvSpPr txBox="1"/>
          <p:nvPr/>
        </p:nvSpPr>
        <p:spPr>
          <a:xfrm>
            <a:off x="0" y="6382512"/>
            <a:ext cx="4710896" cy="369332"/>
          </a:xfrm>
          <a:prstGeom prst="rect">
            <a:avLst/>
          </a:prstGeom>
          <a:noFill/>
        </p:spPr>
        <p:txBody>
          <a:bodyPr wrap="square" rtlCol="0">
            <a:spAutoFit/>
          </a:bodyPr>
          <a:lstStyle/>
          <a:p>
            <a:r>
              <a:rPr lang="en-US" b="1" dirty="0">
                <a:solidFill>
                  <a:srgbClr val="083763"/>
                </a:solidFill>
                <a:ea typeface="Tahoma" panose="020B0604030504040204" pitchFamily="34" charset="0"/>
                <a:cs typeface="Tahoma" panose="020B0604030504040204" pitchFamily="34" charset="0"/>
              </a:rPr>
              <a:t>Solicitation Manual page 14</a:t>
            </a:r>
          </a:p>
        </p:txBody>
      </p:sp>
      <p:sp>
        <p:nvSpPr>
          <p:cNvPr id="4" name="Slide Number Placeholder 3">
            <a:extLst>
              <a:ext uri="{FF2B5EF4-FFF2-40B4-BE49-F238E27FC236}">
                <a16:creationId xmlns:a16="http://schemas.microsoft.com/office/drawing/2014/main" id="{63887DA7-1826-3876-4391-49D813619F8B}"/>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t>15</a:t>
            </a:fld>
            <a:endParaRPr lang="en-US" dirty="0">
              <a:solidFill>
                <a:srgbClr val="083763"/>
              </a:solidFill>
            </a:endParaRPr>
          </a:p>
        </p:txBody>
      </p:sp>
    </p:spTree>
    <p:extLst>
      <p:ext uri="{BB962C8B-B14F-4D97-AF65-F5344CB8AC3E}">
        <p14:creationId xmlns:p14="http://schemas.microsoft.com/office/powerpoint/2010/main" val="368078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083763"/>
                </a:solidFill>
                <a:ea typeface="Tahoma" panose="020B0604030504040204" pitchFamily="34" charset="0"/>
                <a:cs typeface="Tahoma" panose="020B0604030504040204" pitchFamily="34" charset="0"/>
              </a:rPr>
              <a:t>Eligible Firms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291978" y="1371600"/>
            <a:ext cx="9608044" cy="4233408"/>
          </a:xfrm>
        </p:spPr>
        <p:txBody>
          <a:bodyPr vert="horz" lIns="91440" tIns="45720" rIns="91440" bIns="45720" rtlCol="0" anchor="t">
            <a:normAutofit fontScale="92500" lnSpcReduction="20000"/>
          </a:bodyPr>
          <a:lstStyle/>
          <a:p>
            <a:pPr marL="457200" indent="-457200">
              <a:spcAft>
                <a:spcPts val="1200"/>
              </a:spcAft>
              <a:buClr>
                <a:srgbClr val="FF6600"/>
              </a:buClr>
            </a:pPr>
            <a:r>
              <a:rPr lang="en-US" sz="3200" dirty="0">
                <a:solidFill>
                  <a:srgbClr val="083763"/>
                </a:solidFill>
                <a:ea typeface="Tahoma" panose="020B0604030504040204" pitchFamily="34" charset="0"/>
                <a:cs typeface="Tahoma" panose="020B0604030504040204" pitchFamily="34" charset="0"/>
              </a:rPr>
              <a:t>Open solicitation for public and private entities</a:t>
            </a:r>
          </a:p>
          <a:p>
            <a:pPr marL="457200" indent="-457200">
              <a:spcAft>
                <a:spcPts val="1200"/>
              </a:spcAft>
              <a:buClr>
                <a:srgbClr val="FF6600"/>
              </a:buClr>
            </a:pPr>
            <a:r>
              <a:rPr lang="en-US" sz="3200" dirty="0">
                <a:solidFill>
                  <a:srgbClr val="083763"/>
                </a:solidFill>
                <a:ea typeface="Tahoma" panose="020B0604030504040204" pitchFamily="34" charset="0"/>
                <a:cs typeface="Tahoma" panose="020B0604030504040204" pitchFamily="34" charset="0"/>
              </a:rPr>
              <a:t>Prime Contractor must be a single entity, not a group of representatives</a:t>
            </a:r>
          </a:p>
          <a:p>
            <a:pPr marL="457200" indent="-457200">
              <a:spcAft>
                <a:spcPts val="1200"/>
              </a:spcAft>
              <a:buClr>
                <a:srgbClr val="FF6600"/>
              </a:buClr>
            </a:pPr>
            <a:r>
              <a:rPr lang="en-US" sz="3200" dirty="0">
                <a:solidFill>
                  <a:srgbClr val="083763"/>
                </a:solidFill>
              </a:rPr>
              <a:t>Must register and be in good standing with Secretary of State before CEC business meeting</a:t>
            </a:r>
          </a:p>
          <a:p>
            <a:pPr marL="1146175" lvl="1" indent="-463550">
              <a:spcBef>
                <a:spcPts val="1000"/>
              </a:spcBef>
              <a:spcAft>
                <a:spcPts val="1200"/>
              </a:spcAft>
              <a:buClr>
                <a:srgbClr val="FF6600"/>
              </a:buClr>
              <a:buFont typeface="Courier New" panose="02070309020205020404" pitchFamily="49" charset="0"/>
              <a:buChar char="o"/>
              <a:defRPr/>
            </a:pPr>
            <a:r>
              <a:rPr lang="en-US" sz="3200" dirty="0">
                <a:solidFill>
                  <a:srgbClr val="FF6600"/>
                </a:solidFill>
                <a:hlinkClick r:id="rId3">
                  <a:extLst>
                    <a:ext uri="{A12FA001-AC4F-418D-AE19-62706E023703}">
                      <ahyp:hlinkClr xmlns:ahyp="http://schemas.microsoft.com/office/drawing/2018/hyperlinkcolor" val="tx"/>
                    </a:ext>
                  </a:extLst>
                </a:hlinkClick>
              </a:rPr>
              <a:t>http://www.sos.ca.gov</a:t>
            </a:r>
            <a:endParaRPr lang="en-US" sz="3200" dirty="0">
              <a:solidFill>
                <a:srgbClr val="FF6600"/>
              </a:solidFill>
            </a:endParaRPr>
          </a:p>
          <a:p>
            <a:pPr marL="463550" indent="-463550">
              <a:spcAft>
                <a:spcPts val="1200"/>
              </a:spcAft>
              <a:buClr>
                <a:srgbClr val="FF6600"/>
              </a:buClr>
              <a:defRPr/>
            </a:pPr>
            <a:r>
              <a:rPr lang="en-US" sz="3200" dirty="0">
                <a:solidFill>
                  <a:srgbClr val="083763"/>
                </a:solidFill>
              </a:rPr>
              <a:t>Sole proprietors using a fictitious business name must register with appropriate county</a:t>
            </a:r>
          </a:p>
          <a:p>
            <a:pPr marL="457200" indent="-342900">
              <a:lnSpc>
                <a:spcPct val="108000"/>
              </a:lnSpc>
              <a:spcBef>
                <a:spcPts val="800"/>
              </a:spcBef>
              <a:spcAft>
                <a:spcPts val="800"/>
              </a:spcAft>
              <a:buClr>
                <a:srgbClr val="FF6600"/>
              </a:buClr>
            </a:pPr>
            <a:endParaRPr lang="en-US" sz="3200" b="1" dirty="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579D6CBF-BA6A-4481-E6D7-4504752834FF}"/>
              </a:ext>
            </a:extLst>
          </p:cNvPr>
          <p:cNvSpPr txBox="1"/>
          <p:nvPr/>
        </p:nvSpPr>
        <p:spPr>
          <a:xfrm>
            <a:off x="0" y="6382512"/>
            <a:ext cx="3291840" cy="369332"/>
          </a:xfrm>
          <a:prstGeom prst="rect">
            <a:avLst/>
          </a:prstGeom>
          <a:noFill/>
        </p:spPr>
        <p:txBody>
          <a:bodyPr wrap="square" lIns="91440" tIns="45720" rIns="91440" bIns="45720" rtlCol="0" anchor="t">
            <a:spAutoFit/>
          </a:bodyPr>
          <a:lstStyle/>
          <a:p>
            <a:r>
              <a:rPr lang="en-US" b="1" dirty="0">
                <a:solidFill>
                  <a:srgbClr val="083763"/>
                </a:solidFill>
                <a:ea typeface="Tahoma"/>
                <a:cs typeface="Tahoma"/>
              </a:rPr>
              <a:t>Solicitation Manual page 7</a:t>
            </a:r>
            <a:endParaRPr lang="en-US" b="1" dirty="0">
              <a:solidFill>
                <a:srgbClr val="083763"/>
              </a:solidFill>
              <a:highlight>
                <a:srgbClr val="FFFF00"/>
              </a:highlight>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23880427-389B-4F21-A82D-0977B809F82A}"/>
              </a:ext>
            </a:extLst>
          </p:cNvPr>
          <p:cNvSpPr>
            <a:spLocks noGrp="1"/>
          </p:cNvSpPr>
          <p:nvPr>
            <p:ph type="sldNum" sz="quarter" idx="12"/>
          </p:nvPr>
        </p:nvSpPr>
        <p:spPr>
          <a:xfrm>
            <a:off x="10388600" y="6505589"/>
            <a:ext cx="1803400" cy="365125"/>
          </a:xfrm>
        </p:spPr>
        <p:txBody>
          <a:bodyPr/>
          <a:lstStyle/>
          <a:p>
            <a:fld id="{005C4985-ACD0-2B4C-8981-36243250F268}" type="slidenum">
              <a:rPr lang="en-US" smtClean="0">
                <a:solidFill>
                  <a:srgbClr val="083763"/>
                </a:solidFill>
              </a:rPr>
              <a:t>16</a:t>
            </a:fld>
            <a:endParaRPr lang="en-US" dirty="0">
              <a:solidFill>
                <a:srgbClr val="083763"/>
              </a:solidFill>
            </a:endParaRPr>
          </a:p>
        </p:txBody>
      </p:sp>
    </p:spTree>
    <p:extLst>
      <p:ext uri="{BB962C8B-B14F-4D97-AF65-F5344CB8AC3E}">
        <p14:creationId xmlns:p14="http://schemas.microsoft.com/office/powerpoint/2010/main" val="1308028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083763"/>
                </a:solidFill>
                <a:ea typeface="Tahoma" panose="020B0604030504040204" pitchFamily="34" charset="0"/>
                <a:cs typeface="Tahoma" panose="020B0604030504040204" pitchFamily="34" charset="0"/>
              </a:rPr>
              <a:t>Solicitation Webpage</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119011" y="1371600"/>
            <a:ext cx="9953978" cy="4233408"/>
          </a:xfrm>
        </p:spPr>
        <p:txBody>
          <a:bodyPr vert="horz" lIns="91440" tIns="45720" rIns="91440" bIns="45720" rtlCol="0" anchor="t">
            <a:normAutofit fontScale="85000" lnSpcReduction="10000"/>
          </a:bodyPr>
          <a:lstStyle/>
          <a:p>
            <a:pPr marL="457200" indent="-457200">
              <a:spcAft>
                <a:spcPts val="1200"/>
              </a:spcAft>
              <a:buClr>
                <a:srgbClr val="FF6600"/>
              </a:buClr>
            </a:pPr>
            <a:r>
              <a:rPr lang="en-US" sz="3200" dirty="0">
                <a:solidFill>
                  <a:srgbClr val="083763"/>
                </a:solidFill>
                <a:latin typeface="Arial"/>
                <a:cs typeface="Arial"/>
              </a:rPr>
              <a:t>All RFQ documents are</a:t>
            </a:r>
            <a:r>
              <a:rPr lang="en-US" sz="3200" spc="-60" dirty="0">
                <a:solidFill>
                  <a:srgbClr val="083763"/>
                </a:solidFill>
                <a:latin typeface="Arial"/>
                <a:cs typeface="Arial"/>
              </a:rPr>
              <a:t> </a:t>
            </a:r>
            <a:r>
              <a:rPr lang="en-US" sz="3200" dirty="0">
                <a:solidFill>
                  <a:srgbClr val="083763"/>
                </a:solidFill>
                <a:latin typeface="Arial"/>
                <a:cs typeface="Arial"/>
              </a:rPr>
              <a:t>available on the solicitation </a:t>
            </a:r>
            <a:r>
              <a:rPr lang="en-US" sz="3200" spc="-10" dirty="0">
                <a:solidFill>
                  <a:srgbClr val="083763"/>
                </a:solidFill>
                <a:latin typeface="Arial"/>
                <a:cs typeface="Arial"/>
              </a:rPr>
              <a:t>webpage:</a:t>
            </a:r>
          </a:p>
          <a:p>
            <a:pPr marL="457200" indent="0">
              <a:spcAft>
                <a:spcPts val="1200"/>
              </a:spcAft>
              <a:buClr>
                <a:srgbClr val="FF6600"/>
              </a:buClr>
              <a:buNone/>
            </a:pPr>
            <a:r>
              <a:rPr lang="en-US" sz="3200" u="sng" dirty="0">
                <a:solidFill>
                  <a:srgbClr val="FF6600"/>
                </a:solidFill>
                <a:effectLst/>
                <a:latin typeface="Arial" panose="020B06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https://www.energy.ca.gov/solicitations/2024-09/rfq-24-401-energy-code-development-support</a:t>
            </a:r>
            <a:endParaRPr lang="en-US" sz="3200" u="sng" dirty="0">
              <a:solidFill>
                <a:srgbClr val="FF6600"/>
              </a:solidFill>
              <a:effectLst/>
              <a:latin typeface="Arial" panose="020B0604020202020204" pitchFamily="34" charset="0"/>
              <a:ea typeface="Times New Roman" panose="02020603050405020304" pitchFamily="18" charset="0"/>
            </a:endParaRPr>
          </a:p>
          <a:p>
            <a:pPr marL="457200" indent="-457200">
              <a:spcAft>
                <a:spcPts val="1200"/>
              </a:spcAft>
              <a:buClr>
                <a:srgbClr val="FF6600"/>
              </a:buClr>
              <a:buFont typeface="Arial" panose="020B0604020202020204" pitchFamily="34" charset="0"/>
              <a:buChar char="•"/>
            </a:pPr>
            <a:r>
              <a:rPr lang="en-US" sz="3200" dirty="0">
                <a:solidFill>
                  <a:srgbClr val="083763"/>
                </a:solidFill>
                <a:latin typeface="Arial"/>
                <a:cs typeface="Arial"/>
              </a:rPr>
              <a:t>Updates</a:t>
            </a:r>
            <a:r>
              <a:rPr lang="en-US" sz="3200" spc="-85" dirty="0">
                <a:solidFill>
                  <a:srgbClr val="083763"/>
                </a:solidFill>
                <a:latin typeface="Arial"/>
                <a:cs typeface="Arial"/>
              </a:rPr>
              <a:t> </a:t>
            </a:r>
            <a:r>
              <a:rPr lang="en-US" sz="3200" spc="-20" dirty="0">
                <a:solidFill>
                  <a:srgbClr val="083763"/>
                </a:solidFill>
                <a:latin typeface="Arial"/>
                <a:cs typeface="Arial"/>
              </a:rPr>
              <a:t>will also </a:t>
            </a:r>
            <a:r>
              <a:rPr lang="en-US" sz="3200" dirty="0">
                <a:solidFill>
                  <a:srgbClr val="083763"/>
                </a:solidFill>
                <a:latin typeface="Arial"/>
                <a:cs typeface="Arial"/>
              </a:rPr>
              <a:t>be</a:t>
            </a:r>
            <a:r>
              <a:rPr lang="en-US" sz="3200" spc="-60" dirty="0">
                <a:solidFill>
                  <a:srgbClr val="083763"/>
                </a:solidFill>
                <a:latin typeface="Arial"/>
                <a:cs typeface="Arial"/>
              </a:rPr>
              <a:t> </a:t>
            </a:r>
            <a:r>
              <a:rPr lang="en-US" sz="3200" dirty="0">
                <a:solidFill>
                  <a:srgbClr val="083763"/>
                </a:solidFill>
                <a:latin typeface="Arial"/>
                <a:cs typeface="Arial"/>
              </a:rPr>
              <a:t>posted</a:t>
            </a:r>
            <a:r>
              <a:rPr lang="en-US" sz="3200" spc="-55" dirty="0">
                <a:solidFill>
                  <a:srgbClr val="083763"/>
                </a:solidFill>
                <a:latin typeface="Arial"/>
                <a:cs typeface="Arial"/>
              </a:rPr>
              <a:t> at that location</a:t>
            </a:r>
          </a:p>
          <a:p>
            <a:pPr marL="457200" indent="-457200">
              <a:spcAft>
                <a:spcPts val="1200"/>
              </a:spcAft>
              <a:buClr>
                <a:srgbClr val="FF6600"/>
              </a:buClr>
              <a:buFont typeface="Arial" panose="020B0604020202020204" pitchFamily="34" charset="0"/>
              <a:buChar char="•"/>
            </a:pPr>
            <a:r>
              <a:rPr lang="en-US" sz="3200" spc="-55" dirty="0">
                <a:solidFill>
                  <a:srgbClr val="083763"/>
                </a:solidFill>
                <a:latin typeface="Arial"/>
                <a:cs typeface="Arial"/>
              </a:rPr>
              <a:t>Subscribe to email notifications from the “Solicitations, Awards, and Funding Workshops Announcements Only” Listserv:</a:t>
            </a:r>
          </a:p>
          <a:p>
            <a:pPr marL="457200" indent="0">
              <a:spcAft>
                <a:spcPts val="1200"/>
              </a:spcAft>
              <a:buClr>
                <a:srgbClr val="FF6600"/>
              </a:buClr>
              <a:buNone/>
            </a:pPr>
            <a:r>
              <a:rPr lang="en-US" sz="3200" spc="-55" dirty="0">
                <a:solidFill>
                  <a:srgbClr val="FF6600"/>
                </a:solidFill>
                <a:latin typeface="Arial"/>
                <a:cs typeface="Arial"/>
                <a:hlinkClick r:id="rId4">
                  <a:extLst>
                    <a:ext uri="{A12FA001-AC4F-418D-AE19-62706E023703}">
                      <ahyp:hlinkClr xmlns:ahyp="http://schemas.microsoft.com/office/drawing/2018/hyperlinkcolor" val="tx"/>
                    </a:ext>
                  </a:extLst>
                </a:hlinkClick>
              </a:rPr>
              <a:t>https://public.govdelivery.com/accounts/CNRA/signup/31874</a:t>
            </a:r>
            <a:endParaRPr lang="en-US" sz="3200" spc="-10" dirty="0">
              <a:solidFill>
                <a:srgbClr val="FF6600"/>
              </a:solidFill>
              <a:latin typeface="Arial"/>
              <a:cs typeface="Arial"/>
            </a:endParaRPr>
          </a:p>
          <a:p>
            <a:pPr marL="457200" indent="-457200">
              <a:spcBef>
                <a:spcPts val="1600"/>
              </a:spcBef>
              <a:spcAft>
                <a:spcPts val="800"/>
              </a:spcAft>
              <a:buClr>
                <a:srgbClr val="FF6600"/>
              </a:buClr>
            </a:pPr>
            <a:endParaRPr lang="en-US" sz="3600" spc="-10" dirty="0">
              <a:solidFill>
                <a:srgbClr val="083763"/>
              </a:solidFill>
              <a:latin typeface="Arial"/>
              <a:cs typeface="Arial"/>
            </a:endParaRPr>
          </a:p>
          <a:p>
            <a:pPr marL="457200" marR="0" indent="0">
              <a:spcBef>
                <a:spcPts val="0"/>
              </a:spcBef>
              <a:spcAft>
                <a:spcPts val="0"/>
              </a:spcAft>
              <a:buNone/>
            </a:pPr>
            <a:endParaRPr lang="en-US" sz="3200" b="1" u="sng" dirty="0">
              <a:solidFill>
                <a:srgbClr val="FF6600"/>
              </a:solidFill>
              <a:latin typeface="Arial" panose="020B0604020202020204" pitchFamily="34" charset="0"/>
              <a:ea typeface="Times New Roman" panose="02020603050405020304" pitchFamily="18" charset="0"/>
            </a:endParaRPr>
          </a:p>
          <a:p>
            <a:pPr marL="914400" indent="-457200">
              <a:spcBef>
                <a:spcPts val="0"/>
              </a:spcBef>
            </a:pPr>
            <a:endParaRPr lang="en-US" sz="3200" b="1" u="sng" dirty="0">
              <a:solidFill>
                <a:srgbClr val="FF6600"/>
              </a:solidFill>
              <a:effectLst/>
              <a:latin typeface="Arial" panose="020B0604020202020204" pitchFamily="34" charset="0"/>
              <a:ea typeface="Times New Roman" panose="02020603050405020304" pitchFamily="18" charset="0"/>
            </a:endParaRPr>
          </a:p>
          <a:p>
            <a:pPr marL="457200" marR="0" indent="0">
              <a:spcBef>
                <a:spcPts val="0"/>
              </a:spcBef>
              <a:spcAft>
                <a:spcPts val="0"/>
              </a:spcAft>
              <a:buNone/>
            </a:pPr>
            <a:endParaRPr lang="en-US" sz="3200" b="1" dirty="0">
              <a:solidFill>
                <a:srgbClr val="FF6600"/>
              </a:solidFill>
            </a:endParaRPr>
          </a:p>
          <a:p>
            <a:pPr marL="457200" indent="-342900">
              <a:lnSpc>
                <a:spcPct val="108000"/>
              </a:lnSpc>
              <a:spcBef>
                <a:spcPts val="800"/>
              </a:spcBef>
              <a:spcAft>
                <a:spcPts val="800"/>
              </a:spcAft>
              <a:buClr>
                <a:srgbClr val="FF6600"/>
              </a:buClr>
            </a:pPr>
            <a:endParaRPr lang="en-US" sz="3200" b="1" dirty="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23880427-389B-4F21-A82D-0977B809F82A}"/>
              </a:ext>
            </a:extLst>
          </p:cNvPr>
          <p:cNvSpPr>
            <a:spLocks noGrp="1"/>
          </p:cNvSpPr>
          <p:nvPr>
            <p:ph type="sldNum" sz="quarter" idx="12"/>
          </p:nvPr>
        </p:nvSpPr>
        <p:spPr>
          <a:xfrm>
            <a:off x="10388600" y="6505589"/>
            <a:ext cx="1803400" cy="365125"/>
          </a:xfrm>
        </p:spPr>
        <p:txBody>
          <a:bodyPr/>
          <a:lstStyle/>
          <a:p>
            <a:fld id="{005C4985-ACD0-2B4C-8981-36243250F268}" type="slidenum">
              <a:rPr lang="en-US" smtClean="0">
                <a:solidFill>
                  <a:srgbClr val="083763"/>
                </a:solidFill>
              </a:rPr>
              <a:t>17</a:t>
            </a:fld>
            <a:endParaRPr lang="en-US" dirty="0">
              <a:solidFill>
                <a:srgbClr val="083763"/>
              </a:solidFill>
            </a:endParaRPr>
          </a:p>
        </p:txBody>
      </p:sp>
    </p:spTree>
    <p:extLst>
      <p:ext uri="{BB962C8B-B14F-4D97-AF65-F5344CB8AC3E}">
        <p14:creationId xmlns:p14="http://schemas.microsoft.com/office/powerpoint/2010/main" val="1299816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b="1" dirty="0">
                <a:solidFill>
                  <a:srgbClr val="083763"/>
                </a:solidFill>
                <a:ea typeface="Tahoma" panose="020B0604030504040204" pitchFamily="34" charset="0"/>
                <a:cs typeface="Tahoma" panose="020B0604030504040204" pitchFamily="34" charset="0"/>
              </a:rPr>
              <a:t>Solicitation Webpage (continued)</a:t>
            </a:r>
          </a:p>
        </p:txBody>
      </p:sp>
      <p:pic>
        <p:nvPicPr>
          <p:cNvPr id="9" name="Picture 8" descr="Screenshot from the solicitation webpage with an orange box around the GSS information">
            <a:extLst>
              <a:ext uri="{FF2B5EF4-FFF2-40B4-BE49-F238E27FC236}">
                <a16:creationId xmlns:a16="http://schemas.microsoft.com/office/drawing/2014/main" id="{5F98EA61-EF9D-9E62-2C8F-E05F626CD2DC}"/>
              </a:ext>
              <a:ext uri="{C183D7F6-B498-43B3-948B-1728B52AA6E4}">
                <adec:decorative xmlns:adec="http://schemas.microsoft.com/office/drawing/2017/decorative" val="0"/>
              </a:ext>
            </a:extLst>
          </p:cNvPr>
          <p:cNvPicPr>
            <a:picLocks/>
          </p:cNvPicPr>
          <p:nvPr/>
        </p:nvPicPr>
        <p:blipFill>
          <a:blip r:embed="rId3"/>
          <a:srcRect/>
          <a:stretch/>
        </p:blipFill>
        <p:spPr>
          <a:xfrm>
            <a:off x="1957299" y="1371600"/>
            <a:ext cx="3837759" cy="5029200"/>
          </a:xfrm>
          <a:prstGeom prst="rect">
            <a:avLst/>
          </a:prstGeom>
          <a:ln>
            <a:solidFill>
              <a:schemeClr val="accent1"/>
            </a:solidFill>
          </a:ln>
        </p:spPr>
      </p:pic>
      <p:pic>
        <p:nvPicPr>
          <p:cNvPr id="11" name="Picture 10" descr="Screenshot from the solicitation webpage with an orange box around the solicitation files and orange stars next to addendum items">
            <a:extLst>
              <a:ext uri="{FF2B5EF4-FFF2-40B4-BE49-F238E27FC236}">
                <a16:creationId xmlns:a16="http://schemas.microsoft.com/office/drawing/2014/main" id="{9D815B19-FA40-BDEA-34D4-BCE86A838525}"/>
              </a:ext>
            </a:extLst>
          </p:cNvPr>
          <p:cNvPicPr>
            <a:picLocks/>
          </p:cNvPicPr>
          <p:nvPr/>
        </p:nvPicPr>
        <p:blipFill>
          <a:blip r:embed="rId4"/>
          <a:srcRect/>
          <a:stretch/>
        </p:blipFill>
        <p:spPr>
          <a:xfrm>
            <a:off x="6478333" y="1376330"/>
            <a:ext cx="3840480" cy="5019740"/>
          </a:xfrm>
          <a:prstGeom prst="rect">
            <a:avLst/>
          </a:prstGeom>
          <a:ln>
            <a:solidFill>
              <a:schemeClr val="accent1"/>
            </a:solidFill>
          </a:ln>
        </p:spPr>
      </p:pic>
      <p:sp>
        <p:nvSpPr>
          <p:cNvPr id="2" name="Slide Number Placeholder 1">
            <a:extLst>
              <a:ext uri="{FF2B5EF4-FFF2-40B4-BE49-F238E27FC236}">
                <a16:creationId xmlns:a16="http://schemas.microsoft.com/office/drawing/2014/main" id="{23880427-389B-4F21-A82D-0977B809F82A}"/>
              </a:ext>
            </a:extLst>
          </p:cNvPr>
          <p:cNvSpPr>
            <a:spLocks noGrp="1"/>
          </p:cNvSpPr>
          <p:nvPr>
            <p:ph type="sldNum" sz="quarter" idx="12"/>
          </p:nvPr>
        </p:nvSpPr>
        <p:spPr>
          <a:xfrm>
            <a:off x="10388600" y="6505589"/>
            <a:ext cx="1803400" cy="365125"/>
          </a:xfrm>
        </p:spPr>
        <p:txBody>
          <a:bodyPr/>
          <a:lstStyle/>
          <a:p>
            <a:fld id="{005C4985-ACD0-2B4C-8981-36243250F268}" type="slidenum">
              <a:rPr lang="en-US" smtClean="0">
                <a:solidFill>
                  <a:srgbClr val="083763"/>
                </a:solidFill>
              </a:rPr>
              <a:t>18</a:t>
            </a:fld>
            <a:endParaRPr lang="en-US" dirty="0">
              <a:solidFill>
                <a:srgbClr val="083763"/>
              </a:solidFill>
            </a:endParaRPr>
          </a:p>
        </p:txBody>
      </p:sp>
    </p:spTree>
    <p:extLst>
      <p:ext uri="{BB962C8B-B14F-4D97-AF65-F5344CB8AC3E}">
        <p14:creationId xmlns:p14="http://schemas.microsoft.com/office/powerpoint/2010/main" val="4033790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112" y="809622"/>
            <a:ext cx="10411968" cy="2387600"/>
          </a:xfrm>
        </p:spPr>
        <p:txBody>
          <a:bodyPr>
            <a:normAutofit/>
          </a:bodyPr>
          <a:lstStyle/>
          <a:p>
            <a:r>
              <a:rPr lang="en-US" sz="4000" b="1" dirty="0">
                <a:solidFill>
                  <a:srgbClr val="083763"/>
                </a:solidFill>
                <a:ea typeface="Tahoma"/>
                <a:cs typeface="Tahoma"/>
              </a:rPr>
              <a:t>Scope of Work</a:t>
            </a:r>
            <a:endParaRPr lang="en-US" sz="4000" b="1" dirty="0">
              <a:solidFill>
                <a:srgbClr val="083763"/>
              </a:solidFill>
              <a:ea typeface="Tahoma" panose="020B0604030504040204" pitchFamily="34" charset="0"/>
              <a:cs typeface="Tahoma" panose="020B0604030504040204" pitchFamily="34" charset="0"/>
            </a:endParaRPr>
          </a:p>
        </p:txBody>
      </p:sp>
      <p:sp>
        <p:nvSpPr>
          <p:cNvPr id="5" name="Subtitle 4">
            <a:extLst>
              <a:ext uri="{FF2B5EF4-FFF2-40B4-BE49-F238E27FC236}">
                <a16:creationId xmlns:a16="http://schemas.microsoft.com/office/drawing/2014/main" id="{17F6F165-4D7F-4DF8-A3F1-BC574B27FB4B}"/>
              </a:ext>
            </a:extLst>
          </p:cNvPr>
          <p:cNvSpPr>
            <a:spLocks noGrp="1"/>
          </p:cNvSpPr>
          <p:nvPr>
            <p:ph type="subTitle" idx="1"/>
          </p:nvPr>
        </p:nvSpPr>
        <p:spPr>
          <a:xfrm>
            <a:off x="890016" y="3324222"/>
            <a:ext cx="10411968" cy="2387600"/>
          </a:xfrm>
        </p:spPr>
        <p:txBody>
          <a:bodyPr vert="horz" lIns="91440" tIns="45720" rIns="91440" bIns="45720" rtlCol="0" anchor="t">
            <a:normAutofit/>
          </a:bodyPr>
          <a:lstStyle/>
          <a:p>
            <a:endParaRPr lang="en-US" dirty="0">
              <a:solidFill>
                <a:schemeClr val="tx2"/>
              </a:solidFill>
            </a:endParaRPr>
          </a:p>
          <a:p>
            <a:pPr>
              <a:lnSpc>
                <a:spcPct val="120000"/>
              </a:lnSpc>
              <a:spcAft>
                <a:spcPts val="600"/>
              </a:spcAft>
            </a:pPr>
            <a:r>
              <a:rPr lang="en-US" sz="3200" b="1" dirty="0">
                <a:solidFill>
                  <a:srgbClr val="083763"/>
                </a:solidFill>
                <a:ea typeface="Tahoma"/>
                <a:cs typeface="Tahoma"/>
              </a:rPr>
              <a:t>RFQ-24-401: </a:t>
            </a:r>
            <a:r>
              <a:rPr lang="en-US" sz="3200" b="1" dirty="0">
                <a:solidFill>
                  <a:srgbClr val="083763"/>
                </a:solidFill>
              </a:rPr>
              <a:t>Energy Code Development Support</a:t>
            </a:r>
          </a:p>
        </p:txBody>
      </p:sp>
      <p:sp>
        <p:nvSpPr>
          <p:cNvPr id="7" name="Slide Number Placeholder 4">
            <a:extLst>
              <a:ext uri="{FF2B5EF4-FFF2-40B4-BE49-F238E27FC236}">
                <a16:creationId xmlns:a16="http://schemas.microsoft.com/office/drawing/2014/main" id="{95EA1312-5D8A-4BC5-A362-243EA3A826AF}"/>
              </a:ext>
            </a:extLst>
          </p:cNvPr>
          <p:cNvSpPr txBox="1">
            <a:spLocks/>
          </p:cNvSpPr>
          <p:nvPr/>
        </p:nvSpPr>
        <p:spPr>
          <a:xfrm>
            <a:off x="10388600" y="6510528"/>
            <a:ext cx="180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C4985-ACD0-2B4C-8981-36243250F268}" type="slidenum">
              <a:rPr lang="en-US" smtClean="0">
                <a:solidFill>
                  <a:srgbClr val="083763"/>
                </a:solidFill>
              </a:rPr>
              <a:pPr/>
              <a:t>19</a:t>
            </a:fld>
            <a:endParaRPr lang="en-US" dirty="0">
              <a:solidFill>
                <a:srgbClr val="083763"/>
              </a:solidFill>
            </a:endParaRPr>
          </a:p>
        </p:txBody>
      </p:sp>
    </p:spTree>
    <p:extLst>
      <p:ext uri="{BB962C8B-B14F-4D97-AF65-F5344CB8AC3E}">
        <p14:creationId xmlns:p14="http://schemas.microsoft.com/office/powerpoint/2010/main" val="1875776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EA7D2-FEDF-7DD2-43B0-569665405D28}"/>
              </a:ext>
            </a:extLst>
          </p:cNvPr>
          <p:cNvSpPr>
            <a:spLocks noGrp="1"/>
          </p:cNvSpPr>
          <p:nvPr>
            <p:ph type="title"/>
          </p:nvPr>
        </p:nvSpPr>
        <p:spPr/>
        <p:txBody>
          <a:bodyPr/>
          <a:lstStyle/>
          <a:p>
            <a:r>
              <a:rPr lang="en-US" dirty="0">
                <a:solidFill>
                  <a:srgbClr val="083763"/>
                </a:solidFill>
              </a:rPr>
              <a:t>Welcome and Introductions</a:t>
            </a:r>
          </a:p>
        </p:txBody>
      </p:sp>
      <p:sp>
        <p:nvSpPr>
          <p:cNvPr id="7" name="Content Placeholder 2">
            <a:extLst>
              <a:ext uri="{FF2B5EF4-FFF2-40B4-BE49-F238E27FC236}">
                <a16:creationId xmlns:a16="http://schemas.microsoft.com/office/drawing/2014/main" id="{C8229BCF-9060-56C0-DB7A-B9EBEBB71923}"/>
              </a:ext>
            </a:extLst>
          </p:cNvPr>
          <p:cNvSpPr>
            <a:spLocks noGrp="1"/>
          </p:cNvSpPr>
          <p:nvPr>
            <p:ph idx="1"/>
          </p:nvPr>
        </p:nvSpPr>
        <p:spPr>
          <a:xfrm>
            <a:off x="1511135" y="1371600"/>
            <a:ext cx="9169730" cy="4901056"/>
          </a:xfrm>
        </p:spPr>
        <p:txBody>
          <a:bodyPr>
            <a:normAutofit fontScale="92500" lnSpcReduction="20000"/>
          </a:bodyPr>
          <a:lstStyle/>
          <a:p>
            <a:pPr marL="0" indent="0">
              <a:lnSpc>
                <a:spcPct val="100000"/>
              </a:lnSpc>
              <a:spcAft>
                <a:spcPts val="1200"/>
              </a:spcAft>
              <a:buClr>
                <a:srgbClr val="FFC000"/>
              </a:buClr>
              <a:buSzPct val="100000"/>
              <a:buNone/>
              <a:defRPr/>
            </a:pPr>
            <a:r>
              <a:rPr lang="en-US" sz="3000" b="1" dirty="0">
                <a:solidFill>
                  <a:srgbClr val="083763"/>
                </a:solidFill>
                <a:latin typeface="Arial Black" panose="020B0A04020102020204" pitchFamily="34" charset="0"/>
              </a:rPr>
              <a:t>Efficiency Division:</a:t>
            </a:r>
          </a:p>
          <a:p>
            <a:pPr marL="568325" indent="-334963">
              <a:lnSpc>
                <a:spcPct val="100000"/>
              </a:lnSpc>
              <a:spcAft>
                <a:spcPts val="1200"/>
              </a:spcAft>
              <a:buClr>
                <a:srgbClr val="FF6600"/>
              </a:buClr>
              <a:buSzPct val="100000"/>
              <a:buFont typeface="Arial" panose="020B0604020202020204" pitchFamily="34" charset="0"/>
              <a:buChar char="•"/>
              <a:defRPr/>
            </a:pPr>
            <a:r>
              <a:rPr lang="en-US" sz="2600" b="1" dirty="0">
                <a:solidFill>
                  <a:srgbClr val="083763"/>
                </a:solidFill>
              </a:rPr>
              <a:t>Elizabeth Butler</a:t>
            </a:r>
            <a:r>
              <a:rPr lang="en-US" sz="2600" dirty="0">
                <a:solidFill>
                  <a:srgbClr val="083763"/>
                </a:solidFill>
              </a:rPr>
              <a:t>, Contract and Grant Manager</a:t>
            </a:r>
          </a:p>
          <a:p>
            <a:pPr marL="568325" indent="-334963">
              <a:lnSpc>
                <a:spcPct val="100000"/>
              </a:lnSpc>
              <a:spcAft>
                <a:spcPts val="1200"/>
              </a:spcAft>
              <a:buClr>
                <a:srgbClr val="FF6600"/>
              </a:buClr>
              <a:buSzPct val="100000"/>
              <a:buFont typeface="Arial" panose="020B0604020202020204" pitchFamily="34" charset="0"/>
              <a:buChar char="•"/>
              <a:defRPr/>
            </a:pPr>
            <a:r>
              <a:rPr lang="en-US" sz="2600" b="1" dirty="0">
                <a:solidFill>
                  <a:srgbClr val="083763"/>
                </a:solidFill>
              </a:rPr>
              <a:t>Lien Huynh</a:t>
            </a:r>
            <a:r>
              <a:rPr lang="en-US" sz="2600" dirty="0">
                <a:solidFill>
                  <a:srgbClr val="083763"/>
                </a:solidFill>
              </a:rPr>
              <a:t>, Grants Analyst</a:t>
            </a:r>
          </a:p>
          <a:p>
            <a:pPr marL="568325" indent="-334963">
              <a:lnSpc>
                <a:spcPct val="100000"/>
              </a:lnSpc>
              <a:spcAft>
                <a:spcPts val="1200"/>
              </a:spcAft>
              <a:buClr>
                <a:srgbClr val="FF6600"/>
              </a:buClr>
              <a:buSzPct val="100000"/>
              <a:buFont typeface="Arial" panose="020B0604020202020204" pitchFamily="34" charset="0"/>
              <a:buChar char="•"/>
              <a:defRPr/>
            </a:pPr>
            <a:r>
              <a:rPr lang="en-US" sz="2600" b="1" dirty="0">
                <a:solidFill>
                  <a:srgbClr val="083763"/>
                </a:solidFill>
              </a:rPr>
              <a:t>Will Vicent</a:t>
            </a:r>
            <a:r>
              <a:rPr lang="en-US" sz="2600" dirty="0">
                <a:solidFill>
                  <a:srgbClr val="083763"/>
                </a:solidFill>
              </a:rPr>
              <a:t>, </a:t>
            </a:r>
            <a:r>
              <a:rPr lang="en-US" sz="2600" dirty="0">
                <a:solidFill>
                  <a:srgbClr val="083763"/>
                </a:solidFill>
                <a:effectLst/>
                <a:ea typeface="Times New Roman" panose="02020603050405020304" pitchFamily="18" charset="0"/>
                <a:cs typeface="Calibri" panose="020F0502020204030204" pitchFamily="34" charset="0"/>
              </a:rPr>
              <a:t>Building Standards Deputy Director</a:t>
            </a:r>
          </a:p>
          <a:p>
            <a:pPr marL="568325" indent="-334963">
              <a:lnSpc>
                <a:spcPct val="100000"/>
              </a:lnSpc>
              <a:spcAft>
                <a:spcPts val="1200"/>
              </a:spcAft>
              <a:buClr>
                <a:srgbClr val="FF6600"/>
              </a:buClr>
              <a:buSzPct val="100000"/>
              <a:buFont typeface="Arial" panose="020B0604020202020204" pitchFamily="34" charset="0"/>
              <a:buChar char="•"/>
              <a:defRPr/>
            </a:pPr>
            <a:r>
              <a:rPr lang="en-US" sz="2600" b="1" dirty="0">
                <a:solidFill>
                  <a:srgbClr val="083763"/>
                </a:solidFill>
                <a:effectLst/>
                <a:ea typeface="Times New Roman" panose="02020603050405020304" pitchFamily="18" charset="0"/>
                <a:cs typeface="Calibri" panose="020F0502020204030204" pitchFamily="34" charset="0"/>
              </a:rPr>
              <a:t>Che Geiser, </a:t>
            </a:r>
            <a:r>
              <a:rPr lang="en-US" sz="2600" dirty="0">
                <a:solidFill>
                  <a:srgbClr val="083763"/>
                </a:solidFill>
                <a:effectLst/>
                <a:ea typeface="Times New Roman" panose="02020603050405020304" pitchFamily="18" charset="0"/>
                <a:cs typeface="Calibri" panose="020F0502020204030204" pitchFamily="34" charset="0"/>
              </a:rPr>
              <a:t>Standards Compliance Program Manager</a:t>
            </a:r>
          </a:p>
          <a:p>
            <a:pPr marL="0" indent="0">
              <a:lnSpc>
                <a:spcPct val="100000"/>
              </a:lnSpc>
              <a:spcAft>
                <a:spcPts val="1200"/>
              </a:spcAft>
              <a:buClr>
                <a:srgbClr val="FFC000"/>
              </a:buClr>
              <a:buSzPct val="100000"/>
              <a:buNone/>
              <a:defRPr/>
            </a:pPr>
            <a:r>
              <a:rPr lang="en-US" sz="3000" b="1">
                <a:solidFill>
                  <a:srgbClr val="083763"/>
                </a:solidFill>
                <a:latin typeface="Arial Black" panose="020B0A04020102020204" pitchFamily="34" charset="0"/>
              </a:rPr>
              <a:t>Contracts</a:t>
            </a:r>
            <a:r>
              <a:rPr lang="en-US" sz="3000" b="1" dirty="0">
                <a:solidFill>
                  <a:srgbClr val="083763"/>
                </a:solidFill>
                <a:latin typeface="Arial Black" panose="020B0A04020102020204" pitchFamily="34" charset="0"/>
              </a:rPr>
              <a:t>, Grants, and Loans Office:</a:t>
            </a:r>
          </a:p>
          <a:p>
            <a:pPr marL="568325" indent="-334963">
              <a:lnSpc>
                <a:spcPct val="100000"/>
              </a:lnSpc>
              <a:spcAft>
                <a:spcPts val="1200"/>
              </a:spcAft>
              <a:buClr>
                <a:srgbClr val="FF6600"/>
              </a:buClr>
              <a:buSzPct val="100000"/>
              <a:buFont typeface="Arial" panose="020B0604020202020204" pitchFamily="34" charset="0"/>
              <a:buChar char="•"/>
              <a:defRPr/>
            </a:pPr>
            <a:r>
              <a:rPr lang="en-US" sz="2600" b="1" dirty="0">
                <a:solidFill>
                  <a:srgbClr val="083763"/>
                </a:solidFill>
              </a:rPr>
              <a:t>Carissa Peri</a:t>
            </a:r>
            <a:r>
              <a:rPr lang="en-US" sz="2600" dirty="0">
                <a:solidFill>
                  <a:srgbClr val="083763"/>
                </a:solidFill>
              </a:rPr>
              <a:t>, Commission Agreement Officer</a:t>
            </a:r>
          </a:p>
          <a:p>
            <a:pPr marL="568325" indent="-334963">
              <a:lnSpc>
                <a:spcPct val="100000"/>
              </a:lnSpc>
              <a:spcAft>
                <a:spcPts val="1200"/>
              </a:spcAft>
              <a:buClr>
                <a:srgbClr val="FF6600"/>
              </a:buClr>
              <a:buSzPct val="100000"/>
              <a:defRPr/>
            </a:pPr>
            <a:r>
              <a:rPr lang="en-US" sz="2600" b="1" dirty="0">
                <a:solidFill>
                  <a:srgbClr val="083763"/>
                </a:solidFill>
              </a:rPr>
              <a:t>Phil Dyer</a:t>
            </a:r>
            <a:r>
              <a:rPr lang="en-US" sz="2600" dirty="0">
                <a:solidFill>
                  <a:srgbClr val="083763"/>
                </a:solidFill>
              </a:rPr>
              <a:t>, Commission Agreement Officer</a:t>
            </a:r>
          </a:p>
          <a:p>
            <a:pPr marL="0" indent="0">
              <a:spcAft>
                <a:spcPts val="1200"/>
              </a:spcAft>
              <a:buClr>
                <a:srgbClr val="FFC000"/>
              </a:buClr>
              <a:buSzPct val="100000"/>
              <a:buNone/>
              <a:defRPr/>
            </a:pPr>
            <a:endParaRPr lang="en-US" sz="2400" dirty="0"/>
          </a:p>
          <a:p>
            <a:pPr marL="0" indent="0">
              <a:spcAft>
                <a:spcPts val="1200"/>
              </a:spcAft>
              <a:buClr>
                <a:srgbClr val="FFC000"/>
              </a:buClr>
              <a:buSzPct val="100000"/>
              <a:buNone/>
              <a:defRPr/>
            </a:pPr>
            <a:endParaRPr lang="en-US" sz="2400" dirty="0"/>
          </a:p>
          <a:p>
            <a:pPr marL="0" indent="0">
              <a:spcAft>
                <a:spcPts val="1200"/>
              </a:spcAft>
              <a:buClr>
                <a:srgbClr val="FFC000"/>
              </a:buClr>
              <a:buSzPct val="100000"/>
              <a:buNone/>
              <a:defRPr/>
            </a:pPr>
            <a:endParaRPr lang="en-US" sz="2400" dirty="0"/>
          </a:p>
        </p:txBody>
      </p:sp>
      <p:sp>
        <p:nvSpPr>
          <p:cNvPr id="4" name="Slide Number Placeholder 3">
            <a:extLst>
              <a:ext uri="{FF2B5EF4-FFF2-40B4-BE49-F238E27FC236}">
                <a16:creationId xmlns:a16="http://schemas.microsoft.com/office/drawing/2014/main" id="{1EBB2532-FF5D-E909-057C-9BEFA0DF92DF}"/>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pPr/>
              <a:t>2</a:t>
            </a:fld>
            <a:endParaRPr lang="en-US" dirty="0">
              <a:solidFill>
                <a:srgbClr val="083763"/>
              </a:solidFill>
            </a:endParaRPr>
          </a:p>
        </p:txBody>
      </p:sp>
    </p:spTree>
    <p:extLst>
      <p:ext uri="{BB962C8B-B14F-4D97-AF65-F5344CB8AC3E}">
        <p14:creationId xmlns:p14="http://schemas.microsoft.com/office/powerpoint/2010/main" val="102530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EA8E-16BD-0600-78F1-B199739A9941}"/>
              </a:ext>
            </a:extLst>
          </p:cNvPr>
          <p:cNvSpPr>
            <a:spLocks noGrp="1"/>
          </p:cNvSpPr>
          <p:nvPr>
            <p:ph type="title"/>
          </p:nvPr>
        </p:nvSpPr>
        <p:spPr/>
        <p:txBody>
          <a:bodyPr/>
          <a:lstStyle/>
          <a:p>
            <a:r>
              <a:rPr lang="en-US" dirty="0">
                <a:solidFill>
                  <a:srgbClr val="083763"/>
                </a:solidFill>
              </a:rPr>
              <a:t>Scope of Work Tasks</a:t>
            </a:r>
          </a:p>
        </p:txBody>
      </p:sp>
      <p:graphicFrame>
        <p:nvGraphicFramePr>
          <p:cNvPr id="5" name="Content Placeholder 4" descr="This table includes the Scope of Work task numbers and names for this solicitation, which are also available on pages 14-15 of the solicitation manual. ">
            <a:extLst>
              <a:ext uri="{FF2B5EF4-FFF2-40B4-BE49-F238E27FC236}">
                <a16:creationId xmlns:a16="http://schemas.microsoft.com/office/drawing/2014/main" id="{99CA2CE2-E51A-EE4D-D12E-7454313231F0}"/>
              </a:ext>
            </a:extLst>
          </p:cNvPr>
          <p:cNvGraphicFramePr>
            <a:graphicFrameLocks noGrp="1"/>
          </p:cNvGraphicFramePr>
          <p:nvPr>
            <p:ph idx="1"/>
            <p:extLst>
              <p:ext uri="{D42A27DB-BD31-4B8C-83A1-F6EECF244321}">
                <p14:modId xmlns:p14="http://schemas.microsoft.com/office/powerpoint/2010/main" val="2701881042"/>
              </p:ext>
            </p:extLst>
          </p:nvPr>
        </p:nvGraphicFramePr>
        <p:xfrm>
          <a:off x="1483767" y="1371600"/>
          <a:ext cx="9224465" cy="4177971"/>
        </p:xfrm>
        <a:graphic>
          <a:graphicData uri="http://schemas.openxmlformats.org/drawingml/2006/table">
            <a:tbl>
              <a:tblPr firstRow="1" firstCol="1" bandRow="1">
                <a:tableStyleId>{B301B821-A1FF-4177-AEE7-76D212191A09}</a:tableStyleId>
              </a:tblPr>
              <a:tblGrid>
                <a:gridCol w="1183233">
                  <a:extLst>
                    <a:ext uri="{9D8B030D-6E8A-4147-A177-3AD203B41FA5}">
                      <a16:colId xmlns:a16="http://schemas.microsoft.com/office/drawing/2014/main" val="1037558502"/>
                    </a:ext>
                  </a:extLst>
                </a:gridCol>
                <a:gridCol w="8041232">
                  <a:extLst>
                    <a:ext uri="{9D8B030D-6E8A-4147-A177-3AD203B41FA5}">
                      <a16:colId xmlns:a16="http://schemas.microsoft.com/office/drawing/2014/main" val="2741267471"/>
                    </a:ext>
                  </a:extLst>
                </a:gridCol>
              </a:tblGrid>
              <a:tr h="506627">
                <a:tc>
                  <a:txBody>
                    <a:bodyPr/>
                    <a:lstStyle/>
                    <a:p>
                      <a:pPr marL="0" marR="0" algn="ctr">
                        <a:spcBef>
                          <a:spcPts val="0"/>
                        </a:spcBef>
                        <a:spcAft>
                          <a:spcPts val="0"/>
                        </a:spcAft>
                      </a:pPr>
                      <a:r>
                        <a:rPr lang="en-US" sz="1800" b="1" cap="all" dirty="0">
                          <a:solidFill>
                            <a:schemeClr val="bg1"/>
                          </a:solidFill>
                          <a:effectLst/>
                        </a:rPr>
                        <a:t>Task #</a:t>
                      </a:r>
                      <a:endParaRPr lang="en-US" sz="1800" b="1"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cap="all" dirty="0">
                          <a:solidFill>
                            <a:schemeClr val="bg1"/>
                          </a:solidFill>
                          <a:effectLst/>
                        </a:rPr>
                        <a:t>TASK NAME</a:t>
                      </a:r>
                      <a:endParaRPr lang="en-US" sz="1800" b="1"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8550342"/>
                  </a:ext>
                </a:extLst>
              </a:tr>
              <a:tr h="452422">
                <a:tc>
                  <a:txBody>
                    <a:bodyPr/>
                    <a:lstStyle/>
                    <a:p>
                      <a:pPr marL="0" marR="0" algn="ctr">
                        <a:lnSpc>
                          <a:spcPct val="107000"/>
                        </a:lnSpc>
                        <a:spcBef>
                          <a:spcPts val="0"/>
                        </a:spcBef>
                        <a:spcAft>
                          <a:spcPts val="700"/>
                        </a:spcAft>
                      </a:pPr>
                      <a:r>
                        <a:rPr lang="en-US" sz="1800" b="0" dirty="0">
                          <a:solidFill>
                            <a:srgbClr val="083763"/>
                          </a:solidFill>
                          <a:effectLst/>
                          <a:latin typeface="+mn-lt"/>
                          <a:ea typeface="Times New Roman" panose="02020603050405020304" pitchFamily="18" charset="0"/>
                          <a:cs typeface="Tahoma" panose="020B0604030504040204" pitchFamily="34" charset="0"/>
                        </a:rPr>
                        <a:t>1</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83763"/>
                          </a:solidFill>
                          <a:effectLst/>
                          <a:latin typeface="+mn-lt"/>
                          <a:ea typeface="Times New Roman" panose="02020603050405020304" pitchFamily="18" charset="0"/>
                          <a:cs typeface="Tahoma" panose="020B0604030504040204" pitchFamily="34" charset="0"/>
                        </a:rPr>
                        <a:t>Agreement Management</a:t>
                      </a:r>
                      <a:endParaRPr lang="en-US" sz="180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366595"/>
                  </a:ext>
                </a:extLst>
              </a:tr>
              <a:tr h="506627">
                <a:tc>
                  <a:txBody>
                    <a:bodyPr/>
                    <a:lstStyle/>
                    <a:p>
                      <a:pPr marL="0" marR="0" algn="ctr">
                        <a:lnSpc>
                          <a:spcPct val="107000"/>
                        </a:lnSpc>
                        <a:spcBef>
                          <a:spcPts val="0"/>
                        </a:spcBef>
                        <a:spcAft>
                          <a:spcPts val="0"/>
                        </a:spcAft>
                      </a:pPr>
                      <a:r>
                        <a:rPr lang="en-US" sz="1800" b="0" dirty="0">
                          <a:solidFill>
                            <a:srgbClr val="083763"/>
                          </a:solidFill>
                          <a:effectLst/>
                          <a:latin typeface="+mn-lt"/>
                          <a:ea typeface="Times New Roman" panose="02020603050405020304" pitchFamily="18" charset="0"/>
                          <a:cs typeface="Tahoma" panose="020B0604030504040204" pitchFamily="34" charset="0"/>
                        </a:rPr>
                        <a:t>2</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83763"/>
                          </a:solidFill>
                          <a:effectLst/>
                          <a:latin typeface="+mn-lt"/>
                          <a:ea typeface="Times New Roman" panose="02020603050405020304" pitchFamily="18" charset="0"/>
                          <a:cs typeface="Tahoma" panose="020B0604030504040204" pitchFamily="34" charset="0"/>
                        </a:rPr>
                        <a:t>Energy Code Update Measure Identification and Analysis</a:t>
                      </a:r>
                      <a:endParaRPr lang="en-US" sz="180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5844657"/>
                  </a:ext>
                </a:extLst>
              </a:tr>
              <a:tr h="506627">
                <a:tc>
                  <a:txBody>
                    <a:bodyPr/>
                    <a:lstStyle/>
                    <a:p>
                      <a:pPr marL="0" marR="0" algn="ctr">
                        <a:lnSpc>
                          <a:spcPct val="107000"/>
                        </a:lnSpc>
                        <a:spcBef>
                          <a:spcPts val="0"/>
                        </a:spcBef>
                        <a:spcAft>
                          <a:spcPts val="0"/>
                        </a:spcAft>
                      </a:pPr>
                      <a:r>
                        <a:rPr lang="en-US" sz="1800" b="0" dirty="0">
                          <a:solidFill>
                            <a:srgbClr val="083763"/>
                          </a:solidFill>
                          <a:effectLst/>
                          <a:latin typeface="+mn-lt"/>
                          <a:ea typeface="Times New Roman" panose="02020603050405020304" pitchFamily="18" charset="0"/>
                          <a:cs typeface="Tahoma" panose="020B0604030504040204" pitchFamily="34" charset="0"/>
                        </a:rPr>
                        <a:t>3</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83763"/>
                          </a:solidFill>
                          <a:effectLst/>
                          <a:latin typeface="+mn-lt"/>
                          <a:ea typeface="Times New Roman" panose="02020603050405020304" pitchFamily="18" charset="0"/>
                          <a:cs typeface="Tahoma" panose="020B0604030504040204" pitchFamily="34" charset="0"/>
                        </a:rPr>
                        <a:t>Energy and Climate Accounting Methodologies for the Energy Code</a:t>
                      </a:r>
                      <a:endParaRPr lang="en-US" sz="180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9584219"/>
                  </a:ext>
                </a:extLst>
              </a:tr>
              <a:tr h="485149">
                <a:tc>
                  <a:txBody>
                    <a:bodyPr/>
                    <a:lstStyle/>
                    <a:p>
                      <a:pPr marL="0" marR="0" algn="ctr">
                        <a:lnSpc>
                          <a:spcPct val="107000"/>
                        </a:lnSpc>
                        <a:spcBef>
                          <a:spcPts val="0"/>
                        </a:spcBef>
                        <a:spcAft>
                          <a:spcPts val="0"/>
                        </a:spcAft>
                      </a:pPr>
                      <a:r>
                        <a:rPr lang="en-US" sz="1800" b="0" dirty="0">
                          <a:solidFill>
                            <a:srgbClr val="083763"/>
                          </a:solidFill>
                          <a:effectLst/>
                          <a:latin typeface="+mn-lt"/>
                          <a:ea typeface="Times New Roman" panose="02020603050405020304" pitchFamily="18" charset="0"/>
                          <a:cs typeface="Tahoma" panose="020B0604030504040204" pitchFamily="34" charset="0"/>
                        </a:rPr>
                        <a:t>4</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83763"/>
                          </a:solidFill>
                          <a:effectLst/>
                          <a:latin typeface="+mn-lt"/>
                          <a:ea typeface="Times New Roman" panose="02020603050405020304" pitchFamily="18" charset="0"/>
                          <a:cs typeface="Tahoma" panose="020B0604030504040204" pitchFamily="34" charset="0"/>
                        </a:rPr>
                        <a:t>Energy Code Software Tools Development and Maintenance </a:t>
                      </a:r>
                      <a:endParaRPr lang="en-US" sz="180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0171156"/>
                  </a:ext>
                </a:extLst>
              </a:tr>
              <a:tr h="486081">
                <a:tc>
                  <a:txBody>
                    <a:bodyPr/>
                    <a:lstStyle/>
                    <a:p>
                      <a:pPr marL="0" marR="0" algn="ctr">
                        <a:lnSpc>
                          <a:spcPct val="107000"/>
                        </a:lnSpc>
                        <a:spcBef>
                          <a:spcPts val="0"/>
                        </a:spcBef>
                        <a:spcAft>
                          <a:spcPts val="0"/>
                        </a:spcAft>
                      </a:pPr>
                      <a:r>
                        <a:rPr lang="en-US" sz="1800" b="0" dirty="0">
                          <a:solidFill>
                            <a:srgbClr val="083763"/>
                          </a:solidFill>
                          <a:effectLst/>
                          <a:latin typeface="+mn-lt"/>
                          <a:ea typeface="Times New Roman" panose="02020603050405020304" pitchFamily="18" charset="0"/>
                          <a:cs typeface="Tahoma" panose="020B0604030504040204" pitchFamily="34" charset="0"/>
                        </a:rPr>
                        <a:t>5</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83763"/>
                          </a:solidFill>
                          <a:effectLst/>
                          <a:latin typeface="+mn-lt"/>
                          <a:ea typeface="Times New Roman" panose="02020603050405020304" pitchFamily="18" charset="0"/>
                          <a:cs typeface="Tahoma" panose="020B0604030504040204" pitchFamily="34" charset="0"/>
                        </a:rPr>
                        <a:t>Energy Code Software Tools Documentation and Deployment</a:t>
                      </a:r>
                      <a:endParaRPr lang="en-US" sz="180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2340942"/>
                  </a:ext>
                </a:extLst>
              </a:tr>
              <a:tr h="748357">
                <a:tc>
                  <a:txBody>
                    <a:bodyPr/>
                    <a:lstStyle/>
                    <a:p>
                      <a:pPr marL="0" marR="0" algn="ctr">
                        <a:lnSpc>
                          <a:spcPct val="107000"/>
                        </a:lnSpc>
                        <a:spcBef>
                          <a:spcPts val="0"/>
                        </a:spcBef>
                        <a:spcAft>
                          <a:spcPts val="0"/>
                        </a:spcAft>
                      </a:pPr>
                      <a:r>
                        <a:rPr lang="en-US" sz="1800" b="0" u="none" dirty="0">
                          <a:solidFill>
                            <a:srgbClr val="083763"/>
                          </a:solidFill>
                          <a:effectLst/>
                          <a:latin typeface="+mn-lt"/>
                          <a:ea typeface="Times New Roman" panose="02020603050405020304" pitchFamily="18" charset="0"/>
                          <a:cs typeface="Tahoma" panose="020B0604030504040204" pitchFamily="34" charset="0"/>
                        </a:rPr>
                        <a:t>6</a:t>
                      </a:r>
                      <a:endParaRPr lang="en-US" sz="1800" b="0" u="none"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0" u="none" dirty="0">
                          <a:solidFill>
                            <a:srgbClr val="083763"/>
                          </a:solidFill>
                          <a:effectLst/>
                          <a:latin typeface="+mn-lt"/>
                          <a:ea typeface="Times New Roman" panose="02020603050405020304" pitchFamily="18" charset="0"/>
                          <a:cs typeface="Tahoma" panose="020B0604030504040204" pitchFamily="34" charset="0"/>
                        </a:rPr>
                        <a:t>Energy Code Compliance Documentation, Compliance Analysis &amp; Compliance Data Infrastructure Support</a:t>
                      </a:r>
                      <a:endParaRPr lang="en-US" sz="1800" b="0" u="none"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3043894"/>
                  </a:ext>
                </a:extLst>
              </a:tr>
              <a:tr h="486081">
                <a:tc>
                  <a:txBody>
                    <a:bodyPr/>
                    <a:lstStyle/>
                    <a:p>
                      <a:pPr marL="0" marR="0" algn="ctr">
                        <a:lnSpc>
                          <a:spcPct val="107000"/>
                        </a:lnSpc>
                        <a:spcBef>
                          <a:spcPts val="0"/>
                        </a:spcBef>
                        <a:spcAft>
                          <a:spcPts val="0"/>
                        </a:spcAft>
                      </a:pPr>
                      <a:r>
                        <a:rPr lang="en-US" sz="1800" b="0" u="none" dirty="0">
                          <a:solidFill>
                            <a:srgbClr val="083763"/>
                          </a:solidFill>
                          <a:effectLst/>
                          <a:latin typeface="+mn-lt"/>
                          <a:ea typeface="Times New Roman" panose="02020603050405020304" pitchFamily="18" charset="0"/>
                          <a:cs typeface="Tahoma" panose="020B0604030504040204" pitchFamily="34" charset="0"/>
                        </a:rPr>
                        <a:t>7</a:t>
                      </a:r>
                      <a:endParaRPr lang="en-US" sz="1800" b="0" u="none"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83763"/>
                          </a:solidFill>
                          <a:effectLst/>
                          <a:latin typeface="+mn-lt"/>
                          <a:ea typeface="Times New Roman" panose="02020603050405020304" pitchFamily="18" charset="0"/>
                          <a:cs typeface="Tahoma" panose="020B0604030504040204" pitchFamily="34" charset="0"/>
                        </a:rPr>
                        <a:t>Contingencies</a:t>
                      </a:r>
                      <a:endParaRPr lang="en-US" sz="180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7908090"/>
                  </a:ext>
                </a:extLst>
              </a:tr>
            </a:tbl>
          </a:graphicData>
        </a:graphic>
      </p:graphicFrame>
      <p:sp>
        <p:nvSpPr>
          <p:cNvPr id="3" name="TextBox 2">
            <a:extLst>
              <a:ext uri="{FF2B5EF4-FFF2-40B4-BE49-F238E27FC236}">
                <a16:creationId xmlns:a16="http://schemas.microsoft.com/office/drawing/2014/main" id="{B80B9DEF-EBB6-99AB-5A89-52A024185D2E}"/>
              </a:ext>
            </a:extLst>
          </p:cNvPr>
          <p:cNvSpPr txBox="1"/>
          <p:nvPr/>
        </p:nvSpPr>
        <p:spPr>
          <a:xfrm>
            <a:off x="0" y="6382512"/>
            <a:ext cx="3929744" cy="369332"/>
          </a:xfrm>
          <a:prstGeom prst="rect">
            <a:avLst/>
          </a:prstGeom>
          <a:noFill/>
        </p:spPr>
        <p:txBody>
          <a:bodyPr wrap="square" rtlCol="0">
            <a:spAutoFit/>
          </a:bodyPr>
          <a:lstStyle/>
          <a:p>
            <a:r>
              <a:rPr lang="en-US" b="1" dirty="0">
                <a:solidFill>
                  <a:srgbClr val="083763"/>
                </a:solidFill>
                <a:ea typeface="Tahoma" panose="020B0604030504040204" pitchFamily="34" charset="0"/>
                <a:cs typeface="Tahoma" panose="020B0604030504040204" pitchFamily="34" charset="0"/>
              </a:rPr>
              <a:t>Solicitation Manual pages 16-29</a:t>
            </a:r>
          </a:p>
        </p:txBody>
      </p:sp>
      <p:sp>
        <p:nvSpPr>
          <p:cNvPr id="4" name="Slide Number Placeholder 3">
            <a:extLst>
              <a:ext uri="{FF2B5EF4-FFF2-40B4-BE49-F238E27FC236}">
                <a16:creationId xmlns:a16="http://schemas.microsoft.com/office/drawing/2014/main" id="{0BC97DCB-9B5C-AF69-A683-CDC9F40AE19D}"/>
              </a:ext>
            </a:extLst>
          </p:cNvPr>
          <p:cNvSpPr>
            <a:spLocks noGrp="1"/>
          </p:cNvSpPr>
          <p:nvPr>
            <p:ph type="sldNum" sz="quarter" idx="12"/>
          </p:nvPr>
        </p:nvSpPr>
        <p:spPr>
          <a:xfrm>
            <a:off x="10388600" y="6512709"/>
            <a:ext cx="1803400" cy="365125"/>
          </a:xfrm>
        </p:spPr>
        <p:txBody>
          <a:bodyPr/>
          <a:lstStyle/>
          <a:p>
            <a:fld id="{005C4985-ACD0-2B4C-8981-36243250F268}" type="slidenum">
              <a:rPr lang="en-US" smtClean="0">
                <a:solidFill>
                  <a:srgbClr val="083763"/>
                </a:solidFill>
              </a:rPr>
              <a:t>20</a:t>
            </a:fld>
            <a:endParaRPr lang="en-US" dirty="0">
              <a:solidFill>
                <a:srgbClr val="083763"/>
              </a:solidFill>
            </a:endParaRPr>
          </a:p>
        </p:txBody>
      </p:sp>
    </p:spTree>
    <p:extLst>
      <p:ext uri="{BB962C8B-B14F-4D97-AF65-F5344CB8AC3E}">
        <p14:creationId xmlns:p14="http://schemas.microsoft.com/office/powerpoint/2010/main" val="2376773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9410-3345-131D-7E64-F8A83C9D8D97}"/>
              </a:ext>
            </a:extLst>
          </p:cNvPr>
          <p:cNvSpPr>
            <a:spLocks noGrp="1"/>
          </p:cNvSpPr>
          <p:nvPr>
            <p:ph type="title"/>
          </p:nvPr>
        </p:nvSpPr>
        <p:spPr/>
        <p:txBody>
          <a:bodyPr>
            <a:normAutofit/>
          </a:bodyPr>
          <a:lstStyle/>
          <a:p>
            <a:r>
              <a:rPr lang="en-US" dirty="0">
                <a:solidFill>
                  <a:srgbClr val="083763"/>
                </a:solidFill>
              </a:rPr>
              <a:t>Task 1: Requirements</a:t>
            </a:r>
          </a:p>
        </p:txBody>
      </p:sp>
      <p:sp>
        <p:nvSpPr>
          <p:cNvPr id="6" name="TextBox 5">
            <a:extLst>
              <a:ext uri="{FF2B5EF4-FFF2-40B4-BE49-F238E27FC236}">
                <a16:creationId xmlns:a16="http://schemas.microsoft.com/office/drawing/2014/main" id="{2B35D8F1-7492-BCD6-A3A9-A9A18209CC6F}"/>
              </a:ext>
            </a:extLst>
          </p:cNvPr>
          <p:cNvSpPr txBox="1"/>
          <p:nvPr/>
        </p:nvSpPr>
        <p:spPr>
          <a:xfrm>
            <a:off x="1006526" y="1371600"/>
            <a:ext cx="10178947" cy="3880037"/>
          </a:xfrm>
          <a:prstGeom prst="rect">
            <a:avLst/>
          </a:prstGeom>
          <a:noFill/>
        </p:spPr>
        <p:txBody>
          <a:bodyPr wrap="square">
            <a:spAutoFit/>
          </a:bodyPr>
          <a:lstStyle/>
          <a:p>
            <a:pPr marL="457200" indent="-457200">
              <a:lnSpc>
                <a:spcPct val="90000"/>
              </a:lnSpc>
              <a:spcBef>
                <a:spcPts val="1000"/>
              </a:spcBef>
              <a:spcAft>
                <a:spcPts val="1200"/>
              </a:spcAft>
              <a:buClr>
                <a:srgbClr val="FF6600"/>
              </a:buClr>
              <a:buFont typeface="Arial" panose="020B0604020202020204" pitchFamily="34" charset="0"/>
              <a:buChar char="•"/>
            </a:pPr>
            <a:r>
              <a:rPr lang="en-US" sz="3200" b="1" dirty="0">
                <a:solidFill>
                  <a:srgbClr val="083763"/>
                </a:solidFill>
                <a:latin typeface="+mj-lt"/>
              </a:rPr>
              <a:t>Maximum budget:</a:t>
            </a:r>
          </a:p>
          <a:p>
            <a:pPr marL="1377950" lvl="1" indent="-463550">
              <a:lnSpc>
                <a:spcPct val="90000"/>
              </a:lnSpc>
              <a:spcBef>
                <a:spcPts val="1000"/>
              </a:spcBef>
              <a:spcAft>
                <a:spcPts val="1200"/>
              </a:spcAft>
              <a:buClr>
                <a:srgbClr val="FF6600"/>
              </a:buClr>
              <a:buFont typeface="Courier New" panose="02070309020205020404" pitchFamily="49" charset="0"/>
              <a:buChar char="o"/>
            </a:pPr>
            <a:r>
              <a:rPr lang="en-US" sz="3200" dirty="0">
                <a:solidFill>
                  <a:srgbClr val="083763"/>
                </a:solidFill>
              </a:rPr>
              <a:t>10% of total Agreement budget </a:t>
            </a:r>
          </a:p>
          <a:p>
            <a:pPr marL="457200" indent="-457200">
              <a:lnSpc>
                <a:spcPct val="90000"/>
              </a:lnSpc>
              <a:spcBef>
                <a:spcPts val="1000"/>
              </a:spcBef>
              <a:spcAft>
                <a:spcPts val="1200"/>
              </a:spcAft>
              <a:buClr>
                <a:srgbClr val="FF6600"/>
              </a:buClr>
              <a:buFont typeface="Arial" panose="020B0604020202020204" pitchFamily="34" charset="0"/>
              <a:buChar char="•"/>
            </a:pPr>
            <a:r>
              <a:rPr lang="en-US" sz="3200" dirty="0">
                <a:solidFill>
                  <a:srgbClr val="083763"/>
                </a:solidFill>
                <a:latin typeface="+mj-lt"/>
              </a:rPr>
              <a:t>Work and deliverables:</a:t>
            </a:r>
          </a:p>
          <a:p>
            <a:pPr marL="1377950" lvl="1" indent="-463550">
              <a:lnSpc>
                <a:spcPct val="90000"/>
              </a:lnSpc>
              <a:spcBef>
                <a:spcPts val="1000"/>
              </a:spcBef>
              <a:spcAft>
                <a:spcPts val="1200"/>
              </a:spcAft>
              <a:buClr>
                <a:srgbClr val="FF6600"/>
              </a:buClr>
              <a:buFont typeface="Courier New" panose="02070309020205020404" pitchFamily="49" charset="0"/>
              <a:buChar char="o"/>
            </a:pPr>
            <a:r>
              <a:rPr lang="en-US" sz="3200" dirty="0">
                <a:solidFill>
                  <a:srgbClr val="083763"/>
                </a:solidFill>
              </a:rPr>
              <a:t>Cannot be assigned to a technical staff person </a:t>
            </a:r>
          </a:p>
          <a:p>
            <a:pPr marL="1377950" lvl="1" indent="-463550">
              <a:lnSpc>
                <a:spcPct val="90000"/>
              </a:lnSpc>
              <a:spcBef>
                <a:spcPts val="1000"/>
              </a:spcBef>
              <a:spcAft>
                <a:spcPts val="1200"/>
              </a:spcAft>
              <a:buClr>
                <a:srgbClr val="FF6600"/>
              </a:buClr>
              <a:buFont typeface="Courier New" panose="02070309020205020404" pitchFamily="49" charset="0"/>
              <a:buChar char="o"/>
            </a:pPr>
            <a:r>
              <a:rPr lang="en-US" sz="3200" dirty="0">
                <a:solidFill>
                  <a:srgbClr val="083763"/>
                </a:solidFill>
              </a:rPr>
              <a:t>Must be assigned to a dedicated, experienced, and qualified administrative staff person</a:t>
            </a:r>
          </a:p>
        </p:txBody>
      </p:sp>
      <p:sp>
        <p:nvSpPr>
          <p:cNvPr id="8" name="TextBox 7">
            <a:extLst>
              <a:ext uri="{FF2B5EF4-FFF2-40B4-BE49-F238E27FC236}">
                <a16:creationId xmlns:a16="http://schemas.microsoft.com/office/drawing/2014/main" id="{429F3512-15ED-02F2-D198-24B38FDEA3F9}"/>
              </a:ext>
            </a:extLst>
          </p:cNvPr>
          <p:cNvSpPr txBox="1"/>
          <p:nvPr/>
        </p:nvSpPr>
        <p:spPr>
          <a:xfrm>
            <a:off x="-1" y="6382512"/>
            <a:ext cx="5127171" cy="369332"/>
          </a:xfrm>
          <a:prstGeom prst="rect">
            <a:avLst/>
          </a:prstGeom>
          <a:noFill/>
        </p:spPr>
        <p:txBody>
          <a:bodyPr wrap="square" rtlCol="0">
            <a:spAutoFit/>
          </a:bodyPr>
          <a:lstStyle/>
          <a:p>
            <a:r>
              <a:rPr lang="en-US" b="1" dirty="0">
                <a:solidFill>
                  <a:srgbClr val="083763"/>
                </a:solidFill>
                <a:ea typeface="Tahoma" panose="020B0604030504040204" pitchFamily="34" charset="0"/>
                <a:cs typeface="Tahoma" panose="020B0604030504040204" pitchFamily="34" charset="0"/>
              </a:rPr>
              <a:t>Solicitation Manual pages 17, 36-37, and 46</a:t>
            </a:r>
          </a:p>
        </p:txBody>
      </p:sp>
      <p:sp>
        <p:nvSpPr>
          <p:cNvPr id="4" name="Slide Number Placeholder 3">
            <a:extLst>
              <a:ext uri="{FF2B5EF4-FFF2-40B4-BE49-F238E27FC236}">
                <a16:creationId xmlns:a16="http://schemas.microsoft.com/office/drawing/2014/main" id="{63887DA7-1826-3876-4391-49D813619F8B}"/>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t>21</a:t>
            </a:fld>
            <a:endParaRPr lang="en-US" dirty="0">
              <a:solidFill>
                <a:srgbClr val="083763"/>
              </a:solidFill>
            </a:endParaRPr>
          </a:p>
        </p:txBody>
      </p:sp>
    </p:spTree>
    <p:extLst>
      <p:ext uri="{BB962C8B-B14F-4D97-AF65-F5344CB8AC3E}">
        <p14:creationId xmlns:p14="http://schemas.microsoft.com/office/powerpoint/2010/main" val="1642945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9410-3345-131D-7E64-F8A83C9D8D97}"/>
              </a:ext>
            </a:extLst>
          </p:cNvPr>
          <p:cNvSpPr>
            <a:spLocks noGrp="1"/>
          </p:cNvSpPr>
          <p:nvPr>
            <p:ph type="title"/>
          </p:nvPr>
        </p:nvSpPr>
        <p:spPr/>
        <p:txBody>
          <a:bodyPr/>
          <a:lstStyle/>
          <a:p>
            <a:r>
              <a:rPr lang="en-US" dirty="0">
                <a:solidFill>
                  <a:srgbClr val="083763"/>
                </a:solidFill>
              </a:rPr>
              <a:t>Task 1: Form 805</a:t>
            </a:r>
          </a:p>
        </p:txBody>
      </p:sp>
      <p:sp>
        <p:nvSpPr>
          <p:cNvPr id="6" name="TextBox 5">
            <a:extLst>
              <a:ext uri="{FF2B5EF4-FFF2-40B4-BE49-F238E27FC236}">
                <a16:creationId xmlns:a16="http://schemas.microsoft.com/office/drawing/2014/main" id="{2B35D8F1-7492-BCD6-A3A9-A9A18209CC6F}"/>
              </a:ext>
            </a:extLst>
          </p:cNvPr>
          <p:cNvSpPr txBox="1"/>
          <p:nvPr/>
        </p:nvSpPr>
        <p:spPr>
          <a:xfrm>
            <a:off x="805728" y="1371600"/>
            <a:ext cx="10580544" cy="3713837"/>
          </a:xfrm>
          <a:prstGeom prst="rect">
            <a:avLst/>
          </a:prstGeom>
          <a:noFill/>
        </p:spPr>
        <p:txBody>
          <a:bodyPr wrap="square">
            <a:spAutoFit/>
          </a:bodyPr>
          <a:lstStyle/>
          <a:p>
            <a:pPr marL="457200" indent="-457200">
              <a:lnSpc>
                <a:spcPct val="90000"/>
              </a:lnSpc>
              <a:spcBef>
                <a:spcPts val="1000"/>
              </a:spcBef>
              <a:spcAft>
                <a:spcPts val="1200"/>
              </a:spcAft>
              <a:buClr>
                <a:srgbClr val="FF6600"/>
              </a:buClr>
              <a:buFont typeface="Arial" panose="020B0604020202020204" pitchFamily="34" charset="0"/>
              <a:buChar char="•"/>
            </a:pPr>
            <a:r>
              <a:rPr lang="en-US" sz="3000" dirty="0">
                <a:solidFill>
                  <a:srgbClr val="083763"/>
                </a:solidFill>
                <a:latin typeface="+mj-lt"/>
              </a:rPr>
              <a:t>Form 805</a:t>
            </a:r>
          </a:p>
          <a:p>
            <a:pPr marL="914400" lvl="1" indent="-457200">
              <a:lnSpc>
                <a:spcPct val="90000"/>
              </a:lnSpc>
              <a:spcBef>
                <a:spcPts val="1000"/>
              </a:spcBef>
              <a:spcAft>
                <a:spcPts val="1200"/>
              </a:spcAft>
              <a:buClr>
                <a:srgbClr val="FF6600"/>
              </a:buClr>
              <a:buFont typeface="Courier New" panose="02070309020205020404" pitchFamily="49" charset="0"/>
              <a:buChar char="o"/>
            </a:pPr>
            <a:r>
              <a:rPr lang="en-US" sz="3000" dirty="0">
                <a:solidFill>
                  <a:srgbClr val="083763"/>
                </a:solidFill>
              </a:rPr>
              <a:t>Due within 5 days of Agreement start date</a:t>
            </a:r>
          </a:p>
          <a:p>
            <a:pPr marL="914400" lvl="1" indent="-457200">
              <a:lnSpc>
                <a:spcPct val="90000"/>
              </a:lnSpc>
              <a:spcBef>
                <a:spcPts val="1000"/>
              </a:spcBef>
              <a:spcAft>
                <a:spcPts val="1200"/>
              </a:spcAft>
              <a:buClr>
                <a:srgbClr val="FF6600"/>
              </a:buClr>
              <a:buFont typeface="Courier New" panose="02070309020205020404" pitchFamily="49" charset="0"/>
              <a:buChar char="o"/>
            </a:pPr>
            <a:r>
              <a:rPr lang="en-US" sz="3000" dirty="0">
                <a:solidFill>
                  <a:srgbClr val="083763"/>
                </a:solidFill>
              </a:rPr>
              <a:t>Identifies individuals designated as consultants </a:t>
            </a:r>
          </a:p>
          <a:p>
            <a:pPr marL="1828800" lvl="2" indent="-450850">
              <a:lnSpc>
                <a:spcPct val="90000"/>
              </a:lnSpc>
              <a:spcBef>
                <a:spcPts val="1000"/>
              </a:spcBef>
              <a:spcAft>
                <a:spcPts val="1200"/>
              </a:spcAft>
              <a:buClr>
                <a:srgbClr val="FF6600"/>
              </a:buClr>
              <a:buFont typeface="Wingdings" panose="05000000000000000000" pitchFamily="2" charset="2"/>
              <a:buChar char="§"/>
            </a:pPr>
            <a:r>
              <a:rPr lang="en-US" sz="3000" dirty="0">
                <a:solidFill>
                  <a:srgbClr val="083763"/>
                </a:solidFill>
              </a:rPr>
              <a:t>Employees working strictly on administrative tasks, including Task 1, are not consultants</a:t>
            </a:r>
          </a:p>
          <a:p>
            <a:pPr marL="1828800" lvl="2" indent="-450850">
              <a:lnSpc>
                <a:spcPct val="90000"/>
              </a:lnSpc>
              <a:spcBef>
                <a:spcPts val="1000"/>
              </a:spcBef>
              <a:spcAft>
                <a:spcPts val="1200"/>
              </a:spcAft>
              <a:buClr>
                <a:srgbClr val="FF6600"/>
              </a:buClr>
              <a:buFont typeface="Wingdings" panose="05000000000000000000" pitchFamily="2" charset="2"/>
              <a:buChar char="§"/>
            </a:pPr>
            <a:r>
              <a:rPr lang="en-US" sz="3000" dirty="0">
                <a:solidFill>
                  <a:srgbClr val="083763"/>
                </a:solidFill>
              </a:rPr>
              <a:t>Employees working on Tasks 2-7 are consultants</a:t>
            </a:r>
            <a:endParaRPr lang="en-US" altLang="en-US" sz="3000" dirty="0">
              <a:solidFill>
                <a:schemeClr val="tx2"/>
              </a:solidFill>
            </a:endParaRPr>
          </a:p>
        </p:txBody>
      </p:sp>
      <p:sp>
        <p:nvSpPr>
          <p:cNvPr id="8" name="TextBox 7">
            <a:extLst>
              <a:ext uri="{FF2B5EF4-FFF2-40B4-BE49-F238E27FC236}">
                <a16:creationId xmlns:a16="http://schemas.microsoft.com/office/drawing/2014/main" id="{429F3512-15ED-02F2-D198-24B38FDEA3F9}"/>
              </a:ext>
            </a:extLst>
          </p:cNvPr>
          <p:cNvSpPr txBox="1"/>
          <p:nvPr/>
        </p:nvSpPr>
        <p:spPr>
          <a:xfrm>
            <a:off x="0" y="6382512"/>
            <a:ext cx="10868628" cy="369332"/>
          </a:xfrm>
          <a:prstGeom prst="rect">
            <a:avLst/>
          </a:prstGeom>
          <a:noFill/>
        </p:spPr>
        <p:txBody>
          <a:bodyPr wrap="square" rtlCol="0">
            <a:spAutoFit/>
          </a:bodyPr>
          <a:lstStyle/>
          <a:p>
            <a:r>
              <a:rPr lang="en-US" b="1" dirty="0">
                <a:solidFill>
                  <a:srgbClr val="083763"/>
                </a:solidFill>
                <a:ea typeface="Tahoma" panose="020B0604030504040204" pitchFamily="34" charset="0"/>
                <a:cs typeface="Tahoma" panose="020B0604030504040204" pitchFamily="34" charset="0"/>
              </a:rPr>
              <a:t>Solicitation Manual page 17; Standard Agreement Example (Attachment 6), Exhibit E pages 1-5 </a:t>
            </a:r>
          </a:p>
        </p:txBody>
      </p:sp>
      <p:sp>
        <p:nvSpPr>
          <p:cNvPr id="4" name="Slide Number Placeholder 3">
            <a:extLst>
              <a:ext uri="{FF2B5EF4-FFF2-40B4-BE49-F238E27FC236}">
                <a16:creationId xmlns:a16="http://schemas.microsoft.com/office/drawing/2014/main" id="{63887DA7-1826-3876-4391-49D813619F8B}"/>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t>22</a:t>
            </a:fld>
            <a:endParaRPr lang="en-US" dirty="0">
              <a:solidFill>
                <a:srgbClr val="083763"/>
              </a:solidFill>
            </a:endParaRPr>
          </a:p>
        </p:txBody>
      </p:sp>
    </p:spTree>
    <p:extLst>
      <p:ext uri="{BB962C8B-B14F-4D97-AF65-F5344CB8AC3E}">
        <p14:creationId xmlns:p14="http://schemas.microsoft.com/office/powerpoint/2010/main" val="3077331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9410-3345-131D-7E64-F8A83C9D8D97}"/>
              </a:ext>
            </a:extLst>
          </p:cNvPr>
          <p:cNvSpPr>
            <a:spLocks noGrp="1"/>
          </p:cNvSpPr>
          <p:nvPr>
            <p:ph type="title"/>
          </p:nvPr>
        </p:nvSpPr>
        <p:spPr/>
        <p:txBody>
          <a:bodyPr/>
          <a:lstStyle/>
          <a:p>
            <a:r>
              <a:rPr lang="en-US" dirty="0">
                <a:solidFill>
                  <a:srgbClr val="083763"/>
                </a:solidFill>
              </a:rPr>
              <a:t>Task 1: Form 700 </a:t>
            </a:r>
          </a:p>
        </p:txBody>
      </p:sp>
      <p:sp>
        <p:nvSpPr>
          <p:cNvPr id="6" name="TextBox 5">
            <a:extLst>
              <a:ext uri="{FF2B5EF4-FFF2-40B4-BE49-F238E27FC236}">
                <a16:creationId xmlns:a16="http://schemas.microsoft.com/office/drawing/2014/main" id="{2B35D8F1-7492-BCD6-A3A9-A9A18209CC6F}"/>
              </a:ext>
            </a:extLst>
          </p:cNvPr>
          <p:cNvSpPr txBox="1"/>
          <p:nvPr/>
        </p:nvSpPr>
        <p:spPr>
          <a:xfrm>
            <a:off x="805728" y="1371600"/>
            <a:ext cx="10580544" cy="4571316"/>
          </a:xfrm>
          <a:prstGeom prst="rect">
            <a:avLst/>
          </a:prstGeom>
          <a:noFill/>
        </p:spPr>
        <p:txBody>
          <a:bodyPr wrap="square">
            <a:spAutoFit/>
          </a:bodyPr>
          <a:lstStyle/>
          <a:p>
            <a:pPr marL="457200" indent="-457200">
              <a:lnSpc>
                <a:spcPct val="90000"/>
              </a:lnSpc>
              <a:spcBef>
                <a:spcPts val="1000"/>
              </a:spcBef>
              <a:spcAft>
                <a:spcPts val="1200"/>
              </a:spcAft>
              <a:buClr>
                <a:srgbClr val="FF6600"/>
              </a:buClr>
              <a:buFont typeface="Arial" panose="020B0604020202020204" pitchFamily="34" charset="0"/>
              <a:buChar char="•"/>
            </a:pPr>
            <a:r>
              <a:rPr lang="en-US" sz="3000" dirty="0">
                <a:solidFill>
                  <a:srgbClr val="083763"/>
                </a:solidFill>
                <a:latin typeface="+mj-lt"/>
              </a:rPr>
              <a:t>Form 700</a:t>
            </a:r>
          </a:p>
          <a:p>
            <a:pPr marL="1371600" lvl="1" indent="-457200">
              <a:lnSpc>
                <a:spcPct val="90000"/>
              </a:lnSpc>
              <a:spcBef>
                <a:spcPts val="1000"/>
              </a:spcBef>
              <a:spcAft>
                <a:spcPts val="1200"/>
              </a:spcAft>
              <a:buClr>
                <a:srgbClr val="FF6600"/>
              </a:buClr>
              <a:buFont typeface="Courier New" panose="02070309020205020404" pitchFamily="49" charset="0"/>
              <a:buChar char="o"/>
            </a:pPr>
            <a:r>
              <a:rPr lang="en-US" sz="3000" dirty="0">
                <a:solidFill>
                  <a:srgbClr val="083763"/>
                </a:solidFill>
              </a:rPr>
              <a:t>All consultants must file a Form 700 </a:t>
            </a:r>
          </a:p>
          <a:p>
            <a:pPr marL="1371600" lvl="1" indent="-457200">
              <a:lnSpc>
                <a:spcPct val="90000"/>
              </a:lnSpc>
              <a:spcBef>
                <a:spcPts val="1000"/>
              </a:spcBef>
              <a:spcAft>
                <a:spcPts val="1200"/>
              </a:spcAft>
              <a:buClr>
                <a:srgbClr val="FF6600"/>
              </a:buClr>
              <a:buFont typeface="Courier New" panose="02070309020205020404" pitchFamily="49" charset="0"/>
              <a:buChar char="o"/>
            </a:pPr>
            <a:r>
              <a:rPr lang="en-US" sz="3000" dirty="0">
                <a:solidFill>
                  <a:srgbClr val="083763"/>
                </a:solidFill>
              </a:rPr>
              <a:t>Due within 30 days of starting work on the Agreement</a:t>
            </a:r>
          </a:p>
          <a:p>
            <a:pPr marL="1371600" lvl="1" indent="-457200">
              <a:lnSpc>
                <a:spcPct val="90000"/>
              </a:lnSpc>
              <a:spcBef>
                <a:spcPts val="1000"/>
              </a:spcBef>
              <a:spcAft>
                <a:spcPts val="1200"/>
              </a:spcAft>
              <a:buClr>
                <a:srgbClr val="FF6600"/>
              </a:buClr>
              <a:buFont typeface="Courier New" panose="02070309020205020404" pitchFamily="49" charset="0"/>
              <a:buChar char="o"/>
            </a:pPr>
            <a:r>
              <a:rPr lang="en-US" sz="3000" dirty="0">
                <a:solidFill>
                  <a:srgbClr val="083763"/>
                </a:solidFill>
                <a:highlight>
                  <a:srgbClr val="FFEDA3"/>
                </a:highlight>
              </a:rPr>
              <a:t>Before submitting SOQ, confirm all Task 2-7 team members agree to this requirement</a:t>
            </a:r>
          </a:p>
          <a:p>
            <a:pPr marL="457200" indent="-457200">
              <a:lnSpc>
                <a:spcPct val="90000"/>
              </a:lnSpc>
              <a:spcBef>
                <a:spcPts val="1000"/>
              </a:spcBef>
              <a:spcAft>
                <a:spcPts val="1200"/>
              </a:spcAft>
              <a:buClr>
                <a:srgbClr val="FF6600"/>
              </a:buClr>
              <a:buFont typeface="Arial" panose="020B0604020202020204" pitchFamily="34" charset="0"/>
              <a:buChar char="•"/>
            </a:pPr>
            <a:r>
              <a:rPr lang="en-US" sz="3000" b="1" dirty="0">
                <a:solidFill>
                  <a:srgbClr val="083763"/>
                </a:solidFill>
                <a:latin typeface="+mj-lt"/>
              </a:rPr>
              <a:t>Required deliverables:</a:t>
            </a:r>
          </a:p>
          <a:p>
            <a:pPr marL="1371600" lvl="1" indent="-457200">
              <a:lnSpc>
                <a:spcPct val="90000"/>
              </a:lnSpc>
              <a:spcBef>
                <a:spcPts val="1000"/>
              </a:spcBef>
              <a:spcAft>
                <a:spcPts val="1200"/>
              </a:spcAft>
              <a:buClr>
                <a:srgbClr val="FF6600"/>
              </a:buClr>
              <a:buFont typeface="Courier New" panose="02070309020205020404" pitchFamily="49" charset="0"/>
              <a:buChar char="o"/>
            </a:pPr>
            <a:r>
              <a:rPr lang="en-US" sz="3000" dirty="0">
                <a:solidFill>
                  <a:srgbClr val="083763"/>
                </a:solidFill>
              </a:rPr>
              <a:t>Form 700s </a:t>
            </a:r>
            <a:endParaRPr lang="en-US" altLang="en-US" sz="3600" dirty="0">
              <a:solidFill>
                <a:schemeClr val="tx2"/>
              </a:solidFill>
            </a:endParaRPr>
          </a:p>
        </p:txBody>
      </p:sp>
      <p:sp>
        <p:nvSpPr>
          <p:cNvPr id="8" name="TextBox 7">
            <a:extLst>
              <a:ext uri="{FF2B5EF4-FFF2-40B4-BE49-F238E27FC236}">
                <a16:creationId xmlns:a16="http://schemas.microsoft.com/office/drawing/2014/main" id="{429F3512-15ED-02F2-D198-24B38FDEA3F9}"/>
              </a:ext>
            </a:extLst>
          </p:cNvPr>
          <p:cNvSpPr txBox="1"/>
          <p:nvPr/>
        </p:nvSpPr>
        <p:spPr>
          <a:xfrm>
            <a:off x="0" y="6382512"/>
            <a:ext cx="11493661" cy="369332"/>
          </a:xfrm>
          <a:prstGeom prst="rect">
            <a:avLst/>
          </a:prstGeom>
          <a:noFill/>
        </p:spPr>
        <p:txBody>
          <a:bodyPr wrap="square" rtlCol="0">
            <a:spAutoFit/>
          </a:bodyPr>
          <a:lstStyle/>
          <a:p>
            <a:r>
              <a:rPr lang="en-US" b="1" dirty="0">
                <a:solidFill>
                  <a:srgbClr val="083763"/>
                </a:solidFill>
                <a:ea typeface="Tahoma" panose="020B0604030504040204" pitchFamily="34" charset="0"/>
                <a:cs typeface="Tahoma" panose="020B0604030504040204" pitchFamily="34" charset="0"/>
              </a:rPr>
              <a:t>Solicitation Manual pages 17-18, 30; Standard Agreement Example (Attachment 6), Exhibit E pages 1-5 </a:t>
            </a:r>
          </a:p>
        </p:txBody>
      </p:sp>
      <p:sp>
        <p:nvSpPr>
          <p:cNvPr id="4" name="Slide Number Placeholder 3">
            <a:extLst>
              <a:ext uri="{FF2B5EF4-FFF2-40B4-BE49-F238E27FC236}">
                <a16:creationId xmlns:a16="http://schemas.microsoft.com/office/drawing/2014/main" id="{63887DA7-1826-3876-4391-49D813619F8B}"/>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t>23</a:t>
            </a:fld>
            <a:endParaRPr lang="en-US" dirty="0">
              <a:solidFill>
                <a:srgbClr val="083763"/>
              </a:solidFill>
            </a:endParaRPr>
          </a:p>
        </p:txBody>
      </p:sp>
    </p:spTree>
    <p:extLst>
      <p:ext uri="{BB962C8B-B14F-4D97-AF65-F5344CB8AC3E}">
        <p14:creationId xmlns:p14="http://schemas.microsoft.com/office/powerpoint/2010/main" val="901651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9410-3345-131D-7E64-F8A83C9D8D97}"/>
              </a:ext>
            </a:extLst>
          </p:cNvPr>
          <p:cNvSpPr>
            <a:spLocks noGrp="1"/>
          </p:cNvSpPr>
          <p:nvPr>
            <p:ph type="title"/>
          </p:nvPr>
        </p:nvSpPr>
        <p:spPr>
          <a:xfrm>
            <a:off x="1399822" y="91440"/>
            <a:ext cx="9953978" cy="1038840"/>
          </a:xfrm>
        </p:spPr>
        <p:txBody>
          <a:bodyPr>
            <a:noAutofit/>
          </a:bodyPr>
          <a:lstStyle/>
          <a:p>
            <a:r>
              <a:rPr lang="en-US" sz="3800" dirty="0">
                <a:solidFill>
                  <a:srgbClr val="083763"/>
                </a:solidFill>
              </a:rPr>
              <a:t>Standard Agreement Example (Attachment 6)</a:t>
            </a:r>
          </a:p>
        </p:txBody>
      </p:sp>
      <p:pic>
        <p:nvPicPr>
          <p:cNvPr id="5" name="Picture 4" descr="Screenshot from the solicitation webpage with an orange box around the standard agreement example (Attachment 6)">
            <a:extLst>
              <a:ext uri="{FF2B5EF4-FFF2-40B4-BE49-F238E27FC236}">
                <a16:creationId xmlns:a16="http://schemas.microsoft.com/office/drawing/2014/main" id="{A0B23762-360F-2C96-6300-E24B0130DDC3}"/>
              </a:ext>
            </a:extLst>
          </p:cNvPr>
          <p:cNvPicPr>
            <a:picLocks/>
          </p:cNvPicPr>
          <p:nvPr/>
        </p:nvPicPr>
        <p:blipFill>
          <a:blip r:embed="rId3"/>
          <a:srcRect/>
          <a:stretch/>
        </p:blipFill>
        <p:spPr>
          <a:xfrm>
            <a:off x="1557609" y="1371600"/>
            <a:ext cx="4279392" cy="4572000"/>
          </a:xfrm>
          <a:prstGeom prst="rect">
            <a:avLst/>
          </a:prstGeom>
          <a:ln>
            <a:solidFill>
              <a:schemeClr val="accent1"/>
            </a:solidFill>
          </a:ln>
        </p:spPr>
      </p:pic>
      <p:pic>
        <p:nvPicPr>
          <p:cNvPr id="6" name="Picture 5" descr="Screenshot of the first page of the standard agreement example (attachment 6)">
            <a:extLst>
              <a:ext uri="{FF2B5EF4-FFF2-40B4-BE49-F238E27FC236}">
                <a16:creationId xmlns:a16="http://schemas.microsoft.com/office/drawing/2014/main" id="{BDE4DA22-2BAB-6F54-4257-D1E8BAC605B8}"/>
              </a:ext>
            </a:extLst>
          </p:cNvPr>
          <p:cNvPicPr>
            <a:picLocks/>
          </p:cNvPicPr>
          <p:nvPr/>
        </p:nvPicPr>
        <p:blipFill>
          <a:blip r:embed="rId4"/>
          <a:stretch>
            <a:fillRect/>
          </a:stretch>
        </p:blipFill>
        <p:spPr>
          <a:xfrm>
            <a:off x="6355001" y="1371600"/>
            <a:ext cx="4279392" cy="4572000"/>
          </a:xfrm>
          <a:prstGeom prst="rect">
            <a:avLst/>
          </a:prstGeom>
          <a:ln>
            <a:solidFill>
              <a:schemeClr val="accent1"/>
            </a:solidFill>
          </a:ln>
        </p:spPr>
      </p:pic>
      <p:sp>
        <p:nvSpPr>
          <p:cNvPr id="4" name="Slide Number Placeholder 3">
            <a:extLst>
              <a:ext uri="{FF2B5EF4-FFF2-40B4-BE49-F238E27FC236}">
                <a16:creationId xmlns:a16="http://schemas.microsoft.com/office/drawing/2014/main" id="{63887DA7-1826-3876-4391-49D813619F8B}"/>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t>24</a:t>
            </a:fld>
            <a:endParaRPr lang="en-US" dirty="0">
              <a:solidFill>
                <a:srgbClr val="083763"/>
              </a:solidFill>
            </a:endParaRPr>
          </a:p>
        </p:txBody>
      </p:sp>
    </p:spTree>
    <p:extLst>
      <p:ext uri="{BB962C8B-B14F-4D97-AF65-F5344CB8AC3E}">
        <p14:creationId xmlns:p14="http://schemas.microsoft.com/office/powerpoint/2010/main" val="1520274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a:solidFill>
                  <a:srgbClr val="083763"/>
                </a:solidFill>
                <a:ea typeface="Tahoma"/>
                <a:cs typeface="Tahoma"/>
              </a:rPr>
              <a:t>SOQ Format, Required Documents, and Method for Delivery</a:t>
            </a:r>
            <a:endParaRPr lang="en-US" sz="4000" b="1" dirty="0">
              <a:solidFill>
                <a:srgbClr val="083763"/>
              </a:solidFill>
              <a:ea typeface="Tahoma" panose="020B0604030504040204" pitchFamily="34" charset="0"/>
              <a:cs typeface="Tahoma" panose="020B0604030504040204" pitchFamily="34" charset="0"/>
            </a:endParaRPr>
          </a:p>
        </p:txBody>
      </p:sp>
      <p:sp>
        <p:nvSpPr>
          <p:cNvPr id="5" name="Subtitle 4">
            <a:extLst>
              <a:ext uri="{FF2B5EF4-FFF2-40B4-BE49-F238E27FC236}">
                <a16:creationId xmlns:a16="http://schemas.microsoft.com/office/drawing/2014/main" id="{17F6F165-4D7F-4DF8-A3F1-BC574B27FB4B}"/>
              </a:ext>
            </a:extLst>
          </p:cNvPr>
          <p:cNvSpPr>
            <a:spLocks noGrp="1"/>
          </p:cNvSpPr>
          <p:nvPr>
            <p:ph type="subTitle" idx="1"/>
          </p:nvPr>
        </p:nvSpPr>
        <p:spPr>
          <a:xfrm>
            <a:off x="517585" y="3328416"/>
            <a:ext cx="10784399" cy="2012451"/>
          </a:xfrm>
        </p:spPr>
        <p:txBody>
          <a:bodyPr vert="horz" lIns="91440" tIns="45720" rIns="91440" bIns="45720" rtlCol="0" anchor="t">
            <a:normAutofit/>
          </a:bodyPr>
          <a:lstStyle/>
          <a:p>
            <a:endParaRPr lang="en-US" dirty="0">
              <a:solidFill>
                <a:schemeClr val="tx2"/>
              </a:solidFill>
            </a:endParaRPr>
          </a:p>
          <a:p>
            <a:pPr>
              <a:lnSpc>
                <a:spcPct val="120000"/>
              </a:lnSpc>
              <a:spcAft>
                <a:spcPts val="600"/>
              </a:spcAft>
            </a:pPr>
            <a:r>
              <a:rPr lang="en-US" sz="3200" b="1" dirty="0">
                <a:solidFill>
                  <a:srgbClr val="083763"/>
                </a:solidFill>
                <a:ea typeface="Tahoma"/>
                <a:cs typeface="Tahoma"/>
              </a:rPr>
              <a:t>RFQ-24-401: </a:t>
            </a:r>
            <a:r>
              <a:rPr lang="en-US" sz="3200" b="1" dirty="0">
                <a:solidFill>
                  <a:srgbClr val="083763"/>
                </a:solidFill>
              </a:rPr>
              <a:t>Energy Code Development Support</a:t>
            </a:r>
          </a:p>
        </p:txBody>
      </p:sp>
      <p:sp>
        <p:nvSpPr>
          <p:cNvPr id="7" name="Slide Number Placeholder 4">
            <a:extLst>
              <a:ext uri="{FF2B5EF4-FFF2-40B4-BE49-F238E27FC236}">
                <a16:creationId xmlns:a16="http://schemas.microsoft.com/office/drawing/2014/main" id="{95EA1312-5D8A-4BC5-A362-243EA3A826AF}"/>
              </a:ext>
            </a:extLst>
          </p:cNvPr>
          <p:cNvSpPr txBox="1">
            <a:spLocks/>
          </p:cNvSpPr>
          <p:nvPr/>
        </p:nvSpPr>
        <p:spPr>
          <a:xfrm>
            <a:off x="10387584" y="6510528"/>
            <a:ext cx="180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C4985-ACD0-2B4C-8981-36243250F268}" type="slidenum">
              <a:rPr lang="en-US" smtClean="0">
                <a:solidFill>
                  <a:srgbClr val="083763"/>
                </a:solidFill>
              </a:rPr>
              <a:pPr/>
              <a:t>25</a:t>
            </a:fld>
            <a:endParaRPr lang="en-US" dirty="0">
              <a:solidFill>
                <a:srgbClr val="083763"/>
              </a:solidFill>
            </a:endParaRPr>
          </a:p>
        </p:txBody>
      </p:sp>
    </p:spTree>
    <p:extLst>
      <p:ext uri="{BB962C8B-B14F-4D97-AF65-F5344CB8AC3E}">
        <p14:creationId xmlns:p14="http://schemas.microsoft.com/office/powerpoint/2010/main" val="4195294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9410-3345-131D-7E64-F8A83C9D8D97}"/>
              </a:ext>
            </a:extLst>
          </p:cNvPr>
          <p:cNvSpPr>
            <a:spLocks noGrp="1"/>
          </p:cNvSpPr>
          <p:nvPr>
            <p:ph type="title"/>
          </p:nvPr>
        </p:nvSpPr>
        <p:spPr/>
        <p:txBody>
          <a:bodyPr/>
          <a:lstStyle/>
          <a:p>
            <a:r>
              <a:rPr lang="en-US" dirty="0">
                <a:solidFill>
                  <a:srgbClr val="083763"/>
                </a:solidFill>
              </a:rPr>
              <a:t>Method for Delivery</a:t>
            </a:r>
          </a:p>
        </p:txBody>
      </p:sp>
      <p:sp>
        <p:nvSpPr>
          <p:cNvPr id="6" name="TextBox 5">
            <a:extLst>
              <a:ext uri="{FF2B5EF4-FFF2-40B4-BE49-F238E27FC236}">
                <a16:creationId xmlns:a16="http://schemas.microsoft.com/office/drawing/2014/main" id="{2B35D8F1-7492-BCD6-A3A9-A9A18209CC6F}"/>
              </a:ext>
            </a:extLst>
          </p:cNvPr>
          <p:cNvSpPr txBox="1"/>
          <p:nvPr/>
        </p:nvSpPr>
        <p:spPr>
          <a:xfrm>
            <a:off x="632453" y="1371600"/>
            <a:ext cx="10927093" cy="4837222"/>
          </a:xfrm>
          <a:prstGeom prst="rect">
            <a:avLst/>
          </a:prstGeom>
          <a:noFill/>
        </p:spPr>
        <p:txBody>
          <a:bodyPr wrap="square">
            <a:spAutoFit/>
          </a:bodyPr>
          <a:lstStyle/>
          <a:p>
            <a:pPr marL="457200" indent="-457200">
              <a:lnSpc>
                <a:spcPct val="90000"/>
              </a:lnSpc>
              <a:spcBef>
                <a:spcPts val="1000"/>
              </a:spcBef>
              <a:spcAft>
                <a:spcPts val="1200"/>
              </a:spcAft>
              <a:buClr>
                <a:srgbClr val="FF6600"/>
              </a:buClr>
              <a:buFont typeface="Arial" panose="020B0604020202020204" pitchFamily="34" charset="0"/>
              <a:buChar char="•"/>
            </a:pPr>
            <a:r>
              <a:rPr lang="en-US" sz="3000" b="1" dirty="0">
                <a:solidFill>
                  <a:srgbClr val="083763"/>
                </a:solidFill>
              </a:rPr>
              <a:t>Start the process early!</a:t>
            </a:r>
          </a:p>
          <a:p>
            <a:pPr marL="457200" indent="-457200">
              <a:lnSpc>
                <a:spcPct val="90000"/>
              </a:lnSpc>
              <a:spcBef>
                <a:spcPts val="1000"/>
              </a:spcBef>
              <a:spcAft>
                <a:spcPts val="1200"/>
              </a:spcAft>
              <a:buClr>
                <a:srgbClr val="FF6600"/>
              </a:buClr>
              <a:buFont typeface="Arial" panose="020B0604020202020204" pitchFamily="34" charset="0"/>
              <a:buChar char="•"/>
            </a:pPr>
            <a:r>
              <a:rPr lang="en-US" sz="3000" dirty="0">
                <a:solidFill>
                  <a:srgbClr val="083763"/>
                </a:solidFill>
              </a:rPr>
              <a:t>GSS Link: </a:t>
            </a:r>
            <a:r>
              <a:rPr lang="en-US" sz="3000" dirty="0">
                <a:solidFill>
                  <a:srgbClr val="FF6600"/>
                </a:solidFill>
                <a:hlinkClick r:id="rId3">
                  <a:extLst>
                    <a:ext uri="{A12FA001-AC4F-418D-AE19-62706E023703}">
                      <ahyp:hlinkClr xmlns:ahyp="http://schemas.microsoft.com/office/drawing/2018/hyperlinkcolor" val="tx"/>
                    </a:ext>
                  </a:extLst>
                </a:hlinkClick>
              </a:rPr>
              <a:t>https://gss.energy.ca.gov/</a:t>
            </a:r>
            <a:endParaRPr lang="en-US" sz="3000" dirty="0">
              <a:solidFill>
                <a:srgbClr val="FF6600"/>
              </a:solidFill>
            </a:endParaRPr>
          </a:p>
          <a:p>
            <a:pPr marL="457200" indent="-457200">
              <a:lnSpc>
                <a:spcPct val="90000"/>
              </a:lnSpc>
              <a:spcBef>
                <a:spcPts val="1000"/>
              </a:spcBef>
              <a:spcAft>
                <a:spcPts val="1200"/>
              </a:spcAft>
              <a:buClr>
                <a:srgbClr val="FF6600"/>
              </a:buClr>
              <a:buFont typeface="Arial" panose="020B0604020202020204" pitchFamily="34" charset="0"/>
              <a:buChar char="•"/>
            </a:pPr>
            <a:r>
              <a:rPr lang="en-US" sz="3000" b="1" dirty="0">
                <a:solidFill>
                  <a:srgbClr val="083763"/>
                </a:solidFill>
              </a:rPr>
              <a:t>Automatically closes on October 30</a:t>
            </a:r>
            <a:r>
              <a:rPr lang="en-US" sz="3000" b="1" baseline="30000" dirty="0">
                <a:solidFill>
                  <a:srgbClr val="083763"/>
                </a:solidFill>
              </a:rPr>
              <a:t>th</a:t>
            </a:r>
            <a:r>
              <a:rPr lang="en-US" sz="3000" b="1" dirty="0">
                <a:solidFill>
                  <a:srgbClr val="083763"/>
                </a:solidFill>
              </a:rPr>
              <a:t> at 11:59 p.m. (PDT)</a:t>
            </a:r>
            <a:endParaRPr lang="en-US" sz="3000" b="1" baseline="30000" dirty="0">
              <a:solidFill>
                <a:srgbClr val="083763"/>
              </a:solidFill>
            </a:endParaRPr>
          </a:p>
          <a:p>
            <a:pPr marL="457200" indent="-457200">
              <a:lnSpc>
                <a:spcPct val="90000"/>
              </a:lnSpc>
              <a:spcBef>
                <a:spcPts val="1000"/>
              </a:spcBef>
              <a:spcAft>
                <a:spcPts val="1200"/>
              </a:spcAft>
              <a:buClr>
                <a:srgbClr val="FF6600"/>
              </a:buClr>
              <a:buFont typeface="Arial" panose="020B0604020202020204" pitchFamily="34" charset="0"/>
              <a:buChar char="•"/>
            </a:pPr>
            <a:r>
              <a:rPr lang="en-US" sz="3000" dirty="0">
                <a:solidFill>
                  <a:srgbClr val="083763"/>
                </a:solidFill>
              </a:rPr>
              <a:t>SOQs in process of being submitted prior to deadline will </a:t>
            </a:r>
            <a:r>
              <a:rPr lang="en-US" sz="3000" dirty="0">
                <a:solidFill>
                  <a:srgbClr val="083763"/>
                </a:solidFill>
                <a:highlight>
                  <a:srgbClr val="FFEDA3"/>
                </a:highlight>
              </a:rPr>
              <a:t>NOT</a:t>
            </a:r>
            <a:r>
              <a:rPr lang="en-US" sz="3000" dirty="0">
                <a:solidFill>
                  <a:srgbClr val="083763"/>
                </a:solidFill>
              </a:rPr>
              <a:t> be accepted after deadline</a:t>
            </a:r>
          </a:p>
          <a:p>
            <a:pPr marL="457200" indent="-457200">
              <a:lnSpc>
                <a:spcPct val="90000"/>
              </a:lnSpc>
              <a:spcBef>
                <a:spcPts val="1000"/>
              </a:spcBef>
              <a:spcAft>
                <a:spcPts val="1200"/>
              </a:spcAft>
              <a:buClr>
                <a:srgbClr val="FF6600"/>
              </a:buClr>
              <a:buFont typeface="Arial" panose="020B0604020202020204" pitchFamily="34" charset="0"/>
              <a:buChar char="•"/>
            </a:pPr>
            <a:r>
              <a:rPr lang="en-US" sz="3000" dirty="0">
                <a:solidFill>
                  <a:srgbClr val="083763"/>
                </a:solidFill>
                <a:effectLst/>
                <a:ea typeface="Times New Roman" panose="02020603050405020304" pitchFamily="18" charset="0"/>
              </a:rPr>
              <a:t>“GSS How to Apply: Tutorial and Tips for Applicants” Document Link: </a:t>
            </a:r>
            <a:r>
              <a:rPr lang="en-US" sz="3000" dirty="0">
                <a:solidFill>
                  <a:srgbClr val="FF6600"/>
                </a:solidFill>
                <a:effectLst/>
                <a:ea typeface="Times New Roman" panose="02020603050405020304" pitchFamily="18" charset="0"/>
                <a:hlinkClick r:id="rId4">
                  <a:extLst>
                    <a:ext uri="{A12FA001-AC4F-418D-AE19-62706E023703}">
                      <ahyp:hlinkClr xmlns:ahyp="http://schemas.microsoft.com/office/drawing/2018/hyperlinkcolor" val="tx"/>
                    </a:ext>
                  </a:extLst>
                </a:hlinkClick>
              </a:rPr>
              <a:t>https://www.energy.ca.gov/media/1654</a:t>
            </a:r>
            <a:endParaRPr lang="en-US" sz="3000" dirty="0">
              <a:solidFill>
                <a:srgbClr val="FF6600"/>
              </a:solidFill>
              <a:effectLst/>
              <a:ea typeface="Times New Roman" panose="02020603050405020304" pitchFamily="18" charset="0"/>
            </a:endParaRPr>
          </a:p>
          <a:p>
            <a:pPr>
              <a:buClr>
                <a:schemeClr val="tx2"/>
              </a:buClr>
            </a:pPr>
            <a:endParaRPr lang="en-US" altLang="en-US" sz="3600" dirty="0">
              <a:solidFill>
                <a:schemeClr val="tx2"/>
              </a:solidFill>
            </a:endParaRPr>
          </a:p>
        </p:txBody>
      </p:sp>
      <p:sp>
        <p:nvSpPr>
          <p:cNvPr id="8" name="TextBox 7">
            <a:extLst>
              <a:ext uri="{FF2B5EF4-FFF2-40B4-BE49-F238E27FC236}">
                <a16:creationId xmlns:a16="http://schemas.microsoft.com/office/drawing/2014/main" id="{429F3512-15ED-02F2-D198-24B38FDEA3F9}"/>
              </a:ext>
            </a:extLst>
          </p:cNvPr>
          <p:cNvSpPr txBox="1"/>
          <p:nvPr/>
        </p:nvSpPr>
        <p:spPr>
          <a:xfrm>
            <a:off x="0" y="6382512"/>
            <a:ext cx="3657600" cy="369332"/>
          </a:xfrm>
          <a:prstGeom prst="rect">
            <a:avLst/>
          </a:prstGeom>
          <a:noFill/>
        </p:spPr>
        <p:txBody>
          <a:bodyPr wrap="square" rtlCol="0">
            <a:spAutoFit/>
          </a:bodyPr>
          <a:lstStyle/>
          <a:p>
            <a:r>
              <a:rPr lang="en-US" b="1" dirty="0">
                <a:solidFill>
                  <a:srgbClr val="083763"/>
                </a:solidFill>
                <a:ea typeface="Tahoma" panose="020B0604030504040204" pitchFamily="34" charset="0"/>
                <a:cs typeface="Tahoma" panose="020B0604030504040204" pitchFamily="34" charset="0"/>
              </a:rPr>
              <a:t>Solicitation Manual pages 34-35</a:t>
            </a:r>
          </a:p>
        </p:txBody>
      </p:sp>
      <p:sp>
        <p:nvSpPr>
          <p:cNvPr id="4" name="Slide Number Placeholder 3">
            <a:extLst>
              <a:ext uri="{FF2B5EF4-FFF2-40B4-BE49-F238E27FC236}">
                <a16:creationId xmlns:a16="http://schemas.microsoft.com/office/drawing/2014/main" id="{63887DA7-1826-3876-4391-49D813619F8B}"/>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t>26</a:t>
            </a:fld>
            <a:endParaRPr lang="en-US" dirty="0">
              <a:solidFill>
                <a:srgbClr val="083763"/>
              </a:solidFill>
            </a:endParaRPr>
          </a:p>
        </p:txBody>
      </p:sp>
    </p:spTree>
    <p:extLst>
      <p:ext uri="{BB962C8B-B14F-4D97-AF65-F5344CB8AC3E}">
        <p14:creationId xmlns:p14="http://schemas.microsoft.com/office/powerpoint/2010/main" val="3168790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9410-3345-131D-7E64-F8A83C9D8D97}"/>
              </a:ext>
            </a:extLst>
          </p:cNvPr>
          <p:cNvSpPr>
            <a:spLocks noGrp="1"/>
          </p:cNvSpPr>
          <p:nvPr>
            <p:ph type="title"/>
          </p:nvPr>
        </p:nvSpPr>
        <p:spPr/>
        <p:txBody>
          <a:bodyPr/>
          <a:lstStyle/>
          <a:p>
            <a:r>
              <a:rPr lang="en-US" dirty="0">
                <a:solidFill>
                  <a:srgbClr val="083763"/>
                </a:solidFill>
              </a:rPr>
              <a:t>Method for Delivery (continued)</a:t>
            </a:r>
          </a:p>
        </p:txBody>
      </p:sp>
      <p:sp>
        <p:nvSpPr>
          <p:cNvPr id="7" name="TextBox 6">
            <a:extLst>
              <a:ext uri="{FF2B5EF4-FFF2-40B4-BE49-F238E27FC236}">
                <a16:creationId xmlns:a16="http://schemas.microsoft.com/office/drawing/2014/main" id="{010E3059-CFC4-2A93-1CFE-546ED8954CA4}"/>
              </a:ext>
            </a:extLst>
          </p:cNvPr>
          <p:cNvSpPr txBox="1"/>
          <p:nvPr/>
        </p:nvSpPr>
        <p:spPr>
          <a:xfrm>
            <a:off x="1049207" y="1371600"/>
            <a:ext cx="5965046" cy="4023666"/>
          </a:xfrm>
          <a:prstGeom prst="rect">
            <a:avLst/>
          </a:prstGeom>
          <a:noFill/>
        </p:spPr>
        <p:txBody>
          <a:bodyPr wrap="square">
            <a:spAutoFit/>
          </a:bodyPr>
          <a:lstStyle/>
          <a:p>
            <a:pPr marL="457200" indent="-457200">
              <a:lnSpc>
                <a:spcPct val="90000"/>
              </a:lnSpc>
              <a:spcBef>
                <a:spcPts val="1000"/>
              </a:spcBef>
              <a:spcAft>
                <a:spcPts val="1200"/>
              </a:spcAft>
              <a:buClr>
                <a:srgbClr val="FF6600"/>
              </a:buClr>
              <a:buFont typeface="Arial" panose="020B0604020202020204" pitchFamily="34" charset="0"/>
              <a:buChar char="•"/>
            </a:pPr>
            <a:r>
              <a:rPr lang="en-US" sz="3200" dirty="0">
                <a:solidFill>
                  <a:srgbClr val="083763"/>
                </a:solidFill>
              </a:rPr>
              <a:t>First time users must register</a:t>
            </a:r>
          </a:p>
          <a:p>
            <a:pPr marL="457200" indent="-457200">
              <a:lnSpc>
                <a:spcPct val="90000"/>
              </a:lnSpc>
              <a:spcBef>
                <a:spcPts val="1000"/>
              </a:spcBef>
              <a:spcAft>
                <a:spcPts val="1200"/>
              </a:spcAft>
              <a:buClr>
                <a:srgbClr val="FF6600"/>
              </a:buClr>
              <a:buFont typeface="Arial" panose="020B0604020202020204" pitchFamily="34" charset="0"/>
              <a:buChar char="•"/>
            </a:pPr>
            <a:r>
              <a:rPr lang="en-US" sz="3200" dirty="0">
                <a:solidFill>
                  <a:srgbClr val="083763"/>
                </a:solidFill>
              </a:rPr>
              <a:t>Submit each document as a separate file </a:t>
            </a:r>
          </a:p>
          <a:p>
            <a:pPr marL="457200" indent="-457200">
              <a:lnSpc>
                <a:spcPct val="90000"/>
              </a:lnSpc>
              <a:spcBef>
                <a:spcPts val="1000"/>
              </a:spcBef>
              <a:spcAft>
                <a:spcPts val="1200"/>
              </a:spcAft>
              <a:buClr>
                <a:srgbClr val="FF6600"/>
              </a:buClr>
              <a:buFont typeface="Arial" panose="020B0604020202020204" pitchFamily="34" charset="0"/>
              <a:buChar char="•"/>
            </a:pPr>
            <a:r>
              <a:rPr lang="en-US" sz="3200" dirty="0">
                <a:solidFill>
                  <a:srgbClr val="083763"/>
                </a:solidFill>
              </a:rPr>
              <a:t>Hard copies or submissions via email or fax will not be accepted</a:t>
            </a:r>
          </a:p>
          <a:p>
            <a:pPr>
              <a:buClr>
                <a:schemeClr val="tx2"/>
              </a:buClr>
            </a:pPr>
            <a:endParaRPr lang="en-US" altLang="en-US" sz="3600" dirty="0">
              <a:solidFill>
                <a:schemeClr val="tx2"/>
              </a:solidFill>
            </a:endParaRPr>
          </a:p>
        </p:txBody>
      </p:sp>
      <p:pic>
        <p:nvPicPr>
          <p:cNvPr id="5" name="Picture 4" descr="A screenshot of the GSS login screen on the CEC website with an orange rectangle around the &quot;Register as a New User&quot; button for emphasis.">
            <a:extLst>
              <a:ext uri="{FF2B5EF4-FFF2-40B4-BE49-F238E27FC236}">
                <a16:creationId xmlns:a16="http://schemas.microsoft.com/office/drawing/2014/main" id="{E06479CC-6C9E-068B-4805-ACE98A87E46A}"/>
              </a:ext>
              <a:ext uri="{C183D7F6-B498-43B3-948B-1728B52AA6E4}">
                <adec:decorative xmlns:adec="http://schemas.microsoft.com/office/drawing/2017/decorative" val="0"/>
              </a:ext>
            </a:extLst>
          </p:cNvPr>
          <p:cNvPicPr>
            <a:picLocks noChangeAspect="1"/>
          </p:cNvPicPr>
          <p:nvPr/>
        </p:nvPicPr>
        <p:blipFill>
          <a:blip r:embed="rId3"/>
          <a:srcRect/>
          <a:stretch/>
        </p:blipFill>
        <p:spPr>
          <a:xfrm>
            <a:off x="7014253" y="1464192"/>
            <a:ext cx="4128540" cy="3179910"/>
          </a:xfrm>
          <a:prstGeom prst="rect">
            <a:avLst/>
          </a:prstGeom>
          <a:ln>
            <a:solidFill>
              <a:schemeClr val="accent1"/>
            </a:solidFill>
          </a:ln>
        </p:spPr>
      </p:pic>
      <p:sp>
        <p:nvSpPr>
          <p:cNvPr id="8" name="TextBox 7">
            <a:extLst>
              <a:ext uri="{FF2B5EF4-FFF2-40B4-BE49-F238E27FC236}">
                <a16:creationId xmlns:a16="http://schemas.microsoft.com/office/drawing/2014/main" id="{429F3512-15ED-02F2-D198-24B38FDEA3F9}"/>
              </a:ext>
            </a:extLst>
          </p:cNvPr>
          <p:cNvSpPr txBox="1"/>
          <p:nvPr/>
        </p:nvSpPr>
        <p:spPr>
          <a:xfrm>
            <a:off x="0" y="6382512"/>
            <a:ext cx="3657600" cy="369332"/>
          </a:xfrm>
          <a:prstGeom prst="rect">
            <a:avLst/>
          </a:prstGeom>
          <a:noFill/>
        </p:spPr>
        <p:txBody>
          <a:bodyPr wrap="square" rtlCol="0">
            <a:spAutoFit/>
          </a:bodyPr>
          <a:lstStyle/>
          <a:p>
            <a:r>
              <a:rPr lang="en-US" b="1" dirty="0">
                <a:solidFill>
                  <a:srgbClr val="083763"/>
                </a:solidFill>
                <a:ea typeface="Tahoma" panose="020B0604030504040204" pitchFamily="34" charset="0"/>
                <a:cs typeface="Tahoma" panose="020B0604030504040204" pitchFamily="34" charset="0"/>
              </a:rPr>
              <a:t>Solicitation Manual pages 34-35</a:t>
            </a:r>
          </a:p>
        </p:txBody>
      </p:sp>
      <p:sp>
        <p:nvSpPr>
          <p:cNvPr id="4" name="Slide Number Placeholder 3">
            <a:extLst>
              <a:ext uri="{FF2B5EF4-FFF2-40B4-BE49-F238E27FC236}">
                <a16:creationId xmlns:a16="http://schemas.microsoft.com/office/drawing/2014/main" id="{63887DA7-1826-3876-4391-49D813619F8B}"/>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t>27</a:t>
            </a:fld>
            <a:endParaRPr lang="en-US" dirty="0">
              <a:solidFill>
                <a:srgbClr val="083763"/>
              </a:solidFill>
            </a:endParaRPr>
          </a:p>
        </p:txBody>
      </p:sp>
    </p:spTree>
    <p:extLst>
      <p:ext uri="{BB962C8B-B14F-4D97-AF65-F5344CB8AC3E}">
        <p14:creationId xmlns:p14="http://schemas.microsoft.com/office/powerpoint/2010/main" val="1623435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03B0E-86F0-4ADC-9047-54F2F1EBD8DC}"/>
              </a:ext>
            </a:extLst>
          </p:cNvPr>
          <p:cNvSpPr>
            <a:spLocks noGrp="1"/>
          </p:cNvSpPr>
          <p:nvPr>
            <p:ph type="title"/>
          </p:nvPr>
        </p:nvSpPr>
        <p:spPr/>
        <p:txBody>
          <a:bodyPr>
            <a:normAutofit/>
          </a:bodyPr>
          <a:lstStyle/>
          <a:p>
            <a:r>
              <a:rPr lang="en-US" sz="4000" b="1" dirty="0">
                <a:solidFill>
                  <a:srgbClr val="083763"/>
                </a:solidFill>
                <a:ea typeface="Tahoma" panose="020B0604030504040204" pitchFamily="34" charset="0"/>
                <a:cs typeface="Tahoma" panose="020B0604030504040204" pitchFamily="34" charset="0"/>
              </a:rPr>
              <a:t>SOQ Format &amp; Organization</a:t>
            </a:r>
          </a:p>
        </p:txBody>
      </p:sp>
      <p:sp>
        <p:nvSpPr>
          <p:cNvPr id="3" name="Content Placeholder 2">
            <a:extLst>
              <a:ext uri="{FF2B5EF4-FFF2-40B4-BE49-F238E27FC236}">
                <a16:creationId xmlns:a16="http://schemas.microsoft.com/office/drawing/2014/main" id="{666F4D9B-7AC0-C0BB-0333-9BD03839FA09}"/>
              </a:ext>
            </a:extLst>
          </p:cNvPr>
          <p:cNvSpPr>
            <a:spLocks noGrp="1"/>
          </p:cNvSpPr>
          <p:nvPr>
            <p:ph sz="half" idx="1"/>
          </p:nvPr>
        </p:nvSpPr>
        <p:spPr>
          <a:xfrm>
            <a:off x="1458702" y="1371600"/>
            <a:ext cx="9274595" cy="4656171"/>
          </a:xfrm>
        </p:spPr>
        <p:txBody>
          <a:bodyPr>
            <a:normAutofit fontScale="77500" lnSpcReduction="20000"/>
          </a:bodyPr>
          <a:lstStyle/>
          <a:p>
            <a:pPr marL="0" indent="0">
              <a:spcAft>
                <a:spcPts val="1200"/>
              </a:spcAft>
              <a:buNone/>
            </a:pPr>
            <a:r>
              <a:rPr lang="en-US" sz="3600" b="1" dirty="0">
                <a:solidFill>
                  <a:srgbClr val="083763"/>
                </a:solidFill>
                <a:latin typeface="+mj-lt"/>
                <a:ea typeface="Tahoma" panose="020B0604030504040204" pitchFamily="34" charset="0"/>
                <a:cs typeface="Tahoma" panose="020B0604030504040204" pitchFamily="34" charset="0"/>
              </a:rPr>
              <a:t>Format</a:t>
            </a:r>
          </a:p>
          <a:p>
            <a:pPr marL="685800" indent="-457200">
              <a:lnSpc>
                <a:spcPct val="100000"/>
              </a:lnSpc>
              <a:spcAft>
                <a:spcPts val="1200"/>
              </a:spcAft>
              <a:buClr>
                <a:srgbClr val="FF6600"/>
              </a:buClr>
            </a:pPr>
            <a:r>
              <a:rPr lang="en-US" sz="3100" dirty="0">
                <a:solidFill>
                  <a:srgbClr val="083763"/>
                </a:solidFill>
                <a:ea typeface="Tahoma" panose="020B0604030504040204" pitchFamily="34" charset="0"/>
                <a:cs typeface="Tahoma" panose="020B0604030504040204" pitchFamily="34" charset="0"/>
              </a:rPr>
              <a:t>Typed using standard 11-point font</a:t>
            </a:r>
          </a:p>
          <a:p>
            <a:pPr marL="685800" indent="-457200">
              <a:lnSpc>
                <a:spcPct val="100000"/>
              </a:lnSpc>
              <a:spcAft>
                <a:spcPts val="1200"/>
              </a:spcAft>
              <a:buClr>
                <a:srgbClr val="FF6600"/>
              </a:buClr>
            </a:pPr>
            <a:r>
              <a:rPr lang="en-US" sz="3100" dirty="0">
                <a:solidFill>
                  <a:srgbClr val="083763"/>
                </a:solidFill>
                <a:ea typeface="Tahoma" panose="020B0604030504040204" pitchFamily="34" charset="0"/>
                <a:cs typeface="Tahoma" panose="020B0604030504040204" pitchFamily="34" charset="0"/>
              </a:rPr>
              <a:t>Single-spaced with a blank line between paragraphs</a:t>
            </a:r>
          </a:p>
          <a:p>
            <a:pPr marL="685800" indent="-457200">
              <a:lnSpc>
                <a:spcPct val="100000"/>
              </a:lnSpc>
              <a:spcAft>
                <a:spcPts val="1200"/>
              </a:spcAft>
              <a:buClr>
                <a:srgbClr val="FF6600"/>
              </a:buClr>
            </a:pPr>
            <a:r>
              <a:rPr lang="en-US" sz="3100" dirty="0">
                <a:solidFill>
                  <a:srgbClr val="083763"/>
                </a:solidFill>
                <a:ea typeface="Tahoma" panose="020B0604030504040204" pitchFamily="34" charset="0"/>
                <a:cs typeface="Tahoma" panose="020B0604030504040204" pitchFamily="34" charset="0"/>
              </a:rPr>
              <a:t>Pages must be numbered</a:t>
            </a:r>
          </a:p>
          <a:p>
            <a:pPr marL="685800" indent="-457200">
              <a:lnSpc>
                <a:spcPct val="100000"/>
              </a:lnSpc>
              <a:spcAft>
                <a:spcPts val="1200"/>
              </a:spcAft>
              <a:buClr>
                <a:srgbClr val="FF6600"/>
              </a:buClr>
            </a:pPr>
            <a:r>
              <a:rPr lang="en-US" sz="3100" dirty="0">
                <a:solidFill>
                  <a:srgbClr val="083763"/>
                </a:solidFill>
                <a:ea typeface="Tahoma" panose="020B0604030504040204" pitchFamily="34" charset="0"/>
                <a:cs typeface="Tahoma" panose="020B0604030504040204" pitchFamily="34" charset="0"/>
              </a:rPr>
              <a:t>Sections must be titled</a:t>
            </a:r>
          </a:p>
          <a:p>
            <a:pPr marL="0" indent="0">
              <a:lnSpc>
                <a:spcPct val="100000"/>
              </a:lnSpc>
              <a:spcAft>
                <a:spcPts val="1200"/>
              </a:spcAft>
              <a:buClr>
                <a:srgbClr val="FF6600"/>
              </a:buClr>
              <a:buNone/>
            </a:pPr>
            <a:r>
              <a:rPr lang="en-US" sz="3600" b="1" dirty="0">
                <a:solidFill>
                  <a:srgbClr val="083763"/>
                </a:solidFill>
                <a:latin typeface="+mj-lt"/>
                <a:ea typeface="Tahoma" panose="020B0604030504040204" pitchFamily="34" charset="0"/>
                <a:cs typeface="Tahoma" panose="020B0604030504040204" pitchFamily="34" charset="0"/>
              </a:rPr>
              <a:t>Organization</a:t>
            </a:r>
          </a:p>
          <a:p>
            <a:pPr marL="685800" indent="-457200">
              <a:lnSpc>
                <a:spcPct val="100000"/>
              </a:lnSpc>
              <a:spcAft>
                <a:spcPts val="1200"/>
              </a:spcAft>
              <a:buClr>
                <a:srgbClr val="FF6600"/>
              </a:buClr>
            </a:pPr>
            <a:r>
              <a:rPr lang="en-US" sz="3100" dirty="0">
                <a:solidFill>
                  <a:srgbClr val="083763"/>
                </a:solidFill>
                <a:ea typeface="Tahoma" panose="020B0604030504040204" pitchFamily="34" charset="0"/>
                <a:cs typeface="Tahoma" panose="020B0604030504040204" pitchFamily="34" charset="0"/>
              </a:rPr>
              <a:t>Section 1, Administrative Response </a:t>
            </a:r>
          </a:p>
          <a:p>
            <a:pPr marL="685800" indent="-457200">
              <a:lnSpc>
                <a:spcPct val="100000"/>
              </a:lnSpc>
              <a:spcAft>
                <a:spcPts val="1200"/>
              </a:spcAft>
              <a:buClr>
                <a:srgbClr val="FF6600"/>
              </a:buClr>
            </a:pPr>
            <a:r>
              <a:rPr lang="en-US" sz="3100" dirty="0">
                <a:solidFill>
                  <a:srgbClr val="083763"/>
                </a:solidFill>
                <a:ea typeface="Tahoma" panose="020B0604030504040204" pitchFamily="34" charset="0"/>
                <a:cs typeface="Tahoma" panose="020B0604030504040204" pitchFamily="34" charset="0"/>
              </a:rPr>
              <a:t>Section 2, Technical Response</a:t>
            </a:r>
          </a:p>
          <a:p>
            <a:pPr indent="0">
              <a:lnSpc>
                <a:spcPct val="100000"/>
              </a:lnSpc>
              <a:spcBef>
                <a:spcPts val="500"/>
              </a:spcBef>
              <a:spcAft>
                <a:spcPts val="800"/>
              </a:spcAft>
              <a:buClr>
                <a:srgbClr val="FF6600"/>
              </a:buClr>
              <a:buNone/>
            </a:pPr>
            <a:endParaRPr lang="en-US" sz="3200" b="1" dirty="0">
              <a:latin typeface="+mj-lt"/>
              <a:ea typeface="Tahoma" panose="020B0604030504040204" pitchFamily="34" charset="0"/>
              <a:cs typeface="Tahoma" panose="020B0604030504040204" pitchFamily="34" charset="0"/>
            </a:endParaRPr>
          </a:p>
          <a:p>
            <a:pPr marL="685800" indent="-457200">
              <a:lnSpc>
                <a:spcPct val="100000"/>
              </a:lnSpc>
              <a:spcBef>
                <a:spcPts val="500"/>
              </a:spcBef>
              <a:spcAft>
                <a:spcPts val="800"/>
              </a:spcAft>
              <a:buClr>
                <a:srgbClr val="FF6600"/>
              </a:buClr>
            </a:pPr>
            <a:endParaRPr lang="en-US" sz="3200" dirty="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77C6F041-50DA-4576-87C9-6FDC845AD5F7}"/>
              </a:ext>
            </a:extLst>
          </p:cNvPr>
          <p:cNvSpPr txBox="1"/>
          <p:nvPr/>
        </p:nvSpPr>
        <p:spPr>
          <a:xfrm>
            <a:off x="0" y="6382512"/>
            <a:ext cx="3672800" cy="369332"/>
          </a:xfrm>
          <a:prstGeom prst="rect">
            <a:avLst/>
          </a:prstGeom>
          <a:noFill/>
        </p:spPr>
        <p:txBody>
          <a:bodyPr wrap="none" rtlCol="0">
            <a:spAutoFit/>
          </a:bodyPr>
          <a:lstStyle/>
          <a:p>
            <a:r>
              <a:rPr lang="en-US" b="1" dirty="0">
                <a:solidFill>
                  <a:srgbClr val="083763"/>
                </a:solidFill>
                <a:ea typeface="Tahoma" panose="020B0604030504040204" pitchFamily="34" charset="0"/>
                <a:cs typeface="Tahoma" panose="020B0604030504040204" pitchFamily="34" charset="0"/>
              </a:rPr>
              <a:t>Solicitation Manual pages 34-39</a:t>
            </a:r>
          </a:p>
        </p:txBody>
      </p:sp>
      <p:sp>
        <p:nvSpPr>
          <p:cNvPr id="4" name="Slide Number Placeholder 3">
            <a:extLst>
              <a:ext uri="{FF2B5EF4-FFF2-40B4-BE49-F238E27FC236}">
                <a16:creationId xmlns:a16="http://schemas.microsoft.com/office/drawing/2014/main" id="{B391BFAE-AA97-43D4-A0C4-AE00F702F3BC}"/>
              </a:ext>
            </a:extLst>
          </p:cNvPr>
          <p:cNvSpPr>
            <a:spLocks noGrp="1"/>
          </p:cNvSpPr>
          <p:nvPr>
            <p:ph type="sldNum" sz="quarter" idx="12"/>
          </p:nvPr>
        </p:nvSpPr>
        <p:spPr>
          <a:xfrm>
            <a:off x="10387584" y="6510528"/>
            <a:ext cx="1761067" cy="365125"/>
          </a:xfrm>
        </p:spPr>
        <p:txBody>
          <a:bodyPr/>
          <a:lstStyle/>
          <a:p>
            <a:fld id="{005C4985-ACD0-2B4C-8981-36243250F268}" type="slidenum">
              <a:rPr lang="en-US" smtClean="0">
                <a:solidFill>
                  <a:srgbClr val="083763"/>
                </a:solidFill>
              </a:rPr>
              <a:t>28</a:t>
            </a:fld>
            <a:endParaRPr lang="en-US" dirty="0">
              <a:solidFill>
                <a:srgbClr val="083763"/>
              </a:solidFill>
            </a:endParaRPr>
          </a:p>
        </p:txBody>
      </p:sp>
    </p:spTree>
    <p:extLst>
      <p:ext uri="{BB962C8B-B14F-4D97-AF65-F5344CB8AC3E}">
        <p14:creationId xmlns:p14="http://schemas.microsoft.com/office/powerpoint/2010/main" val="1077623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800" b="1" dirty="0">
                <a:solidFill>
                  <a:srgbClr val="083763"/>
                </a:solidFill>
                <a:ea typeface="Tahoma" panose="020B0604030504040204" pitchFamily="34" charset="0"/>
                <a:cs typeface="Tahoma" panose="020B0604030504040204" pitchFamily="34" charset="0"/>
              </a:rPr>
              <a:t>Section 1, Administrative Response</a:t>
            </a:r>
          </a:p>
        </p:txBody>
      </p:sp>
      <p:graphicFrame>
        <p:nvGraphicFramePr>
          <p:cNvPr id="5" name="Table 4" descr="This table includes the required items and any associated attachment numbers for the Section 1, Administrative Response portion of the Proposal. This information is also available on page 30 of the solicitation manual.">
            <a:extLst>
              <a:ext uri="{FF2B5EF4-FFF2-40B4-BE49-F238E27FC236}">
                <a16:creationId xmlns:a16="http://schemas.microsoft.com/office/drawing/2014/main" id="{A0857935-C5B7-3720-0F0A-A923D3BD542F}"/>
              </a:ext>
            </a:extLst>
          </p:cNvPr>
          <p:cNvGraphicFramePr>
            <a:graphicFrameLocks noGrp="1"/>
          </p:cNvGraphicFramePr>
          <p:nvPr>
            <p:extLst>
              <p:ext uri="{D42A27DB-BD31-4B8C-83A1-F6EECF244321}">
                <p14:modId xmlns:p14="http://schemas.microsoft.com/office/powerpoint/2010/main" val="3548077454"/>
              </p:ext>
            </p:extLst>
          </p:nvPr>
        </p:nvGraphicFramePr>
        <p:xfrm>
          <a:off x="1195305" y="1423028"/>
          <a:ext cx="10363011" cy="4011944"/>
        </p:xfrm>
        <a:graphic>
          <a:graphicData uri="http://schemas.openxmlformats.org/drawingml/2006/table">
            <a:tbl>
              <a:tblPr firstRow="1" firstCol="1" bandRow="1">
                <a:tableStyleId>{B301B821-A1FF-4177-AEE7-76D212191A09}</a:tableStyleId>
              </a:tblPr>
              <a:tblGrid>
                <a:gridCol w="6705411">
                  <a:extLst>
                    <a:ext uri="{9D8B030D-6E8A-4147-A177-3AD203B41FA5}">
                      <a16:colId xmlns:a16="http://schemas.microsoft.com/office/drawing/2014/main" val="1245813217"/>
                    </a:ext>
                  </a:extLst>
                </a:gridCol>
                <a:gridCol w="3657600">
                  <a:extLst>
                    <a:ext uri="{9D8B030D-6E8A-4147-A177-3AD203B41FA5}">
                      <a16:colId xmlns:a16="http://schemas.microsoft.com/office/drawing/2014/main" val="809028113"/>
                    </a:ext>
                  </a:extLst>
                </a:gridCol>
              </a:tblGrid>
              <a:tr h="475008">
                <a:tc>
                  <a:txBody>
                    <a:bodyPr/>
                    <a:lstStyle/>
                    <a:p>
                      <a:pPr marL="0" marR="0" algn="ctr">
                        <a:lnSpc>
                          <a:spcPct val="107000"/>
                        </a:lnSpc>
                        <a:spcBef>
                          <a:spcPts val="600"/>
                        </a:spcBef>
                        <a:spcAft>
                          <a:spcPts val="600"/>
                        </a:spcAft>
                      </a:pPr>
                      <a:r>
                        <a:rPr lang="en-US" sz="1800" b="1" dirty="0">
                          <a:solidFill>
                            <a:schemeClr val="bg1"/>
                          </a:solidFill>
                          <a:effectLst/>
                          <a:latin typeface="+mn-lt"/>
                          <a:ea typeface="Calibri" panose="020F0502020204030204" pitchFamily="34" charset="0"/>
                          <a:cs typeface="Times New Roman" panose="02020603050405020304" pitchFamily="18" charset="0"/>
                        </a:rPr>
                        <a:t>REQUIRED ITEMS</a:t>
                      </a: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chemeClr val="bg1"/>
                          </a:solidFill>
                          <a:effectLst/>
                          <a:latin typeface="+mn-lt"/>
                          <a:ea typeface="Times New Roman" panose="02020603050405020304" pitchFamily="18" charset="0"/>
                          <a:cs typeface="Times New Roman" panose="02020603050405020304" pitchFamily="18" charset="0"/>
                        </a:rPr>
                        <a:t>ATTACHMENT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3554840"/>
                  </a:ext>
                </a:extLst>
              </a:tr>
              <a:tr h="352582">
                <a:tc>
                  <a:txBody>
                    <a:bodyPr/>
                    <a:lstStyle/>
                    <a:p>
                      <a:pPr marL="0" marR="0">
                        <a:lnSpc>
                          <a:spcPct val="107000"/>
                        </a:lnSpc>
                        <a:spcBef>
                          <a:spcPts val="600"/>
                        </a:spcBef>
                        <a:spcAft>
                          <a:spcPts val="600"/>
                        </a:spcAft>
                      </a:pPr>
                      <a:r>
                        <a:rPr lang="en-US" sz="1800" b="0" dirty="0">
                          <a:solidFill>
                            <a:srgbClr val="083763"/>
                          </a:solidFill>
                          <a:effectLst/>
                          <a:latin typeface="+mn-lt"/>
                          <a:ea typeface="Calibri" panose="020F0502020204030204" pitchFamily="34" charset="0"/>
                          <a:cs typeface="Times New Roman" panose="02020603050405020304" pitchFamily="18" charset="0"/>
                        </a:rPr>
                        <a:t>Cover Letter</a:t>
                      </a: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ea typeface="Times New Roman" panose="02020603050405020304" pitchFamily="18" charset="0"/>
                          <a:cs typeface="Times New Roman" panose="02020603050405020304" pitchFamily="18" charset="0"/>
                        </a:rPr>
                        <a:t>None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8266496"/>
                  </a:ext>
                </a:extLst>
              </a:tr>
              <a:tr h="387306">
                <a:tc>
                  <a:txBody>
                    <a:bodyPr/>
                    <a:lstStyle/>
                    <a:p>
                      <a:pPr marL="0" marR="0">
                        <a:lnSpc>
                          <a:spcPct val="107000"/>
                        </a:lnSpc>
                        <a:spcBef>
                          <a:spcPts val="600"/>
                        </a:spcBef>
                        <a:spcAft>
                          <a:spcPts val="600"/>
                        </a:spcAft>
                      </a:pPr>
                      <a:r>
                        <a:rPr lang="en-US" sz="1800" b="0" dirty="0">
                          <a:solidFill>
                            <a:srgbClr val="083763"/>
                          </a:solidFill>
                          <a:effectLst/>
                          <a:latin typeface="+mn-lt"/>
                        </a:rPr>
                        <a:t>Table of Contents</a:t>
                      </a:r>
                      <a:endParaRPr lang="en-US" sz="1800" b="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rPr>
                        <a:t>None</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351205"/>
                  </a:ext>
                </a:extLst>
              </a:tr>
              <a:tr h="317858">
                <a:tc>
                  <a:txBody>
                    <a:bodyPr/>
                    <a:lstStyle/>
                    <a:p>
                      <a:pPr marL="0" marR="0">
                        <a:lnSpc>
                          <a:spcPct val="107000"/>
                        </a:lnSpc>
                        <a:spcBef>
                          <a:spcPts val="600"/>
                        </a:spcBef>
                        <a:spcAft>
                          <a:spcPts val="600"/>
                        </a:spcAft>
                      </a:pPr>
                      <a:r>
                        <a:rPr lang="en-US" sz="1800" b="0" dirty="0">
                          <a:solidFill>
                            <a:srgbClr val="083763"/>
                          </a:solidFill>
                          <a:effectLst/>
                          <a:latin typeface="+mn-lt"/>
                        </a:rPr>
                        <a:t>Contractor Status Form</a:t>
                      </a:r>
                      <a:endParaRPr lang="en-US" sz="1800" b="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rPr>
                        <a:t>Attachment 1</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1730237"/>
                  </a:ext>
                </a:extLst>
              </a:tr>
              <a:tr h="341007">
                <a:tc>
                  <a:txBody>
                    <a:bodyPr/>
                    <a:lstStyle/>
                    <a:p>
                      <a:pPr marL="0" marR="0">
                        <a:lnSpc>
                          <a:spcPct val="107000"/>
                        </a:lnSpc>
                        <a:spcBef>
                          <a:spcPts val="600"/>
                        </a:spcBef>
                        <a:spcAft>
                          <a:spcPts val="600"/>
                        </a:spcAft>
                      </a:pPr>
                      <a:r>
                        <a:rPr lang="en-US" sz="1800" b="0" dirty="0">
                          <a:solidFill>
                            <a:srgbClr val="083763"/>
                          </a:solidFill>
                          <a:effectLst/>
                          <a:latin typeface="+mn-lt"/>
                        </a:rPr>
                        <a:t>Darfur Contracting Act Form </a:t>
                      </a:r>
                      <a:endParaRPr lang="en-US" sz="1800" b="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rPr>
                        <a:t>Attachment 2</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110457"/>
                  </a:ext>
                </a:extLst>
              </a:tr>
              <a:tr h="341007">
                <a:tc>
                  <a:txBody>
                    <a:bodyPr/>
                    <a:lstStyle/>
                    <a:p>
                      <a:pPr marL="0" marR="0">
                        <a:lnSpc>
                          <a:spcPct val="107000"/>
                        </a:lnSpc>
                        <a:spcBef>
                          <a:spcPts val="600"/>
                        </a:spcBef>
                        <a:spcAft>
                          <a:spcPts val="600"/>
                        </a:spcAft>
                      </a:pPr>
                      <a:r>
                        <a:rPr lang="en-US" sz="1800" b="0" dirty="0">
                          <a:solidFill>
                            <a:srgbClr val="083763"/>
                          </a:solidFill>
                          <a:effectLst/>
                          <a:latin typeface="+mn-lt"/>
                        </a:rPr>
                        <a:t>DVBE Declarations Form (Std. 843)</a:t>
                      </a:r>
                      <a:endParaRPr lang="en-US" sz="1800" b="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ea typeface="Times New Roman" panose="02020603050405020304" pitchFamily="18" charset="0"/>
                          <a:cs typeface="Times New Roman" panose="02020603050405020304" pitchFamily="18" charset="0"/>
                        </a:rPr>
                        <a:t>Attachment 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3238656"/>
                  </a:ext>
                </a:extLst>
              </a:tr>
              <a:tr h="352582">
                <a:tc>
                  <a:txBody>
                    <a:bodyPr/>
                    <a:lstStyle/>
                    <a:p>
                      <a:pPr marL="0" marR="0">
                        <a:lnSpc>
                          <a:spcPct val="107000"/>
                        </a:lnSpc>
                        <a:spcBef>
                          <a:spcPts val="600"/>
                        </a:spcBef>
                        <a:spcAft>
                          <a:spcPts val="600"/>
                        </a:spcAft>
                      </a:pPr>
                      <a:r>
                        <a:rPr lang="en-US" sz="1800" b="0" baseline="0" dirty="0">
                          <a:solidFill>
                            <a:srgbClr val="083763"/>
                          </a:solidFill>
                          <a:effectLst/>
                          <a:latin typeface="+mn-lt"/>
                        </a:rPr>
                        <a:t>Bidder Declaration Form (GSPD-05-105) </a:t>
                      </a:r>
                      <a:endParaRPr lang="en-US" sz="1800" b="0" baseline="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rPr>
                        <a:t>Attachment 4</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1516392"/>
                  </a:ext>
                </a:extLst>
              </a:tr>
              <a:tr h="352582">
                <a:tc>
                  <a:txBody>
                    <a:bodyPr/>
                    <a:lstStyle/>
                    <a:p>
                      <a:pPr marL="0" marR="0">
                        <a:lnSpc>
                          <a:spcPct val="107000"/>
                        </a:lnSpc>
                        <a:spcBef>
                          <a:spcPts val="600"/>
                        </a:spcBef>
                        <a:spcAft>
                          <a:spcPts val="600"/>
                        </a:spcAft>
                      </a:pPr>
                      <a:r>
                        <a:rPr lang="en-US" sz="1800" b="0" baseline="0" dirty="0">
                          <a:solidFill>
                            <a:srgbClr val="083763"/>
                          </a:solidFill>
                          <a:effectLst/>
                          <a:latin typeface="+mn-lt"/>
                        </a:rPr>
                        <a:t>Contractor Certification Clauses</a:t>
                      </a:r>
                      <a:endParaRPr lang="en-US" sz="1800" b="0" baseline="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rPr>
                        <a:t>Attachment 5</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710630"/>
                  </a:ext>
                </a:extLst>
              </a:tr>
              <a:tr h="335666">
                <a:tc>
                  <a:txBody>
                    <a:bodyPr/>
                    <a:lstStyle/>
                    <a:p>
                      <a:pPr marL="0" marR="0">
                        <a:lnSpc>
                          <a:spcPct val="107000"/>
                        </a:lnSpc>
                        <a:spcBef>
                          <a:spcPts val="600"/>
                        </a:spcBef>
                        <a:spcAft>
                          <a:spcPts val="600"/>
                        </a:spcAft>
                      </a:pPr>
                      <a:r>
                        <a:rPr lang="en-US" sz="1800" b="0" baseline="0" dirty="0">
                          <a:solidFill>
                            <a:srgbClr val="083763"/>
                          </a:solidFill>
                          <a:effectLst/>
                          <a:latin typeface="+mn-lt"/>
                        </a:rPr>
                        <a:t>Iran Contracting Act Form </a:t>
                      </a:r>
                      <a:endParaRPr lang="en-US" sz="1800" b="0" baseline="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rPr>
                        <a:t>Attachment 8</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2611844"/>
                  </a:ext>
                </a:extLst>
              </a:tr>
              <a:tr h="329433">
                <a:tc>
                  <a:txBody>
                    <a:bodyPr/>
                    <a:lstStyle/>
                    <a:p>
                      <a:pPr marL="0" marR="0">
                        <a:lnSpc>
                          <a:spcPct val="107000"/>
                        </a:lnSpc>
                        <a:spcBef>
                          <a:spcPts val="600"/>
                        </a:spcBef>
                        <a:spcAft>
                          <a:spcPts val="600"/>
                        </a:spcAft>
                      </a:pPr>
                      <a:r>
                        <a:rPr lang="en-US" sz="1800" b="0" baseline="0" dirty="0">
                          <a:solidFill>
                            <a:srgbClr val="083763"/>
                          </a:solidFill>
                          <a:effectLst/>
                          <a:latin typeface="+mn-lt"/>
                          <a:ea typeface="Calibri" panose="020F0502020204030204" pitchFamily="34" charset="0"/>
                          <a:cs typeface="Times New Roman" panose="02020603050405020304" pitchFamily="18" charset="0"/>
                        </a:rPr>
                        <a:t>Civil Rights Law Certification</a:t>
                      </a: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ea typeface="Times New Roman" panose="02020603050405020304" pitchFamily="18" charset="0"/>
                          <a:cs typeface="Times New Roman" panose="02020603050405020304" pitchFamily="18" charset="0"/>
                        </a:rPr>
                        <a:t>Attachment 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5755535"/>
                  </a:ext>
                </a:extLst>
              </a:tr>
              <a:tr h="426913">
                <a:tc>
                  <a:txBody>
                    <a:bodyPr/>
                    <a:lstStyle/>
                    <a:p>
                      <a:pPr marL="0" marR="0">
                        <a:lnSpc>
                          <a:spcPct val="107000"/>
                        </a:lnSpc>
                        <a:spcBef>
                          <a:spcPts val="600"/>
                        </a:spcBef>
                        <a:spcAft>
                          <a:spcPts val="600"/>
                        </a:spcAft>
                      </a:pPr>
                      <a:r>
                        <a:rPr lang="en-US" sz="1800" b="0" baseline="0" dirty="0">
                          <a:solidFill>
                            <a:srgbClr val="083763"/>
                          </a:solidFill>
                          <a:effectLst/>
                          <a:latin typeface="+mn-lt"/>
                          <a:ea typeface="Calibri" panose="020F0502020204030204" pitchFamily="34" charset="0"/>
                          <a:cs typeface="Times New Roman" panose="02020603050405020304" pitchFamily="18" charset="0"/>
                        </a:rPr>
                        <a:t>GenAI Reporting &amp; Factsheet Form </a:t>
                      </a: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ea typeface="Times New Roman" panose="02020603050405020304" pitchFamily="18" charset="0"/>
                          <a:cs typeface="Times New Roman" panose="02020603050405020304" pitchFamily="18" charset="0"/>
                        </a:rPr>
                        <a:t>Attachment 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6662682"/>
                  </a:ext>
                </a:extLst>
              </a:tr>
            </a:tbl>
          </a:graphicData>
        </a:graphic>
      </p:graphicFrame>
      <p:sp>
        <p:nvSpPr>
          <p:cNvPr id="3" name="TextBox 2">
            <a:extLst>
              <a:ext uri="{FF2B5EF4-FFF2-40B4-BE49-F238E27FC236}">
                <a16:creationId xmlns:a16="http://schemas.microsoft.com/office/drawing/2014/main" id="{701F4D31-B7DB-467C-CA9B-F6DE9AA12FB3}"/>
              </a:ext>
            </a:extLst>
          </p:cNvPr>
          <p:cNvSpPr txBox="1"/>
          <p:nvPr/>
        </p:nvSpPr>
        <p:spPr>
          <a:xfrm>
            <a:off x="0" y="6382512"/>
            <a:ext cx="3403496" cy="369332"/>
          </a:xfrm>
          <a:prstGeom prst="rect">
            <a:avLst/>
          </a:prstGeom>
          <a:noFill/>
        </p:spPr>
        <p:txBody>
          <a:bodyPr wrap="none" rtlCol="0">
            <a:spAutoFit/>
          </a:bodyPr>
          <a:lstStyle/>
          <a:p>
            <a:r>
              <a:rPr lang="en-US" b="1" dirty="0">
                <a:solidFill>
                  <a:srgbClr val="083763"/>
                </a:solidFill>
                <a:ea typeface="Tahoma" panose="020B0604030504040204" pitchFamily="34" charset="0"/>
                <a:cs typeface="Tahoma" panose="020B0604030504040204" pitchFamily="34" charset="0"/>
              </a:rPr>
              <a:t>Solicitation Manual page 35 </a:t>
            </a:r>
          </a:p>
        </p:txBody>
      </p:sp>
      <p:sp>
        <p:nvSpPr>
          <p:cNvPr id="2" name="Slide Number Placeholder 1">
            <a:extLst>
              <a:ext uri="{FF2B5EF4-FFF2-40B4-BE49-F238E27FC236}">
                <a16:creationId xmlns:a16="http://schemas.microsoft.com/office/drawing/2014/main" id="{657BDD27-6947-4FD4-A572-578326FEA73B}"/>
              </a:ext>
            </a:extLst>
          </p:cNvPr>
          <p:cNvSpPr>
            <a:spLocks noGrp="1"/>
          </p:cNvSpPr>
          <p:nvPr>
            <p:ph type="sldNum" sz="quarter" idx="12"/>
          </p:nvPr>
        </p:nvSpPr>
        <p:spPr>
          <a:xfrm>
            <a:off x="10387584" y="6510528"/>
            <a:ext cx="1803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83763"/>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83763"/>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33298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8ECC-ED5B-8CED-4225-50054DBA52B0}"/>
              </a:ext>
            </a:extLst>
          </p:cNvPr>
          <p:cNvSpPr>
            <a:spLocks noGrp="1"/>
          </p:cNvSpPr>
          <p:nvPr>
            <p:ph type="title"/>
          </p:nvPr>
        </p:nvSpPr>
        <p:spPr/>
        <p:txBody>
          <a:bodyPr/>
          <a:lstStyle/>
          <a:p>
            <a:r>
              <a:rPr lang="en-US" dirty="0">
                <a:solidFill>
                  <a:srgbClr val="083763"/>
                </a:solidFill>
              </a:rPr>
              <a:t>Agenda</a:t>
            </a:r>
          </a:p>
        </p:txBody>
      </p:sp>
      <p:graphicFrame>
        <p:nvGraphicFramePr>
          <p:cNvPr id="9" name="Content Placeholder 8" descr="This table includes the agenda topics and times for this pre-bid conference.">
            <a:extLst>
              <a:ext uri="{FF2B5EF4-FFF2-40B4-BE49-F238E27FC236}">
                <a16:creationId xmlns:a16="http://schemas.microsoft.com/office/drawing/2014/main" id="{F09A76C3-D6B6-0200-BD05-49AFB432E419}"/>
              </a:ext>
            </a:extLst>
          </p:cNvPr>
          <p:cNvGraphicFramePr>
            <a:graphicFrameLocks noGrp="1"/>
          </p:cNvGraphicFramePr>
          <p:nvPr>
            <p:ph idx="1"/>
            <p:extLst>
              <p:ext uri="{D42A27DB-BD31-4B8C-83A1-F6EECF244321}">
                <p14:modId xmlns:p14="http://schemas.microsoft.com/office/powerpoint/2010/main" val="411157991"/>
              </p:ext>
            </p:extLst>
          </p:nvPr>
        </p:nvGraphicFramePr>
        <p:xfrm>
          <a:off x="1742590" y="1371600"/>
          <a:ext cx="9268442" cy="4755290"/>
        </p:xfrm>
        <a:graphic>
          <a:graphicData uri="http://schemas.openxmlformats.org/drawingml/2006/table">
            <a:tbl>
              <a:tblPr firstRow="1" bandRow="1">
                <a:tableStyleId>{B301B821-A1FF-4177-AEE7-76D212191A09}</a:tableStyleId>
              </a:tblPr>
              <a:tblGrid>
                <a:gridCol w="2197461">
                  <a:extLst>
                    <a:ext uri="{9D8B030D-6E8A-4147-A177-3AD203B41FA5}">
                      <a16:colId xmlns:a16="http://schemas.microsoft.com/office/drawing/2014/main" val="2464353535"/>
                    </a:ext>
                  </a:extLst>
                </a:gridCol>
                <a:gridCol w="7070981">
                  <a:extLst>
                    <a:ext uri="{9D8B030D-6E8A-4147-A177-3AD203B41FA5}">
                      <a16:colId xmlns:a16="http://schemas.microsoft.com/office/drawing/2014/main" val="2437464598"/>
                    </a:ext>
                  </a:extLst>
                </a:gridCol>
              </a:tblGrid>
              <a:tr h="491642">
                <a:tc>
                  <a:txBody>
                    <a:bodyPr/>
                    <a:lstStyle/>
                    <a:p>
                      <a:pPr algn="ctr"/>
                      <a:r>
                        <a:rPr lang="en-US" sz="2000" b="1" dirty="0"/>
                        <a:t>TIME</a:t>
                      </a:r>
                      <a:endParaRPr lang="en-US" sz="20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TOPIC</a:t>
                      </a:r>
                      <a:endParaRPr lang="en-US" sz="20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3680864"/>
                  </a:ext>
                </a:extLst>
              </a:tr>
              <a:tr h="564272">
                <a:tc>
                  <a:txBody>
                    <a:bodyPr/>
                    <a:lstStyle/>
                    <a:p>
                      <a:pPr marL="120650" indent="0" algn="ctr"/>
                      <a:r>
                        <a:rPr lang="en-US" sz="2000" b="0" dirty="0">
                          <a:solidFill>
                            <a:srgbClr val="083763"/>
                          </a:solidFill>
                          <a:latin typeface="+mn-lt"/>
                        </a:rPr>
                        <a:t>10:00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rgbClr val="083763"/>
                          </a:solidFill>
                          <a:effectLst/>
                          <a:latin typeface="+mn-lt"/>
                        </a:rPr>
                        <a:t>Welcome and Introductions</a:t>
                      </a:r>
                      <a:endParaRPr lang="en-US" sz="2000" b="0" dirty="0">
                        <a:solidFill>
                          <a:srgbClr val="083763"/>
                        </a:solidFill>
                        <a:effectLst/>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6513004"/>
                  </a:ext>
                </a:extLst>
              </a:tr>
              <a:tr h="566057">
                <a:tc>
                  <a:txBody>
                    <a:bodyPr/>
                    <a:lstStyle/>
                    <a:p>
                      <a:pPr marL="12065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rgbClr val="083763"/>
                          </a:solidFill>
                          <a:latin typeface="+mn-lt"/>
                        </a:rPr>
                        <a:t>10:07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0" dirty="0">
                          <a:solidFill>
                            <a:srgbClr val="083763"/>
                          </a:solidFill>
                          <a:latin typeface="+mn-lt"/>
                        </a:rPr>
                        <a:t>Solicitation Overview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7397062"/>
                  </a:ext>
                </a:extLst>
              </a:tr>
              <a:tr h="566057">
                <a:tc>
                  <a:txBody>
                    <a:bodyPr/>
                    <a:lstStyle/>
                    <a:p>
                      <a:pPr marL="12065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rgbClr val="083763"/>
                          </a:solidFill>
                          <a:latin typeface="+mn-lt"/>
                        </a:rPr>
                        <a:t>10:17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0" dirty="0">
                          <a:solidFill>
                            <a:srgbClr val="083763"/>
                          </a:solidFill>
                          <a:latin typeface="+mn-lt"/>
                        </a:rPr>
                        <a:t>Scope of 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8052618"/>
                  </a:ext>
                </a:extLst>
              </a:tr>
              <a:tr h="572407">
                <a:tc>
                  <a:txBody>
                    <a:bodyPr/>
                    <a:lstStyle/>
                    <a:p>
                      <a:pPr marL="12065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rgbClr val="083763"/>
                          </a:solidFill>
                          <a:latin typeface="+mn-lt"/>
                        </a:rPr>
                        <a:t>10:22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0" dirty="0">
                          <a:solidFill>
                            <a:srgbClr val="083763"/>
                          </a:solidFill>
                          <a:latin typeface="+mn-lt"/>
                        </a:rPr>
                        <a:t>SOQ Format, Required Documents, and Method for Delivery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9915677"/>
                  </a:ext>
                </a:extLst>
              </a:tr>
              <a:tr h="603069">
                <a:tc>
                  <a:txBody>
                    <a:bodyPr/>
                    <a:lstStyle/>
                    <a:p>
                      <a:pPr marL="12065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rgbClr val="083763"/>
                          </a:solidFill>
                          <a:latin typeface="+mn-lt"/>
                        </a:rPr>
                        <a:t>10:27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0" dirty="0">
                          <a:solidFill>
                            <a:srgbClr val="083763"/>
                          </a:solidFill>
                          <a:latin typeface="+mn-lt"/>
                        </a:rPr>
                        <a:t>Evaluation Process and Criteria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9712207"/>
                  </a:ext>
                </a:extLst>
              </a:tr>
              <a:tr h="731520">
                <a:tc>
                  <a:txBody>
                    <a:bodyPr/>
                    <a:lstStyle/>
                    <a:p>
                      <a:pPr marL="12065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rgbClr val="083763"/>
                          </a:solidFill>
                          <a:latin typeface="+mn-lt"/>
                        </a:rPr>
                        <a:t>10:37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0" dirty="0">
                          <a:solidFill>
                            <a:srgbClr val="083763"/>
                          </a:solidFill>
                          <a:latin typeface="+mn-lt"/>
                        </a:rPr>
                        <a:t>Business Participation Programs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865027"/>
                  </a:ext>
                </a:extLst>
              </a:tr>
              <a:tr h="660266">
                <a:tc>
                  <a:txBody>
                    <a:bodyPr/>
                    <a:lstStyle/>
                    <a:p>
                      <a:pPr marL="12065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rgbClr val="083763"/>
                          </a:solidFill>
                          <a:latin typeface="+mn-lt"/>
                        </a:rPr>
                        <a:t>10:40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0" dirty="0">
                          <a:solidFill>
                            <a:srgbClr val="083763"/>
                          </a:solidFill>
                          <a:latin typeface="+mn-lt"/>
                        </a:rPr>
                        <a:t>Questions and Answers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1280478"/>
                  </a:ext>
                </a:extLst>
              </a:tr>
            </a:tbl>
          </a:graphicData>
        </a:graphic>
      </p:graphicFrame>
      <p:sp>
        <p:nvSpPr>
          <p:cNvPr id="4" name="Slide Number Placeholder 3">
            <a:extLst>
              <a:ext uri="{FF2B5EF4-FFF2-40B4-BE49-F238E27FC236}">
                <a16:creationId xmlns:a16="http://schemas.microsoft.com/office/drawing/2014/main" id="{2964DB14-6DBD-A53A-7FFA-0BBFC76DA6CA}"/>
              </a:ext>
            </a:extLst>
          </p:cNvPr>
          <p:cNvSpPr>
            <a:spLocks noGrp="1"/>
          </p:cNvSpPr>
          <p:nvPr>
            <p:ph type="sldNum" sz="quarter" idx="12"/>
          </p:nvPr>
        </p:nvSpPr>
        <p:spPr>
          <a:xfrm>
            <a:off x="10388600" y="6510528"/>
            <a:ext cx="1803400" cy="365125"/>
          </a:xfrm>
        </p:spPr>
        <p:txBody>
          <a:bodyPr/>
          <a:lstStyle/>
          <a:p>
            <a:fld id="{005C4985-ACD0-2B4C-8981-36243250F268}" type="slidenum">
              <a:rPr lang="en-US" smtClean="0">
                <a:solidFill>
                  <a:srgbClr val="083763"/>
                </a:solidFill>
              </a:rPr>
              <a:pPr/>
              <a:t>3</a:t>
            </a:fld>
            <a:endParaRPr lang="en-US" dirty="0">
              <a:solidFill>
                <a:srgbClr val="083763"/>
              </a:solidFill>
            </a:endParaRPr>
          </a:p>
        </p:txBody>
      </p:sp>
    </p:spTree>
    <p:extLst>
      <p:ext uri="{BB962C8B-B14F-4D97-AF65-F5344CB8AC3E}">
        <p14:creationId xmlns:p14="http://schemas.microsoft.com/office/powerpoint/2010/main" val="2978532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8ECC-ED5B-8CED-4225-50054DBA52B0}"/>
              </a:ext>
            </a:extLst>
          </p:cNvPr>
          <p:cNvSpPr>
            <a:spLocks noGrp="1"/>
          </p:cNvSpPr>
          <p:nvPr>
            <p:ph type="title"/>
          </p:nvPr>
        </p:nvSpPr>
        <p:spPr>
          <a:xfrm>
            <a:off x="1399821" y="237067"/>
            <a:ext cx="10140137" cy="1038840"/>
          </a:xfrm>
        </p:spPr>
        <p:txBody>
          <a:bodyPr>
            <a:noAutofit/>
          </a:bodyPr>
          <a:lstStyle/>
          <a:p>
            <a:r>
              <a:rPr lang="en-US" sz="3800" b="1" dirty="0">
                <a:solidFill>
                  <a:srgbClr val="083763"/>
                </a:solidFill>
                <a:ea typeface="Tahoma" panose="020B0604030504040204" pitchFamily="34" charset="0"/>
                <a:cs typeface="Tahoma" panose="020B0604030504040204" pitchFamily="34" charset="0"/>
              </a:rPr>
              <a:t>Section 2, Technical Response</a:t>
            </a:r>
            <a:endParaRPr lang="en-US" sz="3800" dirty="0">
              <a:solidFill>
                <a:srgbClr val="083763"/>
              </a:solidFill>
            </a:endParaRPr>
          </a:p>
        </p:txBody>
      </p:sp>
      <p:graphicFrame>
        <p:nvGraphicFramePr>
          <p:cNvPr id="7" name="Table 6" descr="This table includes the required items and any associated attachment numbers for the Section 2, Technical &amp; Cost Proposal portion of the Proposal. This information is also available on page 30-35 of the solicitation manual. ">
            <a:extLst>
              <a:ext uri="{FF2B5EF4-FFF2-40B4-BE49-F238E27FC236}">
                <a16:creationId xmlns:a16="http://schemas.microsoft.com/office/drawing/2014/main" id="{4B275699-A346-926D-9F3F-41921901B013}"/>
              </a:ext>
            </a:extLst>
          </p:cNvPr>
          <p:cNvGraphicFramePr>
            <a:graphicFrameLocks noGrp="1"/>
          </p:cNvGraphicFramePr>
          <p:nvPr>
            <p:extLst>
              <p:ext uri="{D42A27DB-BD31-4B8C-83A1-F6EECF244321}">
                <p14:modId xmlns:p14="http://schemas.microsoft.com/office/powerpoint/2010/main" val="1564365902"/>
              </p:ext>
            </p:extLst>
          </p:nvPr>
        </p:nvGraphicFramePr>
        <p:xfrm>
          <a:off x="914494" y="1371600"/>
          <a:ext cx="10363011" cy="2214769"/>
        </p:xfrm>
        <a:graphic>
          <a:graphicData uri="http://schemas.openxmlformats.org/drawingml/2006/table">
            <a:tbl>
              <a:tblPr firstRow="1" firstCol="1" bandRow="1">
                <a:tableStyleId>{B301B821-A1FF-4177-AEE7-76D212191A09}</a:tableStyleId>
              </a:tblPr>
              <a:tblGrid>
                <a:gridCol w="6705411">
                  <a:extLst>
                    <a:ext uri="{9D8B030D-6E8A-4147-A177-3AD203B41FA5}">
                      <a16:colId xmlns:a16="http://schemas.microsoft.com/office/drawing/2014/main" val="1245813217"/>
                    </a:ext>
                  </a:extLst>
                </a:gridCol>
                <a:gridCol w="3657600">
                  <a:extLst>
                    <a:ext uri="{9D8B030D-6E8A-4147-A177-3AD203B41FA5}">
                      <a16:colId xmlns:a16="http://schemas.microsoft.com/office/drawing/2014/main" val="809028113"/>
                    </a:ext>
                  </a:extLst>
                </a:gridCol>
              </a:tblGrid>
              <a:tr h="475008">
                <a:tc>
                  <a:txBody>
                    <a:bodyPr/>
                    <a:lstStyle/>
                    <a:p>
                      <a:pPr marL="0" marR="0" algn="ctr">
                        <a:lnSpc>
                          <a:spcPct val="107000"/>
                        </a:lnSpc>
                        <a:spcBef>
                          <a:spcPts val="600"/>
                        </a:spcBef>
                        <a:spcAft>
                          <a:spcPts val="600"/>
                        </a:spcAft>
                      </a:pPr>
                      <a:r>
                        <a:rPr lang="en-US" sz="1800" b="1" dirty="0">
                          <a:solidFill>
                            <a:schemeClr val="bg1"/>
                          </a:solidFill>
                          <a:effectLst/>
                          <a:latin typeface="+mn-lt"/>
                          <a:ea typeface="Calibri" panose="020F0502020204030204" pitchFamily="34" charset="0"/>
                          <a:cs typeface="Times New Roman" panose="02020603050405020304" pitchFamily="18" charset="0"/>
                        </a:rPr>
                        <a:t>REQUIRED ITEMS</a:t>
                      </a: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chemeClr val="bg1"/>
                          </a:solidFill>
                          <a:effectLst/>
                          <a:latin typeface="+mn-lt"/>
                          <a:ea typeface="Times New Roman" panose="02020603050405020304" pitchFamily="18" charset="0"/>
                          <a:cs typeface="Times New Roman" panose="02020603050405020304" pitchFamily="18" charset="0"/>
                        </a:rPr>
                        <a:t>ATTACHMENT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3554840"/>
                  </a:ext>
                </a:extLst>
              </a:tr>
              <a:tr h="352582">
                <a:tc>
                  <a:txBody>
                    <a:bodyPr/>
                    <a:lstStyle/>
                    <a:p>
                      <a:pPr marL="0" marR="0">
                        <a:lnSpc>
                          <a:spcPct val="107000"/>
                        </a:lnSpc>
                        <a:spcBef>
                          <a:spcPts val="600"/>
                        </a:spcBef>
                        <a:spcAft>
                          <a:spcPts val="600"/>
                        </a:spcAft>
                      </a:pPr>
                      <a:r>
                        <a:rPr lang="en-US" sz="1800" b="0" dirty="0">
                          <a:solidFill>
                            <a:srgbClr val="083763"/>
                          </a:solidFill>
                          <a:effectLst/>
                          <a:latin typeface="+mn-lt"/>
                          <a:ea typeface="Calibri" panose="020F0502020204030204" pitchFamily="34" charset="0"/>
                          <a:cs typeface="Times New Roman" panose="02020603050405020304" pitchFamily="18" charset="0"/>
                        </a:rPr>
                        <a:t>Approach to Tasks in SOW</a:t>
                      </a: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ea typeface="Times New Roman" panose="02020603050405020304" pitchFamily="18" charset="0"/>
                          <a:cs typeface="Times New Roman" panose="02020603050405020304" pitchFamily="18" charset="0"/>
                        </a:rPr>
                        <a:t>None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8266496"/>
                  </a:ext>
                </a:extLst>
              </a:tr>
              <a:tr h="387306">
                <a:tc>
                  <a:txBody>
                    <a:bodyPr/>
                    <a:lstStyle/>
                    <a:p>
                      <a:pPr marL="0" marR="0">
                        <a:lnSpc>
                          <a:spcPct val="107000"/>
                        </a:lnSpc>
                        <a:spcBef>
                          <a:spcPts val="600"/>
                        </a:spcBef>
                        <a:spcAft>
                          <a:spcPts val="600"/>
                        </a:spcAft>
                      </a:pPr>
                      <a:r>
                        <a:rPr lang="en-US" sz="1800" b="0" dirty="0">
                          <a:solidFill>
                            <a:srgbClr val="083763"/>
                          </a:solidFill>
                          <a:effectLst/>
                          <a:latin typeface="+mn-lt"/>
                        </a:rPr>
                        <a:t>Project Team Organizations Structure and Cost Minimization</a:t>
                      </a:r>
                      <a:endParaRPr lang="en-US" sz="1800" b="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rPr>
                        <a:t>None</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351205"/>
                  </a:ext>
                </a:extLst>
              </a:tr>
              <a:tr h="317858">
                <a:tc>
                  <a:txBody>
                    <a:bodyPr/>
                    <a:lstStyle/>
                    <a:p>
                      <a:pPr marL="0" marR="0">
                        <a:lnSpc>
                          <a:spcPct val="107000"/>
                        </a:lnSpc>
                        <a:spcBef>
                          <a:spcPts val="600"/>
                        </a:spcBef>
                        <a:spcAft>
                          <a:spcPts val="600"/>
                        </a:spcAft>
                      </a:pPr>
                      <a:r>
                        <a:rPr lang="en-US" sz="1800" b="0" dirty="0">
                          <a:solidFill>
                            <a:srgbClr val="083763"/>
                          </a:solidFill>
                          <a:effectLst/>
                          <a:latin typeface="+mn-lt"/>
                        </a:rPr>
                        <a:t>Project Team Relevant Experience and Qualifications</a:t>
                      </a:r>
                      <a:endParaRPr lang="en-US" sz="1800" b="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rPr>
                        <a:t>None</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1730237"/>
                  </a:ext>
                </a:extLst>
              </a:tr>
              <a:tr h="341007">
                <a:tc>
                  <a:txBody>
                    <a:bodyPr/>
                    <a:lstStyle/>
                    <a:p>
                      <a:pPr marL="0" marR="0">
                        <a:lnSpc>
                          <a:spcPct val="107000"/>
                        </a:lnSpc>
                        <a:spcBef>
                          <a:spcPts val="600"/>
                        </a:spcBef>
                        <a:spcAft>
                          <a:spcPts val="600"/>
                        </a:spcAft>
                      </a:pPr>
                      <a:r>
                        <a:rPr lang="en-US" sz="1800" b="0" dirty="0">
                          <a:solidFill>
                            <a:srgbClr val="083763"/>
                          </a:solidFill>
                          <a:effectLst/>
                          <a:latin typeface="+mn-lt"/>
                        </a:rPr>
                        <a:t>Analytical Tools</a:t>
                      </a:r>
                      <a:endParaRPr lang="en-US" sz="1800" b="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rPr>
                        <a:t>None</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110457"/>
                  </a:ext>
                </a:extLst>
              </a:tr>
              <a:tr h="341008">
                <a:tc>
                  <a:txBody>
                    <a:bodyPr/>
                    <a:lstStyle/>
                    <a:p>
                      <a:pPr marL="0" marR="0">
                        <a:lnSpc>
                          <a:spcPct val="107000"/>
                        </a:lnSpc>
                        <a:spcBef>
                          <a:spcPts val="600"/>
                        </a:spcBef>
                        <a:spcAft>
                          <a:spcPts val="600"/>
                        </a:spcAft>
                      </a:pPr>
                      <a:r>
                        <a:rPr lang="en-US" sz="1800" b="0" dirty="0">
                          <a:solidFill>
                            <a:srgbClr val="083763"/>
                          </a:solidFill>
                          <a:effectLst/>
                          <a:latin typeface="+mn-lt"/>
                        </a:rPr>
                        <a:t>Client References </a:t>
                      </a:r>
                      <a:endParaRPr lang="en-US" sz="1800" b="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rPr>
                        <a:t>Attachment 7</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4534957"/>
                  </a:ext>
                </a:extLst>
              </a:tr>
            </a:tbl>
          </a:graphicData>
        </a:graphic>
      </p:graphicFrame>
      <p:sp>
        <p:nvSpPr>
          <p:cNvPr id="8" name="TextBox 7">
            <a:extLst>
              <a:ext uri="{FF2B5EF4-FFF2-40B4-BE49-F238E27FC236}">
                <a16:creationId xmlns:a16="http://schemas.microsoft.com/office/drawing/2014/main" id="{EB0D73D8-8851-EEAF-BEAE-69E32DB89930}"/>
              </a:ext>
            </a:extLst>
          </p:cNvPr>
          <p:cNvSpPr txBox="1"/>
          <p:nvPr/>
        </p:nvSpPr>
        <p:spPr>
          <a:xfrm>
            <a:off x="0" y="6382512"/>
            <a:ext cx="3736920" cy="369332"/>
          </a:xfrm>
          <a:prstGeom prst="rect">
            <a:avLst/>
          </a:prstGeom>
          <a:noFill/>
        </p:spPr>
        <p:txBody>
          <a:bodyPr wrap="none" rtlCol="0">
            <a:spAutoFit/>
          </a:bodyPr>
          <a:lstStyle/>
          <a:p>
            <a:r>
              <a:rPr lang="en-US" b="1" dirty="0">
                <a:solidFill>
                  <a:srgbClr val="083763"/>
                </a:solidFill>
                <a:ea typeface="Tahoma" panose="020B0604030504040204" pitchFamily="34" charset="0"/>
                <a:cs typeface="Tahoma" panose="020B0604030504040204" pitchFamily="34" charset="0"/>
              </a:rPr>
              <a:t>Solicitation Manual pages 34-39 </a:t>
            </a:r>
          </a:p>
        </p:txBody>
      </p:sp>
      <p:sp>
        <p:nvSpPr>
          <p:cNvPr id="4" name="Slide Number Placeholder 3">
            <a:extLst>
              <a:ext uri="{FF2B5EF4-FFF2-40B4-BE49-F238E27FC236}">
                <a16:creationId xmlns:a16="http://schemas.microsoft.com/office/drawing/2014/main" id="{2964DB14-6DBD-A53A-7FFA-0BBFC76DA6CA}"/>
              </a:ext>
            </a:extLst>
          </p:cNvPr>
          <p:cNvSpPr>
            <a:spLocks noGrp="1"/>
          </p:cNvSpPr>
          <p:nvPr>
            <p:ph type="sldNum" sz="quarter" idx="12"/>
          </p:nvPr>
        </p:nvSpPr>
        <p:spPr>
          <a:xfrm>
            <a:off x="10388600" y="6510528"/>
            <a:ext cx="1803400" cy="365125"/>
          </a:xfrm>
        </p:spPr>
        <p:txBody>
          <a:bodyPr/>
          <a:lstStyle/>
          <a:p>
            <a:fld id="{005C4985-ACD0-2B4C-8981-36243250F268}" type="slidenum">
              <a:rPr lang="en-US" smtClean="0">
                <a:solidFill>
                  <a:srgbClr val="083763"/>
                </a:solidFill>
              </a:rPr>
              <a:pPr/>
              <a:t>30</a:t>
            </a:fld>
            <a:endParaRPr lang="en-US" dirty="0">
              <a:solidFill>
                <a:srgbClr val="083763"/>
              </a:solidFill>
            </a:endParaRPr>
          </a:p>
        </p:txBody>
      </p:sp>
    </p:spTree>
    <p:extLst>
      <p:ext uri="{BB962C8B-B14F-4D97-AF65-F5344CB8AC3E}">
        <p14:creationId xmlns:p14="http://schemas.microsoft.com/office/powerpoint/2010/main" val="835255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6D1C-385C-5437-AF13-35C3A03019DA}"/>
              </a:ext>
            </a:extLst>
          </p:cNvPr>
          <p:cNvSpPr>
            <a:spLocks noGrp="1"/>
          </p:cNvSpPr>
          <p:nvPr>
            <p:ph type="title"/>
          </p:nvPr>
        </p:nvSpPr>
        <p:spPr/>
        <p:txBody>
          <a:bodyPr/>
          <a:lstStyle/>
          <a:p>
            <a:r>
              <a:rPr lang="en-US" dirty="0">
                <a:solidFill>
                  <a:srgbClr val="083763"/>
                </a:solidFill>
              </a:rPr>
              <a:t>Confidential Information</a:t>
            </a:r>
          </a:p>
        </p:txBody>
      </p:sp>
      <p:sp>
        <p:nvSpPr>
          <p:cNvPr id="3" name="Content Placeholder 2">
            <a:extLst>
              <a:ext uri="{FF2B5EF4-FFF2-40B4-BE49-F238E27FC236}">
                <a16:creationId xmlns:a16="http://schemas.microsoft.com/office/drawing/2014/main" id="{2522AB29-EC3E-6710-F608-BF46548F2F27}"/>
              </a:ext>
            </a:extLst>
          </p:cNvPr>
          <p:cNvSpPr>
            <a:spLocks noGrp="1"/>
          </p:cNvSpPr>
          <p:nvPr>
            <p:ph idx="1"/>
          </p:nvPr>
        </p:nvSpPr>
        <p:spPr>
          <a:xfrm>
            <a:off x="1313414" y="1371600"/>
            <a:ext cx="5479426" cy="4351338"/>
          </a:xfrm>
        </p:spPr>
        <p:txBody>
          <a:bodyPr>
            <a:normAutofit/>
          </a:bodyPr>
          <a:lstStyle/>
          <a:p>
            <a:pPr marL="457200" indent="-457200">
              <a:spcAft>
                <a:spcPts val="1200"/>
              </a:spcAft>
              <a:buClr>
                <a:srgbClr val="FF6600"/>
              </a:buClr>
            </a:pPr>
            <a:r>
              <a:rPr lang="en-US" sz="3600" b="1" dirty="0">
                <a:solidFill>
                  <a:srgbClr val="083763"/>
                </a:solidFill>
                <a:effectLst/>
                <a:ea typeface="Times New Roman" panose="02020603050405020304" pitchFamily="18" charset="0"/>
                <a:cs typeface="Tahoma" panose="020B0604030504040204" pitchFamily="34" charset="0"/>
              </a:rPr>
              <a:t>SOQs that contain confidential information or have any portion marked confidential will not be accepted</a:t>
            </a:r>
            <a:endParaRPr lang="en-US" sz="3600" b="1" dirty="0">
              <a:solidFill>
                <a:srgbClr val="083763"/>
              </a:solidFill>
              <a:effectLst/>
              <a:ea typeface="Times New Roman" panose="02020603050405020304" pitchFamily="18" charset="0"/>
              <a:cs typeface="Times New Roman" panose="02020603050405020304" pitchFamily="18" charset="0"/>
            </a:endParaRPr>
          </a:p>
          <a:p>
            <a:pPr marL="0" indent="0">
              <a:buNone/>
            </a:pPr>
            <a:endParaRPr lang="en-US" dirty="0"/>
          </a:p>
        </p:txBody>
      </p:sp>
      <p:pic>
        <p:nvPicPr>
          <p:cNvPr id="7" name="Picture 6">
            <a:extLst>
              <a:ext uri="{FF2B5EF4-FFF2-40B4-BE49-F238E27FC236}">
                <a16:creationId xmlns:a16="http://schemas.microsoft.com/office/drawing/2014/main" id="{DC10CE04-E695-1D3F-F3C3-0A0941869DC4}"/>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artisticPaintStrokes/>
                    </a14:imgEffect>
                    <a14:imgEffect>
                      <a14:saturation sat="66000"/>
                    </a14:imgEffect>
                  </a14:imgLayer>
                </a14:imgProps>
              </a:ext>
              <a:ext uri="{837473B0-CC2E-450A-ABE3-18F120FF3D39}">
                <a1611:picAttrSrcUrl xmlns:a1611="http://schemas.microsoft.com/office/drawing/2016/11/main" r:id="rId5"/>
              </a:ext>
            </a:extLst>
          </a:blip>
          <a:stretch>
            <a:fillRect/>
          </a:stretch>
        </p:blipFill>
        <p:spPr>
          <a:xfrm>
            <a:off x="6792840" y="1484254"/>
            <a:ext cx="2799360" cy="2799360"/>
          </a:xfrm>
          <a:prstGeom prst="rect">
            <a:avLst/>
          </a:prstGeom>
        </p:spPr>
      </p:pic>
      <p:sp>
        <p:nvSpPr>
          <p:cNvPr id="5" name="TextBox 4">
            <a:extLst>
              <a:ext uri="{FF2B5EF4-FFF2-40B4-BE49-F238E27FC236}">
                <a16:creationId xmlns:a16="http://schemas.microsoft.com/office/drawing/2014/main" id="{77D861E8-D392-AD53-BB94-525BC3F4AEA2}"/>
              </a:ext>
            </a:extLst>
          </p:cNvPr>
          <p:cNvSpPr txBox="1"/>
          <p:nvPr/>
        </p:nvSpPr>
        <p:spPr>
          <a:xfrm>
            <a:off x="0" y="6382512"/>
            <a:ext cx="4232332" cy="369332"/>
          </a:xfrm>
          <a:prstGeom prst="rect">
            <a:avLst/>
          </a:prstGeom>
          <a:noFill/>
        </p:spPr>
        <p:txBody>
          <a:bodyPr wrap="square" rtlCol="0">
            <a:spAutoFit/>
          </a:bodyPr>
          <a:lstStyle/>
          <a:p>
            <a:r>
              <a:rPr lang="en-US" b="1" dirty="0">
                <a:solidFill>
                  <a:srgbClr val="083763"/>
                </a:solidFill>
                <a:ea typeface="Tahoma" panose="020B0604030504040204" pitchFamily="34" charset="0"/>
                <a:cs typeface="Tahoma" panose="020B0604030504040204" pitchFamily="34" charset="0"/>
              </a:rPr>
              <a:t>Solicitation Manual pages 40, 59</a:t>
            </a:r>
          </a:p>
        </p:txBody>
      </p:sp>
      <p:sp>
        <p:nvSpPr>
          <p:cNvPr id="4" name="Slide Number Placeholder 3">
            <a:extLst>
              <a:ext uri="{FF2B5EF4-FFF2-40B4-BE49-F238E27FC236}">
                <a16:creationId xmlns:a16="http://schemas.microsoft.com/office/drawing/2014/main" id="{08AD106E-80EC-0892-3ADA-A6D42690A47F}"/>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pPr/>
              <a:t>31</a:t>
            </a:fld>
            <a:endParaRPr lang="en-US" dirty="0">
              <a:solidFill>
                <a:srgbClr val="083763"/>
              </a:solidFill>
            </a:endParaRPr>
          </a:p>
        </p:txBody>
      </p:sp>
    </p:spTree>
    <p:extLst>
      <p:ext uri="{BB962C8B-B14F-4D97-AF65-F5344CB8AC3E}">
        <p14:creationId xmlns:p14="http://schemas.microsoft.com/office/powerpoint/2010/main" val="1491853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6D1C-385C-5437-AF13-35C3A03019DA}"/>
              </a:ext>
            </a:extLst>
          </p:cNvPr>
          <p:cNvSpPr>
            <a:spLocks noGrp="1"/>
          </p:cNvSpPr>
          <p:nvPr>
            <p:ph type="title"/>
          </p:nvPr>
        </p:nvSpPr>
        <p:spPr/>
        <p:txBody>
          <a:bodyPr>
            <a:normAutofit/>
          </a:bodyPr>
          <a:lstStyle/>
          <a:p>
            <a:r>
              <a:rPr lang="en-US" sz="3800" dirty="0">
                <a:solidFill>
                  <a:srgbClr val="083763"/>
                </a:solidFill>
              </a:rPr>
              <a:t>Modifying or Withdrawing SOQs</a:t>
            </a:r>
          </a:p>
        </p:txBody>
      </p:sp>
      <p:sp>
        <p:nvSpPr>
          <p:cNvPr id="3" name="Content Placeholder 2">
            <a:extLst>
              <a:ext uri="{FF2B5EF4-FFF2-40B4-BE49-F238E27FC236}">
                <a16:creationId xmlns:a16="http://schemas.microsoft.com/office/drawing/2014/main" id="{2522AB29-EC3E-6710-F608-BF46548F2F27}"/>
              </a:ext>
            </a:extLst>
          </p:cNvPr>
          <p:cNvSpPr>
            <a:spLocks noGrp="1"/>
          </p:cNvSpPr>
          <p:nvPr>
            <p:ph idx="1"/>
          </p:nvPr>
        </p:nvSpPr>
        <p:spPr>
          <a:xfrm>
            <a:off x="884342" y="1371600"/>
            <a:ext cx="10423316" cy="4351338"/>
          </a:xfrm>
        </p:spPr>
        <p:txBody>
          <a:bodyPr>
            <a:normAutofit/>
          </a:bodyPr>
          <a:lstStyle/>
          <a:p>
            <a:pPr marL="457200" indent="-457200">
              <a:spcAft>
                <a:spcPts val="1200"/>
              </a:spcAft>
              <a:buClr>
                <a:srgbClr val="FF6600"/>
              </a:buClr>
            </a:pPr>
            <a:r>
              <a:rPr lang="en-US" sz="3200" dirty="0">
                <a:solidFill>
                  <a:srgbClr val="083763"/>
                </a:solidFill>
                <a:effectLst/>
                <a:ea typeface="Times New Roman" panose="02020603050405020304" pitchFamily="18" charset="0"/>
                <a:cs typeface="Tahoma" panose="020B0604030504040204" pitchFamily="34" charset="0"/>
              </a:rPr>
              <a:t>Before deadline, Firms may request to withdraw </a:t>
            </a:r>
            <a:r>
              <a:rPr lang="en-US" sz="3200" u="sng" dirty="0">
                <a:solidFill>
                  <a:srgbClr val="083763"/>
                </a:solidFill>
                <a:effectLst/>
                <a:ea typeface="Times New Roman" panose="02020603050405020304" pitchFamily="18" charset="0"/>
                <a:cs typeface="Tahoma" panose="020B0604030504040204" pitchFamily="34" charset="0"/>
              </a:rPr>
              <a:t>or</a:t>
            </a:r>
            <a:r>
              <a:rPr lang="en-US" sz="3200" dirty="0">
                <a:solidFill>
                  <a:srgbClr val="083763"/>
                </a:solidFill>
                <a:effectLst/>
                <a:ea typeface="Times New Roman" panose="02020603050405020304" pitchFamily="18" charset="0"/>
                <a:cs typeface="Tahoma" panose="020B0604030504040204" pitchFamily="34" charset="0"/>
              </a:rPr>
              <a:t> modify submitted SOQ</a:t>
            </a:r>
          </a:p>
          <a:p>
            <a:pPr marL="457200" indent="-457200">
              <a:spcAft>
                <a:spcPts val="1200"/>
              </a:spcAft>
              <a:buClr>
                <a:srgbClr val="FF6600"/>
              </a:buClr>
            </a:pPr>
            <a:r>
              <a:rPr lang="en-US" sz="3200" dirty="0">
                <a:solidFill>
                  <a:srgbClr val="083763"/>
                </a:solidFill>
                <a:ea typeface="Times New Roman" panose="02020603050405020304" pitchFamily="18" charset="0"/>
                <a:cs typeface="Tahoma" panose="020B0604030504040204" pitchFamily="34" charset="0"/>
              </a:rPr>
              <a:t>After deadline, Firms may </a:t>
            </a:r>
            <a:r>
              <a:rPr lang="en-US" sz="3200" u="sng" dirty="0">
                <a:solidFill>
                  <a:srgbClr val="083763"/>
                </a:solidFill>
                <a:ea typeface="Times New Roman" panose="02020603050405020304" pitchFamily="18" charset="0"/>
                <a:cs typeface="Tahoma" panose="020B0604030504040204" pitchFamily="34" charset="0"/>
              </a:rPr>
              <a:t>only</a:t>
            </a:r>
            <a:r>
              <a:rPr lang="en-US" sz="3200" dirty="0">
                <a:solidFill>
                  <a:srgbClr val="083763"/>
                </a:solidFill>
                <a:ea typeface="Times New Roman" panose="02020603050405020304" pitchFamily="18" charset="0"/>
                <a:cs typeface="Tahoma" panose="020B0604030504040204" pitchFamily="34" charset="0"/>
              </a:rPr>
              <a:t> request to withdraw submitted SOQ</a:t>
            </a:r>
          </a:p>
          <a:p>
            <a:pPr marL="457200" indent="-457200">
              <a:spcAft>
                <a:spcPts val="1200"/>
              </a:spcAft>
              <a:buClr>
                <a:srgbClr val="FF6600"/>
              </a:buClr>
            </a:pPr>
            <a:r>
              <a:rPr lang="en-US" sz="3200" dirty="0">
                <a:solidFill>
                  <a:srgbClr val="083763"/>
                </a:solidFill>
                <a:effectLst/>
                <a:ea typeface="Times New Roman" panose="02020603050405020304" pitchFamily="18" charset="0"/>
                <a:cs typeface="Tahoma" panose="020B0604030504040204" pitchFamily="34" charset="0"/>
              </a:rPr>
              <a:t>SOQs</a:t>
            </a:r>
            <a:r>
              <a:rPr lang="en-US" sz="3200" dirty="0">
                <a:solidFill>
                  <a:srgbClr val="083763"/>
                </a:solidFill>
                <a:ea typeface="Times New Roman" panose="02020603050405020304" pitchFamily="18" charset="0"/>
                <a:cs typeface="Tahoma" panose="020B0604030504040204" pitchFamily="34" charset="0"/>
              </a:rPr>
              <a:t> cannot be timed to expire on a specific date</a:t>
            </a:r>
            <a:endParaRPr lang="en-US" dirty="0"/>
          </a:p>
        </p:txBody>
      </p:sp>
      <p:sp>
        <p:nvSpPr>
          <p:cNvPr id="5" name="TextBox 4">
            <a:extLst>
              <a:ext uri="{FF2B5EF4-FFF2-40B4-BE49-F238E27FC236}">
                <a16:creationId xmlns:a16="http://schemas.microsoft.com/office/drawing/2014/main" id="{77D861E8-D392-AD53-BB94-525BC3F4AEA2}"/>
              </a:ext>
            </a:extLst>
          </p:cNvPr>
          <p:cNvSpPr txBox="1"/>
          <p:nvPr/>
        </p:nvSpPr>
        <p:spPr>
          <a:xfrm>
            <a:off x="0" y="6382512"/>
            <a:ext cx="4232332" cy="369332"/>
          </a:xfrm>
          <a:prstGeom prst="rect">
            <a:avLst/>
          </a:prstGeom>
          <a:noFill/>
        </p:spPr>
        <p:txBody>
          <a:bodyPr wrap="square" rtlCol="0">
            <a:spAutoFit/>
          </a:bodyPr>
          <a:lstStyle/>
          <a:p>
            <a:r>
              <a:rPr lang="en-US" b="1" dirty="0">
                <a:solidFill>
                  <a:srgbClr val="083763"/>
                </a:solidFill>
                <a:ea typeface="Tahoma" panose="020B0604030504040204" pitchFamily="34" charset="0"/>
                <a:cs typeface="Tahoma" panose="020B0604030504040204" pitchFamily="34" charset="0"/>
              </a:rPr>
              <a:t>Solicitation Manual page 62</a:t>
            </a:r>
          </a:p>
        </p:txBody>
      </p:sp>
      <p:sp>
        <p:nvSpPr>
          <p:cNvPr id="4" name="Slide Number Placeholder 3">
            <a:extLst>
              <a:ext uri="{FF2B5EF4-FFF2-40B4-BE49-F238E27FC236}">
                <a16:creationId xmlns:a16="http://schemas.microsoft.com/office/drawing/2014/main" id="{08AD106E-80EC-0892-3ADA-A6D42690A47F}"/>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pPr/>
              <a:t>32</a:t>
            </a:fld>
            <a:endParaRPr lang="en-US" dirty="0">
              <a:solidFill>
                <a:srgbClr val="083763"/>
              </a:solidFill>
            </a:endParaRPr>
          </a:p>
        </p:txBody>
      </p:sp>
    </p:spTree>
    <p:extLst>
      <p:ext uri="{BB962C8B-B14F-4D97-AF65-F5344CB8AC3E}">
        <p14:creationId xmlns:p14="http://schemas.microsoft.com/office/powerpoint/2010/main" val="1732689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112" y="809622"/>
            <a:ext cx="10411968" cy="2387600"/>
          </a:xfrm>
        </p:spPr>
        <p:txBody>
          <a:bodyPr>
            <a:normAutofit/>
          </a:bodyPr>
          <a:lstStyle/>
          <a:p>
            <a:r>
              <a:rPr lang="en-US" sz="4000" b="1" dirty="0">
                <a:solidFill>
                  <a:srgbClr val="083763"/>
                </a:solidFill>
                <a:ea typeface="Tahoma"/>
                <a:cs typeface="Tahoma"/>
              </a:rPr>
              <a:t>Evaluation Process and Criteria</a:t>
            </a:r>
            <a:endParaRPr lang="en-US" sz="4000" b="1" dirty="0">
              <a:solidFill>
                <a:srgbClr val="083763"/>
              </a:solidFill>
              <a:ea typeface="Tahoma" panose="020B0604030504040204" pitchFamily="34" charset="0"/>
              <a:cs typeface="Tahoma" panose="020B0604030504040204" pitchFamily="34" charset="0"/>
            </a:endParaRPr>
          </a:p>
        </p:txBody>
      </p:sp>
      <p:sp>
        <p:nvSpPr>
          <p:cNvPr id="5" name="Subtitle 4">
            <a:extLst>
              <a:ext uri="{FF2B5EF4-FFF2-40B4-BE49-F238E27FC236}">
                <a16:creationId xmlns:a16="http://schemas.microsoft.com/office/drawing/2014/main" id="{17F6F165-4D7F-4DF8-A3F1-BC574B27FB4B}"/>
              </a:ext>
            </a:extLst>
          </p:cNvPr>
          <p:cNvSpPr>
            <a:spLocks noGrp="1"/>
          </p:cNvSpPr>
          <p:nvPr>
            <p:ph type="subTitle" idx="1"/>
          </p:nvPr>
        </p:nvSpPr>
        <p:spPr>
          <a:xfrm>
            <a:off x="890016" y="3328416"/>
            <a:ext cx="10411968" cy="1844334"/>
          </a:xfrm>
        </p:spPr>
        <p:txBody>
          <a:bodyPr vert="horz" lIns="91440" tIns="45720" rIns="91440" bIns="45720" rtlCol="0" anchor="t">
            <a:normAutofit/>
          </a:bodyPr>
          <a:lstStyle/>
          <a:p>
            <a:endParaRPr lang="en-US" dirty="0">
              <a:solidFill>
                <a:schemeClr val="tx2"/>
              </a:solidFill>
            </a:endParaRPr>
          </a:p>
          <a:p>
            <a:pPr>
              <a:lnSpc>
                <a:spcPct val="120000"/>
              </a:lnSpc>
              <a:spcAft>
                <a:spcPts val="600"/>
              </a:spcAft>
            </a:pPr>
            <a:r>
              <a:rPr lang="en-US" sz="3200" b="1" dirty="0">
                <a:solidFill>
                  <a:srgbClr val="083763"/>
                </a:solidFill>
                <a:ea typeface="Tahoma"/>
                <a:cs typeface="Tahoma"/>
              </a:rPr>
              <a:t>RFQ-24-401: </a:t>
            </a:r>
            <a:r>
              <a:rPr lang="en-US" sz="3200" b="1" dirty="0">
                <a:solidFill>
                  <a:srgbClr val="083763"/>
                </a:solidFill>
              </a:rPr>
              <a:t>Energy Code Development Support</a:t>
            </a:r>
          </a:p>
        </p:txBody>
      </p:sp>
      <p:sp>
        <p:nvSpPr>
          <p:cNvPr id="7" name="Slide Number Placeholder 4">
            <a:extLst>
              <a:ext uri="{FF2B5EF4-FFF2-40B4-BE49-F238E27FC236}">
                <a16:creationId xmlns:a16="http://schemas.microsoft.com/office/drawing/2014/main" id="{95EA1312-5D8A-4BC5-A362-243EA3A826AF}"/>
              </a:ext>
            </a:extLst>
          </p:cNvPr>
          <p:cNvSpPr txBox="1">
            <a:spLocks/>
          </p:cNvSpPr>
          <p:nvPr/>
        </p:nvSpPr>
        <p:spPr>
          <a:xfrm>
            <a:off x="10387584" y="6510528"/>
            <a:ext cx="180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C4985-ACD0-2B4C-8981-36243250F268}" type="slidenum">
              <a:rPr lang="en-US" smtClean="0">
                <a:solidFill>
                  <a:srgbClr val="083763"/>
                </a:solidFill>
              </a:rPr>
              <a:pPr/>
              <a:t>33</a:t>
            </a:fld>
            <a:endParaRPr lang="en-US" dirty="0">
              <a:solidFill>
                <a:srgbClr val="083763"/>
              </a:solidFill>
            </a:endParaRPr>
          </a:p>
        </p:txBody>
      </p:sp>
    </p:spTree>
    <p:extLst>
      <p:ext uri="{BB962C8B-B14F-4D97-AF65-F5344CB8AC3E}">
        <p14:creationId xmlns:p14="http://schemas.microsoft.com/office/powerpoint/2010/main" val="3155234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CCF1-C948-491C-A706-AAACD62276E2}"/>
              </a:ext>
            </a:extLst>
          </p:cNvPr>
          <p:cNvSpPr>
            <a:spLocks noGrp="1"/>
          </p:cNvSpPr>
          <p:nvPr>
            <p:ph type="title"/>
          </p:nvPr>
        </p:nvSpPr>
        <p:spPr/>
        <p:txBody>
          <a:bodyPr>
            <a:noAutofit/>
          </a:bodyPr>
          <a:lstStyle/>
          <a:p>
            <a:r>
              <a:rPr lang="en-US" b="1" dirty="0">
                <a:solidFill>
                  <a:srgbClr val="083763"/>
                </a:solidFill>
                <a:ea typeface="Tahoma" panose="020B0604030504040204" pitchFamily="34" charset="0"/>
                <a:cs typeface="Tahoma" panose="020B0604030504040204" pitchFamily="34" charset="0"/>
              </a:rPr>
              <a:t>SOQ Evaluation</a:t>
            </a:r>
          </a:p>
        </p:txBody>
      </p:sp>
      <p:sp>
        <p:nvSpPr>
          <p:cNvPr id="3" name="Content Placeholder 2">
            <a:extLst>
              <a:ext uri="{FF2B5EF4-FFF2-40B4-BE49-F238E27FC236}">
                <a16:creationId xmlns:a16="http://schemas.microsoft.com/office/drawing/2014/main" id="{70C38B1F-AF9F-439A-AF1F-87AEE8F8E8D8}"/>
              </a:ext>
            </a:extLst>
          </p:cNvPr>
          <p:cNvSpPr>
            <a:spLocks noGrp="1"/>
          </p:cNvSpPr>
          <p:nvPr>
            <p:ph idx="1"/>
          </p:nvPr>
        </p:nvSpPr>
        <p:spPr>
          <a:xfrm>
            <a:off x="1221348" y="1371600"/>
            <a:ext cx="10310925" cy="4319135"/>
          </a:xfrm>
        </p:spPr>
        <p:txBody>
          <a:bodyPr vert="horz" lIns="91440" tIns="45720" rIns="91440" bIns="45720" rtlCol="0" anchor="t">
            <a:noAutofit/>
          </a:bodyPr>
          <a:lstStyle/>
          <a:p>
            <a:pPr marL="0" indent="0">
              <a:spcBef>
                <a:spcPts val="900"/>
              </a:spcBef>
              <a:spcAft>
                <a:spcPts val="900"/>
              </a:spcAft>
              <a:buNone/>
            </a:pPr>
            <a:r>
              <a:rPr lang="en-US" sz="3200" b="1" dirty="0">
                <a:solidFill>
                  <a:srgbClr val="083763"/>
                </a:solidFill>
                <a:latin typeface="+mj-lt"/>
                <a:ea typeface="Tahoma"/>
                <a:cs typeface="Tahoma"/>
              </a:rPr>
              <a:t>Stage One: Administrative &amp; Completeness Screening</a:t>
            </a:r>
          </a:p>
          <a:p>
            <a:pPr marL="914400" indent="-457200">
              <a:spcBef>
                <a:spcPts val="900"/>
              </a:spcBef>
              <a:spcAft>
                <a:spcPts val="900"/>
              </a:spcAft>
              <a:buClr>
                <a:srgbClr val="FF6600"/>
              </a:buClr>
              <a:buFont typeface="Arial" panose="020B0604020202020204" pitchFamily="34" charset="0"/>
              <a:buChar char="•"/>
            </a:pPr>
            <a:r>
              <a:rPr lang="en-US" sz="3200" dirty="0">
                <a:solidFill>
                  <a:srgbClr val="083763"/>
                </a:solidFill>
                <a:ea typeface="Tahoma"/>
                <a:cs typeface="Tahoma"/>
              </a:rPr>
              <a:t>Pass/fail </a:t>
            </a:r>
          </a:p>
          <a:p>
            <a:pPr marL="914400" indent="-457200">
              <a:spcBef>
                <a:spcPts val="900"/>
              </a:spcBef>
              <a:spcAft>
                <a:spcPts val="900"/>
              </a:spcAft>
              <a:buClr>
                <a:srgbClr val="FF6600"/>
              </a:buClr>
              <a:buFont typeface="Arial" panose="020B0604020202020204" pitchFamily="34" charset="0"/>
              <a:buChar char="•"/>
            </a:pPr>
            <a:r>
              <a:rPr lang="en-US" sz="3200" dirty="0">
                <a:solidFill>
                  <a:srgbClr val="083763"/>
                </a:solidFill>
                <a:ea typeface="Tahoma"/>
                <a:cs typeface="Tahoma"/>
              </a:rPr>
              <a:t>SOQs that fail or do not fully comply may be disqualified and eliminated </a:t>
            </a:r>
          </a:p>
          <a:p>
            <a:pPr marL="0" indent="0">
              <a:spcBef>
                <a:spcPts val="900"/>
              </a:spcBef>
              <a:spcAft>
                <a:spcPts val="900"/>
              </a:spcAft>
              <a:buNone/>
            </a:pPr>
            <a:r>
              <a:rPr lang="en-US" sz="3200" b="1" dirty="0">
                <a:solidFill>
                  <a:srgbClr val="083763"/>
                </a:solidFill>
                <a:latin typeface="+mj-lt"/>
                <a:ea typeface="Tahoma"/>
                <a:cs typeface="Tahoma"/>
              </a:rPr>
              <a:t>Stage Two: Evaluation of Qualifications</a:t>
            </a:r>
          </a:p>
          <a:p>
            <a:pPr marL="914400" indent="-457200">
              <a:spcBef>
                <a:spcPts val="900"/>
              </a:spcBef>
              <a:spcAft>
                <a:spcPts val="900"/>
              </a:spcAft>
              <a:buClr>
                <a:srgbClr val="FF6600"/>
              </a:buClr>
              <a:buFont typeface="Arial" panose="020B0604020202020204" pitchFamily="34" charset="0"/>
              <a:buChar char="•"/>
            </a:pPr>
            <a:r>
              <a:rPr lang="en-US" sz="3200" dirty="0">
                <a:solidFill>
                  <a:srgbClr val="083763"/>
                </a:solidFill>
                <a:ea typeface="Tahoma"/>
                <a:cs typeface="Tahoma"/>
              </a:rPr>
              <a:t>100 total possible points available </a:t>
            </a:r>
          </a:p>
        </p:txBody>
      </p:sp>
      <p:sp>
        <p:nvSpPr>
          <p:cNvPr id="5" name="TextBox 4">
            <a:extLst>
              <a:ext uri="{FF2B5EF4-FFF2-40B4-BE49-F238E27FC236}">
                <a16:creationId xmlns:a16="http://schemas.microsoft.com/office/drawing/2014/main" id="{0EF684EB-0EAF-422C-9D4D-9BA848F8E276}"/>
              </a:ext>
            </a:extLst>
          </p:cNvPr>
          <p:cNvSpPr txBox="1"/>
          <p:nvPr/>
        </p:nvSpPr>
        <p:spPr>
          <a:xfrm>
            <a:off x="0" y="6382512"/>
            <a:ext cx="3672800" cy="369332"/>
          </a:xfrm>
          <a:prstGeom prst="rect">
            <a:avLst/>
          </a:prstGeom>
          <a:noFill/>
        </p:spPr>
        <p:txBody>
          <a:bodyPr wrap="none" rtlCol="0">
            <a:spAutoFit/>
          </a:bodyPr>
          <a:lstStyle/>
          <a:p>
            <a:r>
              <a:rPr lang="en-US" b="1" dirty="0">
                <a:solidFill>
                  <a:srgbClr val="083763"/>
                </a:solidFill>
                <a:ea typeface="Tahoma" panose="020B0604030504040204" pitchFamily="34" charset="0"/>
                <a:cs typeface="Tahoma" panose="020B0604030504040204" pitchFamily="34" charset="0"/>
              </a:rPr>
              <a:t>Solicitation Manual pages 40-41</a:t>
            </a:r>
          </a:p>
        </p:txBody>
      </p:sp>
      <p:sp>
        <p:nvSpPr>
          <p:cNvPr id="4" name="Slide Number Placeholder 3">
            <a:extLst>
              <a:ext uri="{FF2B5EF4-FFF2-40B4-BE49-F238E27FC236}">
                <a16:creationId xmlns:a16="http://schemas.microsoft.com/office/drawing/2014/main" id="{68B8A4A5-CE93-4D7B-857F-2DBB46BA266F}"/>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t>34</a:t>
            </a:fld>
            <a:endParaRPr lang="en-US" dirty="0">
              <a:solidFill>
                <a:srgbClr val="083763"/>
              </a:solidFill>
            </a:endParaRPr>
          </a:p>
        </p:txBody>
      </p:sp>
    </p:spTree>
    <p:extLst>
      <p:ext uri="{BB962C8B-B14F-4D97-AF65-F5344CB8AC3E}">
        <p14:creationId xmlns:p14="http://schemas.microsoft.com/office/powerpoint/2010/main" val="3655492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75702-989C-4EA5-9415-9FC67B4EE89E}"/>
              </a:ext>
            </a:extLst>
          </p:cNvPr>
          <p:cNvSpPr>
            <a:spLocks noGrp="1"/>
          </p:cNvSpPr>
          <p:nvPr>
            <p:ph type="title"/>
          </p:nvPr>
        </p:nvSpPr>
        <p:spPr>
          <a:xfrm>
            <a:off x="1399822" y="91440"/>
            <a:ext cx="9953978" cy="1038840"/>
          </a:xfrm>
        </p:spPr>
        <p:txBody>
          <a:bodyPr>
            <a:noAutofit/>
          </a:bodyPr>
          <a:lstStyle/>
          <a:p>
            <a:r>
              <a:rPr lang="en-US" sz="4000" b="1" dirty="0">
                <a:solidFill>
                  <a:srgbClr val="083763"/>
                </a:solidFill>
                <a:ea typeface="Tahoma" panose="020B0604030504040204" pitchFamily="34" charset="0"/>
                <a:cs typeface="Tahoma" panose="020B0604030504040204" pitchFamily="34" charset="0"/>
              </a:rPr>
              <a:t>Administrative &amp; Completeness Screening Criteria</a:t>
            </a:r>
          </a:p>
        </p:txBody>
      </p:sp>
      <p:sp>
        <p:nvSpPr>
          <p:cNvPr id="4" name="Content Placeholder 3">
            <a:extLst>
              <a:ext uri="{FF2B5EF4-FFF2-40B4-BE49-F238E27FC236}">
                <a16:creationId xmlns:a16="http://schemas.microsoft.com/office/drawing/2014/main" id="{DFE5AF0E-8ADF-4CC1-42B9-CEEDC4F2D76F}"/>
              </a:ext>
            </a:extLst>
          </p:cNvPr>
          <p:cNvSpPr>
            <a:spLocks noGrp="1"/>
          </p:cNvSpPr>
          <p:nvPr>
            <p:ph idx="1"/>
          </p:nvPr>
        </p:nvSpPr>
        <p:spPr>
          <a:xfrm>
            <a:off x="1183507" y="1371600"/>
            <a:ext cx="10386607" cy="4572000"/>
          </a:xfrm>
        </p:spPr>
        <p:txBody>
          <a:bodyPr>
            <a:noAutofit/>
          </a:bodyPr>
          <a:lstStyle/>
          <a:p>
            <a:pPr marL="914400" indent="-450850">
              <a:spcBef>
                <a:spcPts val="600"/>
              </a:spcBef>
              <a:spcAft>
                <a:spcPts val="600"/>
              </a:spcAft>
              <a:buClr>
                <a:srgbClr val="FF6600"/>
              </a:buClr>
            </a:pPr>
            <a:r>
              <a:rPr lang="en-US" dirty="0">
                <a:solidFill>
                  <a:srgbClr val="083763"/>
                </a:solidFill>
              </a:rPr>
              <a:t>Received before deadline</a:t>
            </a:r>
          </a:p>
          <a:p>
            <a:pPr marL="914400" indent="-450850">
              <a:spcBef>
                <a:spcPts val="600"/>
              </a:spcBef>
              <a:spcAft>
                <a:spcPts val="600"/>
              </a:spcAft>
              <a:buClr>
                <a:srgbClr val="FF6600"/>
              </a:buClr>
            </a:pPr>
            <a:r>
              <a:rPr lang="en-US" dirty="0">
                <a:solidFill>
                  <a:srgbClr val="083763"/>
                </a:solidFill>
                <a:ea typeface="Tahoma" panose="020B0604030504040204" pitchFamily="34" charset="0"/>
                <a:cs typeface="Tahoma" panose="020B0604030504040204" pitchFamily="34" charset="0"/>
              </a:rPr>
              <a:t>Responsive to DVBE participation requirements </a:t>
            </a:r>
          </a:p>
          <a:p>
            <a:pPr marL="914400" indent="-450850">
              <a:spcBef>
                <a:spcPts val="600"/>
              </a:spcBef>
              <a:spcAft>
                <a:spcPts val="600"/>
              </a:spcAft>
              <a:buClr>
                <a:srgbClr val="FF6600"/>
              </a:buClr>
            </a:pPr>
            <a:r>
              <a:rPr lang="en-US" dirty="0">
                <a:solidFill>
                  <a:srgbClr val="083763"/>
                </a:solidFill>
                <a:ea typeface="Tahoma" panose="020B0604030504040204" pitchFamily="34" charset="0"/>
                <a:cs typeface="Tahoma" panose="020B0604030504040204" pitchFamily="34" charset="0"/>
              </a:rPr>
              <a:t>Firm or subcontractors are </a:t>
            </a:r>
            <a:r>
              <a:rPr lang="en-US" u="sng" dirty="0">
                <a:solidFill>
                  <a:srgbClr val="083763"/>
                </a:solidFill>
                <a:ea typeface="Tahoma" panose="020B0604030504040204" pitchFamily="34" charset="0"/>
                <a:cs typeface="Tahoma" panose="020B0604030504040204" pitchFamily="34" charset="0"/>
              </a:rPr>
              <a:t>not</a:t>
            </a:r>
            <a:r>
              <a:rPr lang="en-US" dirty="0">
                <a:solidFill>
                  <a:srgbClr val="083763"/>
                </a:solidFill>
                <a:ea typeface="Tahoma" panose="020B0604030504040204" pitchFamily="34" charset="0"/>
                <a:cs typeface="Tahoma" panose="020B0604030504040204" pitchFamily="34" charset="0"/>
              </a:rPr>
              <a:t> suspended for violating DVBE law </a:t>
            </a:r>
            <a:endParaRPr lang="en-US" dirty="0">
              <a:solidFill>
                <a:srgbClr val="083763"/>
              </a:solidFill>
            </a:endParaRPr>
          </a:p>
          <a:p>
            <a:pPr marL="914400" indent="-450850">
              <a:spcBef>
                <a:spcPts val="600"/>
              </a:spcBef>
              <a:spcAft>
                <a:spcPts val="600"/>
              </a:spcAft>
              <a:buClr>
                <a:srgbClr val="FF6600"/>
              </a:buClr>
            </a:pPr>
            <a:r>
              <a:rPr lang="en-US" dirty="0">
                <a:solidFill>
                  <a:srgbClr val="083763"/>
                </a:solidFill>
                <a:highlight>
                  <a:srgbClr val="FFEDA3"/>
                </a:highlight>
              </a:rPr>
              <a:t>All required attachments are included </a:t>
            </a:r>
            <a:r>
              <a:rPr lang="en-US" u="sng" dirty="0">
                <a:solidFill>
                  <a:srgbClr val="083763"/>
                </a:solidFill>
                <a:highlight>
                  <a:srgbClr val="FFEDA3"/>
                </a:highlight>
              </a:rPr>
              <a:t>and</a:t>
            </a:r>
            <a:r>
              <a:rPr lang="en-US" dirty="0">
                <a:solidFill>
                  <a:srgbClr val="083763"/>
                </a:solidFill>
                <a:highlight>
                  <a:srgbClr val="FFEDA3"/>
                </a:highlight>
              </a:rPr>
              <a:t> properly executed </a:t>
            </a:r>
          </a:p>
          <a:p>
            <a:pPr marL="914400" indent="-450850">
              <a:spcBef>
                <a:spcPts val="600"/>
              </a:spcBef>
              <a:spcAft>
                <a:spcPts val="600"/>
              </a:spcAft>
              <a:buClr>
                <a:srgbClr val="FF6600"/>
              </a:buClr>
            </a:pPr>
            <a:r>
              <a:rPr lang="en-US" dirty="0">
                <a:solidFill>
                  <a:srgbClr val="083763"/>
                </a:solidFill>
                <a:ea typeface="Tahoma"/>
                <a:cs typeface="Tahoma"/>
              </a:rPr>
              <a:t>Does not contain false or intentionally misleading statements or references </a:t>
            </a:r>
          </a:p>
          <a:p>
            <a:pPr marL="914400" indent="-450850">
              <a:spcBef>
                <a:spcPts val="600"/>
              </a:spcBef>
              <a:spcAft>
                <a:spcPts val="600"/>
              </a:spcAft>
              <a:buClr>
                <a:srgbClr val="FF6600"/>
              </a:buClr>
            </a:pPr>
            <a:r>
              <a:rPr lang="en-US" dirty="0">
                <a:solidFill>
                  <a:srgbClr val="083763"/>
                </a:solidFill>
                <a:ea typeface="Tahoma"/>
                <a:cs typeface="Tahoma"/>
              </a:rPr>
              <a:t>Does not intend to mislead State in its evaluation</a:t>
            </a:r>
          </a:p>
          <a:p>
            <a:pPr marL="914400" indent="-450850">
              <a:spcBef>
                <a:spcPts val="600"/>
              </a:spcBef>
              <a:spcAft>
                <a:spcPts val="600"/>
              </a:spcAft>
              <a:buClr>
                <a:srgbClr val="FF6600"/>
              </a:buClr>
            </a:pPr>
            <a:r>
              <a:rPr lang="en-US" dirty="0">
                <a:solidFill>
                  <a:srgbClr val="083763"/>
                </a:solidFill>
                <a:ea typeface="Tahoma"/>
                <a:cs typeface="Tahoma"/>
              </a:rPr>
              <a:t>No conflict of interest</a:t>
            </a:r>
          </a:p>
          <a:p>
            <a:pPr marL="914400" indent="-450850">
              <a:spcBef>
                <a:spcPts val="600"/>
              </a:spcBef>
              <a:spcAft>
                <a:spcPts val="600"/>
              </a:spcAft>
              <a:buClr>
                <a:srgbClr val="FF6600"/>
              </a:buClr>
            </a:pPr>
            <a:r>
              <a:rPr lang="en-US" dirty="0">
                <a:solidFill>
                  <a:srgbClr val="083763"/>
                </a:solidFill>
                <a:ea typeface="Tahoma" panose="020B0604030504040204" pitchFamily="34" charset="0"/>
                <a:cs typeface="Tahoma" panose="020B0604030504040204" pitchFamily="34" charset="0"/>
              </a:rPr>
              <a:t>Does not contain confidential info </a:t>
            </a:r>
            <a:r>
              <a:rPr lang="en-US" u="sng" dirty="0">
                <a:solidFill>
                  <a:srgbClr val="083763"/>
                </a:solidFill>
                <a:ea typeface="Tahoma" panose="020B0604030504040204" pitchFamily="34" charset="0"/>
                <a:cs typeface="Tahoma" panose="020B0604030504040204" pitchFamily="34" charset="0"/>
              </a:rPr>
              <a:t>or</a:t>
            </a:r>
            <a:r>
              <a:rPr lang="en-US" dirty="0">
                <a:solidFill>
                  <a:srgbClr val="083763"/>
                </a:solidFill>
                <a:ea typeface="Tahoma" panose="020B0604030504040204" pitchFamily="34" charset="0"/>
                <a:cs typeface="Tahoma" panose="020B0604030504040204" pitchFamily="34" charset="0"/>
              </a:rPr>
              <a:t> any portion marked confidential</a:t>
            </a:r>
          </a:p>
          <a:p>
            <a:pPr marL="914400" indent="-450850">
              <a:spcBef>
                <a:spcPts val="600"/>
              </a:spcBef>
              <a:spcAft>
                <a:spcPts val="600"/>
              </a:spcAft>
              <a:buClr>
                <a:srgbClr val="FF6600"/>
              </a:buClr>
            </a:pPr>
            <a:r>
              <a:rPr lang="en-US" dirty="0">
                <a:solidFill>
                  <a:srgbClr val="083763"/>
                </a:solidFill>
                <a:ea typeface="Tahoma" panose="020B0604030504040204" pitchFamily="34" charset="0"/>
                <a:cs typeface="Tahoma" panose="020B0604030504040204" pitchFamily="34" charset="0"/>
              </a:rPr>
              <a:t>Firm agrees to Terms and Conditions </a:t>
            </a:r>
            <a:endParaRPr lang="en-US" dirty="0">
              <a:solidFill>
                <a:srgbClr val="083763"/>
              </a:solidFill>
            </a:endParaRPr>
          </a:p>
        </p:txBody>
      </p:sp>
      <p:sp>
        <p:nvSpPr>
          <p:cNvPr id="7" name="TextBox 6">
            <a:extLst>
              <a:ext uri="{FF2B5EF4-FFF2-40B4-BE49-F238E27FC236}">
                <a16:creationId xmlns:a16="http://schemas.microsoft.com/office/drawing/2014/main" id="{25175C1C-107B-4F67-90AB-06399AB81837}"/>
              </a:ext>
            </a:extLst>
          </p:cNvPr>
          <p:cNvSpPr txBox="1"/>
          <p:nvPr/>
        </p:nvSpPr>
        <p:spPr>
          <a:xfrm>
            <a:off x="0" y="6382512"/>
            <a:ext cx="3275256" cy="369332"/>
          </a:xfrm>
          <a:prstGeom prst="rect">
            <a:avLst/>
          </a:prstGeom>
          <a:noFill/>
        </p:spPr>
        <p:txBody>
          <a:bodyPr wrap="none" rtlCol="0">
            <a:spAutoFit/>
          </a:bodyPr>
          <a:lstStyle/>
          <a:p>
            <a:r>
              <a:rPr lang="en-US" b="1" dirty="0">
                <a:solidFill>
                  <a:srgbClr val="083763"/>
                </a:solidFill>
                <a:ea typeface="Tahoma" panose="020B0604030504040204" pitchFamily="34" charset="0"/>
                <a:cs typeface="Tahoma" panose="020B0604030504040204" pitchFamily="34" charset="0"/>
              </a:rPr>
              <a:t>Solicitation Manual page 40 </a:t>
            </a:r>
          </a:p>
        </p:txBody>
      </p:sp>
      <p:sp>
        <p:nvSpPr>
          <p:cNvPr id="5" name="Slide Number Placeholder 4">
            <a:extLst>
              <a:ext uri="{FF2B5EF4-FFF2-40B4-BE49-F238E27FC236}">
                <a16:creationId xmlns:a16="http://schemas.microsoft.com/office/drawing/2014/main" id="{4E4CFA30-5E3B-4435-8ACB-B1CAF942A389}"/>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t>35</a:t>
            </a:fld>
            <a:endParaRPr lang="en-US" dirty="0">
              <a:solidFill>
                <a:srgbClr val="083763"/>
              </a:solidFill>
            </a:endParaRPr>
          </a:p>
        </p:txBody>
      </p:sp>
    </p:spTree>
    <p:extLst>
      <p:ext uri="{BB962C8B-B14F-4D97-AF65-F5344CB8AC3E}">
        <p14:creationId xmlns:p14="http://schemas.microsoft.com/office/powerpoint/2010/main" val="1432058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75702-989C-4EA5-9415-9FC67B4EE89E}"/>
              </a:ext>
            </a:extLst>
          </p:cNvPr>
          <p:cNvSpPr>
            <a:spLocks noGrp="1"/>
          </p:cNvSpPr>
          <p:nvPr>
            <p:ph type="title"/>
          </p:nvPr>
        </p:nvSpPr>
        <p:spPr/>
        <p:txBody>
          <a:bodyPr>
            <a:noAutofit/>
          </a:bodyPr>
          <a:lstStyle/>
          <a:p>
            <a:r>
              <a:rPr lang="en-US" sz="4000" b="1" dirty="0">
                <a:solidFill>
                  <a:srgbClr val="083763"/>
                </a:solidFill>
                <a:ea typeface="Tahoma" panose="020B0604030504040204" pitchFamily="34" charset="0"/>
                <a:cs typeface="Tahoma" panose="020B0604030504040204" pitchFamily="34" charset="0"/>
              </a:rPr>
              <a:t>Grounds for Rejection</a:t>
            </a:r>
          </a:p>
        </p:txBody>
      </p:sp>
      <p:sp>
        <p:nvSpPr>
          <p:cNvPr id="4" name="Content Placeholder 3">
            <a:extLst>
              <a:ext uri="{FF2B5EF4-FFF2-40B4-BE49-F238E27FC236}">
                <a16:creationId xmlns:a16="http://schemas.microsoft.com/office/drawing/2014/main" id="{DFE5AF0E-8ADF-4CC1-42B9-CEEDC4F2D76F}"/>
              </a:ext>
            </a:extLst>
          </p:cNvPr>
          <p:cNvSpPr>
            <a:spLocks noGrp="1"/>
          </p:cNvSpPr>
          <p:nvPr>
            <p:ph idx="1"/>
          </p:nvPr>
        </p:nvSpPr>
        <p:spPr>
          <a:xfrm>
            <a:off x="1165185" y="1371600"/>
            <a:ext cx="9861630" cy="4572000"/>
          </a:xfrm>
        </p:spPr>
        <p:txBody>
          <a:bodyPr>
            <a:noAutofit/>
          </a:bodyPr>
          <a:lstStyle/>
          <a:p>
            <a:pPr marL="0" indent="0">
              <a:spcBef>
                <a:spcPts val="600"/>
              </a:spcBef>
              <a:spcAft>
                <a:spcPts val="600"/>
              </a:spcAft>
              <a:buClr>
                <a:srgbClr val="FF6600"/>
              </a:buClr>
              <a:buNone/>
            </a:pPr>
            <a:r>
              <a:rPr lang="en-US" sz="2800" b="1" dirty="0">
                <a:solidFill>
                  <a:srgbClr val="083763"/>
                </a:solidFill>
                <a:latin typeface="+mj-lt"/>
              </a:rPr>
              <a:t>An SOQ may be rejected if:</a:t>
            </a:r>
          </a:p>
          <a:p>
            <a:pPr marL="914400" indent="-450850">
              <a:spcBef>
                <a:spcPts val="600"/>
              </a:spcBef>
              <a:spcAft>
                <a:spcPts val="600"/>
              </a:spcAft>
              <a:buClr>
                <a:srgbClr val="FF6600"/>
              </a:buClr>
            </a:pPr>
            <a:r>
              <a:rPr lang="en-US" dirty="0">
                <a:solidFill>
                  <a:srgbClr val="083763"/>
                </a:solidFill>
              </a:rPr>
              <a:t>Unsigned </a:t>
            </a:r>
            <a:r>
              <a:rPr lang="en-US" u="sng" dirty="0">
                <a:solidFill>
                  <a:srgbClr val="083763"/>
                </a:solidFill>
              </a:rPr>
              <a:t>or</a:t>
            </a:r>
            <a:r>
              <a:rPr lang="en-US" dirty="0">
                <a:solidFill>
                  <a:srgbClr val="083763"/>
                </a:solidFill>
              </a:rPr>
              <a:t> not prepared in mandatory format </a:t>
            </a:r>
          </a:p>
          <a:p>
            <a:pPr marL="914400" indent="-450850">
              <a:spcBef>
                <a:spcPts val="600"/>
              </a:spcBef>
              <a:spcAft>
                <a:spcPts val="600"/>
              </a:spcAft>
              <a:buClr>
                <a:srgbClr val="FF6600"/>
              </a:buClr>
            </a:pPr>
            <a:r>
              <a:rPr lang="en-US" dirty="0">
                <a:solidFill>
                  <a:srgbClr val="083763"/>
                </a:solidFill>
              </a:rPr>
              <a:t>Firm submitted multiple SOQs</a:t>
            </a:r>
          </a:p>
          <a:p>
            <a:pPr marL="914400" indent="-450850">
              <a:spcBef>
                <a:spcPts val="600"/>
              </a:spcBef>
              <a:spcAft>
                <a:spcPts val="600"/>
              </a:spcAft>
              <a:buClr>
                <a:srgbClr val="FF6600"/>
              </a:buClr>
            </a:pPr>
            <a:r>
              <a:rPr lang="en-US" dirty="0">
                <a:solidFill>
                  <a:srgbClr val="083763"/>
                </a:solidFill>
              </a:rPr>
              <a:t>Does not comply or contains caveats conflicting with solicitation or is otherwise non-responsive</a:t>
            </a:r>
          </a:p>
          <a:p>
            <a:pPr marL="914400" indent="-450850">
              <a:spcBef>
                <a:spcPts val="600"/>
              </a:spcBef>
              <a:spcAft>
                <a:spcPts val="600"/>
              </a:spcAft>
              <a:buClr>
                <a:srgbClr val="FF6600"/>
              </a:buClr>
            </a:pPr>
            <a:r>
              <a:rPr lang="en-US" dirty="0">
                <a:solidFill>
                  <a:srgbClr val="083763"/>
                </a:solidFill>
              </a:rPr>
              <a:t>Firm has not responded to PIER Royalty Review Letter</a:t>
            </a:r>
          </a:p>
          <a:p>
            <a:pPr marL="914400" indent="-450850">
              <a:spcBef>
                <a:spcPts val="600"/>
              </a:spcBef>
              <a:spcAft>
                <a:spcPts val="600"/>
              </a:spcAft>
              <a:buClr>
                <a:srgbClr val="FF6600"/>
              </a:buClr>
            </a:pPr>
            <a:r>
              <a:rPr lang="en-US" dirty="0">
                <a:solidFill>
                  <a:srgbClr val="083763"/>
                </a:solidFill>
              </a:rPr>
              <a:t>Includes GenAI presenting an unacceptable level of risk</a:t>
            </a:r>
          </a:p>
        </p:txBody>
      </p:sp>
      <p:sp>
        <p:nvSpPr>
          <p:cNvPr id="7" name="TextBox 6">
            <a:extLst>
              <a:ext uri="{FF2B5EF4-FFF2-40B4-BE49-F238E27FC236}">
                <a16:creationId xmlns:a16="http://schemas.microsoft.com/office/drawing/2014/main" id="{25175C1C-107B-4F67-90AB-06399AB81837}"/>
              </a:ext>
            </a:extLst>
          </p:cNvPr>
          <p:cNvSpPr txBox="1"/>
          <p:nvPr/>
        </p:nvSpPr>
        <p:spPr>
          <a:xfrm>
            <a:off x="0" y="6382512"/>
            <a:ext cx="3211135" cy="369332"/>
          </a:xfrm>
          <a:prstGeom prst="rect">
            <a:avLst/>
          </a:prstGeom>
          <a:noFill/>
        </p:spPr>
        <p:txBody>
          <a:bodyPr wrap="none" rtlCol="0">
            <a:spAutoFit/>
          </a:bodyPr>
          <a:lstStyle/>
          <a:p>
            <a:r>
              <a:rPr lang="en-US" b="1" dirty="0">
                <a:solidFill>
                  <a:srgbClr val="083763"/>
                </a:solidFill>
                <a:ea typeface="Tahoma" panose="020B0604030504040204" pitchFamily="34" charset="0"/>
                <a:cs typeface="Tahoma" panose="020B0604030504040204" pitchFamily="34" charset="0"/>
              </a:rPr>
              <a:t>Solicitation Manual page 41</a:t>
            </a:r>
          </a:p>
        </p:txBody>
      </p:sp>
      <p:sp>
        <p:nvSpPr>
          <p:cNvPr id="5" name="Slide Number Placeholder 4">
            <a:extLst>
              <a:ext uri="{FF2B5EF4-FFF2-40B4-BE49-F238E27FC236}">
                <a16:creationId xmlns:a16="http://schemas.microsoft.com/office/drawing/2014/main" id="{4E4CFA30-5E3B-4435-8ACB-B1CAF942A389}"/>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t>36</a:t>
            </a:fld>
            <a:endParaRPr lang="en-US" dirty="0">
              <a:solidFill>
                <a:srgbClr val="083763"/>
              </a:solidFill>
            </a:endParaRPr>
          </a:p>
        </p:txBody>
      </p:sp>
    </p:spTree>
    <p:extLst>
      <p:ext uri="{BB962C8B-B14F-4D97-AF65-F5344CB8AC3E}">
        <p14:creationId xmlns:p14="http://schemas.microsoft.com/office/powerpoint/2010/main" val="3651386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27B09-29C0-48E6-9039-CC30AEF8C302}"/>
              </a:ext>
            </a:extLst>
          </p:cNvPr>
          <p:cNvSpPr>
            <a:spLocks noGrp="1"/>
          </p:cNvSpPr>
          <p:nvPr>
            <p:ph type="title"/>
          </p:nvPr>
        </p:nvSpPr>
        <p:spPr/>
        <p:txBody>
          <a:bodyPr>
            <a:noAutofit/>
          </a:bodyPr>
          <a:lstStyle/>
          <a:p>
            <a:r>
              <a:rPr lang="en-US" b="1" dirty="0">
                <a:solidFill>
                  <a:srgbClr val="083763"/>
                </a:solidFill>
                <a:ea typeface="Tahoma" panose="020B0604030504040204" pitchFamily="34" charset="0"/>
                <a:cs typeface="Tahoma" panose="020B0604030504040204" pitchFamily="34" charset="0"/>
              </a:rPr>
              <a:t>Evaluation of Qualifications</a:t>
            </a:r>
          </a:p>
        </p:txBody>
      </p:sp>
      <p:sp>
        <p:nvSpPr>
          <p:cNvPr id="3" name="Content Placeholder 2">
            <a:extLst>
              <a:ext uri="{FF2B5EF4-FFF2-40B4-BE49-F238E27FC236}">
                <a16:creationId xmlns:a16="http://schemas.microsoft.com/office/drawing/2014/main" id="{64343452-8E98-44DD-90F7-A271AE8D36EB}"/>
              </a:ext>
            </a:extLst>
          </p:cNvPr>
          <p:cNvSpPr>
            <a:spLocks noGrp="1"/>
          </p:cNvSpPr>
          <p:nvPr>
            <p:ph idx="1"/>
          </p:nvPr>
        </p:nvSpPr>
        <p:spPr>
          <a:xfrm>
            <a:off x="1180981" y="1371600"/>
            <a:ext cx="9830038" cy="4438996"/>
          </a:xfrm>
        </p:spPr>
        <p:txBody>
          <a:bodyPr vert="horz" lIns="91440" tIns="45720" rIns="91440" bIns="45720" rtlCol="0" anchor="t">
            <a:noAutofit/>
          </a:bodyPr>
          <a:lstStyle/>
          <a:p>
            <a:pPr marL="457200" indent="-457200">
              <a:lnSpc>
                <a:spcPct val="108000"/>
              </a:lnSpc>
              <a:spcBef>
                <a:spcPts val="500"/>
              </a:spcBef>
              <a:spcAft>
                <a:spcPts val="500"/>
              </a:spcAft>
              <a:buClr>
                <a:srgbClr val="FF6600"/>
              </a:buClr>
              <a:buFont typeface="Arial" panose="020B0604020202020204" pitchFamily="34" charset="0"/>
              <a:buChar char="•"/>
            </a:pPr>
            <a:r>
              <a:rPr lang="en-US" sz="3000" dirty="0">
                <a:solidFill>
                  <a:srgbClr val="083763"/>
                </a:solidFill>
                <a:ea typeface="Tahoma"/>
                <a:cs typeface="Tahoma"/>
              </a:rPr>
              <a:t>Pass Administrative &amp; Completeness Screening</a:t>
            </a:r>
            <a:endParaRPr lang="en-US" sz="3000" dirty="0">
              <a:solidFill>
                <a:srgbClr val="083763"/>
              </a:solidFill>
              <a:ea typeface="Tahoma" panose="020B0604030504040204" pitchFamily="34" charset="0"/>
              <a:cs typeface="Tahoma" panose="020B0604030504040204" pitchFamily="34" charset="0"/>
            </a:endParaRPr>
          </a:p>
          <a:p>
            <a:pPr marL="457200" indent="-457200">
              <a:lnSpc>
                <a:spcPct val="108000"/>
              </a:lnSpc>
              <a:spcBef>
                <a:spcPts val="500"/>
              </a:spcBef>
              <a:spcAft>
                <a:spcPts val="500"/>
              </a:spcAft>
              <a:buClr>
                <a:srgbClr val="FF6600"/>
              </a:buClr>
              <a:buFont typeface="Arial" panose="020B0604020202020204" pitchFamily="34" charset="0"/>
              <a:buChar char="•"/>
            </a:pPr>
            <a:r>
              <a:rPr lang="en-US" sz="3000" dirty="0">
                <a:solidFill>
                  <a:srgbClr val="083763"/>
                </a:solidFill>
                <a:ea typeface="Tahoma" panose="020B0604030504040204" pitchFamily="34" charset="0"/>
                <a:cs typeface="Tahoma" panose="020B0604030504040204" pitchFamily="34" charset="0"/>
              </a:rPr>
              <a:t>Review and score based on Evaluation Criteria </a:t>
            </a:r>
          </a:p>
          <a:p>
            <a:pPr marL="973138" lvl="1" indent="-461963">
              <a:lnSpc>
                <a:spcPct val="108000"/>
              </a:lnSpc>
              <a:spcAft>
                <a:spcPts val="500"/>
              </a:spcAft>
              <a:buClr>
                <a:srgbClr val="FF6600"/>
              </a:buClr>
              <a:buFont typeface="Courier New" panose="02070309020205020404" pitchFamily="49" charset="0"/>
              <a:buChar char="o"/>
            </a:pPr>
            <a:r>
              <a:rPr lang="en-US" sz="3000" dirty="0">
                <a:solidFill>
                  <a:srgbClr val="083763"/>
                </a:solidFill>
                <a:ea typeface="Tahoma" panose="020B0604030504040204" pitchFamily="34" charset="0"/>
                <a:cs typeface="Tahoma" panose="020B0604030504040204" pitchFamily="34" charset="0"/>
              </a:rPr>
              <a:t>Preliminary technical score average of combined scores</a:t>
            </a:r>
          </a:p>
          <a:p>
            <a:pPr marL="457200" indent="-457200">
              <a:lnSpc>
                <a:spcPct val="108000"/>
              </a:lnSpc>
              <a:spcBef>
                <a:spcPts val="500"/>
              </a:spcBef>
              <a:spcAft>
                <a:spcPts val="500"/>
              </a:spcAft>
              <a:buClr>
                <a:srgbClr val="FF6600"/>
              </a:buClr>
              <a:buFont typeface="Arial" panose="020B0604020202020204" pitchFamily="34" charset="0"/>
              <a:buChar char="•"/>
            </a:pPr>
            <a:r>
              <a:rPr lang="en-US" sz="3000" dirty="0">
                <a:solidFill>
                  <a:srgbClr val="083763"/>
                </a:solidFill>
                <a:ea typeface="Tahoma" panose="020B0604030504040204" pitchFamily="34" charset="0"/>
                <a:cs typeface="Tahoma" panose="020B0604030504040204" pitchFamily="34" charset="0"/>
              </a:rPr>
              <a:t>Discussions with top 3 scoring Firms</a:t>
            </a:r>
          </a:p>
          <a:p>
            <a:pPr marL="457200" indent="-457200">
              <a:lnSpc>
                <a:spcPct val="108000"/>
              </a:lnSpc>
              <a:spcBef>
                <a:spcPts val="500"/>
              </a:spcBef>
              <a:spcAft>
                <a:spcPts val="500"/>
              </a:spcAft>
              <a:buClr>
                <a:srgbClr val="FF6600"/>
              </a:buClr>
              <a:buFont typeface="Arial" panose="020B0604020202020204" pitchFamily="34" charset="0"/>
              <a:buChar char="•"/>
            </a:pPr>
            <a:r>
              <a:rPr lang="en-US" sz="3000" dirty="0">
                <a:solidFill>
                  <a:srgbClr val="083763"/>
                </a:solidFill>
                <a:ea typeface="Tahoma" panose="020B0604030504040204" pitchFamily="34" charset="0"/>
                <a:cs typeface="Tahoma" panose="020B0604030504040204" pitchFamily="34" charset="0"/>
              </a:rPr>
              <a:t>Notice of Selection</a:t>
            </a:r>
          </a:p>
          <a:p>
            <a:pPr marL="457200" indent="-457200">
              <a:lnSpc>
                <a:spcPct val="108000"/>
              </a:lnSpc>
              <a:spcBef>
                <a:spcPts val="500"/>
              </a:spcBef>
              <a:spcAft>
                <a:spcPts val="500"/>
              </a:spcAft>
              <a:buClr>
                <a:srgbClr val="FF6600"/>
              </a:buClr>
              <a:buFont typeface="Arial" panose="020B0604020202020204" pitchFamily="34" charset="0"/>
              <a:buChar char="•"/>
            </a:pPr>
            <a:r>
              <a:rPr lang="en-US" sz="3000" dirty="0">
                <a:solidFill>
                  <a:srgbClr val="083763"/>
                </a:solidFill>
                <a:ea typeface="Tahoma" panose="020B0604030504040204" pitchFamily="34" charset="0"/>
                <a:cs typeface="Tahoma" panose="020B0604030504040204" pitchFamily="34" charset="0"/>
              </a:rPr>
              <a:t>Cost negotiations</a:t>
            </a:r>
          </a:p>
          <a:p>
            <a:pPr marL="968375" lvl="1" indent="-457200">
              <a:lnSpc>
                <a:spcPct val="108000"/>
              </a:lnSpc>
              <a:spcAft>
                <a:spcPts val="500"/>
              </a:spcAft>
              <a:buClr>
                <a:srgbClr val="FF6600"/>
              </a:buClr>
              <a:buFont typeface="Courier New" panose="02070309020205020404" pitchFamily="49" charset="0"/>
              <a:buChar char="o"/>
            </a:pPr>
            <a:r>
              <a:rPr lang="en-US" sz="3000" dirty="0">
                <a:solidFill>
                  <a:srgbClr val="083763"/>
                </a:solidFill>
                <a:ea typeface="Tahoma" panose="020B0604030504040204" pitchFamily="34" charset="0"/>
                <a:cs typeface="Tahoma" panose="020B0604030504040204" pitchFamily="34" charset="0"/>
              </a:rPr>
              <a:t>Include all team members in SOQ </a:t>
            </a:r>
          </a:p>
        </p:txBody>
      </p:sp>
      <p:sp>
        <p:nvSpPr>
          <p:cNvPr id="5" name="TextBox 4">
            <a:extLst>
              <a:ext uri="{FF2B5EF4-FFF2-40B4-BE49-F238E27FC236}">
                <a16:creationId xmlns:a16="http://schemas.microsoft.com/office/drawing/2014/main" id="{4FFFF74F-43C8-45BB-BDBF-0C2F5AA7783A}"/>
              </a:ext>
            </a:extLst>
          </p:cNvPr>
          <p:cNvSpPr txBox="1"/>
          <p:nvPr/>
        </p:nvSpPr>
        <p:spPr>
          <a:xfrm>
            <a:off x="0" y="6382512"/>
            <a:ext cx="3544560" cy="369332"/>
          </a:xfrm>
          <a:prstGeom prst="rect">
            <a:avLst/>
          </a:prstGeom>
          <a:noFill/>
        </p:spPr>
        <p:txBody>
          <a:bodyPr wrap="none" rtlCol="0">
            <a:spAutoFit/>
          </a:bodyPr>
          <a:lstStyle/>
          <a:p>
            <a:r>
              <a:rPr lang="en-US" b="1" dirty="0">
                <a:solidFill>
                  <a:srgbClr val="083763"/>
                </a:solidFill>
                <a:ea typeface="Tahoma" panose="020B0604030504040204" pitchFamily="34" charset="0"/>
                <a:cs typeface="Tahoma" panose="020B0604030504040204" pitchFamily="34" charset="0"/>
              </a:rPr>
              <a:t>Solicitation Manual page 40-43</a:t>
            </a:r>
          </a:p>
        </p:txBody>
      </p:sp>
      <p:sp>
        <p:nvSpPr>
          <p:cNvPr id="4" name="Slide Number Placeholder 3">
            <a:extLst>
              <a:ext uri="{FF2B5EF4-FFF2-40B4-BE49-F238E27FC236}">
                <a16:creationId xmlns:a16="http://schemas.microsoft.com/office/drawing/2014/main" id="{2786C8DF-75A0-4E0A-A521-A2E8041AB9E8}"/>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t>37</a:t>
            </a:fld>
            <a:endParaRPr lang="en-US" dirty="0">
              <a:solidFill>
                <a:srgbClr val="083763"/>
              </a:solidFill>
            </a:endParaRPr>
          </a:p>
        </p:txBody>
      </p:sp>
    </p:spTree>
    <p:extLst>
      <p:ext uri="{BB962C8B-B14F-4D97-AF65-F5344CB8AC3E}">
        <p14:creationId xmlns:p14="http://schemas.microsoft.com/office/powerpoint/2010/main" val="1609010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92C5-CA7A-FEBC-0DD6-3BF9E991E691}"/>
              </a:ext>
            </a:extLst>
          </p:cNvPr>
          <p:cNvSpPr>
            <a:spLocks noGrp="1"/>
          </p:cNvSpPr>
          <p:nvPr>
            <p:ph type="title"/>
          </p:nvPr>
        </p:nvSpPr>
        <p:spPr/>
        <p:txBody>
          <a:bodyPr/>
          <a:lstStyle/>
          <a:p>
            <a:r>
              <a:rPr lang="en-US" dirty="0">
                <a:solidFill>
                  <a:srgbClr val="083763"/>
                </a:solidFill>
              </a:rPr>
              <a:t>Evaluation Criteria</a:t>
            </a:r>
          </a:p>
        </p:txBody>
      </p:sp>
      <p:graphicFrame>
        <p:nvGraphicFramePr>
          <p:cNvPr id="7" name="Table 6" descr="This table includes the Evaluation Criteria of this solicitation, which is also available on pages 39-44 of the solicitation manual. ">
            <a:extLst>
              <a:ext uri="{FF2B5EF4-FFF2-40B4-BE49-F238E27FC236}">
                <a16:creationId xmlns:a16="http://schemas.microsoft.com/office/drawing/2014/main" id="{A57FAC8C-EB04-128A-5A00-9EE520FE760E}"/>
              </a:ext>
            </a:extLst>
          </p:cNvPr>
          <p:cNvGraphicFramePr>
            <a:graphicFrameLocks noGrp="1"/>
          </p:cNvGraphicFramePr>
          <p:nvPr>
            <p:extLst>
              <p:ext uri="{D42A27DB-BD31-4B8C-83A1-F6EECF244321}">
                <p14:modId xmlns:p14="http://schemas.microsoft.com/office/powerpoint/2010/main" val="3298279186"/>
              </p:ext>
            </p:extLst>
          </p:nvPr>
        </p:nvGraphicFramePr>
        <p:xfrm>
          <a:off x="1223247" y="1371600"/>
          <a:ext cx="9745505" cy="4104169"/>
        </p:xfrm>
        <a:graphic>
          <a:graphicData uri="http://schemas.openxmlformats.org/drawingml/2006/table">
            <a:tbl>
              <a:tblPr firstRow="1" firstCol="1" bandRow="1">
                <a:tableStyleId>{B301B821-A1FF-4177-AEE7-76D212191A09}</a:tableStyleId>
              </a:tblPr>
              <a:tblGrid>
                <a:gridCol w="8348027">
                  <a:extLst>
                    <a:ext uri="{9D8B030D-6E8A-4147-A177-3AD203B41FA5}">
                      <a16:colId xmlns:a16="http://schemas.microsoft.com/office/drawing/2014/main" val="1245813217"/>
                    </a:ext>
                  </a:extLst>
                </a:gridCol>
                <a:gridCol w="1397478">
                  <a:extLst>
                    <a:ext uri="{9D8B030D-6E8A-4147-A177-3AD203B41FA5}">
                      <a16:colId xmlns:a16="http://schemas.microsoft.com/office/drawing/2014/main" val="809028113"/>
                    </a:ext>
                  </a:extLst>
                </a:gridCol>
              </a:tblGrid>
              <a:tr h="464130">
                <a:tc>
                  <a:txBody>
                    <a:bodyPr/>
                    <a:lstStyle/>
                    <a:p>
                      <a:pPr marL="0" marR="0" algn="ctr">
                        <a:lnSpc>
                          <a:spcPct val="107000"/>
                        </a:lnSpc>
                        <a:spcBef>
                          <a:spcPts val="600"/>
                        </a:spcBef>
                        <a:spcAft>
                          <a:spcPts val="600"/>
                        </a:spcAft>
                      </a:pPr>
                      <a:r>
                        <a:rPr lang="en-US" sz="1800" b="1" dirty="0">
                          <a:solidFill>
                            <a:schemeClr val="bg1"/>
                          </a:solidFill>
                          <a:effectLst/>
                          <a:latin typeface="+mn-lt"/>
                          <a:ea typeface="Calibri" panose="020F0502020204030204" pitchFamily="34" charset="0"/>
                          <a:cs typeface="Times New Roman" panose="02020603050405020304" pitchFamily="18" charset="0"/>
                        </a:rPr>
                        <a:t>CRITERIA</a:t>
                      </a: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chemeClr val="bg1"/>
                          </a:solidFill>
                          <a:effectLst/>
                        </a:rPr>
                        <a:t>MAX POINTS</a:t>
                      </a:r>
                      <a:endParaRPr lang="en-US" sz="1800" b="1"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3554840"/>
                  </a:ext>
                </a:extLst>
              </a:tr>
              <a:tr h="460574">
                <a:tc>
                  <a:txBody>
                    <a:bodyPr/>
                    <a:lstStyle/>
                    <a:p>
                      <a:pPr marL="0" marR="0">
                        <a:lnSpc>
                          <a:spcPct val="107000"/>
                        </a:lnSpc>
                        <a:spcBef>
                          <a:spcPts val="600"/>
                        </a:spcBef>
                        <a:spcAft>
                          <a:spcPts val="600"/>
                        </a:spcAft>
                      </a:pPr>
                      <a:r>
                        <a:rPr lang="en-US" sz="1800" b="0" dirty="0">
                          <a:solidFill>
                            <a:srgbClr val="083763"/>
                          </a:solidFill>
                          <a:effectLst/>
                        </a:rPr>
                        <a:t>1. Approach to Tasks in SOW</a:t>
                      </a:r>
                      <a:endParaRPr lang="en-US" sz="1800" b="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rPr>
                        <a:t> 30</a:t>
                      </a:r>
                      <a:endPar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8266496"/>
                  </a:ext>
                </a:extLst>
              </a:tr>
              <a:tr h="431442">
                <a:tc>
                  <a:txBody>
                    <a:bodyPr/>
                    <a:lstStyle/>
                    <a:p>
                      <a:pPr marL="0" marR="0">
                        <a:lnSpc>
                          <a:spcPct val="107000"/>
                        </a:lnSpc>
                        <a:spcBef>
                          <a:spcPts val="600"/>
                        </a:spcBef>
                        <a:spcAft>
                          <a:spcPts val="600"/>
                        </a:spcAft>
                      </a:pPr>
                      <a:r>
                        <a:rPr lang="en-US" sz="1800" b="0" dirty="0">
                          <a:solidFill>
                            <a:srgbClr val="083763"/>
                          </a:solidFill>
                          <a:effectLst/>
                        </a:rPr>
                        <a:t>2. Project Team Organizational Structure and Cost Minimization</a:t>
                      </a:r>
                      <a:endParaRPr lang="en-US" sz="1800" b="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rPr>
                        <a:t> 30</a:t>
                      </a:r>
                      <a:endPar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351205"/>
                  </a:ext>
                </a:extLst>
              </a:tr>
              <a:tr h="449092">
                <a:tc>
                  <a:txBody>
                    <a:bodyPr/>
                    <a:lstStyle/>
                    <a:p>
                      <a:pPr marL="0" marR="0">
                        <a:lnSpc>
                          <a:spcPct val="107000"/>
                        </a:lnSpc>
                        <a:spcBef>
                          <a:spcPts val="600"/>
                        </a:spcBef>
                        <a:spcAft>
                          <a:spcPts val="600"/>
                        </a:spcAft>
                      </a:pPr>
                      <a:r>
                        <a:rPr lang="en-US" sz="1800" b="0" dirty="0">
                          <a:solidFill>
                            <a:srgbClr val="083763"/>
                          </a:solidFill>
                          <a:effectLst/>
                        </a:rPr>
                        <a:t>3. Project Team Relevant Experience and Qualifications</a:t>
                      </a:r>
                      <a:endParaRPr lang="en-US" sz="1800" b="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rPr>
                        <a:t>15</a:t>
                      </a:r>
                      <a:endPar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1730237"/>
                  </a:ext>
                </a:extLst>
              </a:tr>
              <a:tr h="457200">
                <a:tc>
                  <a:txBody>
                    <a:bodyPr/>
                    <a:lstStyle/>
                    <a:p>
                      <a:pPr marL="0" marR="0">
                        <a:lnSpc>
                          <a:spcPct val="107000"/>
                        </a:lnSpc>
                        <a:spcBef>
                          <a:spcPts val="600"/>
                        </a:spcBef>
                        <a:spcAft>
                          <a:spcPts val="600"/>
                        </a:spcAft>
                      </a:pPr>
                      <a:r>
                        <a:rPr lang="en-US" sz="1800" b="0" dirty="0">
                          <a:solidFill>
                            <a:srgbClr val="083763"/>
                          </a:solidFill>
                          <a:effectLst/>
                        </a:rPr>
                        <a:t>4. Analytical Tools</a:t>
                      </a:r>
                      <a:endParaRPr lang="en-US" sz="1800" b="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rPr>
                        <a:t>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110457"/>
                  </a:ext>
                </a:extLst>
              </a:tr>
              <a:tr h="435273">
                <a:tc>
                  <a:txBody>
                    <a:bodyPr/>
                    <a:lstStyle/>
                    <a:p>
                      <a:pPr marL="0" marR="0">
                        <a:lnSpc>
                          <a:spcPct val="107000"/>
                        </a:lnSpc>
                        <a:spcBef>
                          <a:spcPts val="600"/>
                        </a:spcBef>
                        <a:spcAft>
                          <a:spcPts val="600"/>
                        </a:spcAft>
                      </a:pPr>
                      <a:r>
                        <a:rPr lang="en-US" sz="1800" b="0" dirty="0">
                          <a:solidFill>
                            <a:srgbClr val="083763"/>
                          </a:solidFill>
                          <a:effectLst/>
                        </a:rPr>
                        <a:t>5. Client References</a:t>
                      </a:r>
                      <a:endParaRPr lang="en-US" sz="1800" b="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rPr>
                        <a:t>5</a:t>
                      </a:r>
                      <a:endPar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4534957"/>
                  </a:ext>
                </a:extLst>
              </a:tr>
              <a:tr h="435273">
                <a:tc>
                  <a:txBody>
                    <a:bodyPr/>
                    <a:lstStyle/>
                    <a:p>
                      <a:pPr marL="0" marR="0" algn="r">
                        <a:lnSpc>
                          <a:spcPct val="107000"/>
                        </a:lnSpc>
                        <a:spcBef>
                          <a:spcPts val="600"/>
                        </a:spcBef>
                        <a:spcAft>
                          <a:spcPts val="600"/>
                        </a:spcAft>
                      </a:pPr>
                      <a:r>
                        <a:rPr lang="en-US" sz="1800" b="1" dirty="0">
                          <a:solidFill>
                            <a:srgbClr val="083763"/>
                          </a:solidFill>
                          <a:effectLst/>
                        </a:rPr>
                        <a:t>Written Evaluation Criteria Maximum Total Points</a:t>
                      </a:r>
                      <a:endParaRPr lang="en-US" sz="1800" b="1"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83763"/>
                          </a:solidFill>
                          <a:effectLst/>
                        </a:rPr>
                        <a:t>95</a:t>
                      </a:r>
                      <a:endParaRPr lang="en-US" sz="1800" b="1"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3238656"/>
                  </a:ext>
                </a:extLst>
              </a:tr>
              <a:tr h="435273">
                <a:tc>
                  <a:txBody>
                    <a:bodyPr/>
                    <a:lstStyle/>
                    <a:p>
                      <a:pPr marL="0" marR="0">
                        <a:lnSpc>
                          <a:spcPct val="107000"/>
                        </a:lnSpc>
                        <a:spcBef>
                          <a:spcPts val="600"/>
                        </a:spcBef>
                        <a:spcAft>
                          <a:spcPts val="600"/>
                        </a:spcAft>
                      </a:pPr>
                      <a:r>
                        <a:rPr lang="en-US" sz="1800" b="0" baseline="0" dirty="0">
                          <a:solidFill>
                            <a:srgbClr val="083763"/>
                          </a:solidFill>
                          <a:effectLst/>
                        </a:rPr>
                        <a:t>6. Evaluation of Discussion</a:t>
                      </a:r>
                      <a:endParaRPr lang="en-US" sz="1800" b="0" baseline="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rPr>
                        <a:t>5</a:t>
                      </a:r>
                      <a:endPar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1516392"/>
                  </a:ext>
                </a:extLst>
              </a:tr>
              <a:tr h="435273">
                <a:tc>
                  <a:txBody>
                    <a:bodyPr/>
                    <a:lstStyle/>
                    <a:p>
                      <a:pPr marL="0" marR="0" algn="r">
                        <a:lnSpc>
                          <a:spcPct val="107000"/>
                        </a:lnSpc>
                        <a:spcBef>
                          <a:spcPts val="600"/>
                        </a:spcBef>
                        <a:spcAft>
                          <a:spcPts val="600"/>
                        </a:spcAft>
                      </a:pPr>
                      <a:r>
                        <a:rPr lang="en-US" sz="1800" b="1" baseline="0" dirty="0">
                          <a:solidFill>
                            <a:srgbClr val="083763"/>
                          </a:solidFill>
                          <a:effectLst/>
                        </a:rPr>
                        <a:t>Maximum Total Points</a:t>
                      </a:r>
                      <a:endParaRPr lang="en-US" sz="1800" b="1" baseline="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83763"/>
                          </a:solidFill>
                          <a:effectLst/>
                        </a:rPr>
                        <a:t>100</a:t>
                      </a:r>
                      <a:endParaRPr lang="en-US" sz="1800" b="1"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6255875"/>
                  </a:ext>
                </a:extLst>
              </a:tr>
            </a:tbl>
          </a:graphicData>
        </a:graphic>
      </p:graphicFrame>
      <p:sp>
        <p:nvSpPr>
          <p:cNvPr id="3" name="TextBox 2">
            <a:extLst>
              <a:ext uri="{FF2B5EF4-FFF2-40B4-BE49-F238E27FC236}">
                <a16:creationId xmlns:a16="http://schemas.microsoft.com/office/drawing/2014/main" id="{FE0F7835-59F7-BDA3-9186-F1FCFD132CC7}"/>
              </a:ext>
            </a:extLst>
          </p:cNvPr>
          <p:cNvSpPr txBox="1"/>
          <p:nvPr/>
        </p:nvSpPr>
        <p:spPr>
          <a:xfrm>
            <a:off x="0" y="6382512"/>
            <a:ext cx="4015946" cy="646331"/>
          </a:xfrm>
          <a:prstGeom prst="rect">
            <a:avLst/>
          </a:prstGeom>
          <a:noFill/>
        </p:spPr>
        <p:txBody>
          <a:bodyPr wrap="square" rtlCol="0">
            <a:spAutoFit/>
          </a:bodyPr>
          <a:lstStyle/>
          <a:p>
            <a:r>
              <a:rPr lang="en-US" b="1" dirty="0">
                <a:solidFill>
                  <a:srgbClr val="083763"/>
                </a:solidFill>
                <a:ea typeface="Tahoma" panose="020B0604030504040204" pitchFamily="34" charset="0"/>
                <a:cs typeface="Tahoma" panose="020B0604030504040204" pitchFamily="34" charset="0"/>
              </a:rPr>
              <a:t>Solicitation Manual pages 45-48</a:t>
            </a:r>
          </a:p>
          <a:p>
            <a:endParaRPr lang="en-US" dirty="0"/>
          </a:p>
        </p:txBody>
      </p:sp>
      <p:sp>
        <p:nvSpPr>
          <p:cNvPr id="4" name="Slide Number Placeholder 3">
            <a:extLst>
              <a:ext uri="{FF2B5EF4-FFF2-40B4-BE49-F238E27FC236}">
                <a16:creationId xmlns:a16="http://schemas.microsoft.com/office/drawing/2014/main" id="{8335FD50-F349-45A7-BBBB-3DE9BA159FFE}"/>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pPr/>
              <a:t>38</a:t>
            </a:fld>
            <a:endParaRPr lang="en-US" dirty="0">
              <a:solidFill>
                <a:srgbClr val="083763"/>
              </a:solidFill>
            </a:endParaRPr>
          </a:p>
        </p:txBody>
      </p:sp>
    </p:spTree>
    <p:extLst>
      <p:ext uri="{BB962C8B-B14F-4D97-AF65-F5344CB8AC3E}">
        <p14:creationId xmlns:p14="http://schemas.microsoft.com/office/powerpoint/2010/main" val="1082135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b="1" dirty="0">
                <a:solidFill>
                  <a:srgbClr val="083763"/>
                </a:solidFill>
                <a:ea typeface="Tahoma" panose="020B0604030504040204" pitchFamily="34" charset="0"/>
                <a:cs typeface="Tahoma" panose="020B0604030504040204" pitchFamily="34" charset="0"/>
              </a:rPr>
              <a:t>Notice of Proposed Award (NOPA)</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070456" y="1371600"/>
            <a:ext cx="10051087" cy="4821382"/>
          </a:xfrm>
        </p:spPr>
        <p:txBody>
          <a:bodyPr>
            <a:noAutofit/>
          </a:bodyPr>
          <a:lstStyle/>
          <a:p>
            <a:pPr marL="457200" indent="-457200">
              <a:spcAft>
                <a:spcPts val="1200"/>
              </a:spcAft>
              <a:buClr>
                <a:srgbClr val="FF6600"/>
              </a:buClr>
            </a:pPr>
            <a:r>
              <a:rPr lang="en-US" sz="3200" dirty="0">
                <a:solidFill>
                  <a:srgbClr val="083763"/>
                </a:solidFill>
                <a:ea typeface="Tahoma" panose="020B0604030504040204" pitchFamily="34" charset="0"/>
                <a:cs typeface="Tahoma" panose="020B0604030504040204" pitchFamily="34" charset="0"/>
              </a:rPr>
              <a:t>Upon completion of cost negotiations, NOPA will be posted to the RFQ webpage: </a:t>
            </a:r>
          </a:p>
          <a:p>
            <a:pPr marL="463550" indent="0">
              <a:spcAft>
                <a:spcPts val="1200"/>
              </a:spcAft>
              <a:buClr>
                <a:srgbClr val="FF6600"/>
              </a:buClr>
              <a:buNone/>
            </a:pPr>
            <a:r>
              <a:rPr lang="en-US" sz="3200" u="sng" dirty="0">
                <a:solidFill>
                  <a:srgbClr val="FF6600"/>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https://www.energy.ca.gov/solicitations/2024-09/rfq-24-401-energy-code-development-support</a:t>
            </a:r>
            <a:endParaRPr lang="en-US" sz="3000" b="1" dirty="0">
              <a:solidFill>
                <a:srgbClr val="FF6600"/>
              </a:solidFill>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41097BED-7989-8AD7-7F5F-C22F130FAE6B}"/>
              </a:ext>
            </a:extLst>
          </p:cNvPr>
          <p:cNvSpPr txBox="1"/>
          <p:nvPr/>
        </p:nvSpPr>
        <p:spPr>
          <a:xfrm>
            <a:off x="0" y="6382512"/>
            <a:ext cx="3801979" cy="646331"/>
          </a:xfrm>
          <a:prstGeom prst="rect">
            <a:avLst/>
          </a:prstGeom>
          <a:noFill/>
        </p:spPr>
        <p:txBody>
          <a:bodyPr wrap="square" rtlCol="0">
            <a:spAutoFit/>
          </a:bodyPr>
          <a:lstStyle/>
          <a:p>
            <a:r>
              <a:rPr lang="en-US" b="1" dirty="0">
                <a:solidFill>
                  <a:srgbClr val="083763"/>
                </a:solidFill>
                <a:ea typeface="Tahoma" panose="020B0604030504040204" pitchFamily="34" charset="0"/>
                <a:cs typeface="Tahoma" panose="020B0604030504040204" pitchFamily="34" charset="0"/>
              </a:rPr>
              <a:t>Solicitation Manual page 39</a:t>
            </a:r>
          </a:p>
          <a:p>
            <a:endParaRPr lang="en-US" dirty="0"/>
          </a:p>
        </p:txBody>
      </p:sp>
      <p:sp>
        <p:nvSpPr>
          <p:cNvPr id="2" name="Slide Number Placeholder 1">
            <a:extLst>
              <a:ext uri="{FF2B5EF4-FFF2-40B4-BE49-F238E27FC236}">
                <a16:creationId xmlns:a16="http://schemas.microsoft.com/office/drawing/2014/main" id="{8B3BFC67-170F-40D9-AFC5-AFA5C9F90582}"/>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t>39</a:t>
            </a:fld>
            <a:endParaRPr lang="en-US" dirty="0">
              <a:solidFill>
                <a:srgbClr val="083763"/>
              </a:solidFill>
            </a:endParaRPr>
          </a:p>
        </p:txBody>
      </p:sp>
    </p:spTree>
    <p:extLst>
      <p:ext uri="{BB962C8B-B14F-4D97-AF65-F5344CB8AC3E}">
        <p14:creationId xmlns:p14="http://schemas.microsoft.com/office/powerpoint/2010/main" val="2004314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427A-694E-867F-0F8C-3200A12DF336}"/>
              </a:ext>
            </a:extLst>
          </p:cNvPr>
          <p:cNvSpPr>
            <a:spLocks noGrp="1"/>
          </p:cNvSpPr>
          <p:nvPr>
            <p:ph type="title"/>
          </p:nvPr>
        </p:nvSpPr>
        <p:spPr/>
        <p:txBody>
          <a:bodyPr/>
          <a:lstStyle/>
          <a:p>
            <a:r>
              <a:rPr lang="en-US" dirty="0">
                <a:solidFill>
                  <a:srgbClr val="083763"/>
                </a:solidFill>
              </a:rPr>
              <a:t>Housekeeping Items</a:t>
            </a:r>
          </a:p>
        </p:txBody>
      </p:sp>
      <p:sp>
        <p:nvSpPr>
          <p:cNvPr id="3" name="Content Placeholder 2">
            <a:extLst>
              <a:ext uri="{FF2B5EF4-FFF2-40B4-BE49-F238E27FC236}">
                <a16:creationId xmlns:a16="http://schemas.microsoft.com/office/drawing/2014/main" id="{33DC55D1-F94B-459A-5975-B9211F0E3153}"/>
              </a:ext>
            </a:extLst>
          </p:cNvPr>
          <p:cNvSpPr>
            <a:spLocks noGrp="1"/>
          </p:cNvSpPr>
          <p:nvPr>
            <p:ph sz="half" idx="1"/>
          </p:nvPr>
        </p:nvSpPr>
        <p:spPr>
          <a:xfrm>
            <a:off x="1300440" y="1371600"/>
            <a:ext cx="9591120" cy="5253275"/>
          </a:xfrm>
        </p:spPr>
        <p:txBody>
          <a:bodyPr>
            <a:normAutofit/>
          </a:bodyPr>
          <a:lstStyle/>
          <a:p>
            <a:pPr marL="457200" indent="-457200">
              <a:spcAft>
                <a:spcPts val="1200"/>
              </a:spcAft>
              <a:buClr>
                <a:srgbClr val="FF6600"/>
              </a:buClr>
            </a:pPr>
            <a:r>
              <a:rPr lang="en-US" sz="3200" dirty="0">
                <a:solidFill>
                  <a:srgbClr val="083763"/>
                </a:solidFill>
                <a:uFill>
                  <a:solidFill>
                    <a:srgbClr val="073762"/>
                  </a:solidFill>
                </a:uFill>
                <a:latin typeface="Arial"/>
                <a:cs typeface="Arial"/>
              </a:rPr>
              <a:t>Webinar is being </a:t>
            </a:r>
            <a:r>
              <a:rPr lang="en-US" sz="3200" spc="-10" dirty="0">
                <a:solidFill>
                  <a:srgbClr val="083763"/>
                </a:solidFill>
                <a:uFill>
                  <a:solidFill>
                    <a:srgbClr val="073762"/>
                  </a:solidFill>
                </a:uFill>
                <a:latin typeface="Arial"/>
                <a:cs typeface="Arial"/>
              </a:rPr>
              <a:t>recorded</a:t>
            </a:r>
          </a:p>
          <a:p>
            <a:pPr marL="457200" indent="-457200">
              <a:spcAft>
                <a:spcPts val="1200"/>
              </a:spcAft>
              <a:buClr>
                <a:srgbClr val="FF6600"/>
              </a:buClr>
            </a:pPr>
            <a:r>
              <a:rPr lang="en-US" sz="3200" dirty="0">
                <a:solidFill>
                  <a:srgbClr val="083763"/>
                </a:solidFill>
                <a:latin typeface="Arial"/>
                <a:cs typeface="Arial"/>
              </a:rPr>
              <a:t>Participants</a:t>
            </a:r>
            <a:r>
              <a:rPr lang="en-US" sz="3200" spc="-65" dirty="0">
                <a:solidFill>
                  <a:srgbClr val="083763"/>
                </a:solidFill>
                <a:latin typeface="Arial"/>
                <a:cs typeface="Arial"/>
              </a:rPr>
              <a:t> are </a:t>
            </a:r>
            <a:r>
              <a:rPr lang="en-US" sz="3200" dirty="0">
                <a:solidFill>
                  <a:srgbClr val="083763"/>
                </a:solidFill>
                <a:latin typeface="Arial"/>
                <a:cs typeface="Arial"/>
              </a:rPr>
              <a:t>muted</a:t>
            </a:r>
            <a:r>
              <a:rPr lang="en-US" sz="3200" spc="-45" dirty="0">
                <a:solidFill>
                  <a:srgbClr val="083763"/>
                </a:solidFill>
                <a:latin typeface="Arial"/>
                <a:cs typeface="Arial"/>
              </a:rPr>
              <a:t> </a:t>
            </a:r>
            <a:r>
              <a:rPr lang="en-US" sz="3200" dirty="0">
                <a:solidFill>
                  <a:srgbClr val="083763"/>
                </a:solidFill>
                <a:latin typeface="Arial"/>
                <a:cs typeface="Arial"/>
              </a:rPr>
              <a:t>during</a:t>
            </a:r>
            <a:r>
              <a:rPr lang="en-US" sz="3200" spc="-55" dirty="0">
                <a:solidFill>
                  <a:srgbClr val="083763"/>
                </a:solidFill>
                <a:latin typeface="Arial"/>
                <a:cs typeface="Arial"/>
              </a:rPr>
              <a:t> </a:t>
            </a:r>
            <a:r>
              <a:rPr lang="en-US" sz="3200" dirty="0">
                <a:solidFill>
                  <a:srgbClr val="083763"/>
                </a:solidFill>
                <a:latin typeface="Arial"/>
                <a:cs typeface="Arial"/>
              </a:rPr>
              <a:t>presentation</a:t>
            </a:r>
          </a:p>
          <a:p>
            <a:pPr marL="457200" indent="-457200">
              <a:spcAft>
                <a:spcPts val="1200"/>
              </a:spcAft>
              <a:buClr>
                <a:srgbClr val="FF6600"/>
              </a:buClr>
            </a:pPr>
            <a:r>
              <a:rPr lang="en-US" sz="3200" dirty="0">
                <a:solidFill>
                  <a:srgbClr val="083763"/>
                </a:solidFill>
                <a:latin typeface="Arial"/>
                <a:cs typeface="Arial"/>
              </a:rPr>
              <a:t>Virtual</a:t>
            </a:r>
            <a:r>
              <a:rPr lang="en-US" sz="3200" spc="-110" dirty="0">
                <a:solidFill>
                  <a:srgbClr val="083763"/>
                </a:solidFill>
                <a:latin typeface="Arial"/>
                <a:cs typeface="Arial"/>
              </a:rPr>
              <a:t> </a:t>
            </a:r>
            <a:r>
              <a:rPr lang="en-US" sz="3200" dirty="0">
                <a:solidFill>
                  <a:srgbClr val="083763"/>
                </a:solidFill>
                <a:latin typeface="Arial"/>
                <a:cs typeface="Arial"/>
              </a:rPr>
              <a:t>participation</a:t>
            </a:r>
            <a:r>
              <a:rPr lang="en-US" sz="3200" spc="-105" dirty="0">
                <a:solidFill>
                  <a:srgbClr val="083763"/>
                </a:solidFill>
                <a:latin typeface="Arial"/>
                <a:cs typeface="Arial"/>
              </a:rPr>
              <a:t> </a:t>
            </a:r>
            <a:r>
              <a:rPr lang="en-US" sz="3200" spc="-10" dirty="0">
                <a:solidFill>
                  <a:srgbClr val="083763"/>
                </a:solidFill>
                <a:latin typeface="Arial"/>
                <a:cs typeface="Arial"/>
              </a:rPr>
              <a:t>options during Q&amp;A period:</a:t>
            </a:r>
            <a:endParaRPr lang="en-US" sz="3200" dirty="0">
              <a:solidFill>
                <a:srgbClr val="083763"/>
              </a:solidFill>
              <a:latin typeface="Arial"/>
              <a:cs typeface="Arial"/>
            </a:endParaRPr>
          </a:p>
          <a:p>
            <a:pPr marL="1143000" indent="-457200">
              <a:spcAft>
                <a:spcPts val="1200"/>
              </a:spcAft>
              <a:buClr>
                <a:srgbClr val="FF6600"/>
              </a:buClr>
              <a:buFont typeface="Courier New"/>
              <a:buChar char="o"/>
              <a:tabLst>
                <a:tab pos="1143000" algn="l"/>
              </a:tabLst>
            </a:pPr>
            <a:r>
              <a:rPr lang="en-US" sz="3200" dirty="0">
                <a:solidFill>
                  <a:srgbClr val="083763"/>
                </a:solidFill>
                <a:latin typeface="Arial"/>
                <a:cs typeface="Arial"/>
              </a:rPr>
              <a:t>Enter</a:t>
            </a:r>
            <a:r>
              <a:rPr lang="en-US" sz="3200" spc="-35" dirty="0">
                <a:solidFill>
                  <a:srgbClr val="083763"/>
                </a:solidFill>
                <a:latin typeface="Arial"/>
                <a:cs typeface="Arial"/>
              </a:rPr>
              <a:t> </a:t>
            </a:r>
            <a:r>
              <a:rPr lang="en-US" sz="3200" dirty="0">
                <a:solidFill>
                  <a:srgbClr val="083763"/>
                </a:solidFill>
                <a:latin typeface="Arial"/>
                <a:cs typeface="Arial"/>
              </a:rPr>
              <a:t>questions</a:t>
            </a:r>
            <a:r>
              <a:rPr lang="en-US" sz="3200" spc="-50" dirty="0">
                <a:solidFill>
                  <a:srgbClr val="083763"/>
                </a:solidFill>
                <a:latin typeface="Arial"/>
                <a:cs typeface="Arial"/>
              </a:rPr>
              <a:t> in </a:t>
            </a:r>
            <a:r>
              <a:rPr lang="en-US" sz="3200" dirty="0">
                <a:solidFill>
                  <a:srgbClr val="083763"/>
                </a:solidFill>
                <a:latin typeface="Arial"/>
                <a:cs typeface="Arial"/>
              </a:rPr>
              <a:t>Q&amp;A</a:t>
            </a:r>
            <a:r>
              <a:rPr lang="en-US" sz="3200" spc="-155" dirty="0">
                <a:solidFill>
                  <a:srgbClr val="083763"/>
                </a:solidFill>
                <a:latin typeface="Arial"/>
                <a:cs typeface="Arial"/>
              </a:rPr>
              <a:t> </a:t>
            </a:r>
            <a:r>
              <a:rPr lang="en-US" sz="3200" spc="-10" dirty="0">
                <a:solidFill>
                  <a:srgbClr val="083763"/>
                </a:solidFill>
                <a:latin typeface="Arial"/>
                <a:cs typeface="Arial"/>
              </a:rPr>
              <a:t>window</a:t>
            </a:r>
            <a:endParaRPr lang="en-US" sz="3200" dirty="0">
              <a:solidFill>
                <a:srgbClr val="083763"/>
              </a:solidFill>
              <a:latin typeface="Arial"/>
              <a:cs typeface="Arial"/>
            </a:endParaRPr>
          </a:p>
          <a:p>
            <a:pPr marL="1143000" indent="-457200">
              <a:spcAft>
                <a:spcPts val="1200"/>
              </a:spcAft>
              <a:buClr>
                <a:srgbClr val="FF6600"/>
              </a:buClr>
              <a:buFont typeface="Courier New"/>
              <a:buChar char="o"/>
              <a:tabLst>
                <a:tab pos="1143000" algn="l"/>
              </a:tabLst>
            </a:pPr>
            <a:r>
              <a:rPr lang="en-US" sz="3200" dirty="0">
                <a:solidFill>
                  <a:srgbClr val="083763"/>
                </a:solidFill>
                <a:latin typeface="Arial"/>
                <a:cs typeface="Arial"/>
              </a:rPr>
              <a:t>Raise</a:t>
            </a:r>
            <a:r>
              <a:rPr lang="en-US" sz="3200" spc="-50" dirty="0">
                <a:solidFill>
                  <a:srgbClr val="083763"/>
                </a:solidFill>
                <a:latin typeface="Arial"/>
                <a:cs typeface="Arial"/>
              </a:rPr>
              <a:t> </a:t>
            </a:r>
            <a:r>
              <a:rPr lang="en-US" sz="3200" dirty="0">
                <a:solidFill>
                  <a:srgbClr val="083763"/>
                </a:solidFill>
                <a:latin typeface="Arial"/>
                <a:cs typeface="Arial"/>
              </a:rPr>
              <a:t>hand</a:t>
            </a:r>
          </a:p>
          <a:p>
            <a:pPr marL="1143000" indent="-457200">
              <a:spcAft>
                <a:spcPts val="1200"/>
              </a:spcAft>
              <a:buClr>
                <a:srgbClr val="FF6600"/>
              </a:buClr>
              <a:buFont typeface="Courier New"/>
              <a:buChar char="o"/>
              <a:tabLst>
                <a:tab pos="1143000" algn="l"/>
              </a:tabLst>
            </a:pPr>
            <a:r>
              <a:rPr lang="en-US" sz="3200" dirty="0">
                <a:solidFill>
                  <a:srgbClr val="083763"/>
                </a:solidFill>
                <a:latin typeface="Arial"/>
                <a:cs typeface="Arial"/>
              </a:rPr>
              <a:t>Press</a:t>
            </a:r>
            <a:r>
              <a:rPr lang="en-US" sz="3200" spc="-40" dirty="0">
                <a:solidFill>
                  <a:srgbClr val="083763"/>
                </a:solidFill>
                <a:latin typeface="Arial"/>
                <a:cs typeface="Arial"/>
              </a:rPr>
              <a:t> </a:t>
            </a:r>
            <a:r>
              <a:rPr lang="en-US" sz="3200" dirty="0">
                <a:solidFill>
                  <a:srgbClr val="083763"/>
                </a:solidFill>
                <a:latin typeface="Arial"/>
                <a:cs typeface="Arial"/>
              </a:rPr>
              <a:t>*9</a:t>
            </a:r>
            <a:r>
              <a:rPr lang="en-US" sz="3200" spc="-40" dirty="0">
                <a:solidFill>
                  <a:srgbClr val="083763"/>
                </a:solidFill>
                <a:latin typeface="Arial"/>
                <a:cs typeface="Arial"/>
              </a:rPr>
              <a:t> </a:t>
            </a:r>
            <a:r>
              <a:rPr lang="en-US" sz="3200" dirty="0">
                <a:solidFill>
                  <a:srgbClr val="083763"/>
                </a:solidFill>
                <a:latin typeface="Arial"/>
                <a:cs typeface="Arial"/>
              </a:rPr>
              <a:t>on</a:t>
            </a:r>
            <a:r>
              <a:rPr lang="en-US" sz="3200" spc="-40" dirty="0">
                <a:solidFill>
                  <a:srgbClr val="083763"/>
                </a:solidFill>
                <a:latin typeface="Arial"/>
                <a:cs typeface="Arial"/>
              </a:rPr>
              <a:t> </a:t>
            </a:r>
            <a:r>
              <a:rPr lang="en-US" sz="3200" dirty="0">
                <a:solidFill>
                  <a:srgbClr val="083763"/>
                </a:solidFill>
                <a:latin typeface="Arial"/>
                <a:cs typeface="Arial"/>
              </a:rPr>
              <a:t>telephone</a:t>
            </a:r>
          </a:p>
        </p:txBody>
      </p:sp>
      <p:grpSp>
        <p:nvGrpSpPr>
          <p:cNvPr id="6" name="object 4" descr="Screenshot of the Zoom chat, raise hand, and Q&amp;A controls.">
            <a:extLst>
              <a:ext uri="{FF2B5EF4-FFF2-40B4-BE49-F238E27FC236}">
                <a16:creationId xmlns:a16="http://schemas.microsoft.com/office/drawing/2014/main" id="{E49B1946-8304-881E-3254-00824560972F}"/>
              </a:ext>
              <a:ext uri="{C183D7F6-B498-43B3-948B-1728B52AA6E4}">
                <adec:decorative xmlns:adec="http://schemas.microsoft.com/office/drawing/2017/decorative" val="0"/>
              </a:ext>
            </a:extLst>
          </p:cNvPr>
          <p:cNvGrpSpPr>
            <a:grpSpLocks noChangeAspect="1"/>
          </p:cNvGrpSpPr>
          <p:nvPr/>
        </p:nvGrpSpPr>
        <p:grpSpPr>
          <a:xfrm>
            <a:off x="6947877" y="4125584"/>
            <a:ext cx="2923413" cy="966469"/>
            <a:chOff x="7876032" y="3105911"/>
            <a:chExt cx="2923413" cy="966469"/>
          </a:xfrm>
        </p:grpSpPr>
        <p:pic>
          <p:nvPicPr>
            <p:cNvPr id="7" name="object 5">
              <a:extLst>
                <a:ext uri="{FF2B5EF4-FFF2-40B4-BE49-F238E27FC236}">
                  <a16:creationId xmlns:a16="http://schemas.microsoft.com/office/drawing/2014/main" id="{3111ADE6-F854-71AC-BE14-FE3883F60648}"/>
                </a:ext>
              </a:extLst>
            </p:cNvPr>
            <p:cNvPicPr/>
            <p:nvPr/>
          </p:nvPicPr>
          <p:blipFill>
            <a:blip r:embed="rId3" cstate="print"/>
            <a:stretch>
              <a:fillRect/>
            </a:stretch>
          </p:blipFill>
          <p:spPr>
            <a:xfrm>
              <a:off x="7876032" y="3221748"/>
              <a:ext cx="2695955" cy="734555"/>
            </a:xfrm>
            <a:prstGeom prst="rect">
              <a:avLst/>
            </a:prstGeom>
          </p:spPr>
        </p:pic>
        <p:sp>
          <p:nvSpPr>
            <p:cNvPr id="8" name="object 6" descr="Orange oval used to emphasize the Zoom raise hand and Q&amp;A controls in the Zoom screenshot.">
              <a:extLst>
                <a:ext uri="{FF2B5EF4-FFF2-40B4-BE49-F238E27FC236}">
                  <a16:creationId xmlns:a16="http://schemas.microsoft.com/office/drawing/2014/main" id="{EFD84E77-2565-CAA6-66B4-8AACB385C73A}"/>
                </a:ext>
                <a:ext uri="{C183D7F6-B498-43B3-948B-1728B52AA6E4}">
                  <adec:decorative xmlns:adec="http://schemas.microsoft.com/office/drawing/2017/decorative" val="0"/>
                </a:ext>
              </a:extLst>
            </p:cNvPr>
            <p:cNvSpPr/>
            <p:nvPr/>
          </p:nvSpPr>
          <p:spPr>
            <a:xfrm>
              <a:off x="8511540" y="3105911"/>
              <a:ext cx="2287905" cy="966469"/>
            </a:xfrm>
            <a:custGeom>
              <a:avLst/>
              <a:gdLst/>
              <a:ahLst/>
              <a:cxnLst/>
              <a:rect l="l" t="t" r="r" b="b"/>
              <a:pathLst>
                <a:path w="2287904" h="966470">
                  <a:moveTo>
                    <a:pt x="0" y="483108"/>
                  </a:moveTo>
                  <a:lnTo>
                    <a:pt x="7177" y="428680"/>
                  </a:lnTo>
                  <a:lnTo>
                    <a:pt x="28196" y="376020"/>
                  </a:lnTo>
                  <a:lnTo>
                    <a:pt x="62284" y="325455"/>
                  </a:lnTo>
                  <a:lnTo>
                    <a:pt x="108667" y="277310"/>
                  </a:lnTo>
                  <a:lnTo>
                    <a:pt x="166575" y="231911"/>
                  </a:lnTo>
                  <a:lnTo>
                    <a:pt x="199608" y="210344"/>
                  </a:lnTo>
                  <a:lnTo>
                    <a:pt x="235233" y="189586"/>
                  </a:lnTo>
                  <a:lnTo>
                    <a:pt x="273353" y="169678"/>
                  </a:lnTo>
                  <a:lnTo>
                    <a:pt x="313870" y="150660"/>
                  </a:lnTo>
                  <a:lnTo>
                    <a:pt x="356690" y="132574"/>
                  </a:lnTo>
                  <a:lnTo>
                    <a:pt x="401714" y="115460"/>
                  </a:lnTo>
                  <a:lnTo>
                    <a:pt x="448847" y="99359"/>
                  </a:lnTo>
                  <a:lnTo>
                    <a:pt x="497992" y="84311"/>
                  </a:lnTo>
                  <a:lnTo>
                    <a:pt x="549053" y="70358"/>
                  </a:lnTo>
                  <a:lnTo>
                    <a:pt x="601932" y="57541"/>
                  </a:lnTo>
                  <a:lnTo>
                    <a:pt x="656533" y="45899"/>
                  </a:lnTo>
                  <a:lnTo>
                    <a:pt x="712760" y="35475"/>
                  </a:lnTo>
                  <a:lnTo>
                    <a:pt x="770517" y="26307"/>
                  </a:lnTo>
                  <a:lnTo>
                    <a:pt x="829706" y="18439"/>
                  </a:lnTo>
                  <a:lnTo>
                    <a:pt x="890231" y="11909"/>
                  </a:lnTo>
                  <a:lnTo>
                    <a:pt x="951996" y="6760"/>
                  </a:lnTo>
                  <a:lnTo>
                    <a:pt x="1014903" y="3031"/>
                  </a:lnTo>
                  <a:lnTo>
                    <a:pt x="1078858" y="764"/>
                  </a:lnTo>
                  <a:lnTo>
                    <a:pt x="1143762" y="0"/>
                  </a:lnTo>
                  <a:lnTo>
                    <a:pt x="1208665" y="764"/>
                  </a:lnTo>
                  <a:lnTo>
                    <a:pt x="1272620" y="3031"/>
                  </a:lnTo>
                  <a:lnTo>
                    <a:pt x="1335527" y="6760"/>
                  </a:lnTo>
                  <a:lnTo>
                    <a:pt x="1397292" y="11909"/>
                  </a:lnTo>
                  <a:lnTo>
                    <a:pt x="1457817" y="18439"/>
                  </a:lnTo>
                  <a:lnTo>
                    <a:pt x="1517006" y="26307"/>
                  </a:lnTo>
                  <a:lnTo>
                    <a:pt x="1574763" y="35475"/>
                  </a:lnTo>
                  <a:lnTo>
                    <a:pt x="1630990" y="45899"/>
                  </a:lnTo>
                  <a:lnTo>
                    <a:pt x="1685591" y="57541"/>
                  </a:lnTo>
                  <a:lnTo>
                    <a:pt x="1738470" y="70358"/>
                  </a:lnTo>
                  <a:lnTo>
                    <a:pt x="1789531" y="84311"/>
                  </a:lnTo>
                  <a:lnTo>
                    <a:pt x="1838676" y="99359"/>
                  </a:lnTo>
                  <a:lnTo>
                    <a:pt x="1885809" y="115460"/>
                  </a:lnTo>
                  <a:lnTo>
                    <a:pt x="1930833" y="132574"/>
                  </a:lnTo>
                  <a:lnTo>
                    <a:pt x="1973653" y="150660"/>
                  </a:lnTo>
                  <a:lnTo>
                    <a:pt x="2014170" y="169678"/>
                  </a:lnTo>
                  <a:lnTo>
                    <a:pt x="2052290" y="189586"/>
                  </a:lnTo>
                  <a:lnTo>
                    <a:pt x="2087915" y="210344"/>
                  </a:lnTo>
                  <a:lnTo>
                    <a:pt x="2120948" y="231911"/>
                  </a:lnTo>
                  <a:lnTo>
                    <a:pt x="2178856" y="277310"/>
                  </a:lnTo>
                  <a:lnTo>
                    <a:pt x="2225239" y="325455"/>
                  </a:lnTo>
                  <a:lnTo>
                    <a:pt x="2259327" y="376020"/>
                  </a:lnTo>
                  <a:lnTo>
                    <a:pt x="2280346" y="428680"/>
                  </a:lnTo>
                  <a:lnTo>
                    <a:pt x="2287524" y="483108"/>
                  </a:lnTo>
                  <a:lnTo>
                    <a:pt x="2285713" y="510522"/>
                  </a:lnTo>
                  <a:lnTo>
                    <a:pt x="2271518" y="564106"/>
                  </a:lnTo>
                  <a:lnTo>
                    <a:pt x="2243868" y="615760"/>
                  </a:lnTo>
                  <a:lnTo>
                    <a:pt x="2203536" y="665156"/>
                  </a:lnTo>
                  <a:lnTo>
                    <a:pt x="2151294" y="711968"/>
                  </a:lnTo>
                  <a:lnTo>
                    <a:pt x="2087915" y="755871"/>
                  </a:lnTo>
                  <a:lnTo>
                    <a:pt x="2052290" y="776629"/>
                  </a:lnTo>
                  <a:lnTo>
                    <a:pt x="2014170" y="796537"/>
                  </a:lnTo>
                  <a:lnTo>
                    <a:pt x="1973653" y="815555"/>
                  </a:lnTo>
                  <a:lnTo>
                    <a:pt x="1930833" y="833641"/>
                  </a:lnTo>
                  <a:lnTo>
                    <a:pt x="1885809" y="850755"/>
                  </a:lnTo>
                  <a:lnTo>
                    <a:pt x="1838676" y="866856"/>
                  </a:lnTo>
                  <a:lnTo>
                    <a:pt x="1789531" y="881904"/>
                  </a:lnTo>
                  <a:lnTo>
                    <a:pt x="1738470" y="895857"/>
                  </a:lnTo>
                  <a:lnTo>
                    <a:pt x="1685591" y="908674"/>
                  </a:lnTo>
                  <a:lnTo>
                    <a:pt x="1630990" y="920316"/>
                  </a:lnTo>
                  <a:lnTo>
                    <a:pt x="1574763" y="930740"/>
                  </a:lnTo>
                  <a:lnTo>
                    <a:pt x="1517006" y="939908"/>
                  </a:lnTo>
                  <a:lnTo>
                    <a:pt x="1457817" y="947776"/>
                  </a:lnTo>
                  <a:lnTo>
                    <a:pt x="1397292" y="954306"/>
                  </a:lnTo>
                  <a:lnTo>
                    <a:pt x="1335527" y="959455"/>
                  </a:lnTo>
                  <a:lnTo>
                    <a:pt x="1272620" y="963184"/>
                  </a:lnTo>
                  <a:lnTo>
                    <a:pt x="1208665" y="965451"/>
                  </a:lnTo>
                  <a:lnTo>
                    <a:pt x="1143762" y="966216"/>
                  </a:lnTo>
                  <a:lnTo>
                    <a:pt x="1078858" y="965451"/>
                  </a:lnTo>
                  <a:lnTo>
                    <a:pt x="1014903" y="963184"/>
                  </a:lnTo>
                  <a:lnTo>
                    <a:pt x="951996" y="959455"/>
                  </a:lnTo>
                  <a:lnTo>
                    <a:pt x="890231" y="954306"/>
                  </a:lnTo>
                  <a:lnTo>
                    <a:pt x="829706" y="947776"/>
                  </a:lnTo>
                  <a:lnTo>
                    <a:pt x="770517" y="939908"/>
                  </a:lnTo>
                  <a:lnTo>
                    <a:pt x="712760" y="930740"/>
                  </a:lnTo>
                  <a:lnTo>
                    <a:pt x="656533" y="920316"/>
                  </a:lnTo>
                  <a:lnTo>
                    <a:pt x="601932" y="908674"/>
                  </a:lnTo>
                  <a:lnTo>
                    <a:pt x="549053" y="895857"/>
                  </a:lnTo>
                  <a:lnTo>
                    <a:pt x="497992" y="881904"/>
                  </a:lnTo>
                  <a:lnTo>
                    <a:pt x="448847" y="866856"/>
                  </a:lnTo>
                  <a:lnTo>
                    <a:pt x="401714" y="850755"/>
                  </a:lnTo>
                  <a:lnTo>
                    <a:pt x="356690" y="833641"/>
                  </a:lnTo>
                  <a:lnTo>
                    <a:pt x="313870" y="815555"/>
                  </a:lnTo>
                  <a:lnTo>
                    <a:pt x="273353" y="796537"/>
                  </a:lnTo>
                  <a:lnTo>
                    <a:pt x="235233" y="776629"/>
                  </a:lnTo>
                  <a:lnTo>
                    <a:pt x="199608" y="755871"/>
                  </a:lnTo>
                  <a:lnTo>
                    <a:pt x="166575" y="734304"/>
                  </a:lnTo>
                  <a:lnTo>
                    <a:pt x="108667" y="688905"/>
                  </a:lnTo>
                  <a:lnTo>
                    <a:pt x="62284" y="640760"/>
                  </a:lnTo>
                  <a:lnTo>
                    <a:pt x="28196" y="590195"/>
                  </a:lnTo>
                  <a:lnTo>
                    <a:pt x="7177" y="537535"/>
                  </a:lnTo>
                  <a:lnTo>
                    <a:pt x="0" y="483108"/>
                  </a:lnTo>
                  <a:close/>
                </a:path>
              </a:pathLst>
            </a:custGeom>
            <a:ln w="76200">
              <a:solidFill>
                <a:srgbClr val="FF6600"/>
              </a:solidFill>
            </a:ln>
          </p:spPr>
          <p:txBody>
            <a:bodyPr wrap="square" lIns="0" tIns="0" rIns="0" bIns="0" rtlCol="0"/>
            <a:lstStyle/>
            <a:p>
              <a:endParaRPr dirty="0"/>
            </a:p>
          </p:txBody>
        </p:sp>
      </p:grpSp>
      <p:sp>
        <p:nvSpPr>
          <p:cNvPr id="5" name="Slide Number Placeholder 4">
            <a:extLst>
              <a:ext uri="{FF2B5EF4-FFF2-40B4-BE49-F238E27FC236}">
                <a16:creationId xmlns:a16="http://schemas.microsoft.com/office/drawing/2014/main" id="{F2D99E34-47C0-45FA-06E0-44317731E77C}"/>
              </a:ext>
            </a:extLst>
          </p:cNvPr>
          <p:cNvSpPr>
            <a:spLocks noGrp="1"/>
          </p:cNvSpPr>
          <p:nvPr>
            <p:ph type="sldNum" sz="quarter" idx="12"/>
          </p:nvPr>
        </p:nvSpPr>
        <p:spPr>
          <a:xfrm>
            <a:off x="10387584" y="6510528"/>
            <a:ext cx="1761067" cy="365125"/>
          </a:xfrm>
        </p:spPr>
        <p:txBody>
          <a:bodyPr/>
          <a:lstStyle/>
          <a:p>
            <a:r>
              <a:rPr lang="en-US" dirty="0">
                <a:solidFill>
                  <a:srgbClr val="083763"/>
                </a:solidFill>
              </a:rPr>
              <a:t> </a:t>
            </a:r>
            <a:fld id="{005C4985-ACD0-2B4C-8981-36243250F268}" type="slidenum">
              <a:rPr lang="en-US" smtClean="0">
                <a:solidFill>
                  <a:srgbClr val="083763"/>
                </a:solidFill>
              </a:rPr>
              <a:t>4</a:t>
            </a:fld>
            <a:endParaRPr lang="en-US" dirty="0">
              <a:solidFill>
                <a:srgbClr val="083763"/>
              </a:solidFill>
            </a:endParaRPr>
          </a:p>
        </p:txBody>
      </p:sp>
    </p:spTree>
    <p:extLst>
      <p:ext uri="{BB962C8B-B14F-4D97-AF65-F5344CB8AC3E}">
        <p14:creationId xmlns:p14="http://schemas.microsoft.com/office/powerpoint/2010/main" val="2861907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112" y="809622"/>
            <a:ext cx="10411968" cy="2387600"/>
          </a:xfrm>
        </p:spPr>
        <p:txBody>
          <a:bodyPr>
            <a:normAutofit/>
          </a:bodyPr>
          <a:lstStyle/>
          <a:p>
            <a:r>
              <a:rPr lang="en-US" sz="4000" b="1" dirty="0">
                <a:solidFill>
                  <a:srgbClr val="083763"/>
                </a:solidFill>
                <a:ea typeface="Tahoma"/>
                <a:cs typeface="Tahoma"/>
              </a:rPr>
              <a:t>Business Participation Programs</a:t>
            </a:r>
            <a:endParaRPr lang="en-US" sz="4000" b="1" dirty="0">
              <a:solidFill>
                <a:srgbClr val="083763"/>
              </a:solidFill>
              <a:ea typeface="Tahoma" panose="020B0604030504040204" pitchFamily="34" charset="0"/>
              <a:cs typeface="Tahoma" panose="020B0604030504040204" pitchFamily="34" charset="0"/>
            </a:endParaRPr>
          </a:p>
        </p:txBody>
      </p:sp>
      <p:sp>
        <p:nvSpPr>
          <p:cNvPr id="5" name="Subtitle 4">
            <a:extLst>
              <a:ext uri="{FF2B5EF4-FFF2-40B4-BE49-F238E27FC236}">
                <a16:creationId xmlns:a16="http://schemas.microsoft.com/office/drawing/2014/main" id="{17F6F165-4D7F-4DF8-A3F1-BC574B27FB4B}"/>
              </a:ext>
            </a:extLst>
          </p:cNvPr>
          <p:cNvSpPr>
            <a:spLocks noGrp="1"/>
          </p:cNvSpPr>
          <p:nvPr>
            <p:ph type="subTitle" idx="1"/>
          </p:nvPr>
        </p:nvSpPr>
        <p:spPr>
          <a:xfrm>
            <a:off x="890016" y="3328416"/>
            <a:ext cx="10411968" cy="1844334"/>
          </a:xfrm>
        </p:spPr>
        <p:txBody>
          <a:bodyPr vert="horz" lIns="91440" tIns="45720" rIns="91440" bIns="45720" rtlCol="0" anchor="t">
            <a:normAutofit/>
          </a:bodyPr>
          <a:lstStyle/>
          <a:p>
            <a:endParaRPr lang="en-US" dirty="0">
              <a:solidFill>
                <a:schemeClr val="tx2"/>
              </a:solidFill>
            </a:endParaRPr>
          </a:p>
          <a:p>
            <a:pPr>
              <a:lnSpc>
                <a:spcPct val="120000"/>
              </a:lnSpc>
              <a:spcAft>
                <a:spcPts val="600"/>
              </a:spcAft>
            </a:pPr>
            <a:r>
              <a:rPr lang="en-US" sz="3200" b="1" dirty="0">
                <a:solidFill>
                  <a:srgbClr val="083763"/>
                </a:solidFill>
                <a:ea typeface="Tahoma"/>
                <a:cs typeface="Tahoma"/>
              </a:rPr>
              <a:t>RFQ-24-401: </a:t>
            </a:r>
            <a:r>
              <a:rPr lang="en-US" sz="3200" b="1" dirty="0">
                <a:solidFill>
                  <a:srgbClr val="083763"/>
                </a:solidFill>
              </a:rPr>
              <a:t>Energy Code Development Support</a:t>
            </a:r>
          </a:p>
        </p:txBody>
      </p:sp>
      <p:sp>
        <p:nvSpPr>
          <p:cNvPr id="7" name="Slide Number Placeholder 4">
            <a:extLst>
              <a:ext uri="{FF2B5EF4-FFF2-40B4-BE49-F238E27FC236}">
                <a16:creationId xmlns:a16="http://schemas.microsoft.com/office/drawing/2014/main" id="{95EA1312-5D8A-4BC5-A362-243EA3A826AF}"/>
              </a:ext>
            </a:extLst>
          </p:cNvPr>
          <p:cNvSpPr txBox="1">
            <a:spLocks/>
          </p:cNvSpPr>
          <p:nvPr/>
        </p:nvSpPr>
        <p:spPr>
          <a:xfrm>
            <a:off x="10387584" y="6510528"/>
            <a:ext cx="180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C4985-ACD0-2B4C-8981-36243250F268}" type="slidenum">
              <a:rPr lang="en-US" smtClean="0">
                <a:solidFill>
                  <a:srgbClr val="083763"/>
                </a:solidFill>
              </a:rPr>
              <a:pPr/>
              <a:t>40</a:t>
            </a:fld>
            <a:endParaRPr lang="en-US" dirty="0">
              <a:solidFill>
                <a:srgbClr val="083763"/>
              </a:solidFill>
            </a:endParaRPr>
          </a:p>
        </p:txBody>
      </p:sp>
    </p:spTree>
    <p:extLst>
      <p:ext uri="{BB962C8B-B14F-4D97-AF65-F5344CB8AC3E}">
        <p14:creationId xmlns:p14="http://schemas.microsoft.com/office/powerpoint/2010/main" val="3483773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42464-7A84-F4F9-B151-D2CC2D5ACD91}"/>
              </a:ext>
            </a:extLst>
          </p:cNvPr>
          <p:cNvSpPr>
            <a:spLocks noGrp="1"/>
          </p:cNvSpPr>
          <p:nvPr>
            <p:ph type="title"/>
          </p:nvPr>
        </p:nvSpPr>
        <p:spPr>
          <a:xfrm>
            <a:off x="1399822" y="91440"/>
            <a:ext cx="9953978" cy="1038840"/>
          </a:xfrm>
        </p:spPr>
        <p:txBody>
          <a:bodyPr>
            <a:normAutofit fontScale="90000"/>
          </a:bodyPr>
          <a:lstStyle/>
          <a:p>
            <a:r>
              <a:rPr lang="en-US" dirty="0">
                <a:solidFill>
                  <a:srgbClr val="083763"/>
                </a:solidFill>
              </a:rPr>
              <a:t>Applicable Business Participation Programs</a:t>
            </a:r>
          </a:p>
        </p:txBody>
      </p:sp>
      <p:sp>
        <p:nvSpPr>
          <p:cNvPr id="8" name="TextBox 7">
            <a:extLst>
              <a:ext uri="{FF2B5EF4-FFF2-40B4-BE49-F238E27FC236}">
                <a16:creationId xmlns:a16="http://schemas.microsoft.com/office/drawing/2014/main" id="{CEBFE27B-E81A-E1F6-3D67-DE9667E303C3}"/>
              </a:ext>
            </a:extLst>
          </p:cNvPr>
          <p:cNvSpPr txBox="1"/>
          <p:nvPr/>
        </p:nvSpPr>
        <p:spPr>
          <a:xfrm>
            <a:off x="1192565" y="1371600"/>
            <a:ext cx="10368492" cy="3431709"/>
          </a:xfrm>
          <a:prstGeom prst="rect">
            <a:avLst/>
          </a:prstGeom>
          <a:noFill/>
        </p:spPr>
        <p:txBody>
          <a:bodyPr wrap="square">
            <a:spAutoFit/>
          </a:bodyPr>
          <a:lstStyle/>
          <a:p>
            <a:pPr marL="685800" marR="0" indent="-457200">
              <a:lnSpc>
                <a:spcPct val="90000"/>
              </a:lnSpc>
              <a:spcBef>
                <a:spcPts val="1000"/>
              </a:spcBef>
              <a:spcAft>
                <a:spcPts val="1200"/>
              </a:spcAft>
              <a:buClr>
                <a:srgbClr val="FF6600"/>
              </a:buClr>
              <a:buFont typeface="Arial" panose="020B0604020202020204" pitchFamily="34" charset="0"/>
              <a:buChar char="•"/>
            </a:pPr>
            <a:r>
              <a:rPr lang="en-US" sz="3000" dirty="0">
                <a:solidFill>
                  <a:srgbClr val="083763"/>
                </a:solidFill>
                <a:effectLst/>
                <a:ea typeface="Calibri" panose="020F0502020204030204" pitchFamily="34" charset="0"/>
                <a:cs typeface="Arial" panose="020B0604020202020204" pitchFamily="34" charset="0"/>
              </a:rPr>
              <a:t>DVBE Participation Compliance Requirements</a:t>
            </a:r>
          </a:p>
          <a:p>
            <a:pPr marL="1371600" lvl="1" indent="-511175">
              <a:lnSpc>
                <a:spcPct val="90000"/>
              </a:lnSpc>
              <a:spcBef>
                <a:spcPts val="1000"/>
              </a:spcBef>
              <a:spcAft>
                <a:spcPts val="1200"/>
              </a:spcAft>
              <a:buClr>
                <a:srgbClr val="FF6600"/>
              </a:buClr>
              <a:buFont typeface="Courier New" panose="02070309020205020404" pitchFamily="49" charset="0"/>
              <a:buChar char="o"/>
            </a:pPr>
            <a:r>
              <a:rPr lang="en-US" sz="3000" dirty="0">
                <a:solidFill>
                  <a:srgbClr val="083763"/>
                </a:solidFill>
                <a:ea typeface="Times New Roman" panose="02020603050405020304" pitchFamily="18" charset="0"/>
                <a:cs typeface="Arial" panose="020B0604020202020204" pitchFamily="34" charset="0"/>
              </a:rPr>
              <a:t>State of California Certification Search: </a:t>
            </a:r>
            <a:r>
              <a:rPr lang="en-US" sz="3000" dirty="0">
                <a:solidFill>
                  <a:srgbClr val="FF6600"/>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https://www.caleprocure.ca.gov/pages/PublicSearch/supplier-search.aspx</a:t>
            </a:r>
            <a:endParaRPr lang="en-US" sz="3000" dirty="0">
              <a:solidFill>
                <a:srgbClr val="FF6600"/>
              </a:solidFill>
              <a:effectLst/>
              <a:ea typeface="Times New Roman" panose="02020603050405020304" pitchFamily="18" charset="0"/>
            </a:endParaRPr>
          </a:p>
          <a:p>
            <a:pPr marL="688975" indent="-463550">
              <a:lnSpc>
                <a:spcPct val="90000"/>
              </a:lnSpc>
              <a:spcBef>
                <a:spcPts val="1000"/>
              </a:spcBef>
              <a:spcAft>
                <a:spcPts val="1200"/>
              </a:spcAft>
              <a:buClr>
                <a:srgbClr val="FF6600"/>
              </a:buClr>
              <a:buFont typeface="Arial" panose="020B0604020202020204" pitchFamily="34" charset="0"/>
              <a:buChar char="•"/>
            </a:pPr>
            <a:r>
              <a:rPr lang="en-US" sz="3000" dirty="0">
                <a:solidFill>
                  <a:srgbClr val="083763"/>
                </a:solidFill>
                <a:effectLst/>
                <a:ea typeface="Calibri" panose="020F0502020204030204" pitchFamily="34" charset="0"/>
                <a:cs typeface="Arial" panose="020B0604020202020204" pitchFamily="34" charset="0"/>
              </a:rPr>
              <a:t>DVBE Incentive</a:t>
            </a:r>
            <a:endParaRPr lang="en-US" sz="3000" dirty="0">
              <a:solidFill>
                <a:srgbClr val="FF6600"/>
              </a:solidFill>
              <a:ea typeface="Calibri" panose="020F0502020204030204" pitchFamily="34" charset="0"/>
              <a:cs typeface="Arial" panose="020B0604020202020204" pitchFamily="34" charset="0"/>
            </a:endParaRPr>
          </a:p>
          <a:p>
            <a:pPr marL="685800" marR="0" indent="-457200">
              <a:lnSpc>
                <a:spcPct val="90000"/>
              </a:lnSpc>
              <a:spcBef>
                <a:spcPts val="1000"/>
              </a:spcBef>
              <a:spcAft>
                <a:spcPts val="1200"/>
              </a:spcAft>
              <a:buClr>
                <a:srgbClr val="FF6600"/>
              </a:buClr>
              <a:buFont typeface="Arial" panose="020B0604020202020204" pitchFamily="34" charset="0"/>
              <a:buChar char="•"/>
            </a:pPr>
            <a:endParaRPr lang="en-US" sz="3000" dirty="0">
              <a:effectLst/>
              <a:latin typeface="Tahoma" panose="020B060403050404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D2180CB-ECC7-35F6-5346-A1D33D14E3A3}"/>
              </a:ext>
            </a:extLst>
          </p:cNvPr>
          <p:cNvSpPr txBox="1"/>
          <p:nvPr/>
        </p:nvSpPr>
        <p:spPr>
          <a:xfrm>
            <a:off x="-1" y="6382512"/>
            <a:ext cx="3981691" cy="369332"/>
          </a:xfrm>
          <a:prstGeom prst="rect">
            <a:avLst/>
          </a:prstGeom>
          <a:noFill/>
        </p:spPr>
        <p:txBody>
          <a:bodyPr wrap="square" rtlCol="0">
            <a:spAutoFit/>
          </a:bodyPr>
          <a:lstStyle/>
          <a:p>
            <a:r>
              <a:rPr lang="en-US" b="1" dirty="0">
                <a:solidFill>
                  <a:srgbClr val="083763"/>
                </a:solidFill>
                <a:ea typeface="Tahoma"/>
                <a:cs typeface="Tahoma"/>
              </a:rPr>
              <a:t>Solicitation Manual pages 49-54</a:t>
            </a:r>
            <a:endParaRPr lang="en-US" b="1" dirty="0">
              <a:solidFill>
                <a:srgbClr val="083763"/>
              </a:solidFill>
              <a:highlight>
                <a:srgbClr val="FFFF00"/>
              </a:highlight>
              <a:ea typeface="Tahoma"/>
              <a:cs typeface="Tahoma"/>
            </a:endParaRPr>
          </a:p>
        </p:txBody>
      </p:sp>
      <p:sp>
        <p:nvSpPr>
          <p:cNvPr id="5" name="Slide Number Placeholder 4">
            <a:extLst>
              <a:ext uri="{FF2B5EF4-FFF2-40B4-BE49-F238E27FC236}">
                <a16:creationId xmlns:a16="http://schemas.microsoft.com/office/drawing/2014/main" id="{75A08B52-A4E6-5E95-8DD0-0BA16B7C319B}"/>
              </a:ext>
            </a:extLst>
          </p:cNvPr>
          <p:cNvSpPr>
            <a:spLocks noGrp="1"/>
          </p:cNvSpPr>
          <p:nvPr>
            <p:ph type="sldNum" sz="quarter" idx="12"/>
          </p:nvPr>
        </p:nvSpPr>
        <p:spPr>
          <a:xfrm>
            <a:off x="10387584" y="6510528"/>
            <a:ext cx="1761067" cy="365125"/>
          </a:xfrm>
        </p:spPr>
        <p:txBody>
          <a:bodyPr/>
          <a:lstStyle/>
          <a:p>
            <a:fld id="{005C4985-ACD0-2B4C-8981-36243250F268}" type="slidenum">
              <a:rPr lang="en-US" smtClean="0">
                <a:solidFill>
                  <a:srgbClr val="083763"/>
                </a:solidFill>
              </a:rPr>
              <a:t>41</a:t>
            </a:fld>
            <a:endParaRPr lang="en-US" dirty="0">
              <a:solidFill>
                <a:srgbClr val="083763"/>
              </a:solidFill>
            </a:endParaRPr>
          </a:p>
        </p:txBody>
      </p:sp>
    </p:spTree>
    <p:extLst>
      <p:ext uri="{BB962C8B-B14F-4D97-AF65-F5344CB8AC3E}">
        <p14:creationId xmlns:p14="http://schemas.microsoft.com/office/powerpoint/2010/main" val="3860681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42464-7A84-F4F9-B151-D2CC2D5ACD91}"/>
              </a:ext>
            </a:extLst>
          </p:cNvPr>
          <p:cNvSpPr>
            <a:spLocks noGrp="1"/>
          </p:cNvSpPr>
          <p:nvPr>
            <p:ph type="title"/>
          </p:nvPr>
        </p:nvSpPr>
        <p:spPr>
          <a:xfrm>
            <a:off x="1399822" y="95551"/>
            <a:ext cx="9953978" cy="1038840"/>
          </a:xfrm>
        </p:spPr>
        <p:txBody>
          <a:bodyPr>
            <a:noAutofit/>
          </a:bodyPr>
          <a:lstStyle/>
          <a:p>
            <a:r>
              <a:rPr lang="en-US" sz="3800" dirty="0">
                <a:solidFill>
                  <a:srgbClr val="083763"/>
                </a:solidFill>
              </a:rPr>
              <a:t>Disabled Veteran Business Enterprise (DVBE)</a:t>
            </a:r>
          </a:p>
        </p:txBody>
      </p:sp>
      <p:sp>
        <p:nvSpPr>
          <p:cNvPr id="8" name="TextBox 7">
            <a:extLst>
              <a:ext uri="{FF2B5EF4-FFF2-40B4-BE49-F238E27FC236}">
                <a16:creationId xmlns:a16="http://schemas.microsoft.com/office/drawing/2014/main" id="{CEBFE27B-E81A-E1F6-3D67-DE9667E303C3}"/>
              </a:ext>
            </a:extLst>
          </p:cNvPr>
          <p:cNvSpPr txBox="1"/>
          <p:nvPr/>
        </p:nvSpPr>
        <p:spPr>
          <a:xfrm>
            <a:off x="623227" y="1371600"/>
            <a:ext cx="10945545" cy="4699748"/>
          </a:xfrm>
          <a:prstGeom prst="rect">
            <a:avLst/>
          </a:prstGeom>
          <a:noFill/>
        </p:spPr>
        <p:txBody>
          <a:bodyPr wrap="square">
            <a:spAutoFit/>
          </a:bodyPr>
          <a:lstStyle/>
          <a:p>
            <a:pPr marL="685800" marR="0" indent="-457200">
              <a:lnSpc>
                <a:spcPct val="90000"/>
              </a:lnSpc>
              <a:spcBef>
                <a:spcPts val="900"/>
              </a:spcBef>
              <a:spcAft>
                <a:spcPts val="900"/>
              </a:spcAft>
              <a:buClr>
                <a:srgbClr val="FF6600"/>
              </a:buClr>
              <a:buFont typeface="Arial" panose="020B0604020202020204" pitchFamily="34" charset="0"/>
              <a:buChar char="•"/>
            </a:pPr>
            <a:r>
              <a:rPr lang="en-US" sz="2400" dirty="0">
                <a:solidFill>
                  <a:srgbClr val="083763"/>
                </a:solidFill>
                <a:effectLst/>
                <a:latin typeface="+mj-lt"/>
                <a:ea typeface="Calibri" panose="020F0502020204030204" pitchFamily="34" charset="0"/>
                <a:cs typeface="Arial" panose="020B0604020202020204" pitchFamily="34" charset="0"/>
              </a:rPr>
              <a:t>DVBE Participation Compliance Requirements</a:t>
            </a:r>
          </a:p>
          <a:p>
            <a:pPr marL="1371600" lvl="1" indent="-457200">
              <a:lnSpc>
                <a:spcPct val="90000"/>
              </a:lnSpc>
              <a:spcBef>
                <a:spcPts val="900"/>
              </a:spcBef>
              <a:spcAft>
                <a:spcPts val="900"/>
              </a:spcAft>
              <a:buClr>
                <a:srgbClr val="FF6600"/>
              </a:buClr>
              <a:buFont typeface="Courier New" panose="02070309020205020404" pitchFamily="49" charset="0"/>
              <a:buChar char="o"/>
            </a:pPr>
            <a:r>
              <a:rPr lang="en-US" sz="2400" dirty="0">
                <a:solidFill>
                  <a:srgbClr val="083763"/>
                </a:solidFill>
                <a:effectLst/>
                <a:highlight>
                  <a:srgbClr val="FFEDA3"/>
                </a:highlight>
                <a:ea typeface="Calibri" panose="020F0502020204030204" pitchFamily="34" charset="0"/>
                <a:cs typeface="Arial" panose="020B0604020202020204" pitchFamily="34" charset="0"/>
              </a:rPr>
              <a:t>Mandatory DVBE participation of at least 3%</a:t>
            </a:r>
            <a:endParaRPr lang="en-US" sz="2400" dirty="0">
              <a:solidFill>
                <a:srgbClr val="083763"/>
              </a:solidFill>
              <a:highlight>
                <a:srgbClr val="FFEDA3"/>
              </a:highlight>
              <a:ea typeface="Calibri" panose="020F0502020204030204" pitchFamily="34" charset="0"/>
              <a:cs typeface="Arial" panose="020B0604020202020204" pitchFamily="34" charset="0"/>
            </a:endParaRPr>
          </a:p>
          <a:p>
            <a:pPr marL="1371600" lvl="1" indent="-457200">
              <a:lnSpc>
                <a:spcPct val="90000"/>
              </a:lnSpc>
              <a:spcBef>
                <a:spcPts val="900"/>
              </a:spcBef>
              <a:spcAft>
                <a:spcPts val="900"/>
              </a:spcAft>
              <a:buClr>
                <a:srgbClr val="FF6600"/>
              </a:buClr>
              <a:buFont typeface="Courier New" panose="02070309020205020404" pitchFamily="49" charset="0"/>
              <a:buChar char="o"/>
            </a:pPr>
            <a:r>
              <a:rPr lang="en-US" sz="2400" dirty="0">
                <a:solidFill>
                  <a:srgbClr val="083763"/>
                </a:solidFill>
                <a:ea typeface="Calibri" panose="020F0502020204030204" pitchFamily="34" charset="0"/>
                <a:cs typeface="Arial" panose="020B0604020202020204" pitchFamily="34" charset="0"/>
              </a:rPr>
              <a:t>DVBE firm cannot be currently suspended for violating DVBE law </a:t>
            </a:r>
          </a:p>
          <a:p>
            <a:pPr marL="1371600" lvl="1" indent="-457200">
              <a:lnSpc>
                <a:spcPct val="90000"/>
              </a:lnSpc>
              <a:spcBef>
                <a:spcPts val="900"/>
              </a:spcBef>
              <a:spcAft>
                <a:spcPts val="900"/>
              </a:spcAft>
              <a:buClr>
                <a:srgbClr val="FF6600"/>
              </a:buClr>
              <a:buFont typeface="Courier New" panose="02070309020205020404" pitchFamily="49" charset="0"/>
              <a:buChar char="o"/>
            </a:pPr>
            <a:r>
              <a:rPr lang="en-US" sz="2400" dirty="0">
                <a:solidFill>
                  <a:srgbClr val="083763"/>
                </a:solidFill>
                <a:ea typeface="Calibri" panose="020F0502020204030204" pitchFamily="34" charset="0"/>
                <a:cs typeface="Arial" panose="020B0604020202020204" pitchFamily="34" charset="0"/>
              </a:rPr>
              <a:t>Perform Commercially Useful Function (CUF)</a:t>
            </a:r>
          </a:p>
          <a:p>
            <a:pPr marL="1371600" lvl="1" indent="-457200">
              <a:lnSpc>
                <a:spcPct val="90000"/>
              </a:lnSpc>
              <a:spcBef>
                <a:spcPts val="900"/>
              </a:spcBef>
              <a:spcAft>
                <a:spcPts val="900"/>
              </a:spcAft>
              <a:buClr>
                <a:srgbClr val="FF6600"/>
              </a:buClr>
              <a:buFont typeface="Courier New" panose="02070309020205020404" pitchFamily="49" charset="0"/>
              <a:buChar char="o"/>
            </a:pPr>
            <a:r>
              <a:rPr lang="en-US" sz="2400" dirty="0">
                <a:solidFill>
                  <a:srgbClr val="083763"/>
                </a:solidFill>
                <a:ea typeface="Calibri" panose="020F0502020204030204" pitchFamily="34" charset="0"/>
                <a:cs typeface="Arial" panose="020B0604020202020204" pitchFamily="34" charset="0"/>
              </a:rPr>
              <a:t>Business must be formally certified by OSDS</a:t>
            </a:r>
          </a:p>
          <a:p>
            <a:pPr marL="1371600" lvl="1" indent="-457200">
              <a:lnSpc>
                <a:spcPct val="90000"/>
              </a:lnSpc>
              <a:spcBef>
                <a:spcPts val="900"/>
              </a:spcBef>
              <a:spcAft>
                <a:spcPts val="900"/>
              </a:spcAft>
              <a:buClr>
                <a:srgbClr val="FF6600"/>
              </a:buClr>
              <a:buFont typeface="Courier New" panose="02070309020205020404" pitchFamily="49" charset="0"/>
              <a:buChar char="o"/>
            </a:pPr>
            <a:r>
              <a:rPr lang="en-US" sz="2400" dirty="0">
                <a:solidFill>
                  <a:srgbClr val="083763"/>
                </a:solidFill>
                <a:ea typeface="Calibri" panose="020F0502020204030204" pitchFamily="34" charset="0"/>
                <a:cs typeface="Arial" panose="020B0604020202020204" pitchFamily="34" charset="0"/>
              </a:rPr>
              <a:t>If awarded, contract must adhere to DVBE participation level identified in SOQ</a:t>
            </a:r>
            <a:endParaRPr lang="en-US" altLang="en-US" sz="2400" dirty="0">
              <a:solidFill>
                <a:schemeClr val="tx2"/>
              </a:solidFill>
            </a:endParaRPr>
          </a:p>
          <a:p>
            <a:pPr marL="685800" marR="0" indent="-457200">
              <a:lnSpc>
                <a:spcPct val="90000"/>
              </a:lnSpc>
              <a:spcBef>
                <a:spcPts val="900"/>
              </a:spcBef>
              <a:spcAft>
                <a:spcPts val="900"/>
              </a:spcAft>
              <a:buClr>
                <a:srgbClr val="FF6600"/>
              </a:buClr>
              <a:buFont typeface="Arial" panose="020B0604020202020204" pitchFamily="34" charset="0"/>
              <a:buChar char="•"/>
            </a:pPr>
            <a:r>
              <a:rPr lang="en-US" sz="2400" b="1" dirty="0">
                <a:solidFill>
                  <a:srgbClr val="083763"/>
                </a:solidFill>
                <a:effectLst/>
                <a:latin typeface="+mj-lt"/>
                <a:ea typeface="Calibri" panose="020F0502020204030204" pitchFamily="34" charset="0"/>
                <a:cs typeface="Arial" panose="020B0604020202020204" pitchFamily="34" charset="0"/>
              </a:rPr>
              <a:t>DVBE Incentive </a:t>
            </a:r>
          </a:p>
          <a:p>
            <a:pPr marL="1371600" lvl="1" indent="-457200">
              <a:lnSpc>
                <a:spcPct val="90000"/>
              </a:lnSpc>
              <a:spcBef>
                <a:spcPts val="900"/>
              </a:spcBef>
              <a:spcAft>
                <a:spcPts val="900"/>
              </a:spcAft>
              <a:buClr>
                <a:srgbClr val="FF6600"/>
              </a:buClr>
              <a:buFont typeface="Courier New" panose="02070309020205020404" pitchFamily="49" charset="0"/>
              <a:buChar char="o"/>
            </a:pPr>
            <a:r>
              <a:rPr lang="en-US" sz="2400" dirty="0">
                <a:solidFill>
                  <a:srgbClr val="083763"/>
                </a:solidFill>
                <a:effectLst/>
                <a:ea typeface="Calibri" panose="020F0502020204030204" pitchFamily="34" charset="0"/>
                <a:cs typeface="Arial" panose="020B0604020202020204" pitchFamily="34" charset="0"/>
              </a:rPr>
              <a:t>Participation of 3.01% or greater will receive incentive points</a:t>
            </a:r>
          </a:p>
        </p:txBody>
      </p:sp>
      <p:sp>
        <p:nvSpPr>
          <p:cNvPr id="3" name="TextBox 2">
            <a:extLst>
              <a:ext uri="{FF2B5EF4-FFF2-40B4-BE49-F238E27FC236}">
                <a16:creationId xmlns:a16="http://schemas.microsoft.com/office/drawing/2014/main" id="{2D2180CB-ECC7-35F6-5346-A1D33D14E3A3}"/>
              </a:ext>
            </a:extLst>
          </p:cNvPr>
          <p:cNvSpPr txBox="1"/>
          <p:nvPr/>
        </p:nvSpPr>
        <p:spPr>
          <a:xfrm>
            <a:off x="-1" y="6382512"/>
            <a:ext cx="11709071" cy="369332"/>
          </a:xfrm>
          <a:prstGeom prst="rect">
            <a:avLst/>
          </a:prstGeom>
          <a:noFill/>
        </p:spPr>
        <p:txBody>
          <a:bodyPr wrap="square" rtlCol="0">
            <a:spAutoFit/>
          </a:bodyPr>
          <a:lstStyle/>
          <a:p>
            <a:r>
              <a:rPr lang="en-US" b="1" dirty="0">
                <a:solidFill>
                  <a:srgbClr val="083763"/>
                </a:solidFill>
                <a:ea typeface="Tahoma"/>
                <a:cs typeface="Tahoma"/>
              </a:rPr>
              <a:t>Solicitation Manual pages 49-54; </a:t>
            </a:r>
            <a:r>
              <a:rPr lang="en-US" b="1" dirty="0">
                <a:solidFill>
                  <a:srgbClr val="083763"/>
                </a:solidFill>
                <a:ea typeface="Tahoma" panose="020B0604030504040204" pitchFamily="34" charset="0"/>
                <a:cs typeface="Tahoma" panose="020B0604030504040204" pitchFamily="34" charset="0"/>
              </a:rPr>
              <a:t>Standard Agreement Example (Attachment 6), Exhibit D pages 4-6</a:t>
            </a:r>
            <a:r>
              <a:rPr lang="en-US" b="1" dirty="0">
                <a:solidFill>
                  <a:srgbClr val="083763"/>
                </a:solidFill>
                <a:ea typeface="Tahoma"/>
                <a:cs typeface="Tahoma"/>
              </a:rPr>
              <a:t> </a:t>
            </a:r>
            <a:endParaRPr lang="en-US" b="1" dirty="0">
              <a:solidFill>
                <a:srgbClr val="083763"/>
              </a:solidFill>
              <a:highlight>
                <a:srgbClr val="FFFF00"/>
              </a:highlight>
              <a:ea typeface="Tahoma"/>
              <a:cs typeface="Tahoma"/>
            </a:endParaRPr>
          </a:p>
        </p:txBody>
      </p:sp>
      <p:sp>
        <p:nvSpPr>
          <p:cNvPr id="5" name="Slide Number Placeholder 4">
            <a:extLst>
              <a:ext uri="{FF2B5EF4-FFF2-40B4-BE49-F238E27FC236}">
                <a16:creationId xmlns:a16="http://schemas.microsoft.com/office/drawing/2014/main" id="{75A08B52-A4E6-5E95-8DD0-0BA16B7C319B}"/>
              </a:ext>
            </a:extLst>
          </p:cNvPr>
          <p:cNvSpPr>
            <a:spLocks noGrp="1"/>
          </p:cNvSpPr>
          <p:nvPr>
            <p:ph type="sldNum" sz="quarter" idx="12"/>
          </p:nvPr>
        </p:nvSpPr>
        <p:spPr>
          <a:xfrm>
            <a:off x="10387584" y="6510528"/>
            <a:ext cx="1761067" cy="365125"/>
          </a:xfrm>
        </p:spPr>
        <p:txBody>
          <a:bodyPr/>
          <a:lstStyle/>
          <a:p>
            <a:fld id="{005C4985-ACD0-2B4C-8981-36243250F268}" type="slidenum">
              <a:rPr lang="en-US" smtClean="0">
                <a:solidFill>
                  <a:srgbClr val="083763"/>
                </a:solidFill>
              </a:rPr>
              <a:t>42</a:t>
            </a:fld>
            <a:endParaRPr lang="en-US" dirty="0">
              <a:solidFill>
                <a:srgbClr val="083763"/>
              </a:solidFill>
            </a:endParaRPr>
          </a:p>
        </p:txBody>
      </p:sp>
    </p:spTree>
    <p:extLst>
      <p:ext uri="{BB962C8B-B14F-4D97-AF65-F5344CB8AC3E}">
        <p14:creationId xmlns:p14="http://schemas.microsoft.com/office/powerpoint/2010/main" val="1904201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112" y="809622"/>
            <a:ext cx="10411968" cy="2387600"/>
          </a:xfrm>
        </p:spPr>
        <p:txBody>
          <a:bodyPr>
            <a:normAutofit/>
          </a:bodyPr>
          <a:lstStyle/>
          <a:p>
            <a:r>
              <a:rPr lang="en-US" sz="4000" b="1" dirty="0">
                <a:solidFill>
                  <a:srgbClr val="083763"/>
                </a:solidFill>
                <a:ea typeface="Tahoma"/>
                <a:cs typeface="Tahoma"/>
              </a:rPr>
              <a:t>Questions &amp; Answers (Q&amp;A)</a:t>
            </a:r>
            <a:endParaRPr lang="en-US" sz="4000" b="1" dirty="0">
              <a:solidFill>
                <a:srgbClr val="083763"/>
              </a:solidFill>
              <a:ea typeface="Tahoma" panose="020B0604030504040204" pitchFamily="34" charset="0"/>
              <a:cs typeface="Tahoma" panose="020B0604030504040204" pitchFamily="34" charset="0"/>
            </a:endParaRPr>
          </a:p>
        </p:txBody>
      </p:sp>
      <p:sp>
        <p:nvSpPr>
          <p:cNvPr id="5" name="Subtitle 4">
            <a:extLst>
              <a:ext uri="{FF2B5EF4-FFF2-40B4-BE49-F238E27FC236}">
                <a16:creationId xmlns:a16="http://schemas.microsoft.com/office/drawing/2014/main" id="{17F6F165-4D7F-4DF8-A3F1-BC574B27FB4B}"/>
              </a:ext>
            </a:extLst>
          </p:cNvPr>
          <p:cNvSpPr>
            <a:spLocks noGrp="1"/>
          </p:cNvSpPr>
          <p:nvPr>
            <p:ph type="subTitle" idx="1"/>
          </p:nvPr>
        </p:nvSpPr>
        <p:spPr>
          <a:xfrm>
            <a:off x="890016" y="3328416"/>
            <a:ext cx="10411968" cy="1844334"/>
          </a:xfrm>
        </p:spPr>
        <p:txBody>
          <a:bodyPr vert="horz" lIns="91440" tIns="45720" rIns="91440" bIns="45720" rtlCol="0" anchor="t">
            <a:normAutofit/>
          </a:bodyPr>
          <a:lstStyle/>
          <a:p>
            <a:endParaRPr lang="en-US" dirty="0">
              <a:solidFill>
                <a:schemeClr val="tx2"/>
              </a:solidFill>
            </a:endParaRPr>
          </a:p>
          <a:p>
            <a:pPr>
              <a:lnSpc>
                <a:spcPct val="120000"/>
              </a:lnSpc>
              <a:spcAft>
                <a:spcPts val="600"/>
              </a:spcAft>
            </a:pPr>
            <a:r>
              <a:rPr lang="en-US" sz="3200" b="1" dirty="0">
                <a:solidFill>
                  <a:srgbClr val="083763"/>
                </a:solidFill>
                <a:ea typeface="Tahoma"/>
                <a:cs typeface="Tahoma"/>
              </a:rPr>
              <a:t>RFQ-24-401: </a:t>
            </a:r>
            <a:r>
              <a:rPr lang="en-US" sz="3200" b="1" dirty="0">
                <a:solidFill>
                  <a:srgbClr val="083763"/>
                </a:solidFill>
              </a:rPr>
              <a:t>Energy Code Development Support</a:t>
            </a:r>
          </a:p>
        </p:txBody>
      </p:sp>
      <p:sp>
        <p:nvSpPr>
          <p:cNvPr id="7" name="Slide Number Placeholder 4">
            <a:extLst>
              <a:ext uri="{FF2B5EF4-FFF2-40B4-BE49-F238E27FC236}">
                <a16:creationId xmlns:a16="http://schemas.microsoft.com/office/drawing/2014/main" id="{95EA1312-5D8A-4BC5-A362-243EA3A826AF}"/>
              </a:ext>
            </a:extLst>
          </p:cNvPr>
          <p:cNvSpPr txBox="1">
            <a:spLocks/>
          </p:cNvSpPr>
          <p:nvPr/>
        </p:nvSpPr>
        <p:spPr>
          <a:xfrm>
            <a:off x="10387584" y="6510528"/>
            <a:ext cx="180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C4985-ACD0-2B4C-8981-36243250F268}" type="slidenum">
              <a:rPr lang="en-US" smtClean="0">
                <a:solidFill>
                  <a:srgbClr val="083763"/>
                </a:solidFill>
              </a:rPr>
              <a:pPr/>
              <a:t>43</a:t>
            </a:fld>
            <a:endParaRPr lang="en-US" dirty="0">
              <a:solidFill>
                <a:srgbClr val="083763"/>
              </a:solidFill>
            </a:endParaRPr>
          </a:p>
        </p:txBody>
      </p:sp>
    </p:spTree>
    <p:extLst>
      <p:ext uri="{BB962C8B-B14F-4D97-AF65-F5344CB8AC3E}">
        <p14:creationId xmlns:p14="http://schemas.microsoft.com/office/powerpoint/2010/main" val="6439978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83763"/>
                </a:solidFill>
                <a:ea typeface="Tahoma" panose="020B0604030504040204" pitchFamily="34" charset="0"/>
                <a:cs typeface="Tahoma" panose="020B0604030504040204" pitchFamily="34" charset="0"/>
              </a:rPr>
              <a:t>Written Questions</a:t>
            </a:r>
          </a:p>
        </p:txBody>
      </p:sp>
      <p:sp>
        <p:nvSpPr>
          <p:cNvPr id="6" name="Content Placeholder 2">
            <a:extLst>
              <a:ext uri="{FF2B5EF4-FFF2-40B4-BE49-F238E27FC236}">
                <a16:creationId xmlns:a16="http://schemas.microsoft.com/office/drawing/2014/main" id="{CB2DFBEB-2BA2-43FC-A133-148FF122F3BB}"/>
              </a:ext>
            </a:extLst>
          </p:cNvPr>
          <p:cNvSpPr txBox="1">
            <a:spLocks/>
          </p:cNvSpPr>
          <p:nvPr/>
        </p:nvSpPr>
        <p:spPr>
          <a:xfrm>
            <a:off x="1011104" y="1371600"/>
            <a:ext cx="10169791" cy="50608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spcBef>
                <a:spcPts val="500"/>
              </a:spcBef>
              <a:spcAft>
                <a:spcPts val="500"/>
              </a:spcAft>
              <a:buClr>
                <a:srgbClr val="FF6600"/>
              </a:buClr>
            </a:pPr>
            <a:r>
              <a:rPr lang="en-US" altLang="en-US" sz="2800" b="1" dirty="0">
                <a:solidFill>
                  <a:srgbClr val="083763"/>
                </a:solidFill>
                <a:latin typeface="+mj-lt"/>
              </a:rPr>
              <a:t>Submit written questions to:</a:t>
            </a:r>
          </a:p>
          <a:p>
            <a:pPr marL="1143000" lvl="1" indent="-457200">
              <a:spcAft>
                <a:spcPts val="500"/>
              </a:spcAft>
              <a:buClr>
                <a:srgbClr val="FF6600"/>
              </a:buClr>
              <a:buFont typeface="Courier New" panose="02070309020205020404" pitchFamily="49" charset="0"/>
              <a:buChar char="o"/>
            </a:pPr>
            <a:r>
              <a:rPr lang="en-US" sz="2800" u="sng" dirty="0">
                <a:solidFill>
                  <a:srgbClr val="FF6600"/>
                </a:solidFill>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Carissa.Peri@energy.ca.gov</a:t>
            </a:r>
            <a:endParaRPr lang="en-US" sz="2800" u="sng" dirty="0">
              <a:solidFill>
                <a:srgbClr val="FF6600"/>
              </a:solidFill>
              <a:ea typeface="Tahoma" panose="020B0604030504040204" pitchFamily="34" charset="0"/>
              <a:cs typeface="Tahoma" panose="020B0604030504040204" pitchFamily="34" charset="0"/>
            </a:endParaRPr>
          </a:p>
          <a:p>
            <a:pPr marL="1143000" lvl="1" indent="-457200">
              <a:spcAft>
                <a:spcPts val="500"/>
              </a:spcAft>
              <a:buClr>
                <a:srgbClr val="FF6600"/>
              </a:buClr>
              <a:buFont typeface="Courier New" panose="02070309020205020404" pitchFamily="49" charset="0"/>
              <a:buChar char="o"/>
            </a:pPr>
            <a:r>
              <a:rPr lang="en-US" altLang="en-US" sz="2800" dirty="0">
                <a:solidFill>
                  <a:srgbClr val="083763"/>
                </a:solidFill>
                <a:ea typeface="Tahoma" panose="020B0604030504040204" pitchFamily="34" charset="0"/>
                <a:cs typeface="Tahoma" panose="020B0604030504040204" pitchFamily="34" charset="0"/>
              </a:rPr>
              <a:t>Assigned CAO &amp; primary contact during RFQ process</a:t>
            </a:r>
            <a:endParaRPr lang="en-US" altLang="en-US" sz="2800" dirty="0">
              <a:solidFill>
                <a:srgbClr val="083763"/>
              </a:solidFill>
            </a:endParaRPr>
          </a:p>
          <a:p>
            <a:pPr marL="1143000" lvl="1" indent="-457200">
              <a:spcAft>
                <a:spcPts val="500"/>
              </a:spcAft>
              <a:buClr>
                <a:srgbClr val="FF6600"/>
              </a:buClr>
              <a:buFont typeface="Courier New" panose="02070309020205020404" pitchFamily="49" charset="0"/>
              <a:buChar char="o"/>
            </a:pPr>
            <a:r>
              <a:rPr lang="en-US" altLang="en-US" sz="2800" dirty="0">
                <a:solidFill>
                  <a:srgbClr val="083763"/>
                </a:solidFill>
              </a:rPr>
              <a:t>Subject line: </a:t>
            </a:r>
            <a:r>
              <a:rPr lang="en-US" altLang="en-US" sz="2800" dirty="0">
                <a:solidFill>
                  <a:srgbClr val="083763"/>
                </a:solidFill>
                <a:highlight>
                  <a:srgbClr val="FFEDA3"/>
                </a:highlight>
              </a:rPr>
              <a:t>RFQ-24-401 – Energy Code</a:t>
            </a:r>
          </a:p>
          <a:p>
            <a:pPr marL="457200" indent="-457200">
              <a:spcBef>
                <a:spcPts val="500"/>
              </a:spcBef>
              <a:spcAft>
                <a:spcPts val="500"/>
              </a:spcAft>
              <a:buClr>
                <a:srgbClr val="FF6600"/>
              </a:buClr>
            </a:pPr>
            <a:r>
              <a:rPr lang="en-US" sz="2800" b="1" kern="0" dirty="0">
                <a:solidFill>
                  <a:srgbClr val="083763"/>
                </a:solidFill>
                <a:latin typeface="+mj-lt"/>
                <a:ea typeface="Tahoma" panose="020B0604030504040204" pitchFamily="34" charset="0"/>
                <a:cs typeface="Tahoma" panose="020B0604030504040204" pitchFamily="34" charset="0"/>
              </a:rPr>
              <a:t>Deadline to submit: </a:t>
            </a:r>
          </a:p>
          <a:p>
            <a:pPr marL="1143000" indent="-457200">
              <a:spcBef>
                <a:spcPts val="500"/>
              </a:spcBef>
              <a:spcAft>
                <a:spcPts val="500"/>
              </a:spcAft>
              <a:buClr>
                <a:srgbClr val="FF6600"/>
              </a:buClr>
              <a:buFont typeface="Courier New" panose="02070309020205020404" pitchFamily="49" charset="0"/>
              <a:buChar char="o"/>
            </a:pPr>
            <a:r>
              <a:rPr lang="en-US" sz="2800" kern="0" dirty="0">
                <a:solidFill>
                  <a:srgbClr val="083763"/>
                </a:solidFill>
                <a:ea typeface="Tahoma" panose="020B0604030504040204" pitchFamily="34" charset="0"/>
                <a:cs typeface="Tahoma" panose="020B0604030504040204" pitchFamily="34" charset="0"/>
              </a:rPr>
              <a:t>Wednesday, October 2</a:t>
            </a:r>
            <a:r>
              <a:rPr lang="en-US" sz="2800" kern="0" baseline="30000" dirty="0">
                <a:solidFill>
                  <a:srgbClr val="083763"/>
                </a:solidFill>
                <a:ea typeface="Tahoma" panose="020B0604030504040204" pitchFamily="34" charset="0"/>
                <a:cs typeface="Tahoma" panose="020B0604030504040204" pitchFamily="34" charset="0"/>
              </a:rPr>
              <a:t>nd </a:t>
            </a:r>
            <a:r>
              <a:rPr lang="en-US" sz="2800" kern="0" dirty="0">
                <a:solidFill>
                  <a:srgbClr val="083763"/>
                </a:solidFill>
                <a:ea typeface="Tahoma" panose="020B0604030504040204" pitchFamily="34" charset="0"/>
                <a:cs typeface="Tahoma" panose="020B0604030504040204" pitchFamily="34" charset="0"/>
              </a:rPr>
              <a:t>at 5:00 p.m. (PDT)</a:t>
            </a:r>
          </a:p>
          <a:p>
            <a:pPr marL="457200" indent="-457200">
              <a:spcBef>
                <a:spcPts val="500"/>
              </a:spcBef>
              <a:spcAft>
                <a:spcPts val="500"/>
              </a:spcAft>
              <a:buClr>
                <a:srgbClr val="FF6600"/>
              </a:buClr>
            </a:pPr>
            <a:r>
              <a:rPr lang="en-US" altLang="en-US" sz="2800" b="1" dirty="0">
                <a:solidFill>
                  <a:srgbClr val="083763"/>
                </a:solidFill>
                <a:latin typeface="+mj-lt"/>
              </a:rPr>
              <a:t>Q&amp;A document will be posted October 16</a:t>
            </a:r>
            <a:r>
              <a:rPr lang="en-US" altLang="en-US" sz="2800" b="1" baseline="30000" dirty="0">
                <a:solidFill>
                  <a:srgbClr val="083763"/>
                </a:solidFill>
                <a:latin typeface="+mj-lt"/>
              </a:rPr>
              <a:t>th</a:t>
            </a:r>
            <a:r>
              <a:rPr lang="en-US" altLang="en-US" sz="2800" b="1" dirty="0">
                <a:solidFill>
                  <a:srgbClr val="083763"/>
                </a:solidFill>
                <a:latin typeface="+mj-lt"/>
              </a:rPr>
              <a:t> </a:t>
            </a:r>
            <a:endParaRPr lang="en-US" altLang="en-US" sz="2800" b="1" baseline="30000" dirty="0">
              <a:solidFill>
                <a:srgbClr val="083763"/>
              </a:solidFill>
              <a:latin typeface="+mj-lt"/>
            </a:endParaRPr>
          </a:p>
          <a:p>
            <a:pPr marL="1143000" indent="-457200">
              <a:spcBef>
                <a:spcPts val="500"/>
              </a:spcBef>
              <a:spcAft>
                <a:spcPts val="500"/>
              </a:spcAft>
              <a:buFont typeface="Courier New" panose="02070309020205020404" pitchFamily="49" charset="0"/>
              <a:buChar char="o"/>
            </a:pPr>
            <a:r>
              <a:rPr lang="en-US" sz="2800" u="sng" dirty="0">
                <a:solidFill>
                  <a:srgbClr val="FF6600"/>
                </a:solidFill>
                <a:effectLst/>
                <a:ea typeface="Times New Roman" panose="02020603050405020304" pitchFamily="18" charset="0"/>
                <a:hlinkClick r:id="rId4">
                  <a:extLst>
                    <a:ext uri="{A12FA001-AC4F-418D-AE19-62706E023703}">
                      <ahyp:hlinkClr xmlns:ahyp="http://schemas.microsoft.com/office/drawing/2018/hyperlinkcolor" val="tx"/>
                    </a:ext>
                  </a:extLst>
                </a:hlinkClick>
              </a:rPr>
              <a:t>https://www.energy.ca.gov/solicitations/2024-09/rfq-24-401-energy-code-development-support</a:t>
            </a:r>
            <a:endParaRPr lang="en-US" sz="2600" b="1" kern="0" dirty="0">
              <a:solidFill>
                <a:srgbClr val="FF6600"/>
              </a:solidFill>
              <a:ea typeface="Tahoma" panose="020B0604030504040204" pitchFamily="34" charset="0"/>
              <a:cs typeface="Tahoma" panose="020B0604030504040204" pitchFamily="34" charset="0"/>
            </a:endParaRPr>
          </a:p>
          <a:p>
            <a:pPr marL="0" marR="0" indent="0">
              <a:spcAft>
                <a:spcPts val="1000"/>
              </a:spcAft>
              <a:buNone/>
            </a:pPr>
            <a:endParaRPr lang="en-US" sz="3200" kern="0" dirty="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50E9123D-6BB9-3346-E7D7-AA410E266309}"/>
              </a:ext>
            </a:extLst>
          </p:cNvPr>
          <p:cNvSpPr txBox="1"/>
          <p:nvPr/>
        </p:nvSpPr>
        <p:spPr>
          <a:xfrm>
            <a:off x="0" y="6382512"/>
            <a:ext cx="4386805" cy="369332"/>
          </a:xfrm>
          <a:prstGeom prst="rect">
            <a:avLst/>
          </a:prstGeom>
          <a:noFill/>
        </p:spPr>
        <p:txBody>
          <a:bodyPr wrap="square" rtlCol="0">
            <a:spAutoFit/>
          </a:bodyPr>
          <a:lstStyle/>
          <a:p>
            <a:r>
              <a:rPr lang="en-US" b="1" dirty="0">
                <a:solidFill>
                  <a:srgbClr val="083763"/>
                </a:solidFill>
                <a:ea typeface="Tahoma"/>
                <a:cs typeface="Tahoma"/>
              </a:rPr>
              <a:t>Solicitation Manual pages 6, 9</a:t>
            </a:r>
            <a:endParaRPr lang="en-US" b="1" dirty="0">
              <a:solidFill>
                <a:srgbClr val="083763"/>
              </a:solidFill>
              <a:highlight>
                <a:srgbClr val="FFFF00"/>
              </a:highlight>
              <a:ea typeface="Tahoma"/>
              <a:cs typeface="Tahoma"/>
            </a:endParaRPr>
          </a:p>
        </p:txBody>
      </p:sp>
      <p:sp>
        <p:nvSpPr>
          <p:cNvPr id="5" name="Slide Number Placeholder 4">
            <a:extLst>
              <a:ext uri="{FF2B5EF4-FFF2-40B4-BE49-F238E27FC236}">
                <a16:creationId xmlns:a16="http://schemas.microsoft.com/office/drawing/2014/main" id="{C2A37FE1-0A6C-4373-A3E7-29E5B1381717}"/>
              </a:ext>
            </a:extLst>
          </p:cNvPr>
          <p:cNvSpPr txBox="1">
            <a:spLocks/>
          </p:cNvSpPr>
          <p:nvPr/>
        </p:nvSpPr>
        <p:spPr>
          <a:xfrm>
            <a:off x="10387584" y="6510528"/>
            <a:ext cx="180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C4985-ACD0-2B4C-8981-36243250F268}" type="slidenum">
              <a:rPr lang="en-US" smtClean="0">
                <a:solidFill>
                  <a:srgbClr val="083763"/>
                </a:solidFill>
              </a:rPr>
              <a:pPr/>
              <a:t>44</a:t>
            </a:fld>
            <a:endParaRPr lang="en-US" dirty="0">
              <a:solidFill>
                <a:srgbClr val="083763"/>
              </a:solidFill>
            </a:endParaRPr>
          </a:p>
        </p:txBody>
      </p:sp>
    </p:spTree>
    <p:extLst>
      <p:ext uri="{BB962C8B-B14F-4D97-AF65-F5344CB8AC3E}">
        <p14:creationId xmlns:p14="http://schemas.microsoft.com/office/powerpoint/2010/main" val="16583110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83763"/>
                </a:solidFill>
                <a:ea typeface="Tahoma" panose="020B0604030504040204" pitchFamily="34" charset="0"/>
                <a:cs typeface="Tahoma" panose="020B0604030504040204" pitchFamily="34" charset="0"/>
              </a:rPr>
              <a:t>Question and Answers</a:t>
            </a:r>
          </a:p>
        </p:txBody>
      </p:sp>
      <p:sp>
        <p:nvSpPr>
          <p:cNvPr id="8" name="TextBox 7">
            <a:extLst>
              <a:ext uri="{FF2B5EF4-FFF2-40B4-BE49-F238E27FC236}">
                <a16:creationId xmlns:a16="http://schemas.microsoft.com/office/drawing/2014/main" id="{78ECF93F-BC74-4FC6-8162-29FF1025C656}"/>
              </a:ext>
            </a:extLst>
          </p:cNvPr>
          <p:cNvSpPr txBox="1"/>
          <p:nvPr/>
        </p:nvSpPr>
        <p:spPr>
          <a:xfrm>
            <a:off x="980803" y="1371600"/>
            <a:ext cx="10230393" cy="5157822"/>
          </a:xfrm>
          <a:prstGeom prst="rect">
            <a:avLst/>
          </a:prstGeom>
          <a:noFill/>
        </p:spPr>
        <p:txBody>
          <a:bodyPr wrap="square" rtlCol="0">
            <a:spAutoFit/>
          </a:bodyPr>
          <a:lstStyle/>
          <a:p>
            <a:pPr marL="457200" indent="-457200">
              <a:lnSpc>
                <a:spcPct val="109000"/>
              </a:lnSpc>
              <a:spcBef>
                <a:spcPts val="600"/>
              </a:spcBef>
              <a:spcAft>
                <a:spcPts val="600"/>
              </a:spcAft>
              <a:buFont typeface="+mj-lt"/>
              <a:buAutoNum type="arabicPeriod"/>
            </a:pPr>
            <a:r>
              <a:rPr lang="en-US" sz="2800" b="1" dirty="0">
                <a:solidFill>
                  <a:srgbClr val="083763"/>
                </a:solidFill>
                <a:ea typeface="Tahoma" panose="020B0604030504040204" pitchFamily="34" charset="0"/>
                <a:cs typeface="Tahoma" panose="020B0604030504040204" pitchFamily="34" charset="0"/>
              </a:rPr>
              <a:t>Use the raise hand function in Zoom</a:t>
            </a:r>
            <a:br>
              <a:rPr lang="en-US" sz="2800" dirty="0">
                <a:solidFill>
                  <a:srgbClr val="083763"/>
                </a:solidFill>
                <a:ea typeface="Tahoma" panose="020B0604030504040204" pitchFamily="34" charset="0"/>
                <a:cs typeface="Tahoma" panose="020B0604030504040204" pitchFamily="34" charset="0"/>
              </a:rPr>
            </a:br>
            <a:r>
              <a:rPr lang="en-US" sz="2800" dirty="0">
                <a:solidFill>
                  <a:srgbClr val="083763"/>
                </a:solidFill>
                <a:ea typeface="Tahoma" panose="020B0604030504040204" pitchFamily="34" charset="0"/>
                <a:cs typeface="Tahoma" panose="020B0604030504040204" pitchFamily="34" charset="0"/>
              </a:rPr>
              <a:t>Zoom Phone Controls:</a:t>
            </a:r>
          </a:p>
          <a:p>
            <a:pPr marL="1143000" lvl="1" indent="-457200">
              <a:lnSpc>
                <a:spcPct val="109000"/>
              </a:lnSpc>
              <a:spcBef>
                <a:spcPts val="600"/>
              </a:spcBef>
              <a:spcAft>
                <a:spcPts val="600"/>
              </a:spcAft>
              <a:buClr>
                <a:srgbClr val="FF6600"/>
              </a:buClr>
              <a:buFont typeface="Arial" panose="020B0604020202020204" pitchFamily="34" charset="0"/>
              <a:buChar char="•"/>
            </a:pPr>
            <a:r>
              <a:rPr lang="en-US" sz="2800" dirty="0">
                <a:solidFill>
                  <a:srgbClr val="083763"/>
                </a:solidFill>
                <a:ea typeface="Tahoma" panose="020B0604030504040204" pitchFamily="34" charset="0"/>
                <a:cs typeface="Tahoma" panose="020B0604030504040204" pitchFamily="34" charset="0"/>
              </a:rPr>
              <a:t>*6 – Toggle mute/unmute</a:t>
            </a:r>
          </a:p>
          <a:p>
            <a:pPr marL="1143000" lvl="1" indent="-457200">
              <a:lnSpc>
                <a:spcPct val="109000"/>
              </a:lnSpc>
              <a:spcBef>
                <a:spcPts val="600"/>
              </a:spcBef>
              <a:spcAft>
                <a:spcPts val="600"/>
              </a:spcAft>
              <a:buClr>
                <a:srgbClr val="FF6600"/>
              </a:buClr>
              <a:buFont typeface="Arial" panose="020B0604020202020204" pitchFamily="34" charset="0"/>
              <a:buChar char="•"/>
            </a:pPr>
            <a:r>
              <a:rPr lang="en-US" sz="2800" dirty="0">
                <a:solidFill>
                  <a:srgbClr val="083763"/>
                </a:solidFill>
                <a:ea typeface="Tahoma" panose="020B0604030504040204" pitchFamily="34" charset="0"/>
                <a:cs typeface="Tahoma" panose="020B0604030504040204" pitchFamily="34" charset="0"/>
              </a:rPr>
              <a:t>*9 – Raise hand</a:t>
            </a:r>
          </a:p>
          <a:p>
            <a:pPr marL="457200" indent="-457200">
              <a:lnSpc>
                <a:spcPct val="109000"/>
              </a:lnSpc>
              <a:spcBef>
                <a:spcPts val="600"/>
              </a:spcBef>
              <a:spcAft>
                <a:spcPts val="600"/>
              </a:spcAft>
              <a:buFont typeface="+mj-lt"/>
              <a:buAutoNum type="arabicPeriod"/>
            </a:pPr>
            <a:r>
              <a:rPr lang="en-US" sz="2800" b="1" dirty="0">
                <a:solidFill>
                  <a:srgbClr val="083763"/>
                </a:solidFill>
                <a:ea typeface="Tahoma" panose="020B0604030504040204" pitchFamily="34" charset="0"/>
                <a:cs typeface="Tahoma" panose="020B0604030504040204" pitchFamily="34" charset="0"/>
              </a:rPr>
              <a:t>Type questions in the Zoom Q&amp;A Box</a:t>
            </a:r>
          </a:p>
          <a:p>
            <a:pPr marL="457200" indent="-457200">
              <a:lnSpc>
                <a:spcPct val="109000"/>
              </a:lnSpc>
              <a:spcBef>
                <a:spcPts val="600"/>
              </a:spcBef>
              <a:spcAft>
                <a:spcPts val="600"/>
              </a:spcAft>
              <a:buFont typeface="+mj-lt"/>
              <a:buAutoNum type="arabicPeriod"/>
            </a:pPr>
            <a:r>
              <a:rPr lang="en-US" sz="2800" b="1" dirty="0">
                <a:solidFill>
                  <a:srgbClr val="083763"/>
                </a:solidFill>
                <a:ea typeface="Tahoma" panose="020B0604030504040204" pitchFamily="34" charset="0"/>
                <a:cs typeface="Tahoma" panose="020B0604030504040204" pitchFamily="34" charset="0"/>
              </a:rPr>
              <a:t>Submit written questions</a:t>
            </a:r>
            <a:r>
              <a:rPr lang="en-US" sz="2800" dirty="0">
                <a:solidFill>
                  <a:srgbClr val="083763"/>
                </a:solidFill>
                <a:ea typeface="Tahoma" panose="020B0604030504040204" pitchFamily="34" charset="0"/>
                <a:cs typeface="Tahoma" panose="020B0604030504040204" pitchFamily="34" charset="0"/>
              </a:rPr>
              <a:t>  </a:t>
            </a:r>
          </a:p>
          <a:p>
            <a:pPr marL="1143000" indent="-457200">
              <a:lnSpc>
                <a:spcPct val="109000"/>
              </a:lnSpc>
              <a:spcBef>
                <a:spcPts val="600"/>
              </a:spcBef>
              <a:spcAft>
                <a:spcPts val="600"/>
              </a:spcAft>
              <a:buClr>
                <a:srgbClr val="FF6600"/>
              </a:buClr>
              <a:buFont typeface="Arial" panose="020B0604020202020204" pitchFamily="34" charset="0"/>
              <a:buChar char="•"/>
            </a:pPr>
            <a:r>
              <a:rPr lang="en-US" sz="2800" dirty="0">
                <a:solidFill>
                  <a:srgbClr val="083763"/>
                </a:solidFill>
                <a:ea typeface="Tahoma" panose="020B0604030504040204" pitchFamily="34" charset="0"/>
                <a:cs typeface="Tahoma" panose="020B0604030504040204" pitchFamily="34" charset="0"/>
              </a:rPr>
              <a:t>Send written questions to </a:t>
            </a:r>
            <a:r>
              <a:rPr lang="en-US" sz="2800" u="sng" dirty="0">
                <a:solidFill>
                  <a:srgbClr val="FF6600"/>
                </a:solidFill>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Carissa.Peri@energy.ca.gov</a:t>
            </a:r>
            <a:endParaRPr lang="en-US" sz="2800" u="sng" dirty="0">
              <a:solidFill>
                <a:srgbClr val="FF6600"/>
              </a:solidFill>
              <a:ea typeface="Tahoma" panose="020B0604030504040204" pitchFamily="34" charset="0"/>
              <a:cs typeface="Tahoma" panose="020B0604030504040204" pitchFamily="34" charset="0"/>
            </a:endParaRPr>
          </a:p>
          <a:p>
            <a:pPr marL="1143000" indent="-457200">
              <a:lnSpc>
                <a:spcPct val="109000"/>
              </a:lnSpc>
              <a:spcBef>
                <a:spcPts val="600"/>
              </a:spcBef>
              <a:spcAft>
                <a:spcPts val="600"/>
              </a:spcAft>
              <a:buClr>
                <a:srgbClr val="FF6600"/>
              </a:buClr>
              <a:buFont typeface="Arial" panose="020B0604020202020204" pitchFamily="34" charset="0"/>
              <a:buChar char="•"/>
            </a:pPr>
            <a:r>
              <a:rPr lang="en-US" sz="2800" dirty="0">
                <a:solidFill>
                  <a:srgbClr val="083763"/>
                </a:solidFill>
                <a:ea typeface="Tahoma" panose="020B0604030504040204" pitchFamily="34" charset="0"/>
                <a:cs typeface="Tahoma" panose="020B0604030504040204" pitchFamily="34" charset="0"/>
              </a:rPr>
              <a:t>Deadline: October 2</a:t>
            </a:r>
            <a:r>
              <a:rPr lang="en-US" sz="2800" baseline="30000" dirty="0">
                <a:solidFill>
                  <a:srgbClr val="083763"/>
                </a:solidFill>
                <a:ea typeface="Tahoma" panose="020B0604030504040204" pitchFamily="34" charset="0"/>
                <a:cs typeface="Tahoma" panose="020B0604030504040204" pitchFamily="34" charset="0"/>
              </a:rPr>
              <a:t>nd</a:t>
            </a:r>
            <a:r>
              <a:rPr lang="en-US" sz="2800" dirty="0">
                <a:solidFill>
                  <a:srgbClr val="083763"/>
                </a:solidFill>
                <a:ea typeface="Tahoma" panose="020B0604030504040204" pitchFamily="34" charset="0"/>
                <a:cs typeface="Tahoma" panose="020B0604030504040204" pitchFamily="34" charset="0"/>
              </a:rPr>
              <a:t> at 5:00 p.m. (PDT)</a:t>
            </a:r>
          </a:p>
          <a:p>
            <a:pPr marL="457200" indent="-457200">
              <a:buFont typeface="+mj-lt"/>
              <a:buAutoNum type="arabicPeriod"/>
            </a:pPr>
            <a:endParaRPr lang="en-US" sz="2000" dirty="0">
              <a:solidFill>
                <a:schemeClr val="accent1">
                  <a:lumMod val="50000"/>
                </a:schemeClr>
              </a:solidFill>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C2A37FE1-0A6C-4373-A3E7-29E5B1381717}"/>
              </a:ext>
            </a:extLst>
          </p:cNvPr>
          <p:cNvSpPr txBox="1">
            <a:spLocks/>
          </p:cNvSpPr>
          <p:nvPr/>
        </p:nvSpPr>
        <p:spPr>
          <a:xfrm>
            <a:off x="10387584" y="6510528"/>
            <a:ext cx="180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C4985-ACD0-2B4C-8981-36243250F268}" type="slidenum">
              <a:rPr lang="en-US" smtClean="0">
                <a:solidFill>
                  <a:srgbClr val="083763"/>
                </a:solidFill>
              </a:rPr>
              <a:pPr/>
              <a:t>45</a:t>
            </a:fld>
            <a:endParaRPr lang="en-US" dirty="0">
              <a:solidFill>
                <a:srgbClr val="083763"/>
              </a:solidFill>
            </a:endParaRPr>
          </a:p>
        </p:txBody>
      </p:sp>
    </p:spTree>
    <p:extLst>
      <p:ext uri="{BB962C8B-B14F-4D97-AF65-F5344CB8AC3E}">
        <p14:creationId xmlns:p14="http://schemas.microsoft.com/office/powerpoint/2010/main" val="21113055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sz="6000" b="1" dirty="0">
                <a:solidFill>
                  <a:srgbClr val="083763"/>
                </a:solidFill>
                <a:ea typeface="Tahoma" panose="020B0604030504040204" pitchFamily="34" charset="0"/>
                <a:cs typeface="Tahoma" panose="020B0604030504040204" pitchFamily="34" charset="0"/>
              </a:rPr>
              <a:t>Thank you!</a:t>
            </a:r>
          </a:p>
        </p:txBody>
      </p:sp>
      <p:sp>
        <p:nvSpPr>
          <p:cNvPr id="3" name="Subtitle 2">
            <a:extLst>
              <a:ext uri="{FF2B5EF4-FFF2-40B4-BE49-F238E27FC236}">
                <a16:creationId xmlns:a16="http://schemas.microsoft.com/office/drawing/2014/main" id="{6E2080FC-2923-4390-B5B2-F09BF87E2190}"/>
              </a:ext>
            </a:extLst>
          </p:cNvPr>
          <p:cNvSpPr>
            <a:spLocks noGrp="1"/>
          </p:cNvSpPr>
          <p:nvPr>
            <p:ph type="subTitle" idx="1"/>
          </p:nvPr>
        </p:nvSpPr>
        <p:spPr>
          <a:xfrm>
            <a:off x="315249" y="3660779"/>
            <a:ext cx="11558888" cy="1284280"/>
          </a:xfrm>
        </p:spPr>
        <p:txBody>
          <a:bodyPr>
            <a:normAutofit/>
          </a:bodyPr>
          <a:lstStyle/>
          <a:p>
            <a:r>
              <a:rPr lang="en-US" sz="4000" dirty="0">
                <a:solidFill>
                  <a:srgbClr val="FF6600"/>
                </a:solidFill>
                <a:ea typeface="Tahoma" panose="020B0604030504040204" pitchFamily="34" charset="0"/>
                <a:cs typeface="Tahoma" panose="020B0604030504040204" pitchFamily="34" charset="0"/>
              </a:rPr>
              <a:t>SOQs due October 30</a:t>
            </a:r>
            <a:r>
              <a:rPr lang="en-US" sz="4000" baseline="30000" dirty="0">
                <a:solidFill>
                  <a:srgbClr val="FF6600"/>
                </a:solidFill>
                <a:ea typeface="Tahoma" panose="020B0604030504040204" pitchFamily="34" charset="0"/>
                <a:cs typeface="Tahoma" panose="020B0604030504040204" pitchFamily="34" charset="0"/>
              </a:rPr>
              <a:t>th</a:t>
            </a:r>
            <a:r>
              <a:rPr lang="en-US" sz="4000" dirty="0">
                <a:solidFill>
                  <a:srgbClr val="FF6600"/>
                </a:solidFill>
                <a:ea typeface="Tahoma" panose="020B0604030504040204" pitchFamily="34" charset="0"/>
                <a:cs typeface="Tahoma" panose="020B0604030504040204" pitchFamily="34" charset="0"/>
              </a:rPr>
              <a:t> by 11:59 p.m. (PDT)</a:t>
            </a:r>
          </a:p>
        </p:txBody>
      </p:sp>
      <p:sp>
        <p:nvSpPr>
          <p:cNvPr id="2" name="Slide Number Placeholder 4">
            <a:extLst>
              <a:ext uri="{FF2B5EF4-FFF2-40B4-BE49-F238E27FC236}">
                <a16:creationId xmlns:a16="http://schemas.microsoft.com/office/drawing/2014/main" id="{F60A9DE8-320F-71D5-9A7F-54944C0EBD88}"/>
              </a:ext>
            </a:extLst>
          </p:cNvPr>
          <p:cNvSpPr txBox="1">
            <a:spLocks/>
          </p:cNvSpPr>
          <p:nvPr/>
        </p:nvSpPr>
        <p:spPr>
          <a:xfrm>
            <a:off x="10387584" y="6510528"/>
            <a:ext cx="180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C4985-ACD0-2B4C-8981-36243250F268}" type="slidenum">
              <a:rPr lang="en-US" smtClean="0">
                <a:solidFill>
                  <a:srgbClr val="083763"/>
                </a:solidFill>
              </a:rPr>
              <a:pPr/>
              <a:t>46</a:t>
            </a:fld>
            <a:endParaRPr lang="en-US" dirty="0">
              <a:solidFill>
                <a:srgbClr val="083763"/>
              </a:solidFill>
            </a:endParaRPr>
          </a:p>
        </p:txBody>
      </p:sp>
    </p:spTree>
    <p:extLst>
      <p:ext uri="{BB962C8B-B14F-4D97-AF65-F5344CB8AC3E}">
        <p14:creationId xmlns:p14="http://schemas.microsoft.com/office/powerpoint/2010/main" val="2450276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83763"/>
                </a:solidFill>
                <a:ea typeface="Tahoma" panose="020B0604030504040204" pitchFamily="34" charset="0"/>
                <a:cs typeface="Tahoma" panose="020B0604030504040204" pitchFamily="34" charset="0"/>
              </a:rPr>
              <a:t>Commitment to Diversity</a:t>
            </a:r>
          </a:p>
        </p:txBody>
      </p:sp>
      <p:sp>
        <p:nvSpPr>
          <p:cNvPr id="3" name="Content Placeholder 2"/>
          <p:cNvSpPr>
            <a:spLocks noGrp="1"/>
          </p:cNvSpPr>
          <p:nvPr>
            <p:ph idx="1"/>
          </p:nvPr>
        </p:nvSpPr>
        <p:spPr>
          <a:xfrm>
            <a:off x="1221253" y="1371600"/>
            <a:ext cx="10311115" cy="5249333"/>
          </a:xfrm>
        </p:spPr>
        <p:txBody>
          <a:bodyPr>
            <a:noAutofit/>
          </a:bodyPr>
          <a:lstStyle/>
          <a:p>
            <a:pPr marL="0" indent="0" defTabSz="914400" eaLnBrk="0" fontAlgn="base" hangingPunct="0">
              <a:spcAft>
                <a:spcPts val="800"/>
              </a:spcAft>
              <a:buNone/>
            </a:pPr>
            <a:r>
              <a:rPr lang="en-US" sz="2800" b="1" kern="0" dirty="0">
                <a:solidFill>
                  <a:srgbClr val="083763"/>
                </a:solidFill>
                <a:latin typeface="+mj-lt"/>
                <a:ea typeface="Tahoma" panose="020B0604030504040204" pitchFamily="34" charset="0"/>
                <a:cs typeface="Tahoma" panose="020B0604030504040204" pitchFamily="34" charset="0"/>
              </a:rPr>
              <a:t>CEC conducts outreach efforts &amp; activities to:</a:t>
            </a:r>
          </a:p>
          <a:p>
            <a:pPr marL="685800" indent="-461963" eaLnBrk="0" fontAlgn="base" hangingPunct="0">
              <a:spcAft>
                <a:spcPts val="800"/>
              </a:spcAft>
              <a:buClr>
                <a:srgbClr val="FF6600"/>
              </a:buClr>
            </a:pPr>
            <a:r>
              <a:rPr lang="en-US" sz="2800" kern="0" dirty="0">
                <a:solidFill>
                  <a:srgbClr val="083763"/>
                </a:solidFill>
                <a:ea typeface="Tahoma" panose="020B0604030504040204" pitchFamily="34" charset="0"/>
                <a:cs typeface="Tahoma" panose="020B0604030504040204" pitchFamily="34" charset="0"/>
              </a:rPr>
              <a:t>Engage with disadvantaged and underrepresented groups</a:t>
            </a:r>
          </a:p>
          <a:p>
            <a:pPr marL="685800" indent="-461963" eaLnBrk="0" fontAlgn="base" hangingPunct="0">
              <a:spcAft>
                <a:spcPts val="800"/>
              </a:spcAft>
              <a:buClr>
                <a:srgbClr val="FF6600"/>
              </a:buClr>
            </a:pPr>
            <a:r>
              <a:rPr lang="en-US" sz="2800" kern="0" dirty="0">
                <a:solidFill>
                  <a:srgbClr val="083763"/>
                </a:solidFill>
                <a:ea typeface="Tahoma" panose="020B0604030504040204" pitchFamily="34" charset="0"/>
                <a:cs typeface="Tahoma" panose="020B0604030504040204" pitchFamily="34" charset="0"/>
              </a:rPr>
              <a:t>Notify potential new applicants about funding opportunities</a:t>
            </a:r>
          </a:p>
          <a:p>
            <a:pPr marL="685800" indent="-461963" eaLnBrk="0" fontAlgn="base" hangingPunct="0">
              <a:spcAft>
                <a:spcPts val="800"/>
              </a:spcAft>
              <a:buClr>
                <a:srgbClr val="FF6600"/>
              </a:buClr>
            </a:pPr>
            <a:r>
              <a:rPr lang="en-US" sz="2800" kern="0" dirty="0">
                <a:solidFill>
                  <a:srgbClr val="083763"/>
                </a:solidFill>
                <a:ea typeface="Tahoma" panose="020B0604030504040204" pitchFamily="34" charset="0"/>
                <a:cs typeface="Tahoma" panose="020B0604030504040204" pitchFamily="34" charset="0"/>
              </a:rPr>
              <a:t>Assist applicants in understanding how to apply</a:t>
            </a:r>
          </a:p>
          <a:p>
            <a:pPr marL="685800" indent="-461963" eaLnBrk="0" fontAlgn="base" hangingPunct="0">
              <a:spcAft>
                <a:spcPts val="800"/>
              </a:spcAft>
              <a:buClr>
                <a:srgbClr val="FF6600"/>
              </a:buClr>
            </a:pPr>
            <a:r>
              <a:rPr lang="en-US" sz="2800" kern="0" dirty="0">
                <a:solidFill>
                  <a:srgbClr val="083763"/>
                </a:solidFill>
                <a:ea typeface="Tahoma" panose="020B0604030504040204" pitchFamily="34" charset="0"/>
                <a:cs typeface="Tahoma" panose="020B0604030504040204" pitchFamily="34" charset="0"/>
              </a:rPr>
              <a:t>Survey participants to measure progress</a:t>
            </a:r>
          </a:p>
          <a:p>
            <a:pPr marL="0" indent="0" eaLnBrk="0" fontAlgn="base" hangingPunct="0">
              <a:lnSpc>
                <a:spcPct val="108000"/>
              </a:lnSpc>
              <a:spcBef>
                <a:spcPts val="800"/>
              </a:spcBef>
              <a:spcAft>
                <a:spcPts val="800"/>
              </a:spcAft>
              <a:buClr>
                <a:srgbClr val="083763"/>
              </a:buClr>
              <a:buNone/>
            </a:pPr>
            <a:r>
              <a:rPr lang="en-US" sz="2800" b="1" kern="0" dirty="0">
                <a:latin typeface="+mj-lt"/>
                <a:ea typeface="Tahoma" panose="020B0604030504040204" pitchFamily="34" charset="0"/>
                <a:cs typeface="Tahoma" panose="020B0604030504040204" pitchFamily="34" charset="0"/>
              </a:rPr>
              <a:t>CEC adopted the JAEDI Framework:</a:t>
            </a:r>
            <a:endParaRPr lang="en-US" sz="2800" kern="0" dirty="0">
              <a:latin typeface="+mj-lt"/>
              <a:ea typeface="Tahoma" panose="020B0604030504040204" pitchFamily="34" charset="0"/>
              <a:cs typeface="Tahoma" panose="020B0604030504040204" pitchFamily="34" charset="0"/>
            </a:endParaRPr>
          </a:p>
          <a:p>
            <a:pPr marL="685800" indent="-461963" eaLnBrk="0" fontAlgn="base" hangingPunct="0">
              <a:lnSpc>
                <a:spcPct val="108000"/>
              </a:lnSpc>
              <a:spcBef>
                <a:spcPts val="800"/>
              </a:spcBef>
              <a:spcAft>
                <a:spcPts val="800"/>
              </a:spcAft>
              <a:buClr>
                <a:srgbClr val="FF6600"/>
              </a:buClr>
            </a:pPr>
            <a:r>
              <a:rPr lang="en-US" sz="2800" kern="0" dirty="0">
                <a:ea typeface="Tahoma" panose="020B0604030504040204" pitchFamily="34" charset="0"/>
                <a:cs typeface="Tahoma" panose="020B0604030504040204" pitchFamily="34" charset="0"/>
              </a:rPr>
              <a:t>Address climate change </a:t>
            </a:r>
          </a:p>
          <a:p>
            <a:pPr marL="685800" indent="-461963" eaLnBrk="0" fontAlgn="base" hangingPunct="0">
              <a:lnSpc>
                <a:spcPct val="108000"/>
              </a:lnSpc>
              <a:spcBef>
                <a:spcPts val="800"/>
              </a:spcBef>
              <a:spcAft>
                <a:spcPts val="800"/>
              </a:spcAft>
              <a:buClr>
                <a:srgbClr val="FF6600"/>
              </a:buClr>
            </a:pPr>
            <a:r>
              <a:rPr lang="en-US" sz="2800" kern="0" dirty="0">
                <a:ea typeface="Tahoma" panose="020B0604030504040204" pitchFamily="34" charset="0"/>
                <a:cs typeface="Tahoma" panose="020B0604030504040204" pitchFamily="34" charset="0"/>
              </a:rPr>
              <a:t>Ensure all Californians have dignity, health, and prosperity</a:t>
            </a:r>
            <a:endParaRPr lang="en-US" sz="2800" kern="0" dirty="0">
              <a:solidFill>
                <a:srgbClr val="083763"/>
              </a:solidFill>
              <a:ea typeface="Tahoma" panose="020B0604030504040204" pitchFamily="34" charset="0"/>
              <a:cs typeface="Tahoma" panose="020B0604030504040204" pitchFamily="34" charset="0"/>
            </a:endParaRPr>
          </a:p>
          <a:p>
            <a:pPr marL="0" indent="0" eaLnBrk="0" fontAlgn="base" hangingPunct="0">
              <a:lnSpc>
                <a:spcPct val="108000"/>
              </a:lnSpc>
              <a:spcBef>
                <a:spcPts val="800"/>
              </a:spcBef>
              <a:spcAft>
                <a:spcPts val="800"/>
              </a:spcAft>
              <a:buClr>
                <a:srgbClr val="083763"/>
              </a:buClr>
              <a:buNone/>
            </a:pPr>
            <a:endParaRPr lang="en-US" sz="3200" kern="0" dirty="0">
              <a:ea typeface="Tahoma" panose="020B0604030504040204" pitchFamily="34" charset="0"/>
              <a:cs typeface="Tahoma" panose="020B0604030504040204" pitchFamily="34" charset="0"/>
            </a:endParaRPr>
          </a:p>
          <a:p>
            <a:pPr marL="685800" indent="-461963" eaLnBrk="0" fontAlgn="base" hangingPunct="0">
              <a:spcAft>
                <a:spcPts val="800"/>
              </a:spcAft>
              <a:buClr>
                <a:srgbClr val="FF6600"/>
              </a:buClr>
            </a:pPr>
            <a:endParaRPr lang="en-US" sz="3200" kern="0" dirty="0">
              <a:solidFill>
                <a:srgbClr val="083763"/>
              </a:solidFill>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6F58A305-3BD3-4177-94D8-C2FA279C8189}"/>
              </a:ext>
            </a:extLst>
          </p:cNvPr>
          <p:cNvSpPr txBox="1">
            <a:spLocks/>
          </p:cNvSpPr>
          <p:nvPr/>
        </p:nvSpPr>
        <p:spPr>
          <a:xfrm>
            <a:off x="10387584" y="6510528"/>
            <a:ext cx="180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C4985-ACD0-2B4C-8981-36243250F268}" type="slidenum">
              <a:rPr lang="en-US" smtClean="0">
                <a:solidFill>
                  <a:srgbClr val="083763"/>
                </a:solidFill>
              </a:rPr>
              <a:pPr/>
              <a:t>5</a:t>
            </a:fld>
            <a:endParaRPr lang="en-US" dirty="0">
              <a:solidFill>
                <a:srgbClr val="083763"/>
              </a:solidFill>
            </a:endParaRPr>
          </a:p>
        </p:txBody>
      </p:sp>
    </p:spTree>
    <p:extLst>
      <p:ext uri="{BB962C8B-B14F-4D97-AF65-F5344CB8AC3E}">
        <p14:creationId xmlns:p14="http://schemas.microsoft.com/office/powerpoint/2010/main" val="4209815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9C9E0-AEF0-EDC5-98F4-1D088FC6415E}"/>
              </a:ext>
            </a:extLst>
          </p:cNvPr>
          <p:cNvSpPr>
            <a:spLocks noGrp="1"/>
          </p:cNvSpPr>
          <p:nvPr>
            <p:ph type="title"/>
          </p:nvPr>
        </p:nvSpPr>
        <p:spPr/>
        <p:txBody>
          <a:bodyPr/>
          <a:lstStyle/>
          <a:p>
            <a:r>
              <a:rPr lang="en-US" dirty="0">
                <a:solidFill>
                  <a:srgbClr val="083763"/>
                </a:solidFill>
              </a:rPr>
              <a:t>We Want to Hear from You!</a:t>
            </a:r>
          </a:p>
        </p:txBody>
      </p:sp>
      <p:sp>
        <p:nvSpPr>
          <p:cNvPr id="4" name="Content Placeholder 3">
            <a:extLst>
              <a:ext uri="{FF2B5EF4-FFF2-40B4-BE49-F238E27FC236}">
                <a16:creationId xmlns:a16="http://schemas.microsoft.com/office/drawing/2014/main" id="{61F89E6A-9A1F-7B62-8A08-6309179D66F5}"/>
              </a:ext>
            </a:extLst>
          </p:cNvPr>
          <p:cNvSpPr>
            <a:spLocks noGrp="1"/>
          </p:cNvSpPr>
          <p:nvPr>
            <p:ph sz="half" idx="2"/>
          </p:nvPr>
        </p:nvSpPr>
        <p:spPr>
          <a:xfrm>
            <a:off x="825029" y="1371600"/>
            <a:ext cx="8562039" cy="4862636"/>
          </a:xfrm>
        </p:spPr>
        <p:txBody>
          <a:bodyPr>
            <a:normAutofit/>
          </a:bodyPr>
          <a:lstStyle/>
          <a:p>
            <a:pPr marL="114300" indent="0" algn="ctr">
              <a:spcAft>
                <a:spcPts val="1200"/>
              </a:spcAft>
              <a:buNone/>
            </a:pPr>
            <a:r>
              <a:rPr lang="en-US" sz="3200" b="1" dirty="0">
                <a:solidFill>
                  <a:srgbClr val="083763"/>
                </a:solidFill>
                <a:latin typeface="+mj-lt"/>
                <a:cs typeface="Arial"/>
              </a:rPr>
              <a:t>One</a:t>
            </a:r>
            <a:r>
              <a:rPr lang="en-US" sz="3200" b="1" spc="-55" dirty="0">
                <a:solidFill>
                  <a:srgbClr val="083763"/>
                </a:solidFill>
                <a:latin typeface="+mj-lt"/>
                <a:cs typeface="Arial"/>
              </a:rPr>
              <a:t> </a:t>
            </a:r>
            <a:r>
              <a:rPr lang="en-US" sz="3200" b="1" dirty="0">
                <a:solidFill>
                  <a:srgbClr val="083763"/>
                </a:solidFill>
                <a:latin typeface="+mj-lt"/>
                <a:cs typeface="Arial"/>
              </a:rPr>
              <a:t>Minute</a:t>
            </a:r>
            <a:r>
              <a:rPr lang="en-US" sz="3200" b="1" spc="-30" dirty="0">
                <a:solidFill>
                  <a:srgbClr val="083763"/>
                </a:solidFill>
                <a:latin typeface="+mj-lt"/>
                <a:cs typeface="Arial"/>
              </a:rPr>
              <a:t> </a:t>
            </a:r>
            <a:r>
              <a:rPr lang="en-US" sz="3200" b="1" spc="-10" dirty="0">
                <a:solidFill>
                  <a:srgbClr val="083763"/>
                </a:solidFill>
                <a:latin typeface="+mj-lt"/>
                <a:cs typeface="Arial"/>
              </a:rPr>
              <a:t>Survey</a:t>
            </a:r>
          </a:p>
          <a:p>
            <a:pPr marL="463550" indent="-463550">
              <a:spcAft>
                <a:spcPts val="1200"/>
              </a:spcAft>
              <a:buClr>
                <a:srgbClr val="FF6600"/>
              </a:buClr>
            </a:pPr>
            <a:r>
              <a:rPr lang="en-US" spc="-10" dirty="0">
                <a:solidFill>
                  <a:srgbClr val="083763"/>
                </a:solidFill>
                <a:cs typeface="Arial"/>
              </a:rPr>
              <a:t>Anonymous and voluntary</a:t>
            </a:r>
          </a:p>
          <a:p>
            <a:pPr marL="463550" indent="-463550">
              <a:spcAft>
                <a:spcPts val="1200"/>
              </a:spcAft>
              <a:buClr>
                <a:srgbClr val="FF6600"/>
              </a:buClr>
            </a:pPr>
            <a:r>
              <a:rPr lang="en-US" dirty="0">
                <a:solidFill>
                  <a:srgbClr val="083763"/>
                </a:solidFill>
                <a:cs typeface="Arial"/>
              </a:rPr>
              <a:t>Used for public reporting purposes</a:t>
            </a:r>
          </a:p>
          <a:p>
            <a:pPr marL="463550" indent="-463550">
              <a:spcAft>
                <a:spcPts val="1200"/>
              </a:spcAft>
              <a:buClr>
                <a:srgbClr val="FF6600"/>
              </a:buClr>
            </a:pPr>
            <a:r>
              <a:rPr lang="en-US" dirty="0">
                <a:solidFill>
                  <a:srgbClr val="083763"/>
                </a:solidFill>
                <a:cs typeface="Arial"/>
              </a:rPr>
              <a:t>To access:</a:t>
            </a:r>
          </a:p>
          <a:p>
            <a:pPr marL="1143000" lvl="1" indent="-457200">
              <a:spcBef>
                <a:spcPts val="1000"/>
              </a:spcBef>
              <a:spcAft>
                <a:spcPts val="1200"/>
              </a:spcAft>
              <a:buClr>
                <a:srgbClr val="FF6600"/>
              </a:buClr>
              <a:buFont typeface="Courier New" panose="02070309020205020404" pitchFamily="49" charset="0"/>
              <a:buChar char="o"/>
            </a:pPr>
            <a:r>
              <a:rPr lang="en-US" dirty="0">
                <a:solidFill>
                  <a:srgbClr val="083763"/>
                </a:solidFill>
                <a:cs typeface="Arial"/>
              </a:rPr>
              <a:t>Use the</a:t>
            </a:r>
            <a:r>
              <a:rPr lang="en-US" spc="-60" dirty="0">
                <a:solidFill>
                  <a:srgbClr val="083763"/>
                </a:solidFill>
                <a:cs typeface="Arial"/>
              </a:rPr>
              <a:t> </a:t>
            </a:r>
            <a:r>
              <a:rPr lang="en-US" dirty="0">
                <a:solidFill>
                  <a:srgbClr val="083763"/>
                </a:solidFill>
                <a:cs typeface="Arial"/>
              </a:rPr>
              <a:t>survey</a:t>
            </a:r>
            <a:r>
              <a:rPr lang="en-US" spc="-45" dirty="0">
                <a:solidFill>
                  <a:srgbClr val="083763"/>
                </a:solidFill>
                <a:cs typeface="Arial"/>
              </a:rPr>
              <a:t> </a:t>
            </a:r>
            <a:r>
              <a:rPr lang="en-US" spc="-20" dirty="0">
                <a:solidFill>
                  <a:srgbClr val="083763"/>
                </a:solidFill>
                <a:cs typeface="Arial"/>
              </a:rPr>
              <a:t>link </a:t>
            </a:r>
            <a:r>
              <a:rPr lang="en-US" dirty="0">
                <a:solidFill>
                  <a:srgbClr val="083763"/>
                </a:solidFill>
                <a:cs typeface="Arial"/>
              </a:rPr>
              <a:t>in</a:t>
            </a:r>
            <a:r>
              <a:rPr lang="en-US" spc="-35" dirty="0">
                <a:solidFill>
                  <a:srgbClr val="083763"/>
                </a:solidFill>
                <a:cs typeface="Arial"/>
              </a:rPr>
              <a:t> the </a:t>
            </a:r>
            <a:r>
              <a:rPr lang="en-US" dirty="0">
                <a:solidFill>
                  <a:srgbClr val="083763"/>
                </a:solidFill>
                <a:cs typeface="Arial"/>
              </a:rPr>
              <a:t>chat on Zoom</a:t>
            </a:r>
          </a:p>
          <a:p>
            <a:pPr marL="1143000" lvl="1" indent="-457200">
              <a:spcBef>
                <a:spcPts val="1000"/>
              </a:spcBef>
              <a:spcAft>
                <a:spcPts val="1200"/>
              </a:spcAft>
              <a:buClr>
                <a:srgbClr val="FF6600"/>
              </a:buClr>
              <a:buFont typeface="Courier New" panose="02070309020205020404" pitchFamily="49" charset="0"/>
              <a:buChar char="o"/>
            </a:pPr>
            <a:r>
              <a:rPr lang="en-US" dirty="0">
                <a:solidFill>
                  <a:srgbClr val="083763"/>
                </a:solidFill>
                <a:cs typeface="Arial"/>
              </a:rPr>
              <a:t>Scan the QR code with a phone or tablet </a:t>
            </a:r>
          </a:p>
          <a:p>
            <a:pPr marL="463550" indent="-463550">
              <a:spcAft>
                <a:spcPts val="1200"/>
              </a:spcAft>
              <a:buClr>
                <a:srgbClr val="FF6600"/>
              </a:buClr>
            </a:pPr>
            <a:r>
              <a:rPr lang="en-US" dirty="0">
                <a:solidFill>
                  <a:srgbClr val="083763"/>
                </a:solidFill>
                <a:cs typeface="Arial"/>
              </a:rPr>
              <a:t>Survey will</a:t>
            </a:r>
            <a:r>
              <a:rPr lang="en-US" spc="-30" dirty="0">
                <a:solidFill>
                  <a:srgbClr val="083763"/>
                </a:solidFill>
                <a:cs typeface="Arial"/>
              </a:rPr>
              <a:t> </a:t>
            </a:r>
            <a:r>
              <a:rPr lang="en-US" dirty="0">
                <a:solidFill>
                  <a:srgbClr val="083763"/>
                </a:solidFill>
                <a:cs typeface="Arial"/>
              </a:rPr>
              <a:t>be</a:t>
            </a:r>
            <a:r>
              <a:rPr lang="en-US" spc="-35" dirty="0">
                <a:solidFill>
                  <a:srgbClr val="083763"/>
                </a:solidFill>
                <a:cs typeface="Arial"/>
              </a:rPr>
              <a:t> </a:t>
            </a:r>
            <a:r>
              <a:rPr lang="en-US" dirty="0">
                <a:solidFill>
                  <a:srgbClr val="083763"/>
                </a:solidFill>
                <a:cs typeface="Arial"/>
              </a:rPr>
              <a:t>closed</a:t>
            </a:r>
            <a:r>
              <a:rPr lang="en-US" spc="-40" dirty="0">
                <a:solidFill>
                  <a:srgbClr val="083763"/>
                </a:solidFill>
                <a:cs typeface="Arial"/>
              </a:rPr>
              <a:t> </a:t>
            </a:r>
            <a:r>
              <a:rPr lang="en-US" dirty="0">
                <a:solidFill>
                  <a:srgbClr val="083763"/>
                </a:solidFill>
                <a:cs typeface="Arial"/>
              </a:rPr>
              <a:t>at</a:t>
            </a:r>
            <a:r>
              <a:rPr lang="en-US" spc="-35" dirty="0">
                <a:solidFill>
                  <a:srgbClr val="083763"/>
                </a:solidFill>
                <a:cs typeface="Arial"/>
              </a:rPr>
              <a:t> the </a:t>
            </a:r>
            <a:r>
              <a:rPr lang="en-US" dirty="0">
                <a:solidFill>
                  <a:srgbClr val="083763"/>
                </a:solidFill>
                <a:cs typeface="Arial"/>
              </a:rPr>
              <a:t>end</a:t>
            </a:r>
            <a:r>
              <a:rPr lang="en-US" spc="-25" dirty="0">
                <a:solidFill>
                  <a:srgbClr val="083763"/>
                </a:solidFill>
                <a:cs typeface="Arial"/>
              </a:rPr>
              <a:t> </a:t>
            </a:r>
            <a:r>
              <a:rPr lang="en-US" dirty="0">
                <a:solidFill>
                  <a:srgbClr val="083763"/>
                </a:solidFill>
                <a:cs typeface="Arial"/>
              </a:rPr>
              <a:t>of</a:t>
            </a:r>
            <a:r>
              <a:rPr lang="en-US" spc="-35" dirty="0">
                <a:solidFill>
                  <a:srgbClr val="083763"/>
                </a:solidFill>
                <a:cs typeface="Arial"/>
              </a:rPr>
              <a:t> the </a:t>
            </a:r>
            <a:r>
              <a:rPr lang="en-US" spc="-20" dirty="0">
                <a:solidFill>
                  <a:srgbClr val="083763"/>
                </a:solidFill>
                <a:cs typeface="Arial"/>
              </a:rPr>
              <a:t>day</a:t>
            </a:r>
          </a:p>
          <a:p>
            <a:pPr marL="463550" indent="-463550">
              <a:spcAft>
                <a:spcPts val="1200"/>
              </a:spcAft>
              <a:buClr>
                <a:srgbClr val="FF6600"/>
              </a:buClr>
            </a:pPr>
            <a:r>
              <a:rPr lang="en-US" u="sng" spc="-20" dirty="0">
                <a:solidFill>
                  <a:srgbClr val="FF6600"/>
                </a:solidFill>
                <a:cs typeface="Arial"/>
                <a:hlinkClick r:id="rId3">
                  <a:extLst>
                    <a:ext uri="{A12FA001-AC4F-418D-AE19-62706E023703}">
                      <ahyp:hlinkClr xmlns:ahyp="http://schemas.microsoft.com/office/drawing/2018/hyperlinkcolor" val="tx"/>
                    </a:ext>
                  </a:extLst>
                </a:hlinkClick>
              </a:rPr>
              <a:t>https://forms.office.com/g/8ffk3XrpXZ</a:t>
            </a:r>
            <a:endParaRPr lang="en-US" u="sng" spc="-20" dirty="0">
              <a:solidFill>
                <a:srgbClr val="FF6600"/>
              </a:solidFill>
              <a:cs typeface="Arial"/>
            </a:endParaRPr>
          </a:p>
        </p:txBody>
      </p:sp>
      <p:pic>
        <p:nvPicPr>
          <p:cNvPr id="3" name="Picture 2" descr="QR code for diversity survey">
            <a:extLst>
              <a:ext uri="{FF2B5EF4-FFF2-40B4-BE49-F238E27FC236}">
                <a16:creationId xmlns:a16="http://schemas.microsoft.com/office/drawing/2014/main" id="{6E602D6B-AB13-295C-02A6-DF11FB0C4729}"/>
              </a:ext>
            </a:extLst>
          </p:cNvPr>
          <p:cNvPicPr>
            <a:picLocks noChangeAspect="1"/>
          </p:cNvPicPr>
          <p:nvPr/>
        </p:nvPicPr>
        <p:blipFill>
          <a:blip r:embed="rId4"/>
          <a:srcRect/>
          <a:stretch/>
        </p:blipFill>
        <p:spPr>
          <a:xfrm>
            <a:off x="7795260" y="2030242"/>
            <a:ext cx="3571711" cy="3545351"/>
          </a:xfrm>
          <a:prstGeom prst="rect">
            <a:avLst/>
          </a:prstGeom>
        </p:spPr>
      </p:pic>
      <p:sp>
        <p:nvSpPr>
          <p:cNvPr id="5" name="Slide Number Placeholder 4">
            <a:extLst>
              <a:ext uri="{FF2B5EF4-FFF2-40B4-BE49-F238E27FC236}">
                <a16:creationId xmlns:a16="http://schemas.microsoft.com/office/drawing/2014/main" id="{490732B5-550D-75A4-7B7F-23C6224FA534}"/>
              </a:ext>
            </a:extLst>
          </p:cNvPr>
          <p:cNvSpPr>
            <a:spLocks noGrp="1"/>
          </p:cNvSpPr>
          <p:nvPr>
            <p:ph type="sldNum" sz="quarter" idx="12"/>
          </p:nvPr>
        </p:nvSpPr>
        <p:spPr>
          <a:xfrm>
            <a:off x="10387584" y="6510528"/>
            <a:ext cx="1761067" cy="365125"/>
          </a:xfrm>
        </p:spPr>
        <p:txBody>
          <a:bodyPr/>
          <a:lstStyle/>
          <a:p>
            <a:fld id="{005C4985-ACD0-2B4C-8981-36243250F268}" type="slidenum">
              <a:rPr lang="en-US" smtClean="0">
                <a:solidFill>
                  <a:srgbClr val="083763"/>
                </a:solidFill>
              </a:rPr>
              <a:t>6</a:t>
            </a:fld>
            <a:endParaRPr lang="en-US" dirty="0">
              <a:solidFill>
                <a:srgbClr val="083763"/>
              </a:solidFill>
            </a:endParaRPr>
          </a:p>
        </p:txBody>
      </p:sp>
    </p:spTree>
    <p:extLst>
      <p:ext uri="{BB962C8B-B14F-4D97-AF65-F5344CB8AC3E}">
        <p14:creationId xmlns:p14="http://schemas.microsoft.com/office/powerpoint/2010/main" val="1484213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112" y="809622"/>
            <a:ext cx="10411968" cy="2387600"/>
          </a:xfrm>
        </p:spPr>
        <p:txBody>
          <a:bodyPr>
            <a:normAutofit/>
          </a:bodyPr>
          <a:lstStyle/>
          <a:p>
            <a:r>
              <a:rPr lang="en-US" sz="4000" b="1" dirty="0">
                <a:solidFill>
                  <a:srgbClr val="083763"/>
                </a:solidFill>
                <a:ea typeface="Tahoma"/>
                <a:cs typeface="Tahoma"/>
              </a:rPr>
              <a:t>Solicitation Overview</a:t>
            </a:r>
            <a:endParaRPr lang="en-US" sz="4000" b="1" dirty="0">
              <a:solidFill>
                <a:srgbClr val="083763"/>
              </a:solidFill>
              <a:ea typeface="Tahoma" panose="020B0604030504040204" pitchFamily="34" charset="0"/>
              <a:cs typeface="Tahoma" panose="020B0604030504040204" pitchFamily="34" charset="0"/>
            </a:endParaRPr>
          </a:p>
        </p:txBody>
      </p:sp>
      <p:sp>
        <p:nvSpPr>
          <p:cNvPr id="5" name="Subtitle 4">
            <a:extLst>
              <a:ext uri="{FF2B5EF4-FFF2-40B4-BE49-F238E27FC236}">
                <a16:creationId xmlns:a16="http://schemas.microsoft.com/office/drawing/2014/main" id="{17F6F165-4D7F-4DF8-A3F1-BC574B27FB4B}"/>
              </a:ext>
            </a:extLst>
          </p:cNvPr>
          <p:cNvSpPr>
            <a:spLocks noGrp="1"/>
          </p:cNvSpPr>
          <p:nvPr>
            <p:ph type="subTitle" idx="1"/>
          </p:nvPr>
        </p:nvSpPr>
        <p:spPr>
          <a:xfrm>
            <a:off x="890016" y="3328416"/>
            <a:ext cx="10411968" cy="1743077"/>
          </a:xfrm>
        </p:spPr>
        <p:txBody>
          <a:bodyPr vert="horz" lIns="91440" tIns="45720" rIns="91440" bIns="45720" rtlCol="0" anchor="t">
            <a:noAutofit/>
          </a:bodyPr>
          <a:lstStyle/>
          <a:p>
            <a:endParaRPr lang="en-US" sz="3200" dirty="0">
              <a:solidFill>
                <a:srgbClr val="083763"/>
              </a:solidFill>
            </a:endParaRPr>
          </a:p>
          <a:p>
            <a:pPr>
              <a:lnSpc>
                <a:spcPct val="120000"/>
              </a:lnSpc>
              <a:spcAft>
                <a:spcPts val="600"/>
              </a:spcAft>
            </a:pPr>
            <a:r>
              <a:rPr lang="en-US" sz="3200" b="1" dirty="0">
                <a:solidFill>
                  <a:srgbClr val="083763"/>
                </a:solidFill>
                <a:ea typeface="Tahoma"/>
                <a:cs typeface="Tahoma"/>
              </a:rPr>
              <a:t>RFQ-24-401: </a:t>
            </a:r>
            <a:r>
              <a:rPr lang="en-US" sz="3200" b="1" dirty="0">
                <a:solidFill>
                  <a:srgbClr val="083763"/>
                </a:solidFill>
              </a:rPr>
              <a:t>Energy Code Development Support</a:t>
            </a:r>
          </a:p>
          <a:p>
            <a:pPr>
              <a:lnSpc>
                <a:spcPct val="120000"/>
              </a:lnSpc>
              <a:spcAft>
                <a:spcPts val="600"/>
              </a:spcAft>
            </a:pPr>
            <a:endParaRPr lang="en-US" sz="3200" b="1" dirty="0"/>
          </a:p>
          <a:p>
            <a:pPr>
              <a:lnSpc>
                <a:spcPct val="120000"/>
              </a:lnSpc>
              <a:spcAft>
                <a:spcPts val="600"/>
              </a:spcAft>
            </a:pPr>
            <a:endParaRPr lang="en-US" sz="3200" b="1" dirty="0">
              <a:solidFill>
                <a:schemeClr val="tx2"/>
              </a:solidFill>
              <a:ea typeface="Tahoma"/>
              <a:cs typeface="Tahoma"/>
            </a:endParaRPr>
          </a:p>
        </p:txBody>
      </p:sp>
      <p:sp>
        <p:nvSpPr>
          <p:cNvPr id="7" name="Slide Number Placeholder 4">
            <a:extLst>
              <a:ext uri="{FF2B5EF4-FFF2-40B4-BE49-F238E27FC236}">
                <a16:creationId xmlns:a16="http://schemas.microsoft.com/office/drawing/2014/main" id="{95EA1312-5D8A-4BC5-A362-243EA3A826AF}"/>
              </a:ext>
            </a:extLst>
          </p:cNvPr>
          <p:cNvSpPr txBox="1">
            <a:spLocks/>
          </p:cNvSpPr>
          <p:nvPr/>
        </p:nvSpPr>
        <p:spPr>
          <a:xfrm>
            <a:off x="10388600" y="6510528"/>
            <a:ext cx="180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C4985-ACD0-2B4C-8981-36243250F268}" type="slidenum">
              <a:rPr lang="en-US" smtClean="0">
                <a:solidFill>
                  <a:srgbClr val="083763"/>
                </a:solidFill>
              </a:rPr>
              <a:pPr/>
              <a:t>7</a:t>
            </a:fld>
            <a:endParaRPr lang="en-US" dirty="0">
              <a:solidFill>
                <a:srgbClr val="083763"/>
              </a:solidFill>
            </a:endParaRPr>
          </a:p>
        </p:txBody>
      </p:sp>
    </p:spTree>
    <p:extLst>
      <p:ext uri="{BB962C8B-B14F-4D97-AF65-F5344CB8AC3E}">
        <p14:creationId xmlns:p14="http://schemas.microsoft.com/office/powerpoint/2010/main" val="945855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96B1-4B76-466B-901F-0E18BBB19BF9}"/>
              </a:ext>
            </a:extLst>
          </p:cNvPr>
          <p:cNvSpPr>
            <a:spLocks noGrp="1"/>
          </p:cNvSpPr>
          <p:nvPr>
            <p:ph type="title"/>
          </p:nvPr>
        </p:nvSpPr>
        <p:spPr>
          <a:xfrm>
            <a:off x="1399821" y="237067"/>
            <a:ext cx="10630813" cy="1038840"/>
          </a:xfrm>
        </p:spPr>
        <p:txBody>
          <a:bodyPr>
            <a:noAutofit/>
          </a:bodyPr>
          <a:lstStyle/>
          <a:p>
            <a:r>
              <a:rPr lang="en-US" sz="3600" b="1" dirty="0">
                <a:solidFill>
                  <a:srgbClr val="083763"/>
                </a:solidFill>
                <a:ea typeface="Tahoma" panose="020B0604030504040204" pitchFamily="34" charset="0"/>
                <a:cs typeface="Tahoma" panose="020B0604030504040204" pitchFamily="34" charset="0"/>
              </a:rPr>
              <a:t>Solicitation Process</a:t>
            </a:r>
          </a:p>
        </p:txBody>
      </p:sp>
      <p:graphicFrame>
        <p:nvGraphicFramePr>
          <p:cNvPr id="9" name="Diagram 8" descr="First diagram illustrating the solicitation process with due dates for the solicitation release, deadline for written questions, and proposal due date.">
            <a:extLst>
              <a:ext uri="{FF2B5EF4-FFF2-40B4-BE49-F238E27FC236}">
                <a16:creationId xmlns:a16="http://schemas.microsoft.com/office/drawing/2014/main" id="{67C63506-787B-4572-B849-BB74BA969570}"/>
              </a:ext>
            </a:extLst>
          </p:cNvPr>
          <p:cNvGraphicFramePr/>
          <p:nvPr>
            <p:extLst>
              <p:ext uri="{D42A27DB-BD31-4B8C-83A1-F6EECF244321}">
                <p14:modId xmlns:p14="http://schemas.microsoft.com/office/powerpoint/2010/main" val="4023211211"/>
              </p:ext>
            </p:extLst>
          </p:nvPr>
        </p:nvGraphicFramePr>
        <p:xfrm>
          <a:off x="512651" y="968632"/>
          <a:ext cx="11041173" cy="280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a:extLst>
              <a:ext uri="{FF2B5EF4-FFF2-40B4-BE49-F238E27FC236}">
                <a16:creationId xmlns:a16="http://schemas.microsoft.com/office/drawing/2014/main" id="{A78DE4C8-482D-4CD8-A509-660EB04CD0AA}"/>
              </a:ext>
              <a:ext uri="{C183D7F6-B498-43B3-948B-1728B52AA6E4}">
                <adec:decorative xmlns:adec="http://schemas.microsoft.com/office/drawing/2017/decorative" val="1"/>
              </a:ext>
            </a:extLst>
          </p:cNvPr>
          <p:cNvGrpSpPr/>
          <p:nvPr/>
        </p:nvGrpSpPr>
        <p:grpSpPr>
          <a:xfrm rot="5400000">
            <a:off x="9699853" y="3413442"/>
            <a:ext cx="731520" cy="731520"/>
            <a:chOff x="8372567" y="1535635"/>
            <a:chExt cx="454857" cy="532097"/>
          </a:xfrm>
        </p:grpSpPr>
        <p:sp>
          <p:nvSpPr>
            <p:cNvPr id="12" name="Arrow: Right 11">
              <a:extLst>
                <a:ext uri="{FF2B5EF4-FFF2-40B4-BE49-F238E27FC236}">
                  <a16:creationId xmlns:a16="http://schemas.microsoft.com/office/drawing/2014/main" id="{060D804C-CF3E-4943-9734-23E46BD0BEF2}"/>
                </a:ext>
              </a:extLst>
            </p:cNvPr>
            <p:cNvSpPr/>
            <p:nvPr/>
          </p:nvSpPr>
          <p:spPr>
            <a:xfrm>
              <a:off x="8372567" y="1535635"/>
              <a:ext cx="454857" cy="53209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13" name="Arrow: Right 4">
              <a:extLst>
                <a:ext uri="{FF2B5EF4-FFF2-40B4-BE49-F238E27FC236}">
                  <a16:creationId xmlns:a16="http://schemas.microsoft.com/office/drawing/2014/main" id="{50C7DD1F-6E2F-4BD6-A563-F8D7C02F6B57}"/>
                </a:ext>
              </a:extLst>
            </p:cNvPr>
            <p:cNvSpPr txBox="1"/>
            <p:nvPr/>
          </p:nvSpPr>
          <p:spPr>
            <a:xfrm>
              <a:off x="8372567" y="1642054"/>
              <a:ext cx="318400" cy="3192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p:txBody>
        </p:sp>
      </p:grpSp>
      <p:graphicFrame>
        <p:nvGraphicFramePr>
          <p:cNvPr id="10" name="Diagram 9" descr="Second diagram illustrating the solicitation process with dates for the NOPA, CEC business meeting, and agreement start.">
            <a:extLst>
              <a:ext uri="{FF2B5EF4-FFF2-40B4-BE49-F238E27FC236}">
                <a16:creationId xmlns:a16="http://schemas.microsoft.com/office/drawing/2014/main" id="{D0F03838-15F8-4FF5-B0F8-CEF77C54CCEE}"/>
              </a:ext>
            </a:extLst>
          </p:cNvPr>
          <p:cNvGraphicFramePr/>
          <p:nvPr>
            <p:extLst>
              <p:ext uri="{D42A27DB-BD31-4B8C-83A1-F6EECF244321}">
                <p14:modId xmlns:p14="http://schemas.microsoft.com/office/powerpoint/2010/main" val="2902009394"/>
              </p:ext>
            </p:extLst>
          </p:nvPr>
        </p:nvGraphicFramePr>
        <p:xfrm>
          <a:off x="999544" y="3665571"/>
          <a:ext cx="10192911" cy="28098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Slide Number Placeholder 4">
            <a:extLst>
              <a:ext uri="{FF2B5EF4-FFF2-40B4-BE49-F238E27FC236}">
                <a16:creationId xmlns:a16="http://schemas.microsoft.com/office/drawing/2014/main" id="{D57E546E-350F-4F29-A4B3-DB953886F6A1}"/>
              </a:ext>
            </a:extLst>
          </p:cNvPr>
          <p:cNvSpPr txBox="1">
            <a:spLocks/>
          </p:cNvSpPr>
          <p:nvPr/>
        </p:nvSpPr>
        <p:spPr>
          <a:xfrm>
            <a:off x="10387584" y="6510528"/>
            <a:ext cx="180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C4985-ACD0-2B4C-8981-36243250F268}" type="slidenum">
              <a:rPr lang="en-US" smtClean="0">
                <a:solidFill>
                  <a:srgbClr val="083763"/>
                </a:solidFill>
              </a:rPr>
              <a:pPr/>
              <a:t>8</a:t>
            </a:fld>
            <a:endParaRPr lang="en-US" dirty="0">
              <a:solidFill>
                <a:srgbClr val="083763"/>
              </a:solidFill>
            </a:endParaRPr>
          </a:p>
        </p:txBody>
      </p:sp>
    </p:spTree>
    <p:extLst>
      <p:ext uri="{BB962C8B-B14F-4D97-AF65-F5344CB8AC3E}">
        <p14:creationId xmlns:p14="http://schemas.microsoft.com/office/powerpoint/2010/main" val="1096529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083763"/>
                </a:solidFill>
                <a:ea typeface="Tahoma" panose="020B0604030504040204" pitchFamily="34" charset="0"/>
                <a:cs typeface="Tahoma" panose="020B0604030504040204" pitchFamily="34" charset="0"/>
              </a:rPr>
              <a:t>Background Information</a:t>
            </a:r>
          </a:p>
        </p:txBody>
      </p:sp>
      <p:sp>
        <p:nvSpPr>
          <p:cNvPr id="5" name="Content Placeholder 4">
            <a:extLst>
              <a:ext uri="{FF2B5EF4-FFF2-40B4-BE49-F238E27FC236}">
                <a16:creationId xmlns:a16="http://schemas.microsoft.com/office/drawing/2014/main" id="{095EE561-5E5A-AFB1-9ED4-9A23D2C14FD3}"/>
              </a:ext>
            </a:extLst>
          </p:cNvPr>
          <p:cNvSpPr>
            <a:spLocks noGrp="1"/>
          </p:cNvSpPr>
          <p:nvPr>
            <p:ph idx="1"/>
          </p:nvPr>
        </p:nvSpPr>
        <p:spPr>
          <a:xfrm>
            <a:off x="1345228" y="1371600"/>
            <a:ext cx="9501544" cy="4351338"/>
          </a:xfrm>
        </p:spPr>
        <p:txBody>
          <a:bodyPr>
            <a:normAutofit/>
          </a:bodyPr>
          <a:lstStyle/>
          <a:p>
            <a:pPr marL="457200" indent="-457200">
              <a:spcAft>
                <a:spcPts val="1200"/>
              </a:spcAft>
              <a:buClr>
                <a:srgbClr val="FF6600"/>
              </a:buClr>
            </a:pPr>
            <a:r>
              <a:rPr lang="en-US" altLang="en-US" sz="3200" dirty="0">
                <a:solidFill>
                  <a:srgbClr val="083763"/>
                </a:solidFill>
              </a:rPr>
              <a:t>Warren-Alquist Act established CEC as primary energy policy and planning agency</a:t>
            </a:r>
          </a:p>
          <a:p>
            <a:pPr marL="457200" indent="-457200">
              <a:spcAft>
                <a:spcPts val="1200"/>
              </a:spcAft>
              <a:buClr>
                <a:srgbClr val="FF6600"/>
              </a:buClr>
            </a:pPr>
            <a:r>
              <a:rPr lang="en-US" altLang="en-US" sz="3200" dirty="0">
                <a:solidFill>
                  <a:srgbClr val="083763"/>
                </a:solidFill>
              </a:rPr>
              <a:t>Mandated CEC create and update Building Energy Efficiency Standards (Energy Code) </a:t>
            </a:r>
          </a:p>
          <a:p>
            <a:pPr marL="968375" lvl="1" indent="-457200">
              <a:spcAft>
                <a:spcPts val="1200"/>
              </a:spcAft>
              <a:buClr>
                <a:srgbClr val="FF6600"/>
              </a:buClr>
              <a:buFont typeface="Courier New" panose="02070309020205020404" pitchFamily="49" charset="0"/>
              <a:buChar char="o"/>
            </a:pPr>
            <a:r>
              <a:rPr lang="en-US" altLang="en-US" sz="3200" dirty="0">
                <a:solidFill>
                  <a:srgbClr val="083763"/>
                </a:solidFill>
              </a:rPr>
              <a:t>Updated on a three-year cycle</a:t>
            </a:r>
          </a:p>
          <a:p>
            <a:pPr marL="968375" lvl="1" indent="-457200">
              <a:spcAft>
                <a:spcPts val="1200"/>
              </a:spcAft>
              <a:buClr>
                <a:srgbClr val="FF6600"/>
              </a:buClr>
              <a:buFont typeface="Courier New" panose="02070309020205020404" pitchFamily="49" charset="0"/>
              <a:buChar char="o"/>
            </a:pPr>
            <a:r>
              <a:rPr lang="en-US" altLang="en-US" sz="3200" dirty="0">
                <a:solidFill>
                  <a:srgbClr val="083763"/>
                </a:solidFill>
              </a:rPr>
              <a:t>CBECC and CBECC-Res </a:t>
            </a:r>
          </a:p>
          <a:p>
            <a:pPr marL="511175" indent="-457200">
              <a:spcAft>
                <a:spcPts val="1200"/>
              </a:spcAft>
              <a:buClr>
                <a:srgbClr val="FF6600"/>
              </a:buClr>
              <a:buFont typeface="Arial" panose="020B0604020202020204" pitchFamily="34" charset="0"/>
              <a:buChar char="•"/>
            </a:pPr>
            <a:r>
              <a:rPr lang="en-US" altLang="en-US" sz="3200" dirty="0">
                <a:solidFill>
                  <a:srgbClr val="083763"/>
                </a:solidFill>
              </a:rPr>
              <a:t>CEC administers a robust compliance program</a:t>
            </a:r>
          </a:p>
          <a:p>
            <a:pPr marL="457200" indent="-457200">
              <a:spcAft>
                <a:spcPts val="1200"/>
              </a:spcAft>
              <a:buClr>
                <a:srgbClr val="FF6600"/>
              </a:buClr>
            </a:pPr>
            <a:endParaRPr lang="en-US" sz="2200" b="0" i="0" u="none" strike="noStrike" baseline="0" dirty="0">
              <a:latin typeface="Arial" panose="020B0604020202020204" pitchFamily="34" charset="0"/>
            </a:endParaRPr>
          </a:p>
          <a:p>
            <a:pPr marL="0" indent="0">
              <a:buNone/>
            </a:pPr>
            <a:endParaRPr lang="en-US" dirty="0"/>
          </a:p>
        </p:txBody>
      </p:sp>
      <p:sp>
        <p:nvSpPr>
          <p:cNvPr id="3" name="TextBox 2">
            <a:extLst>
              <a:ext uri="{FF2B5EF4-FFF2-40B4-BE49-F238E27FC236}">
                <a16:creationId xmlns:a16="http://schemas.microsoft.com/office/drawing/2014/main" id="{21BE63CA-DA63-2A95-4548-1F938CDBE674}"/>
              </a:ext>
            </a:extLst>
          </p:cNvPr>
          <p:cNvSpPr txBox="1"/>
          <p:nvPr/>
        </p:nvSpPr>
        <p:spPr>
          <a:xfrm>
            <a:off x="0" y="6382512"/>
            <a:ext cx="3773348" cy="369332"/>
          </a:xfrm>
          <a:prstGeom prst="rect">
            <a:avLst/>
          </a:prstGeom>
          <a:noFill/>
        </p:spPr>
        <p:txBody>
          <a:bodyPr wrap="square" rtlCol="0">
            <a:spAutoFit/>
          </a:bodyPr>
          <a:lstStyle/>
          <a:p>
            <a:r>
              <a:rPr lang="en-US" b="1" dirty="0">
                <a:solidFill>
                  <a:srgbClr val="083763"/>
                </a:solidFill>
                <a:ea typeface="Tahoma" panose="020B0604030504040204" pitchFamily="34" charset="0"/>
                <a:cs typeface="Tahoma" panose="020B0604030504040204" pitchFamily="34" charset="0"/>
              </a:rPr>
              <a:t>Solicitation Manual pages 4-5</a:t>
            </a:r>
          </a:p>
        </p:txBody>
      </p:sp>
      <p:sp>
        <p:nvSpPr>
          <p:cNvPr id="2" name="Slide Number Placeholder 1">
            <a:extLst>
              <a:ext uri="{FF2B5EF4-FFF2-40B4-BE49-F238E27FC236}">
                <a16:creationId xmlns:a16="http://schemas.microsoft.com/office/drawing/2014/main" id="{637CD805-6CFC-40EA-84AF-95539A5AE6EB}"/>
              </a:ext>
            </a:extLst>
          </p:cNvPr>
          <p:cNvSpPr>
            <a:spLocks noGrp="1"/>
          </p:cNvSpPr>
          <p:nvPr>
            <p:ph type="sldNum" sz="quarter" idx="12"/>
          </p:nvPr>
        </p:nvSpPr>
        <p:spPr>
          <a:xfrm>
            <a:off x="10388600" y="6510528"/>
            <a:ext cx="1803400" cy="365125"/>
          </a:xfrm>
        </p:spPr>
        <p:txBody>
          <a:bodyPr/>
          <a:lstStyle/>
          <a:p>
            <a:fld id="{005C4985-ACD0-2B4C-8981-36243250F268}" type="slidenum">
              <a:rPr lang="en-US" smtClean="0">
                <a:solidFill>
                  <a:srgbClr val="083763"/>
                </a:solidFill>
              </a:rPr>
              <a:t>9</a:t>
            </a:fld>
            <a:endParaRPr lang="en-US" dirty="0">
              <a:solidFill>
                <a:srgbClr val="083763"/>
              </a:solidFill>
            </a:endParaRPr>
          </a:p>
        </p:txBody>
      </p:sp>
    </p:spTree>
    <p:extLst>
      <p:ext uri="{BB962C8B-B14F-4D97-AF65-F5344CB8AC3E}">
        <p14:creationId xmlns:p14="http://schemas.microsoft.com/office/powerpoint/2010/main" val="198284016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8368B6D5-F204-4B65-84EA-B3CA26285F23}"/>
    </a:ext>
  </a:extLst>
</a:theme>
</file>

<file path=ppt/theme/theme3.xml><?xml version="1.0" encoding="utf-8"?>
<a:theme xmlns:a="http://schemas.openxmlformats.org/drawingml/2006/main" name="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21AD90A9-1078-4D80-9179-8FB377AC82FB}"/>
    </a:ext>
  </a:extLst>
</a:theme>
</file>

<file path=ppt/theme/theme4.xml><?xml version="1.0" encoding="utf-8"?>
<a:theme xmlns:a="http://schemas.openxmlformats.org/drawingml/2006/main" name="1_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5.xml><?xml version="1.0" encoding="utf-8"?>
<a:theme xmlns:a="http://schemas.openxmlformats.org/drawingml/2006/main" name="Content: blank backgrou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AF470B7-4331-9747-8595-3EF89398B172}"/>
    </a:ext>
  </a:extLst>
</a:theme>
</file>

<file path=ppt/theme/theme6.xml><?xml version="1.0" encoding="utf-8"?>
<a:theme xmlns:a="http://schemas.openxmlformats.org/drawingml/2006/main" name="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9BED353F-D520-41B3-823D-FDD28FB30B2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d8f96eb-fd66-40ff-97bd-531861918a24">
      <Terms xmlns="http://schemas.microsoft.com/office/infopath/2007/PartnerControls"/>
    </lcf76f155ced4ddcb4097134ff3c332f>
    <TaxCatchAll xmlns="7fd971b3-680e-4a8c-a055-b1c03463db4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B7B41DB627AE4EB3F6404FB32D4857" ma:contentTypeVersion="15" ma:contentTypeDescription="Create a new document." ma:contentTypeScope="" ma:versionID="9ac91da2d81f4e0c4c8aedf0ab4c17e1">
  <xsd:schema xmlns:xsd="http://www.w3.org/2001/XMLSchema" xmlns:xs="http://www.w3.org/2001/XMLSchema" xmlns:p="http://schemas.microsoft.com/office/2006/metadata/properties" xmlns:ns2="7fd971b3-680e-4a8c-a055-b1c03463db40" xmlns:ns3="7d8f96eb-fd66-40ff-97bd-531861918a24" targetNamespace="http://schemas.microsoft.com/office/2006/metadata/properties" ma:root="true" ma:fieldsID="63416ba19f53a5a0d5716b88541165dc" ns2:_="" ns3:_="">
    <xsd:import namespace="7fd971b3-680e-4a8c-a055-b1c03463db40"/>
    <xsd:import namespace="7d8f96eb-fd66-40ff-97bd-531861918a2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d971b3-680e-4a8c-a055-b1c03463db4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1fe4adc-3c1d-436f-aa4e-28e05a2d422d}" ma:internalName="TaxCatchAll" ma:showField="CatchAllData" ma:web="7fd971b3-680e-4a8c-a055-b1c03463db4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d8f96eb-fd66-40ff-97bd-531861918a2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6df981b-247c-4b11-954d-40cb1951968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D47BC5-A322-4D97-BB13-85ABAA898AAC}">
  <ds:schemaRefs>
    <ds:schemaRef ds:uri="http://schemas.microsoft.com/sharepoint/v3/contenttype/forms"/>
  </ds:schemaRefs>
</ds:datastoreItem>
</file>

<file path=customXml/itemProps2.xml><?xml version="1.0" encoding="utf-8"?>
<ds:datastoreItem xmlns:ds="http://schemas.openxmlformats.org/officeDocument/2006/customXml" ds:itemID="{E81E035C-9E39-43DB-88D2-4ACE4072E4A4}">
  <ds:schemaRefs>
    <ds:schemaRef ds:uri="http://purl.org/dc/elements/1.1/"/>
    <ds:schemaRef ds:uri="7fd971b3-680e-4a8c-a055-b1c03463db40"/>
    <ds:schemaRef ds:uri="http://schemas.microsoft.com/office/2006/metadata/properties"/>
    <ds:schemaRef ds:uri="http://www.w3.org/XML/1998/namespace"/>
    <ds:schemaRef ds:uri="http://schemas.microsoft.com/office/2006/documentManagement/types"/>
    <ds:schemaRef ds:uri="http://purl.org/dc/terms/"/>
    <ds:schemaRef ds:uri="7d8f96eb-fd66-40ff-97bd-531861918a24"/>
    <ds:schemaRef ds:uri="http://schemas.microsoft.com/office/infopath/2007/PartnerControls"/>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6BC5748B-9ABF-4F62-8C1D-762F2805CE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d971b3-680e-4a8c-a055-b1c03463db40"/>
    <ds:schemaRef ds:uri="7d8f96eb-fd66-40ff-97bd-531861918a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2187</Words>
  <Application>Microsoft Office PowerPoint</Application>
  <PresentationFormat>Widescreen</PresentationFormat>
  <Paragraphs>474</Paragraphs>
  <Slides>46</Slides>
  <Notes>46</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46</vt:i4>
      </vt:variant>
    </vt:vector>
  </HeadingPairs>
  <TitlesOfParts>
    <vt:vector size="59" baseType="lpstr">
      <vt:lpstr>Arial</vt:lpstr>
      <vt:lpstr>Arial Black</vt:lpstr>
      <vt:lpstr>Calibri</vt:lpstr>
      <vt:lpstr>Courier New</vt:lpstr>
      <vt:lpstr>Tahoma</vt:lpstr>
      <vt:lpstr>Times New Roman</vt:lpstr>
      <vt:lpstr>Wingdings</vt:lpstr>
      <vt:lpstr>1_Office Theme</vt:lpstr>
      <vt:lpstr>Title</vt:lpstr>
      <vt:lpstr>Content</vt:lpstr>
      <vt:lpstr>1_Content</vt:lpstr>
      <vt:lpstr>Content: blank background</vt:lpstr>
      <vt:lpstr>Title/Section</vt:lpstr>
      <vt:lpstr>RFQ-24-401 Pre-Bid Conference</vt:lpstr>
      <vt:lpstr>Welcome and Introductions</vt:lpstr>
      <vt:lpstr>Agenda</vt:lpstr>
      <vt:lpstr>Housekeeping Items</vt:lpstr>
      <vt:lpstr>Commitment to Diversity</vt:lpstr>
      <vt:lpstr>We Want to Hear from You!</vt:lpstr>
      <vt:lpstr>Solicitation Overview</vt:lpstr>
      <vt:lpstr>Solicitation Process</vt:lpstr>
      <vt:lpstr>Background Information</vt:lpstr>
      <vt:lpstr>Goals</vt:lpstr>
      <vt:lpstr>Purpose of this Solicitation</vt:lpstr>
      <vt:lpstr>Key Activities and Dates</vt:lpstr>
      <vt:lpstr>Available Funding</vt:lpstr>
      <vt:lpstr>Work Authorizations (WAs)</vt:lpstr>
      <vt:lpstr>Retainer Contract</vt:lpstr>
      <vt:lpstr>Eligible Firms</vt:lpstr>
      <vt:lpstr>Solicitation Webpage</vt:lpstr>
      <vt:lpstr>Solicitation Webpage (continued)</vt:lpstr>
      <vt:lpstr>Scope of Work</vt:lpstr>
      <vt:lpstr>Scope of Work Tasks</vt:lpstr>
      <vt:lpstr>Task 1: Requirements</vt:lpstr>
      <vt:lpstr>Task 1: Form 805</vt:lpstr>
      <vt:lpstr>Task 1: Form 700 </vt:lpstr>
      <vt:lpstr>Standard Agreement Example (Attachment 6)</vt:lpstr>
      <vt:lpstr>SOQ Format, Required Documents, and Method for Delivery</vt:lpstr>
      <vt:lpstr>Method for Delivery</vt:lpstr>
      <vt:lpstr>Method for Delivery (continued)</vt:lpstr>
      <vt:lpstr>SOQ Format &amp; Organization</vt:lpstr>
      <vt:lpstr>Section 1, Administrative Response</vt:lpstr>
      <vt:lpstr>Section 2, Technical Response</vt:lpstr>
      <vt:lpstr>Confidential Information</vt:lpstr>
      <vt:lpstr>Modifying or Withdrawing SOQs</vt:lpstr>
      <vt:lpstr>Evaluation Process and Criteria</vt:lpstr>
      <vt:lpstr>SOQ Evaluation</vt:lpstr>
      <vt:lpstr>Administrative &amp; Completeness Screening Criteria</vt:lpstr>
      <vt:lpstr>Grounds for Rejection</vt:lpstr>
      <vt:lpstr>Evaluation of Qualifications</vt:lpstr>
      <vt:lpstr>Evaluation Criteria</vt:lpstr>
      <vt:lpstr>Notice of Proposed Award (NOPA)</vt:lpstr>
      <vt:lpstr>Business Participation Programs</vt:lpstr>
      <vt:lpstr>Applicable Business Participation Programs</vt:lpstr>
      <vt:lpstr>Disabled Veteran Business Enterprise (DVBE)</vt:lpstr>
      <vt:lpstr>Questions &amp; Answers (Q&amp;A)</vt:lpstr>
      <vt:lpstr>Written Questions</vt:lpstr>
      <vt:lpstr>Question and Answers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2023-12-18T22:46:48Z</dcterms:created>
  <dcterms:modified xsi:type="dcterms:W3CDTF">2024-10-02T16:37:48Z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0x01010082B7B41DB627AE4EB3F6404FB32D4857</vt:lpwstr>
  </property>
  <property fmtid="{D5CDD505-2E9C-101B-9397-08002B2CF9AE}" pid="3" name="MediaServiceImageTags">
    <vt:lpwstr/>
  </property>
</Properties>
</file>