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9" r:id="rId2"/>
  </p:sldMasterIdLst>
  <p:notesMasterIdLst>
    <p:notesMasterId r:id="rId7"/>
  </p:notesMasterIdLst>
  <p:sldIdLst>
    <p:sldId id="469" r:id="rId3"/>
    <p:sldId id="547" r:id="rId4"/>
    <p:sldId id="556" r:id="rId5"/>
    <p:sldId id="269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0960F7-D697-4A98-A028-13EDAF7E2BE7}" v="1" dt="2024-11-06T00:59:09.6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7" autoAdjust="0"/>
    <p:restoredTop sz="94660"/>
  </p:normalViewPr>
  <p:slideViewPr>
    <p:cSldViewPr snapToGrid="0">
      <p:cViewPr varScale="1">
        <p:scale>
          <a:sx n="75" d="100"/>
          <a:sy n="75" d="100"/>
        </p:scale>
        <p:origin x="408" y="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customXml" Target="../customXml/item2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Relationship Id="rId14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hmidt-Poolman, Martine@Energy" userId="3be5bbdf-b139-4f3b-b926-44ba16c2a536" providerId="ADAL" clId="{970960F7-D697-4A98-A028-13EDAF7E2BE7}"/>
    <pc:docChg chg="modSld">
      <pc:chgData name="Schmidt-Poolman, Martine@Energy" userId="3be5bbdf-b139-4f3b-b926-44ba16c2a536" providerId="ADAL" clId="{970960F7-D697-4A98-A028-13EDAF7E2BE7}" dt="2024-11-06T00:58:09.158" v="576" actId="13244"/>
      <pc:docMkLst>
        <pc:docMk/>
      </pc:docMkLst>
      <pc:sldChg chg="modSp mod">
        <pc:chgData name="Schmidt-Poolman, Martine@Energy" userId="3be5bbdf-b139-4f3b-b926-44ba16c2a536" providerId="ADAL" clId="{970960F7-D697-4A98-A028-13EDAF7E2BE7}" dt="2024-11-06T00:58:09.158" v="576" actId="13244"/>
        <pc:sldMkLst>
          <pc:docMk/>
          <pc:sldMk cId="1823379759" sldId="2695"/>
        </pc:sldMkLst>
        <pc:picChg chg="mod ord">
          <ac:chgData name="Schmidt-Poolman, Martine@Energy" userId="3be5bbdf-b139-4f3b-b926-44ba16c2a536" providerId="ADAL" clId="{970960F7-D697-4A98-A028-13EDAF7E2BE7}" dt="2024-11-06T00:58:09.158" v="576" actId="13244"/>
          <ac:picMkLst>
            <pc:docMk/>
            <pc:sldMk cId="1823379759" sldId="2695"/>
            <ac:picMk id="8" creationId="{880ECBD1-B4CB-FE83-118A-02442E88312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F60FB4-1045-4628-9633-92C586F0976F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BF1F03-A5FE-48B9-8853-B3A8A7336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211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0" i="1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5D4CD6F-1255-46E6-BF72-5A35B2A81E8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7384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5D4CD6F-1255-46E6-BF72-5A35B2A81E8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474419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5D4CD6F-1255-46E6-BF72-5A35B2A81E8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105427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5D4CD6F-1255-46E6-BF72-5A35B2A81E8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18484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 l="60000" r="-6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1"/>
          <p:cNvSpPr/>
          <p:nvPr/>
        </p:nvSpPr>
        <p:spPr>
          <a:xfrm>
            <a:off x="5181600" y="0"/>
            <a:ext cx="4800600" cy="6858000"/>
          </a:xfrm>
          <a:custGeom>
            <a:avLst/>
            <a:gdLst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9144000 w 9144000"/>
              <a:gd name="connsiteY2" fmla="*/ 5143500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4724400 w 9144000"/>
              <a:gd name="connsiteY2" fmla="*/ 5133975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4724400 w 7239000"/>
              <a:gd name="connsiteY2" fmla="*/ 5133975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363855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3638550 w 7239000"/>
              <a:gd name="connsiteY4" fmla="*/ 0 h 5143500"/>
              <a:gd name="connsiteX0" fmla="*/ 0 w 3600450"/>
              <a:gd name="connsiteY0" fmla="*/ 0 h 5143500"/>
              <a:gd name="connsiteX1" fmla="*/ 3600450 w 3600450"/>
              <a:gd name="connsiteY1" fmla="*/ 0 h 5143500"/>
              <a:gd name="connsiteX2" fmla="*/ 2276475 w 3600450"/>
              <a:gd name="connsiteY2" fmla="*/ 5143500 h 5143500"/>
              <a:gd name="connsiteX3" fmla="*/ 9525 w 3600450"/>
              <a:gd name="connsiteY3" fmla="*/ 5133975 h 5143500"/>
              <a:gd name="connsiteX4" fmla="*/ 0 w 3600450"/>
              <a:gd name="connsiteY4" fmla="*/ 0 h 5143500"/>
              <a:gd name="connsiteX0" fmla="*/ 0 w 3600450"/>
              <a:gd name="connsiteY0" fmla="*/ 0 h 5143500"/>
              <a:gd name="connsiteX1" fmla="*/ 3600450 w 3600450"/>
              <a:gd name="connsiteY1" fmla="*/ 0 h 5143500"/>
              <a:gd name="connsiteX2" fmla="*/ 2276475 w 3600450"/>
              <a:gd name="connsiteY2" fmla="*/ 5143500 h 5143500"/>
              <a:gd name="connsiteX3" fmla="*/ 0 w 3600450"/>
              <a:gd name="connsiteY3" fmla="*/ 5133975 h 5143500"/>
              <a:gd name="connsiteX4" fmla="*/ 0 w 3600450"/>
              <a:gd name="connsiteY4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00450" h="5143500">
                <a:moveTo>
                  <a:pt x="0" y="0"/>
                </a:moveTo>
                <a:lnTo>
                  <a:pt x="3600450" y="0"/>
                </a:lnTo>
                <a:lnTo>
                  <a:pt x="2276475" y="5143500"/>
                </a:lnTo>
                <a:lnTo>
                  <a:pt x="0" y="51339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6" name="Rectangle 1"/>
          <p:cNvSpPr/>
          <p:nvPr/>
        </p:nvSpPr>
        <p:spPr>
          <a:xfrm>
            <a:off x="0" y="0"/>
            <a:ext cx="9652000" cy="6858000"/>
          </a:xfrm>
          <a:custGeom>
            <a:avLst/>
            <a:gdLst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9144000 w 9144000"/>
              <a:gd name="connsiteY2" fmla="*/ 5143500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4724400 w 9144000"/>
              <a:gd name="connsiteY2" fmla="*/ 5133975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4724400 w 7239000"/>
              <a:gd name="connsiteY2" fmla="*/ 5133975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39000" h="5143500">
                <a:moveTo>
                  <a:pt x="0" y="0"/>
                </a:moveTo>
                <a:lnTo>
                  <a:pt x="7239000" y="0"/>
                </a:lnTo>
                <a:lnTo>
                  <a:pt x="5915025" y="5143500"/>
                </a:lnTo>
                <a:lnTo>
                  <a:pt x="0" y="514350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01" y="584200"/>
            <a:ext cx="1845055" cy="1625600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2251455" y="616108"/>
            <a:ext cx="6705600" cy="14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33">
                <a:solidFill>
                  <a:schemeClr val="bg1"/>
                </a:solidFill>
                <a:latin typeface="Century Gothic" panose="020B0502020202020204" pitchFamily="34" charset="0"/>
              </a:rPr>
              <a:t>California</a:t>
            </a:r>
          </a:p>
          <a:p>
            <a:r>
              <a:rPr lang="en-US" sz="2933">
                <a:solidFill>
                  <a:schemeClr val="bg1"/>
                </a:solidFill>
                <a:latin typeface="Century Gothic" panose="020B0502020202020204" pitchFamily="34" charset="0"/>
              </a:rPr>
              <a:t>Energy Commission</a:t>
            </a:r>
          </a:p>
          <a:p>
            <a:r>
              <a:rPr lang="en-US" sz="2933">
                <a:solidFill>
                  <a:schemeClr val="bg1"/>
                </a:solidFill>
                <a:latin typeface="Century Gothic" panose="020B0502020202020204" pitchFamily="34" charset="0"/>
              </a:rPr>
              <a:t>Research &amp; Development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06400" y="2717800"/>
            <a:ext cx="782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>
                <a:solidFill>
                  <a:schemeClr val="bg1"/>
                </a:solidFill>
                <a:latin typeface="Segoe UI Semibold" panose="020B0702040204020203" pitchFamily="34" charset="0"/>
              </a:rPr>
              <a:t>TITLE OF PRESENTATION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40583" y="3524191"/>
            <a:ext cx="5791200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67">
                <a:solidFill>
                  <a:schemeClr val="accent5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Name of Presenter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38912" y="3937001"/>
            <a:ext cx="6876288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67">
                <a:solidFill>
                  <a:schemeClr val="accent5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Energy Research and Development Division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06400" y="5359400"/>
            <a:ext cx="5791200" cy="1077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Title of conference/meeting</a:t>
            </a:r>
          </a:p>
          <a:p>
            <a:r>
              <a:rPr lang="en-US" sz="21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Location presentation was given</a:t>
            </a:r>
          </a:p>
          <a:p>
            <a:r>
              <a:rPr lang="en-US" sz="21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Date of meeting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508000" y="4927600"/>
            <a:ext cx="75184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angle 1"/>
          <p:cNvSpPr/>
          <p:nvPr userDrawn="1"/>
        </p:nvSpPr>
        <p:spPr>
          <a:xfrm>
            <a:off x="5181600" y="0"/>
            <a:ext cx="4800600" cy="6858000"/>
          </a:xfrm>
          <a:custGeom>
            <a:avLst/>
            <a:gdLst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9144000 w 9144000"/>
              <a:gd name="connsiteY2" fmla="*/ 5143500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4724400 w 9144000"/>
              <a:gd name="connsiteY2" fmla="*/ 5133975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4724400 w 7239000"/>
              <a:gd name="connsiteY2" fmla="*/ 5133975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363855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3638550 w 7239000"/>
              <a:gd name="connsiteY4" fmla="*/ 0 h 5143500"/>
              <a:gd name="connsiteX0" fmla="*/ 0 w 3600450"/>
              <a:gd name="connsiteY0" fmla="*/ 0 h 5143500"/>
              <a:gd name="connsiteX1" fmla="*/ 3600450 w 3600450"/>
              <a:gd name="connsiteY1" fmla="*/ 0 h 5143500"/>
              <a:gd name="connsiteX2" fmla="*/ 2276475 w 3600450"/>
              <a:gd name="connsiteY2" fmla="*/ 5143500 h 5143500"/>
              <a:gd name="connsiteX3" fmla="*/ 9525 w 3600450"/>
              <a:gd name="connsiteY3" fmla="*/ 5133975 h 5143500"/>
              <a:gd name="connsiteX4" fmla="*/ 0 w 3600450"/>
              <a:gd name="connsiteY4" fmla="*/ 0 h 5143500"/>
              <a:gd name="connsiteX0" fmla="*/ 0 w 3600450"/>
              <a:gd name="connsiteY0" fmla="*/ 0 h 5143500"/>
              <a:gd name="connsiteX1" fmla="*/ 3600450 w 3600450"/>
              <a:gd name="connsiteY1" fmla="*/ 0 h 5143500"/>
              <a:gd name="connsiteX2" fmla="*/ 2276475 w 3600450"/>
              <a:gd name="connsiteY2" fmla="*/ 5143500 h 5143500"/>
              <a:gd name="connsiteX3" fmla="*/ 0 w 3600450"/>
              <a:gd name="connsiteY3" fmla="*/ 5133975 h 5143500"/>
              <a:gd name="connsiteX4" fmla="*/ 0 w 3600450"/>
              <a:gd name="connsiteY4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00450" h="5143500">
                <a:moveTo>
                  <a:pt x="0" y="0"/>
                </a:moveTo>
                <a:lnTo>
                  <a:pt x="3600450" y="0"/>
                </a:lnTo>
                <a:lnTo>
                  <a:pt x="2276475" y="5143500"/>
                </a:lnTo>
                <a:lnTo>
                  <a:pt x="0" y="51339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ectangle 1"/>
          <p:cNvSpPr/>
          <p:nvPr userDrawn="1"/>
        </p:nvSpPr>
        <p:spPr>
          <a:xfrm>
            <a:off x="0" y="0"/>
            <a:ext cx="9652000" cy="6858000"/>
          </a:xfrm>
          <a:custGeom>
            <a:avLst/>
            <a:gdLst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9144000 w 9144000"/>
              <a:gd name="connsiteY2" fmla="*/ 5143500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4724400 w 9144000"/>
              <a:gd name="connsiteY2" fmla="*/ 5133975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4724400 w 7239000"/>
              <a:gd name="connsiteY2" fmla="*/ 5133975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39000" h="5143500">
                <a:moveTo>
                  <a:pt x="0" y="0"/>
                </a:moveTo>
                <a:lnTo>
                  <a:pt x="7239000" y="0"/>
                </a:lnTo>
                <a:lnTo>
                  <a:pt x="5915025" y="5143500"/>
                </a:lnTo>
                <a:lnTo>
                  <a:pt x="0" y="514350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01" y="584200"/>
            <a:ext cx="1845055" cy="1625600"/>
          </a:xfrm>
          <a:prstGeom prst="rect">
            <a:avLst/>
          </a:prstGeom>
        </p:spPr>
      </p:pic>
      <p:sp>
        <p:nvSpPr>
          <p:cNvPr id="14" name="TextBox 13"/>
          <p:cNvSpPr txBox="1"/>
          <p:nvPr userDrawn="1"/>
        </p:nvSpPr>
        <p:spPr>
          <a:xfrm>
            <a:off x="2336801" y="1025684"/>
            <a:ext cx="5774945" cy="543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33">
                <a:solidFill>
                  <a:schemeClr val="bg1"/>
                </a:solidFill>
                <a:latin typeface="Century Gothic" panose="020B0502020202020204" pitchFamily="34" charset="0"/>
              </a:rPr>
              <a:t>California</a:t>
            </a:r>
            <a:r>
              <a:rPr lang="en-US" sz="2933" baseline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933">
                <a:solidFill>
                  <a:schemeClr val="bg1"/>
                </a:solidFill>
                <a:latin typeface="Century Gothic" panose="020B0502020202020204" pitchFamily="34" charset="0"/>
              </a:rPr>
              <a:t>Energy Commission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508000" y="4927600"/>
            <a:ext cx="75184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08000" y="2514600"/>
            <a:ext cx="8026400" cy="1009651"/>
          </a:xfrm>
        </p:spPr>
        <p:txBody>
          <a:bodyPr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08000" y="3511549"/>
            <a:ext cx="7518400" cy="425451"/>
          </a:xfrm>
        </p:spPr>
        <p:txBody>
          <a:bodyPr>
            <a:noAutofit/>
          </a:bodyPr>
          <a:lstStyle>
            <a:lvl1pPr>
              <a:defRPr sz="2667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95301" y="5340349"/>
            <a:ext cx="6108700" cy="425451"/>
          </a:xfrm>
        </p:spPr>
        <p:txBody>
          <a:bodyPr>
            <a:noAutofit/>
          </a:bodyPr>
          <a:lstStyle>
            <a:lvl1pPr>
              <a:defRPr sz="2133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5577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 typeface="Arial" panose="020B0604020202020204" pitchFamily="34" charset="0"/>
              <a:buNone/>
              <a:defRPr sz="3467">
                <a:solidFill>
                  <a:schemeClr val="tx2"/>
                </a:solidFill>
              </a:defRPr>
            </a:lvl1pPr>
            <a:lvl2pPr marL="990575" indent="-380990">
              <a:buFontTx/>
              <a:buBlip>
                <a:blip r:embed="rId2"/>
              </a:buBlip>
              <a:defRPr sz="3200">
                <a:solidFill>
                  <a:schemeClr val="tx2"/>
                </a:solidFill>
              </a:defRPr>
            </a:lvl2pPr>
            <a:lvl3pPr marL="1523962" indent="-304792">
              <a:buFontTx/>
              <a:buBlip>
                <a:blip r:embed="rId2"/>
              </a:buBlip>
              <a:defRPr sz="2667">
                <a:solidFill>
                  <a:schemeClr val="tx2"/>
                </a:solidFill>
              </a:defRPr>
            </a:lvl3pPr>
            <a:lvl4pPr marL="2133547" indent="-304792">
              <a:buFontTx/>
              <a:buBlip>
                <a:blip r:embed="rId2"/>
              </a:buBlip>
              <a:defRPr sz="2400">
                <a:solidFill>
                  <a:schemeClr val="tx2"/>
                </a:solidFill>
              </a:defRPr>
            </a:lvl4pPr>
            <a:lvl5pPr marL="2743131" indent="-304792">
              <a:buFontTx/>
              <a:buBlip>
                <a:blip r:embed="rId2"/>
              </a:buBlip>
              <a:defRPr sz="2133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501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9650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667"/>
            </a:lvl1pPr>
            <a:lvl2pPr marL="990575" indent="-380990">
              <a:buFontTx/>
              <a:buBlip>
                <a:blip r:embed="rId2"/>
              </a:buBlip>
              <a:defRPr sz="2667"/>
            </a:lvl2pPr>
            <a:lvl3pPr marL="1523962" indent="-304792">
              <a:buFontTx/>
              <a:buBlip>
                <a:blip r:embed="rId2"/>
              </a:buBlip>
              <a:defRPr sz="2400"/>
            </a:lvl3pPr>
            <a:lvl4pPr marL="2133547" indent="-304792">
              <a:buFontTx/>
              <a:buBlip>
                <a:blip r:embed="rId2"/>
              </a:buBlip>
              <a:defRPr sz="2133"/>
            </a:lvl4pPr>
            <a:lvl5pPr marL="2743131" indent="-304792">
              <a:buFontTx/>
              <a:buBlip>
                <a:blip r:embed="rId2"/>
              </a:buBlip>
              <a:defRPr sz="2133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667"/>
            </a:lvl1pPr>
            <a:lvl2pPr marL="990575" indent="-380990">
              <a:buFontTx/>
              <a:buBlip>
                <a:blip r:embed="rId2"/>
              </a:buBlip>
              <a:defRPr sz="3200"/>
            </a:lvl2pPr>
            <a:lvl3pPr marL="1523962" indent="-304792">
              <a:buFontTx/>
              <a:buBlip>
                <a:blip r:embed="rId2"/>
              </a:buBlip>
              <a:defRPr sz="2667"/>
            </a:lvl3pPr>
            <a:lvl4pPr marL="2133547" indent="-304792">
              <a:buFontTx/>
              <a:buBlip>
                <a:blip r:embed="rId2"/>
              </a:buBlip>
              <a:defRPr sz="2400"/>
            </a:lvl4pPr>
            <a:lvl5pPr marL="2743131" indent="-304792">
              <a:buFontTx/>
              <a:buBlip>
                <a:blip r:embed="rId2"/>
              </a:buBlip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8101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>
            <a:normAutofit/>
          </a:bodyPr>
          <a:lstStyle>
            <a:lvl1pPr marL="0" indent="0">
              <a:buNone/>
              <a:defRPr sz="2667" b="0">
                <a:latin typeface="Segoe UI Semibold" panose="020B0702040204020203" pitchFamily="34" charset="0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667"/>
            </a:lvl1pPr>
            <a:lvl2pPr marL="990575" indent="-380990">
              <a:buFontTx/>
              <a:buBlip>
                <a:blip r:embed="rId2"/>
              </a:buBlip>
              <a:defRPr sz="2667"/>
            </a:lvl2pPr>
            <a:lvl3pPr marL="1523962" indent="-304792">
              <a:buFontTx/>
              <a:buBlip>
                <a:blip r:embed="rId2"/>
              </a:buBlip>
              <a:defRPr sz="2400"/>
            </a:lvl3pPr>
            <a:lvl4pPr marL="2133547" indent="-304792">
              <a:buFontTx/>
              <a:buBlip>
                <a:blip r:embed="rId2"/>
              </a:buBlip>
              <a:defRPr sz="2133"/>
            </a:lvl4pPr>
            <a:lvl5pPr marL="2743131" indent="-304792">
              <a:buFontTx/>
              <a:buBlip>
                <a:blip r:embed="rId2"/>
              </a:buBlip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>
            <a:normAutofit/>
          </a:bodyPr>
          <a:lstStyle>
            <a:lvl1pPr marL="0" indent="0">
              <a:buNone/>
              <a:defRPr sz="2667" b="0">
                <a:latin typeface="Segoe UI Semibold" panose="020B0702040204020203" pitchFamily="34" charset="0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667"/>
            </a:lvl1pPr>
            <a:lvl2pPr marL="990575" indent="-380990">
              <a:buFontTx/>
              <a:buBlip>
                <a:blip r:embed="rId2"/>
              </a:buBlip>
              <a:defRPr sz="2667"/>
            </a:lvl2pPr>
            <a:lvl3pPr marL="1523962" indent="-304792">
              <a:buFontTx/>
              <a:buBlip>
                <a:blip r:embed="rId2"/>
              </a:buBlip>
              <a:defRPr sz="2400"/>
            </a:lvl3pPr>
            <a:lvl4pPr marL="2133547" indent="-304792">
              <a:buFontTx/>
              <a:buBlip>
                <a:blip r:embed="rId2"/>
              </a:buBlip>
              <a:defRPr sz="2133"/>
            </a:lvl4pPr>
            <a:lvl5pPr marL="2743131" indent="-304792">
              <a:buFontTx/>
              <a:buBlip>
                <a:blip r:embed="rId2"/>
              </a:buBlip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021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6694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0072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710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 typeface="Arial" panose="020B0604020202020204" pitchFamily="34" charset="0"/>
              <a:buNone/>
              <a:defRPr sz="3467">
                <a:solidFill>
                  <a:schemeClr val="tx2"/>
                </a:solidFill>
              </a:defRPr>
            </a:lvl1pPr>
            <a:lvl2pPr marL="990575" indent="-380990">
              <a:buFontTx/>
              <a:buBlip>
                <a:blip r:embed="rId2"/>
              </a:buBlip>
              <a:defRPr sz="3200">
                <a:solidFill>
                  <a:schemeClr val="tx2"/>
                </a:solidFill>
              </a:defRPr>
            </a:lvl2pPr>
            <a:lvl3pPr marL="1523962" indent="-304792">
              <a:buFontTx/>
              <a:buBlip>
                <a:blip r:embed="rId2"/>
              </a:buBlip>
              <a:defRPr sz="2667">
                <a:solidFill>
                  <a:schemeClr val="tx2"/>
                </a:solidFill>
              </a:defRPr>
            </a:lvl3pPr>
            <a:lvl4pPr marL="2133547" indent="-304792">
              <a:buFontTx/>
              <a:buBlip>
                <a:blip r:embed="rId2"/>
              </a:buBlip>
              <a:defRPr sz="2400">
                <a:solidFill>
                  <a:schemeClr val="tx2"/>
                </a:solidFill>
              </a:defRPr>
            </a:lvl4pPr>
            <a:lvl5pPr marL="2743131" indent="-304792">
              <a:buFontTx/>
              <a:buBlip>
                <a:blip r:embed="rId2"/>
              </a:buBlip>
              <a:defRPr sz="2133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980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27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667"/>
            </a:lvl1pPr>
            <a:lvl2pPr marL="990575" indent="-380990">
              <a:buFontTx/>
              <a:buBlip>
                <a:blip r:embed="rId2"/>
              </a:buBlip>
              <a:defRPr sz="2667"/>
            </a:lvl2pPr>
            <a:lvl3pPr marL="1523962" indent="-304792">
              <a:buFontTx/>
              <a:buBlip>
                <a:blip r:embed="rId2"/>
              </a:buBlip>
              <a:defRPr sz="2400"/>
            </a:lvl3pPr>
            <a:lvl4pPr marL="2133547" indent="-304792">
              <a:buFontTx/>
              <a:buBlip>
                <a:blip r:embed="rId2"/>
              </a:buBlip>
              <a:defRPr sz="2133"/>
            </a:lvl4pPr>
            <a:lvl5pPr marL="2743131" indent="-304792">
              <a:buFontTx/>
              <a:buBlip>
                <a:blip r:embed="rId2"/>
              </a:buBlip>
              <a:defRPr sz="2133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667"/>
            </a:lvl1pPr>
            <a:lvl2pPr marL="990575" indent="-380990">
              <a:buFontTx/>
              <a:buBlip>
                <a:blip r:embed="rId2"/>
              </a:buBlip>
              <a:defRPr sz="3200"/>
            </a:lvl2pPr>
            <a:lvl3pPr marL="1523962" indent="-304792">
              <a:buFontTx/>
              <a:buBlip>
                <a:blip r:embed="rId2"/>
              </a:buBlip>
              <a:defRPr sz="2667"/>
            </a:lvl3pPr>
            <a:lvl4pPr marL="2133547" indent="-304792">
              <a:buFontTx/>
              <a:buBlip>
                <a:blip r:embed="rId2"/>
              </a:buBlip>
              <a:defRPr sz="2400"/>
            </a:lvl4pPr>
            <a:lvl5pPr marL="2743131" indent="-304792">
              <a:buFontTx/>
              <a:buBlip>
                <a:blip r:embed="rId2"/>
              </a:buBlip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905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>
            <a:normAutofit/>
          </a:bodyPr>
          <a:lstStyle>
            <a:lvl1pPr marL="0" indent="0">
              <a:buNone/>
              <a:defRPr sz="2667" b="0">
                <a:latin typeface="Segoe UI Semibold" panose="020B0702040204020203" pitchFamily="34" charset="0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667"/>
            </a:lvl1pPr>
            <a:lvl2pPr marL="990575" indent="-380990">
              <a:buFontTx/>
              <a:buBlip>
                <a:blip r:embed="rId2"/>
              </a:buBlip>
              <a:defRPr sz="2667"/>
            </a:lvl2pPr>
            <a:lvl3pPr marL="1523962" indent="-304792">
              <a:buFontTx/>
              <a:buBlip>
                <a:blip r:embed="rId2"/>
              </a:buBlip>
              <a:defRPr sz="2400"/>
            </a:lvl3pPr>
            <a:lvl4pPr marL="2133547" indent="-304792">
              <a:buFontTx/>
              <a:buBlip>
                <a:blip r:embed="rId2"/>
              </a:buBlip>
              <a:defRPr sz="2133"/>
            </a:lvl4pPr>
            <a:lvl5pPr marL="2743131" indent="-304792">
              <a:buFontTx/>
              <a:buBlip>
                <a:blip r:embed="rId2"/>
              </a:buBlip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>
            <a:normAutofit/>
          </a:bodyPr>
          <a:lstStyle>
            <a:lvl1pPr marL="0" indent="0">
              <a:buNone/>
              <a:defRPr sz="2667" b="0">
                <a:latin typeface="Segoe UI Semibold" panose="020B0702040204020203" pitchFamily="34" charset="0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667"/>
            </a:lvl1pPr>
            <a:lvl2pPr marL="990575" indent="-380990">
              <a:buFontTx/>
              <a:buBlip>
                <a:blip r:embed="rId2"/>
              </a:buBlip>
              <a:defRPr sz="2667"/>
            </a:lvl2pPr>
            <a:lvl3pPr marL="1523962" indent="-304792">
              <a:buFontTx/>
              <a:buBlip>
                <a:blip r:embed="rId2"/>
              </a:buBlip>
              <a:defRPr sz="2400"/>
            </a:lvl3pPr>
            <a:lvl4pPr marL="2133547" indent="-304792">
              <a:buFontTx/>
              <a:buBlip>
                <a:blip r:embed="rId2"/>
              </a:buBlip>
              <a:defRPr sz="2133"/>
            </a:lvl4pPr>
            <a:lvl5pPr marL="2743131" indent="-304792">
              <a:buFontTx/>
              <a:buBlip>
                <a:blip r:embed="rId2"/>
              </a:buBlip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659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834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892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901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 l="60000" r="-6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1"/>
          <p:cNvSpPr/>
          <p:nvPr/>
        </p:nvSpPr>
        <p:spPr>
          <a:xfrm>
            <a:off x="5181600" y="0"/>
            <a:ext cx="4800600" cy="6858000"/>
          </a:xfrm>
          <a:custGeom>
            <a:avLst/>
            <a:gdLst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9144000 w 9144000"/>
              <a:gd name="connsiteY2" fmla="*/ 5143500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4724400 w 9144000"/>
              <a:gd name="connsiteY2" fmla="*/ 5133975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4724400 w 7239000"/>
              <a:gd name="connsiteY2" fmla="*/ 5133975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363855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3638550 w 7239000"/>
              <a:gd name="connsiteY4" fmla="*/ 0 h 5143500"/>
              <a:gd name="connsiteX0" fmla="*/ 0 w 3600450"/>
              <a:gd name="connsiteY0" fmla="*/ 0 h 5143500"/>
              <a:gd name="connsiteX1" fmla="*/ 3600450 w 3600450"/>
              <a:gd name="connsiteY1" fmla="*/ 0 h 5143500"/>
              <a:gd name="connsiteX2" fmla="*/ 2276475 w 3600450"/>
              <a:gd name="connsiteY2" fmla="*/ 5143500 h 5143500"/>
              <a:gd name="connsiteX3" fmla="*/ 9525 w 3600450"/>
              <a:gd name="connsiteY3" fmla="*/ 5133975 h 5143500"/>
              <a:gd name="connsiteX4" fmla="*/ 0 w 3600450"/>
              <a:gd name="connsiteY4" fmla="*/ 0 h 5143500"/>
              <a:gd name="connsiteX0" fmla="*/ 0 w 3600450"/>
              <a:gd name="connsiteY0" fmla="*/ 0 h 5143500"/>
              <a:gd name="connsiteX1" fmla="*/ 3600450 w 3600450"/>
              <a:gd name="connsiteY1" fmla="*/ 0 h 5143500"/>
              <a:gd name="connsiteX2" fmla="*/ 2276475 w 3600450"/>
              <a:gd name="connsiteY2" fmla="*/ 5143500 h 5143500"/>
              <a:gd name="connsiteX3" fmla="*/ 0 w 3600450"/>
              <a:gd name="connsiteY3" fmla="*/ 5133975 h 5143500"/>
              <a:gd name="connsiteX4" fmla="*/ 0 w 3600450"/>
              <a:gd name="connsiteY4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00450" h="5143500">
                <a:moveTo>
                  <a:pt x="0" y="0"/>
                </a:moveTo>
                <a:lnTo>
                  <a:pt x="3600450" y="0"/>
                </a:lnTo>
                <a:lnTo>
                  <a:pt x="2276475" y="5143500"/>
                </a:lnTo>
                <a:lnTo>
                  <a:pt x="0" y="51339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6" name="Rectangle 1"/>
          <p:cNvSpPr/>
          <p:nvPr/>
        </p:nvSpPr>
        <p:spPr>
          <a:xfrm>
            <a:off x="0" y="0"/>
            <a:ext cx="9652000" cy="6858000"/>
          </a:xfrm>
          <a:custGeom>
            <a:avLst/>
            <a:gdLst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9144000 w 9144000"/>
              <a:gd name="connsiteY2" fmla="*/ 5143500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4724400 w 9144000"/>
              <a:gd name="connsiteY2" fmla="*/ 5133975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4724400 w 7239000"/>
              <a:gd name="connsiteY2" fmla="*/ 5133975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39000" h="5143500">
                <a:moveTo>
                  <a:pt x="0" y="0"/>
                </a:moveTo>
                <a:lnTo>
                  <a:pt x="7239000" y="0"/>
                </a:lnTo>
                <a:lnTo>
                  <a:pt x="5915025" y="5143500"/>
                </a:lnTo>
                <a:lnTo>
                  <a:pt x="0" y="514350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01" y="584200"/>
            <a:ext cx="1845055" cy="1625600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2251455" y="616108"/>
            <a:ext cx="6705600" cy="14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33">
                <a:solidFill>
                  <a:schemeClr val="bg1"/>
                </a:solidFill>
                <a:latin typeface="Century Gothic" panose="020B0502020202020204" pitchFamily="34" charset="0"/>
              </a:rPr>
              <a:t>California</a:t>
            </a:r>
          </a:p>
          <a:p>
            <a:r>
              <a:rPr lang="en-US" sz="2933">
                <a:solidFill>
                  <a:schemeClr val="bg1"/>
                </a:solidFill>
                <a:latin typeface="Century Gothic" panose="020B0502020202020204" pitchFamily="34" charset="0"/>
              </a:rPr>
              <a:t>Energy Commission</a:t>
            </a:r>
          </a:p>
          <a:p>
            <a:r>
              <a:rPr lang="en-US" sz="2933">
                <a:solidFill>
                  <a:schemeClr val="bg1"/>
                </a:solidFill>
                <a:latin typeface="Century Gothic" panose="020B0502020202020204" pitchFamily="34" charset="0"/>
              </a:rPr>
              <a:t>Research &amp; Development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06400" y="2717800"/>
            <a:ext cx="782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>
                <a:solidFill>
                  <a:schemeClr val="bg1"/>
                </a:solidFill>
                <a:latin typeface="Segoe UI Semibold" panose="020B0702040204020203" pitchFamily="34" charset="0"/>
              </a:rPr>
              <a:t>TITLE OF PRESENTATION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40583" y="3524191"/>
            <a:ext cx="5791200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67">
                <a:solidFill>
                  <a:schemeClr val="accent5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Name of Presenter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38912" y="3937001"/>
            <a:ext cx="6876288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67">
                <a:solidFill>
                  <a:schemeClr val="accent5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Energy Research and Development Division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06400" y="5359400"/>
            <a:ext cx="5791200" cy="1077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Title of conference/meeting</a:t>
            </a:r>
          </a:p>
          <a:p>
            <a:r>
              <a:rPr lang="en-US" sz="21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Location presentation was given</a:t>
            </a:r>
          </a:p>
          <a:p>
            <a:r>
              <a:rPr lang="en-US" sz="21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Date of meeting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508000" y="4927600"/>
            <a:ext cx="75184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angle 1"/>
          <p:cNvSpPr/>
          <p:nvPr userDrawn="1"/>
        </p:nvSpPr>
        <p:spPr>
          <a:xfrm>
            <a:off x="5181600" y="0"/>
            <a:ext cx="4800600" cy="6858000"/>
          </a:xfrm>
          <a:custGeom>
            <a:avLst/>
            <a:gdLst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9144000 w 9144000"/>
              <a:gd name="connsiteY2" fmla="*/ 5143500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4724400 w 9144000"/>
              <a:gd name="connsiteY2" fmla="*/ 5133975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4724400 w 7239000"/>
              <a:gd name="connsiteY2" fmla="*/ 5133975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363855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3638550 w 7239000"/>
              <a:gd name="connsiteY4" fmla="*/ 0 h 5143500"/>
              <a:gd name="connsiteX0" fmla="*/ 0 w 3600450"/>
              <a:gd name="connsiteY0" fmla="*/ 0 h 5143500"/>
              <a:gd name="connsiteX1" fmla="*/ 3600450 w 3600450"/>
              <a:gd name="connsiteY1" fmla="*/ 0 h 5143500"/>
              <a:gd name="connsiteX2" fmla="*/ 2276475 w 3600450"/>
              <a:gd name="connsiteY2" fmla="*/ 5143500 h 5143500"/>
              <a:gd name="connsiteX3" fmla="*/ 9525 w 3600450"/>
              <a:gd name="connsiteY3" fmla="*/ 5133975 h 5143500"/>
              <a:gd name="connsiteX4" fmla="*/ 0 w 3600450"/>
              <a:gd name="connsiteY4" fmla="*/ 0 h 5143500"/>
              <a:gd name="connsiteX0" fmla="*/ 0 w 3600450"/>
              <a:gd name="connsiteY0" fmla="*/ 0 h 5143500"/>
              <a:gd name="connsiteX1" fmla="*/ 3600450 w 3600450"/>
              <a:gd name="connsiteY1" fmla="*/ 0 h 5143500"/>
              <a:gd name="connsiteX2" fmla="*/ 2276475 w 3600450"/>
              <a:gd name="connsiteY2" fmla="*/ 5143500 h 5143500"/>
              <a:gd name="connsiteX3" fmla="*/ 0 w 3600450"/>
              <a:gd name="connsiteY3" fmla="*/ 5133975 h 5143500"/>
              <a:gd name="connsiteX4" fmla="*/ 0 w 3600450"/>
              <a:gd name="connsiteY4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00450" h="5143500">
                <a:moveTo>
                  <a:pt x="0" y="0"/>
                </a:moveTo>
                <a:lnTo>
                  <a:pt x="3600450" y="0"/>
                </a:lnTo>
                <a:lnTo>
                  <a:pt x="2276475" y="5143500"/>
                </a:lnTo>
                <a:lnTo>
                  <a:pt x="0" y="51339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ectangle 1"/>
          <p:cNvSpPr/>
          <p:nvPr userDrawn="1"/>
        </p:nvSpPr>
        <p:spPr>
          <a:xfrm>
            <a:off x="0" y="0"/>
            <a:ext cx="9652000" cy="6858000"/>
          </a:xfrm>
          <a:custGeom>
            <a:avLst/>
            <a:gdLst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9144000 w 9144000"/>
              <a:gd name="connsiteY2" fmla="*/ 5143500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4724400 w 9144000"/>
              <a:gd name="connsiteY2" fmla="*/ 5133975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4724400 w 7239000"/>
              <a:gd name="connsiteY2" fmla="*/ 5133975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39000" h="5143500">
                <a:moveTo>
                  <a:pt x="0" y="0"/>
                </a:moveTo>
                <a:lnTo>
                  <a:pt x="7239000" y="0"/>
                </a:lnTo>
                <a:lnTo>
                  <a:pt x="5915025" y="5143500"/>
                </a:lnTo>
                <a:lnTo>
                  <a:pt x="0" y="514350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01" y="584200"/>
            <a:ext cx="1845055" cy="1625600"/>
          </a:xfrm>
          <a:prstGeom prst="rect">
            <a:avLst/>
          </a:prstGeom>
        </p:spPr>
      </p:pic>
      <p:sp>
        <p:nvSpPr>
          <p:cNvPr id="14" name="TextBox 13"/>
          <p:cNvSpPr txBox="1"/>
          <p:nvPr userDrawn="1"/>
        </p:nvSpPr>
        <p:spPr>
          <a:xfrm>
            <a:off x="2251455" y="1067513"/>
            <a:ext cx="6705600" cy="543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33">
                <a:solidFill>
                  <a:schemeClr val="bg1"/>
                </a:solidFill>
                <a:latin typeface="Century Gothic" panose="020B0502020202020204" pitchFamily="34" charset="0"/>
              </a:rPr>
              <a:t>California Energy Commission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508000" y="3937000"/>
            <a:ext cx="6876288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67">
                <a:solidFill>
                  <a:schemeClr val="accent5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Chair Robert B. Weisenmiller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508000" y="4927600"/>
            <a:ext cx="75184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08000" y="2514600"/>
            <a:ext cx="8026400" cy="1009651"/>
          </a:xfrm>
        </p:spPr>
        <p:txBody>
          <a:bodyPr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08000" y="3511549"/>
            <a:ext cx="7518400" cy="425451"/>
          </a:xfrm>
        </p:spPr>
        <p:txBody>
          <a:bodyPr>
            <a:noAutofit/>
          </a:bodyPr>
          <a:lstStyle>
            <a:lvl1pPr>
              <a:defRPr sz="2667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95301" y="5340349"/>
            <a:ext cx="6108700" cy="425451"/>
          </a:xfrm>
        </p:spPr>
        <p:txBody>
          <a:bodyPr>
            <a:noAutofit/>
          </a:bodyPr>
          <a:lstStyle>
            <a:lvl1pPr>
              <a:defRPr sz="2133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03564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13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12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77800"/>
            <a:ext cx="10972800" cy="101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45600" y="647700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20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ctr" defTabSz="1219170" rtl="0" eaLnBrk="1" latinLnBrk="0" hangingPunct="1">
        <a:spcBef>
          <a:spcPct val="0"/>
        </a:spcBef>
        <a:buNone/>
        <a:defRPr sz="4267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1219170" rtl="0" eaLnBrk="1" latinLnBrk="0" hangingPunct="1">
        <a:spcBef>
          <a:spcPct val="20000"/>
        </a:spcBef>
        <a:buFont typeface="Arial" panose="020B0604020202020204" pitchFamily="34" charset="0"/>
        <a:buNone/>
        <a:defRPr sz="3467" kern="1200">
          <a:solidFill>
            <a:schemeClr val="tx2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Tx/>
        <a:buBlip>
          <a:blip r:embed="rId11"/>
        </a:buBlip>
        <a:defRPr sz="3200" kern="1200">
          <a:solidFill>
            <a:schemeClr val="tx2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Tx/>
        <a:buBlip>
          <a:blip r:embed="rId11"/>
        </a:buBlip>
        <a:defRPr sz="2667" kern="1200">
          <a:solidFill>
            <a:schemeClr val="tx2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Tx/>
        <a:buBlip>
          <a:blip r:embed="rId11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Tx/>
        <a:buBlip>
          <a:blip r:embed="rId11"/>
        </a:buBlip>
        <a:defRPr sz="2133" kern="1200">
          <a:solidFill>
            <a:schemeClr val="tx2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77800"/>
            <a:ext cx="10972800" cy="101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45600" y="647700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957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</p:sldLayoutIdLst>
  <p:hf hdr="0" ftr="0" dt="0"/>
  <p:txStyles>
    <p:titleStyle>
      <a:lvl1pPr algn="ctr" defTabSz="1219170" rtl="0" eaLnBrk="1" latinLnBrk="0" hangingPunct="1">
        <a:spcBef>
          <a:spcPct val="0"/>
        </a:spcBef>
        <a:buNone/>
        <a:defRPr sz="4267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1219170" rtl="0" eaLnBrk="1" latinLnBrk="0" hangingPunct="1">
        <a:spcBef>
          <a:spcPct val="20000"/>
        </a:spcBef>
        <a:buFont typeface="Arial" panose="020B0604020202020204" pitchFamily="34" charset="0"/>
        <a:buNone/>
        <a:defRPr sz="3467" kern="1200">
          <a:solidFill>
            <a:schemeClr val="tx2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Tx/>
        <a:buBlip>
          <a:blip r:embed="rId11"/>
        </a:buBlip>
        <a:defRPr sz="3200" kern="1200">
          <a:solidFill>
            <a:schemeClr val="tx2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Tx/>
        <a:buBlip>
          <a:blip r:embed="rId11"/>
        </a:buBlip>
        <a:defRPr sz="2667" kern="1200">
          <a:solidFill>
            <a:schemeClr val="tx2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Tx/>
        <a:buBlip>
          <a:blip r:embed="rId11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Tx/>
        <a:buBlip>
          <a:blip r:embed="rId11"/>
        </a:buBlip>
        <a:defRPr sz="2133" kern="1200">
          <a:solidFill>
            <a:schemeClr val="tx2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482774" y="2413000"/>
            <a:ext cx="7530927" cy="1533528"/>
          </a:xfrm>
        </p:spPr>
        <p:txBody>
          <a:bodyPr>
            <a:normAutofit/>
          </a:bodyPr>
          <a:lstStyle/>
          <a:p>
            <a:pPr algn="l"/>
            <a:r>
              <a:rPr lang="en-US" sz="2667" dirty="0">
                <a:solidFill>
                  <a:schemeClr val="bg1"/>
                </a:solidFill>
                <a:ea typeface="+mj-lt"/>
                <a:cs typeface="+mj-lt"/>
              </a:rPr>
              <a:t>Climate Data and Analysis Working Group</a:t>
            </a:r>
            <a:br>
              <a:rPr lang="en-US" sz="2667" dirty="0">
                <a:solidFill>
                  <a:schemeClr val="bg1"/>
                </a:solidFill>
                <a:ea typeface="+mj-lt"/>
                <a:cs typeface="+mj-lt"/>
              </a:rPr>
            </a:br>
            <a:r>
              <a:rPr lang="en-US" sz="1800" dirty="0">
                <a:solidFill>
                  <a:schemeClr val="bg1"/>
                </a:solidFill>
                <a:ea typeface="+mj-lt"/>
                <a:cs typeface="+mj-lt"/>
              </a:rPr>
              <a:t>Meeting on Extreme Weather Events </a:t>
            </a:r>
            <a:endParaRPr lang="en-US" sz="1800" b="0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95300" y="4140201"/>
            <a:ext cx="7518400" cy="812800"/>
          </a:xfrm>
        </p:spPr>
        <p:txBody>
          <a:bodyPr/>
          <a:lstStyle/>
          <a:p>
            <a:r>
              <a:rPr lang="en-US" sz="1867"/>
              <a:t>Sustainability &amp; Health Unit</a:t>
            </a:r>
          </a:p>
          <a:p>
            <a:r>
              <a:rPr lang="en-US" sz="1867"/>
              <a:t>Energy Research &amp; Development Division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 vert="horz" lIns="121920" tIns="60960" rIns="121920" bIns="60960" rtlCol="0" anchor="t">
            <a:noAutofit/>
          </a:bodyPr>
          <a:lstStyle/>
          <a:p>
            <a:r>
              <a:rPr lang="en-US" dirty="0"/>
              <a:t>November 5, 2024</a:t>
            </a:r>
          </a:p>
        </p:txBody>
      </p:sp>
    </p:spTree>
    <p:extLst>
      <p:ext uri="{BB962C8B-B14F-4D97-AF65-F5344CB8AC3E}">
        <p14:creationId xmlns:p14="http://schemas.microsoft.com/office/powerpoint/2010/main" val="1961795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F7053-15EC-48EE-A44F-2B19F609E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733"/>
              <a:t>Overarching Purpose of C-DAWG</a:t>
            </a:r>
            <a:endParaRPr lang="en-US" sz="3733" b="0" i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CDD063-2ED8-4E50-BF64-071D710AE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525963"/>
          </a:xfrm>
        </p:spPr>
        <p:txBody>
          <a:bodyPr>
            <a:normAutofit/>
          </a:bodyPr>
          <a:lstStyle/>
          <a:p>
            <a:pPr marL="609585" indent="-609585">
              <a:buFont typeface="Arial" panose="020B0604020202020204" pitchFamily="34" charset="0"/>
              <a:buChar char="•"/>
            </a:pPr>
            <a:r>
              <a:rPr lang="en-US" sz="2667" b="1"/>
              <a:t>Bridge gaps </a:t>
            </a:r>
            <a:r>
              <a:rPr lang="en-US" sz="2667"/>
              <a:t>between climate researchers, energy stakeholders who need to use climate-related data, and CEC staff.</a:t>
            </a:r>
          </a:p>
          <a:p>
            <a:pPr marL="609585" indent="-609585">
              <a:buFont typeface="Arial" panose="020B0604020202020204" pitchFamily="34" charset="0"/>
              <a:buChar char="•"/>
            </a:pPr>
            <a:r>
              <a:rPr lang="en-US" sz="2667"/>
              <a:t>Promote </a:t>
            </a:r>
            <a:r>
              <a:rPr lang="en-US" sz="2667" b="1"/>
              <a:t>knowledge exchange</a:t>
            </a:r>
            <a:r>
              <a:rPr lang="en-US" sz="2667"/>
              <a:t>.</a:t>
            </a:r>
          </a:p>
          <a:p>
            <a:pPr marL="609585" indent="-609585">
              <a:buFont typeface="Arial" panose="020B0604020202020204" pitchFamily="34" charset="0"/>
              <a:buChar char="•"/>
            </a:pPr>
            <a:r>
              <a:rPr lang="en-US" sz="2667"/>
              <a:t>Elicit </a:t>
            </a:r>
            <a:r>
              <a:rPr lang="en-US" sz="2667" b="1"/>
              <a:t>input on key decisions </a:t>
            </a:r>
            <a:r>
              <a:rPr lang="en-US" sz="2667"/>
              <a:t>(e.g., related to analytical methodologies or scenario choices).</a:t>
            </a:r>
          </a:p>
          <a:p>
            <a:pPr marL="609585" indent="-609585">
              <a:buFont typeface="Arial" panose="020B0604020202020204" pitchFamily="34" charset="0"/>
              <a:buChar char="•"/>
            </a:pPr>
            <a:r>
              <a:rPr lang="en-US" sz="2667"/>
              <a:t>Promote </a:t>
            </a:r>
            <a:r>
              <a:rPr lang="en-US" sz="2667" b="1"/>
              <a:t>deep coordination </a:t>
            </a:r>
            <a:r>
              <a:rPr lang="en-US" sz="2667"/>
              <a:t>within our portfolio.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117BB5-C9FE-43D8-B28A-6586950FD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69167A-9D82-438A-BF70-1028D6A4A763}" type="slidenum"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egoe UI"/>
                <a:ea typeface="+mn-ea"/>
                <a:cs typeface="Arial"/>
                <a:sym typeface="Arial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11825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F7053-15EC-48EE-A44F-2B19F609E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33"/>
              <a:t>Housekeeping</a:t>
            </a:r>
            <a:endParaRPr lang="en-US" b="0" i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CDD063-2ED8-4E50-BF64-071D710AE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525963"/>
          </a:xfrm>
        </p:spPr>
        <p:txBody>
          <a:bodyPr>
            <a:normAutofit/>
          </a:bodyPr>
          <a:lstStyle/>
          <a:p>
            <a:pPr marL="609585" indent="-609585">
              <a:buFont typeface="Arial" panose="020B0604020202020204" pitchFamily="34" charset="0"/>
              <a:buChar char="•"/>
            </a:pPr>
            <a:r>
              <a:rPr lang="en-US" sz="2667"/>
              <a:t>Meetings are not recorded</a:t>
            </a:r>
          </a:p>
          <a:p>
            <a:pPr marL="609585" indent="-609585">
              <a:buFont typeface="Arial" panose="020B0604020202020204" pitchFamily="34" charset="0"/>
              <a:buChar char="•"/>
            </a:pPr>
            <a:r>
              <a:rPr lang="en-US" sz="2667"/>
              <a:t>Welcome candid exchange</a:t>
            </a:r>
          </a:p>
          <a:p>
            <a:pPr marL="609585" indent="-609585">
              <a:buFont typeface="Arial" panose="020B0604020202020204" pitchFamily="34" charset="0"/>
              <a:buChar char="•"/>
            </a:pPr>
            <a:r>
              <a:rPr lang="en-US" sz="2667"/>
              <a:t>Please “raise hand” to speak</a:t>
            </a:r>
          </a:p>
          <a:p>
            <a:pPr marL="609585" indent="-609585">
              <a:buFont typeface="Arial" panose="020B0604020202020204" pitchFamily="34" charset="0"/>
              <a:buChar char="•"/>
            </a:pPr>
            <a:r>
              <a:rPr lang="en-US" sz="2667"/>
              <a:t>Please mute when not speaking 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117BB5-C9FE-43D8-B28A-6586950FD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69167A-9D82-438A-BF70-1028D6A4A763}" type="slidenum"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egoe UI"/>
                <a:ea typeface="+mn-ea"/>
                <a:cs typeface="Arial"/>
                <a:sym typeface="Arial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72225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F7053-15EC-48EE-A44F-2B19F609E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77800"/>
            <a:ext cx="10972800" cy="1016000"/>
          </a:xfrm>
        </p:spPr>
        <p:txBody>
          <a:bodyPr anchor="ctr">
            <a:normAutofit/>
          </a:bodyPr>
          <a:lstStyle/>
          <a:p>
            <a:r>
              <a:rPr lang="en-US"/>
              <a:t>Today’s Agenda</a:t>
            </a:r>
            <a:endParaRPr lang="en-US" b="0" i="1"/>
          </a:p>
        </p:txBody>
      </p:sp>
      <p:pic>
        <p:nvPicPr>
          <p:cNvPr id="8" name="Picture 7" descr="A screen shot of the agenda, describing that the meeting will start with welcome and introductions, followed by 6 presentations on extreme weather events from ongoing CEC-funded climate research, after which there will be discussions and a wrap up.">
            <a:extLst>
              <a:ext uri="{FF2B5EF4-FFF2-40B4-BE49-F238E27FC236}">
                <a16:creationId xmlns:a16="http://schemas.microsoft.com/office/drawing/2014/main" id="{880ECBD1-B4CB-FE83-118A-02442E88312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658"/>
          <a:stretch/>
        </p:blipFill>
        <p:spPr>
          <a:xfrm>
            <a:off x="2064773" y="1019908"/>
            <a:ext cx="7906469" cy="5845662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117BB5-C9FE-43D8-B28A-6586950FD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45600" y="6477000"/>
            <a:ext cx="2844800" cy="365125"/>
          </a:xfrm>
        </p:spPr>
        <p:txBody>
          <a:bodyPr anchor="ctr">
            <a:normAutofit/>
          </a:bodyPr>
          <a:lstStyle/>
          <a:p>
            <a:pPr marL="0" marR="0" lvl="0" indent="0" algn="r" defTabSz="121917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fld id="{8569167A-9D82-438A-BF70-1028D6A4A763}" type="slidenum"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pPr marL="0" marR="0" lvl="0" indent="0" algn="r" defTabSz="121917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23379759"/>
      </p:ext>
    </p:extLst>
  </p:cSld>
  <p:clrMapOvr>
    <a:masterClrMapping/>
  </p:clrMapOvr>
</p:sld>
</file>

<file path=ppt/theme/theme1.xml><?xml version="1.0" encoding="utf-8"?>
<a:theme xmlns:a="http://schemas.openxmlformats.org/drawingml/2006/main" name="2_ERDD-Template">
  <a:themeElements>
    <a:clrScheme name="EPIC IP3">
      <a:dk1>
        <a:sysClr val="windowText" lastClr="000000"/>
      </a:dk1>
      <a:lt1>
        <a:sysClr val="window" lastClr="FFFFFF"/>
      </a:lt1>
      <a:dk2>
        <a:srgbClr val="00588A"/>
      </a:dk2>
      <a:lt2>
        <a:srgbClr val="40C2CC"/>
      </a:lt2>
      <a:accent1>
        <a:srgbClr val="007FB7"/>
      </a:accent1>
      <a:accent2>
        <a:srgbClr val="8EBF3F"/>
      </a:accent2>
      <a:accent3>
        <a:srgbClr val="88A631"/>
      </a:accent3>
      <a:accent4>
        <a:srgbClr val="F7941E"/>
      </a:accent4>
      <a:accent5>
        <a:srgbClr val="E8AF22"/>
      </a:accent5>
      <a:accent6>
        <a:srgbClr val="F3BF66"/>
      </a:accent6>
      <a:hlink>
        <a:srgbClr val="007FB7"/>
      </a:hlink>
      <a:folHlink>
        <a:srgbClr val="800080"/>
      </a:folHlink>
    </a:clrScheme>
    <a:fontScheme name="ERDD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0B1CDDF-4950-4AFB-9EEE-047628B35F1D}" vid="{FF7FF651-6523-4B79-A2E4-AFEF33FDA87F}"/>
    </a:ext>
  </a:extLst>
</a:theme>
</file>

<file path=ppt/theme/theme2.xml><?xml version="1.0" encoding="utf-8"?>
<a:theme xmlns:a="http://schemas.openxmlformats.org/drawingml/2006/main" name="ERDD-Template">
  <a:themeElements>
    <a:clrScheme name="EPIC IP3">
      <a:dk1>
        <a:sysClr val="windowText" lastClr="000000"/>
      </a:dk1>
      <a:lt1>
        <a:sysClr val="window" lastClr="FFFFFF"/>
      </a:lt1>
      <a:dk2>
        <a:srgbClr val="00588A"/>
      </a:dk2>
      <a:lt2>
        <a:srgbClr val="40C2CC"/>
      </a:lt2>
      <a:accent1>
        <a:srgbClr val="007FB7"/>
      </a:accent1>
      <a:accent2>
        <a:srgbClr val="8EBF3F"/>
      </a:accent2>
      <a:accent3>
        <a:srgbClr val="88A631"/>
      </a:accent3>
      <a:accent4>
        <a:srgbClr val="F7941E"/>
      </a:accent4>
      <a:accent5>
        <a:srgbClr val="E8AF22"/>
      </a:accent5>
      <a:accent6>
        <a:srgbClr val="F3BF66"/>
      </a:accent6>
      <a:hlink>
        <a:srgbClr val="007FB7"/>
      </a:hlink>
      <a:folHlink>
        <a:srgbClr val="800080"/>
      </a:folHlink>
    </a:clrScheme>
    <a:fontScheme name="ERDD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DC9A153AAEEE45BACE06E01F8272AC" ma:contentTypeVersion="22" ma:contentTypeDescription="Create a new document." ma:contentTypeScope="" ma:versionID="d54f9e55d3a08609f0f1241470b063a6">
  <xsd:schema xmlns:xsd="http://www.w3.org/2001/XMLSchema" xmlns:xs="http://www.w3.org/2001/XMLSchema" xmlns:p="http://schemas.microsoft.com/office/2006/metadata/properties" xmlns:ns2="785685f2-c2e1-4352-89aa-3faca8eaba52" xmlns:ns3="5067c814-4b34-462c-a21d-c185ff6548d2" targetNamespace="http://schemas.microsoft.com/office/2006/metadata/properties" ma:root="true" ma:fieldsID="3eb5935f286a568bf7a17cad05ce6909" ns2:_="" ns3:_="">
    <xsd:import namespace="785685f2-c2e1-4352-89aa-3faca8eaba52"/>
    <xsd:import namespace="5067c814-4b34-462c-a21d-c185ff6548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Date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Source" minOccurs="0"/>
                <xsd:element ref="ns2:Topic" minOccurs="0"/>
                <xsd:element ref="ns2:Qualitynotes" minOccurs="0"/>
                <xsd:element ref="ns2:lcf76f155ced4ddcb4097134ff3c332f" minOccurs="0"/>
                <xsd:element ref="ns3:TaxCatchAll" minOccurs="0"/>
                <xsd:element ref="ns2:Contact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685f2-c2e1-4352-89aa-3faca8eaba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Date" ma:index="10" nillable="true" ma:displayName="Date" ma:format="DateOnly" ma:internalName="Date">
      <xsd:simpleType>
        <xsd:restriction base="dms:DateTime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Source" ma:index="20" nillable="true" ma:displayName="Source" ma:description="Source for data" ma:format="Dropdown" ma:internalName="Source">
      <xsd:simpleType>
        <xsd:restriction base="dms:Text">
          <xsd:maxLength value="255"/>
        </xsd:restriction>
      </xsd:simpleType>
    </xsd:element>
    <xsd:element name="Topic" ma:index="21" nillable="true" ma:displayName="Topic" ma:description="Main topic of data" ma:format="Dropdown" ma:internalName="Topic">
      <xsd:simpleType>
        <xsd:restriction base="dms:Text">
          <xsd:maxLength value="255"/>
        </xsd:restriction>
      </xsd:simpleType>
    </xsd:element>
    <xsd:element name="Qualitynotes" ma:index="22" nillable="true" ma:displayName="Quality notes" ma:format="Dropdown" ma:internalName="Qualitynotes">
      <xsd:simpleType>
        <xsd:restriction base="dms:Text">
          <xsd:maxLength value="255"/>
        </xsd:restriction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96df981b-247c-4b11-954d-40cb1951968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Contact" ma:index="26" nillable="true" ma:displayName="Contact" ma:description="Prior to deleting files in this folder, contact staff listed." ma:format="Dropdown" ma:list="UserInfo" ma:SharePointGroup="0" ma:internalName="Contact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ObjectDetectorVersions" ma:index="2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7c814-4b34-462c-a21d-c185ff6548d2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2752bcb9-f337-4c4d-ab40-c128a420f593}" ma:internalName="TaxCatchAll" ma:showField="CatchAllData" ma:web="5067c814-4b34-462c-a21d-c185ff6548d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ntact xmlns="785685f2-c2e1-4352-89aa-3faca8eaba52">
      <UserInfo>
        <DisplayName/>
        <AccountId xsi:nil="true"/>
        <AccountType/>
      </UserInfo>
    </Contact>
    <Qualitynotes xmlns="785685f2-c2e1-4352-89aa-3faca8eaba52" xsi:nil="true"/>
    <TaxCatchAll xmlns="5067c814-4b34-462c-a21d-c185ff6548d2" xsi:nil="true"/>
    <Source xmlns="785685f2-c2e1-4352-89aa-3faca8eaba52" xsi:nil="true"/>
    <Topic xmlns="785685f2-c2e1-4352-89aa-3faca8eaba52" xsi:nil="true"/>
    <lcf76f155ced4ddcb4097134ff3c332f xmlns="785685f2-c2e1-4352-89aa-3faca8eaba52">
      <Terms xmlns="http://schemas.microsoft.com/office/infopath/2007/PartnerControls"/>
    </lcf76f155ced4ddcb4097134ff3c332f>
    <Date xmlns="785685f2-c2e1-4352-89aa-3faca8eaba52" xsi:nil="true"/>
  </documentManagement>
</p:properties>
</file>

<file path=customXml/itemProps1.xml><?xml version="1.0" encoding="utf-8"?>
<ds:datastoreItem xmlns:ds="http://schemas.openxmlformats.org/officeDocument/2006/customXml" ds:itemID="{DECC845F-0D9B-46C8-9288-89A15DFD0597}"/>
</file>

<file path=customXml/itemProps2.xml><?xml version="1.0" encoding="utf-8"?>
<ds:datastoreItem xmlns:ds="http://schemas.openxmlformats.org/officeDocument/2006/customXml" ds:itemID="{E8263BD3-2546-46A2-A230-C334FEE92CD4}"/>
</file>

<file path=customXml/itemProps3.xml><?xml version="1.0" encoding="utf-8"?>
<ds:datastoreItem xmlns:ds="http://schemas.openxmlformats.org/officeDocument/2006/customXml" ds:itemID="{0321F5F1-AFD3-4FAA-9A7F-5779BDD62662}"/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106</Words>
  <Application>Microsoft Office PowerPoint</Application>
  <PresentationFormat>Widescreen</PresentationFormat>
  <Paragraphs>22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Aptos</vt:lpstr>
      <vt:lpstr>Arial</vt:lpstr>
      <vt:lpstr>Calibri</vt:lpstr>
      <vt:lpstr>Century Gothic</vt:lpstr>
      <vt:lpstr>Segoe UI</vt:lpstr>
      <vt:lpstr>Segoe UI Semibold</vt:lpstr>
      <vt:lpstr>2_ERDD-Template</vt:lpstr>
      <vt:lpstr>ERDD-Template</vt:lpstr>
      <vt:lpstr>Climate Data and Analysis Working Group Meeting on Extreme Weather Events </vt:lpstr>
      <vt:lpstr>Overarching Purpose of C-DAWG</vt:lpstr>
      <vt:lpstr>Housekeeping</vt:lpstr>
      <vt:lpstr>Today’s Agenda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Schmidt-Poolman, Martine@Energy;California Energy Commission</dc:creator>
  <cp:lastModifiedBy>Schmidt-Poolman, Martine@Energy</cp:lastModifiedBy>
  <cp:revision>1</cp:revision>
  <dcterms:created xsi:type="dcterms:W3CDTF">2024-11-06T00:55:47Z</dcterms:created>
  <dcterms:modified xsi:type="dcterms:W3CDTF">2024-11-06T00:59:19Z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0x01010061DC9A153AAEEE45BACE06E01F8272AC</vt:lpwstr>
  </property>
</Properties>
</file>