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1"/>
  </p:notesMasterIdLst>
  <p:sldIdLst>
    <p:sldId id="276" r:id="rId5"/>
    <p:sldId id="554" r:id="rId6"/>
    <p:sldId id="555" r:id="rId7"/>
    <p:sldId id="336" r:id="rId8"/>
    <p:sldId id="521" r:id="rId9"/>
    <p:sldId id="3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30F"/>
    <a:srgbClr val="4B2001"/>
    <a:srgbClr val="4A1F01"/>
    <a:srgbClr val="140E11"/>
    <a:srgbClr val="E43851"/>
    <a:srgbClr val="184E67"/>
    <a:srgbClr val="EE8D8D"/>
    <a:srgbClr val="FFFEFE"/>
    <a:srgbClr val="D81D39"/>
    <a:srgbClr val="F9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90ACE-EF02-4E05-A555-293FA1D1747C}" v="81" dt="2024-11-15T22:41:38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8" autoAdjust="0"/>
    <p:restoredTop sz="86420" autoAdjust="0"/>
  </p:normalViewPr>
  <p:slideViewPr>
    <p:cSldViewPr snapToGrid="0">
      <p:cViewPr varScale="1">
        <p:scale>
          <a:sx n="45" d="100"/>
          <a:sy n="45" d="100"/>
        </p:scale>
        <p:origin x="43" y="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B8C2C-09A4-4A4F-85A3-1085A04BDC5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F4B9F-603F-451F-A0F1-9AFBD7EB8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EEA threats: </a:t>
            </a:r>
          </a:p>
          <a:p>
            <a:r>
              <a:rPr lang="en-US"/>
              <a:t>2024-fire on </a:t>
            </a:r>
            <a:r>
              <a:rPr lang="en-US" err="1"/>
              <a:t>NoCal</a:t>
            </a:r>
            <a:r>
              <a:rPr lang="en-US"/>
              <a:t> intertie, threatens imports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2023-high loads and temps (Jul 20 demand 1.6GW lower, renewable 2GW higher, storage 1 GW higher, but gen outages 2GW higher, imports 3GW lower, hydro slightly lower)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2022-high loads and temps</a:t>
            </a:r>
          </a:p>
          <a:p>
            <a:r>
              <a:rPr lang="en-US"/>
              <a:t>2021-loss of resources and transmission facilities due to fire</a:t>
            </a:r>
          </a:p>
          <a:p>
            <a:endParaRPr lang="en-US"/>
          </a:p>
          <a:p>
            <a:r>
              <a:rPr lang="en-US"/>
              <a:t>Cust on outage</a:t>
            </a:r>
          </a:p>
          <a:p>
            <a:r>
              <a:rPr lang="en-US"/>
              <a:t>2023-Atmospheric rivers</a:t>
            </a:r>
          </a:p>
          <a:p>
            <a:r>
              <a:rPr lang="en-US"/>
              <a:t>2022-Heat event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2021-Atmospheric 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F4B9F-603F-451F-A0F1-9AFBD7EB8F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F4B9F-603F-451F-A0F1-9AFBD7EB8F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25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A5D66-2B0A-95D4-329A-1FFD0F348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A1DD20-F10F-4CB9-0F18-F7F3A1C42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4FCEA-D0EC-8AFC-CC1C-5A2498865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819B4-A8B1-17EF-7391-0F491689A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F4B9F-603F-451F-A0F1-9AFBD7EB8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8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930B0-3728-4B1D-B834-802D459A9B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83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 text:</a:t>
            </a:r>
          </a:p>
          <a:p>
            <a:r>
              <a:rPr lang="en-US" dirty="0"/>
              <a:t>Photo by Rene </a:t>
            </a:r>
            <a:r>
              <a:rPr lang="en-US" dirty="0" err="1"/>
              <a:t>Böhmer</a:t>
            </a:r>
            <a:r>
              <a:rPr lang="en-US" dirty="0"/>
              <a:t> on </a:t>
            </a:r>
            <a:r>
              <a:rPr lang="en-US" dirty="0" err="1"/>
              <a:t>Unsplash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5F4B9F-603F-451F-A0F1-9AFBD7EB8F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C78BCD-0EEF-533C-A259-97B25B30317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rgbClr val="1C0D01"/>
              </a:gs>
              <a:gs pos="5000">
                <a:srgbClr val="F6D380"/>
              </a:gs>
              <a:gs pos="30000">
                <a:srgbClr val="A44402"/>
              </a:gs>
              <a:gs pos="80000">
                <a:srgbClr val="0410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CE9B94-CB36-B5DA-256A-39D775F7BA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2353" y="2220502"/>
            <a:ext cx="6858000" cy="133779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lnSpc>
                <a:spcPct val="100000"/>
              </a:lnSpc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Add 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C8402D-3523-1C44-6604-215D9338BF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2353" y="3558290"/>
            <a:ext cx="6858000" cy="88279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cap="sm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subtitle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3C0FAF1-AF4A-0898-53DC-589FCC34CA5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93656" y="5447400"/>
            <a:ext cx="6857999" cy="41063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1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[Add date]</a:t>
            </a:r>
          </a:p>
        </p:txBody>
      </p:sp>
      <p:pic>
        <p:nvPicPr>
          <p:cNvPr id="19" name="Graphic 18" descr="Mobius strip joining, symbolizes the WARP to Resilience mission to integrate climate projections and weather information with grid planning.">
            <a:extLst>
              <a:ext uri="{FF2B5EF4-FFF2-40B4-BE49-F238E27FC236}">
                <a16:creationId xmlns:a16="http://schemas.microsoft.com/office/drawing/2014/main" id="{7FA1CFBD-7EE5-E81F-9DC7-ECBDC019CF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054" y="527199"/>
            <a:ext cx="2867025" cy="1638300"/>
          </a:xfrm>
          <a:prstGeom prst="rect">
            <a:avLst/>
          </a:prstGeom>
        </p:spPr>
      </p:pic>
      <p:pic>
        <p:nvPicPr>
          <p:cNvPr id="22" name="Picture 21" descr="Lumen Energy Strategy, LLC logo">
            <a:extLst>
              <a:ext uri="{FF2B5EF4-FFF2-40B4-BE49-F238E27FC236}">
                <a16:creationId xmlns:a16="http://schemas.microsoft.com/office/drawing/2014/main" id="{041A33CC-3CDE-7B3C-F144-68467B37EC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3" y="5878382"/>
            <a:ext cx="3017520" cy="1011694"/>
          </a:xfrm>
          <a:prstGeom prst="rect">
            <a:avLst/>
          </a:prstGeom>
        </p:spPr>
      </p:pic>
      <p:pic>
        <p:nvPicPr>
          <p:cNvPr id="23" name="Graphic 22" descr="WARP to Resilience logo">
            <a:extLst>
              <a:ext uri="{FF2B5EF4-FFF2-40B4-BE49-F238E27FC236}">
                <a16:creationId xmlns:a16="http://schemas.microsoft.com/office/drawing/2014/main" id="{EA8DE4BD-34D1-9FF6-5594-5FD2EE9F12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6227" y="184206"/>
            <a:ext cx="3524250" cy="17621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19ABB08-5A52-B706-C0D2-6B69A113AD57}"/>
              </a:ext>
            </a:extLst>
          </p:cNvPr>
          <p:cNvSpPr txBox="1"/>
          <p:nvPr userDrawn="1"/>
        </p:nvSpPr>
        <p:spPr>
          <a:xfrm>
            <a:off x="6593586" y="718841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to Resilience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B7064F-3E33-983D-F53E-D14ACC81FE4E}"/>
              </a:ext>
            </a:extLst>
          </p:cNvPr>
          <p:cNvSpPr txBox="1"/>
          <p:nvPr userDrawn="1"/>
        </p:nvSpPr>
        <p:spPr>
          <a:xfrm>
            <a:off x="4015521" y="1421239"/>
            <a:ext cx="4301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>
                <a:gradFill>
                  <a:gsLst>
                    <a:gs pos="10191">
                      <a:srgbClr val="FFEEA8"/>
                    </a:gs>
                    <a:gs pos="49268">
                      <a:srgbClr val="DD8D01"/>
                    </a:gs>
                    <a:gs pos="100000">
                      <a:srgbClr val="BC4E02"/>
                    </a:gs>
                  </a:gsLst>
                  <a:lin ang="0" scaled="1"/>
                </a:gradFill>
                <a:latin typeface="+mj-lt"/>
              </a:rPr>
              <a:t>Weather-Adapted Resource Planning</a:t>
            </a:r>
          </a:p>
        </p:txBody>
      </p:sp>
    </p:spTree>
    <p:extLst>
      <p:ext uri="{BB962C8B-B14F-4D97-AF65-F5344CB8AC3E}">
        <p14:creationId xmlns:p14="http://schemas.microsoft.com/office/powerpoint/2010/main" val="49350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6D515-A755-8026-C20E-4AA47C59084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rgbClr val="1C0D01"/>
              </a:gs>
              <a:gs pos="5000">
                <a:srgbClr val="F6D380"/>
              </a:gs>
              <a:gs pos="30000">
                <a:srgbClr val="A44402"/>
              </a:gs>
              <a:gs pos="80000">
                <a:srgbClr val="0410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9C7EF-5BA5-4D30-87E3-6036566BB3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688" y="1282439"/>
            <a:ext cx="10515597" cy="632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  <a:latin typeface="Georgia Pro Cond Light" panose="02040306050405020303" pitchFamily="18" charset="0"/>
              </a:defRPr>
            </a:lvl1pPr>
          </a:lstStyle>
          <a:p>
            <a:pPr lvl="0"/>
            <a:r>
              <a:rPr lang="en-US"/>
              <a:t>Text summarizing main takeaway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71702"/>
            <a:ext cx="10515600" cy="394169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1800"/>
              </a:spcBef>
              <a:buClr>
                <a:srgbClr val="6A2C03"/>
              </a:buClr>
              <a:buSzPct val="100000"/>
              <a:buFont typeface="Arial" panose="020B0604020202020204" pitchFamily="34" charset="0"/>
              <a:buNone/>
              <a:defRPr b="1" spc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64008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Calibri Light" panose="020F0302020204030204" pitchFamily="34" charset="0"/>
              <a:buChar char="–"/>
              <a:defRPr sz="1800" i="0">
                <a:solidFill>
                  <a:schemeClr val="bg1"/>
                </a:solidFill>
                <a:latin typeface="+mj-lt"/>
              </a:defRPr>
            </a:lvl3pPr>
            <a:lvl4pPr marL="82296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BE88CB-CC14-4A82-ADCC-F1038EACC4D6}"/>
              </a:ext>
            </a:extLst>
          </p:cNvPr>
          <p:cNvCxnSpPr/>
          <p:nvPr userDrawn="1"/>
        </p:nvCxnSpPr>
        <p:spPr>
          <a:xfrm>
            <a:off x="835688" y="1079501"/>
            <a:ext cx="10520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FC31842-4652-459F-9531-FF9E66AE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918" y="114307"/>
            <a:ext cx="9770881" cy="908183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>
              <a:defRPr sz="3600" b="0" spc="-100" baseline="0">
                <a:solidFill>
                  <a:schemeClr val="bg1"/>
                </a:solidFill>
                <a:latin typeface="Skia"/>
              </a:defRPr>
            </a:lvl1pPr>
          </a:lstStyle>
          <a:p>
            <a:r>
              <a:rPr lang="en-US"/>
              <a:t>Add slide title</a:t>
            </a:r>
          </a:p>
        </p:txBody>
      </p:sp>
      <p:pic>
        <p:nvPicPr>
          <p:cNvPr id="5" name="Picture 4" descr="Lumen Energy Strategy, LLC logo">
            <a:extLst>
              <a:ext uri="{FF2B5EF4-FFF2-40B4-BE49-F238E27FC236}">
                <a16:creationId xmlns:a16="http://schemas.microsoft.com/office/drawing/2014/main" id="{F9B043CC-BFAD-0273-0FB7-2A6B7CFF3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pic>
        <p:nvPicPr>
          <p:cNvPr id="6" name="Graphic 5" descr="Mobius strip joining, symbolizes the WARP to Resilience mission to integrate climate projections and weather information with grid planning.">
            <a:extLst>
              <a:ext uri="{FF2B5EF4-FFF2-40B4-BE49-F238E27FC236}">
                <a16:creationId xmlns:a16="http://schemas.microsoft.com/office/drawing/2014/main" id="{A76539C8-FF7A-1C24-08F3-9E2F23952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477" y="358683"/>
            <a:ext cx="1280161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50908-1ECB-A2CD-A831-E7B3121C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96F2C09C-F802-42D1-B3B6-BF52C05F5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6AF919-F0CA-1723-F49D-FC0BA797FEC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rgbClr val="1C0D01"/>
              </a:gs>
              <a:gs pos="5000">
                <a:srgbClr val="F6D380"/>
              </a:gs>
              <a:gs pos="30000">
                <a:srgbClr val="A44402"/>
              </a:gs>
              <a:gs pos="80000">
                <a:srgbClr val="0410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9C7EF-5BA5-4D30-87E3-6036566BB3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688" y="1282439"/>
            <a:ext cx="10515597" cy="632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  <a:latin typeface="Georgia Pro Cond Light" panose="02040306050405020303" pitchFamily="18" charset="0"/>
              </a:defRPr>
            </a:lvl1pPr>
          </a:lstStyle>
          <a:p>
            <a:pPr lvl="0"/>
            <a:r>
              <a:rPr lang="en-US"/>
              <a:t>Text summarizing main takeaway of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171702"/>
            <a:ext cx="10515600" cy="3941693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1800"/>
              </a:spcBef>
              <a:buClr>
                <a:srgbClr val="6A2C03"/>
              </a:buClr>
              <a:buSzPct val="100000"/>
              <a:buFont typeface="Arial" panose="020B0604020202020204" pitchFamily="34" charset="0"/>
              <a:buNone/>
              <a:defRPr b="1" spc="0" baseline="0">
                <a:solidFill>
                  <a:schemeClr val="bg1"/>
                </a:solidFill>
                <a:effectLst/>
                <a:latin typeface="+mn-lt"/>
              </a:defRPr>
            </a:lvl1pPr>
            <a:lvl2pPr marL="182880" indent="-182880">
              <a:spcBef>
                <a:spcPts val="18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36576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Calibri Light" panose="020F0302020204030204" pitchFamily="34" charset="0"/>
              <a:buChar char="–"/>
              <a:defRPr sz="1800" i="0">
                <a:solidFill>
                  <a:schemeClr val="bg1"/>
                </a:solidFill>
                <a:latin typeface="+mj-lt"/>
              </a:defRPr>
            </a:lvl3pPr>
            <a:lvl4pPr marL="54864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</a:defRPr>
            </a:lvl4pPr>
            <a:lvl5pPr>
              <a:defRPr>
                <a:latin typeface="+mn-lt"/>
              </a:defRPr>
            </a:lvl5pPr>
          </a:lstStyle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BE88CB-CC14-4A82-ADCC-F1038EACC4D6}"/>
              </a:ext>
            </a:extLst>
          </p:cNvPr>
          <p:cNvCxnSpPr/>
          <p:nvPr userDrawn="1"/>
        </p:nvCxnSpPr>
        <p:spPr>
          <a:xfrm>
            <a:off x="835688" y="1079501"/>
            <a:ext cx="10520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FC31842-4652-459F-9531-FF9E66AE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918" y="114307"/>
            <a:ext cx="9770881" cy="908183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>
              <a:defRPr sz="3600" b="0" spc="-100" baseline="0">
                <a:solidFill>
                  <a:schemeClr val="bg1"/>
                </a:solidFill>
                <a:latin typeface="Skia"/>
              </a:defRPr>
            </a:lvl1pPr>
          </a:lstStyle>
          <a:p>
            <a:r>
              <a:rPr lang="en-US"/>
              <a:t>Add slide title</a:t>
            </a:r>
          </a:p>
        </p:txBody>
      </p:sp>
      <p:pic>
        <p:nvPicPr>
          <p:cNvPr id="5" name="Picture 4" descr="Lumen Energy Strategy, LLC logo">
            <a:extLst>
              <a:ext uri="{FF2B5EF4-FFF2-40B4-BE49-F238E27FC236}">
                <a16:creationId xmlns:a16="http://schemas.microsoft.com/office/drawing/2014/main" id="{F9B043CC-BFAD-0273-0FB7-2A6B7CFF3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pic>
        <p:nvPicPr>
          <p:cNvPr id="6" name="Graphic 5" descr="Mobius strip joining, symbolizes the WARP to Resilience mission to integrate climate projections and weather information with grid planning.">
            <a:extLst>
              <a:ext uri="{FF2B5EF4-FFF2-40B4-BE49-F238E27FC236}">
                <a16:creationId xmlns:a16="http://schemas.microsoft.com/office/drawing/2014/main" id="{A76539C8-FF7A-1C24-08F3-9E2F23952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477" y="358683"/>
            <a:ext cx="1280161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50908-1ECB-A2CD-A831-E7B3121C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49DC75DB-AA87-4CDB-9E72-1F35F3331A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6D515-A755-8026-C20E-4AA47C59084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rgbClr val="1C0D01"/>
              </a:gs>
              <a:gs pos="5000">
                <a:srgbClr val="F6D380"/>
              </a:gs>
              <a:gs pos="30000">
                <a:srgbClr val="A44402"/>
              </a:gs>
              <a:gs pos="80000">
                <a:srgbClr val="0410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72709"/>
            <a:ext cx="10515600" cy="493210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1800"/>
              </a:spcBef>
              <a:buClr>
                <a:srgbClr val="6A2C03"/>
              </a:buClr>
              <a:buSzPct val="100000"/>
              <a:buFont typeface="Arial" panose="020B0604020202020204" pitchFamily="34" charset="0"/>
              <a:buNone/>
              <a:defRPr b="1" spc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64008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Calibri Light" panose="020F0302020204030204" pitchFamily="34" charset="0"/>
              <a:buChar char="–"/>
              <a:defRPr sz="1800" i="0">
                <a:solidFill>
                  <a:schemeClr val="bg1"/>
                </a:solidFill>
                <a:latin typeface="+mj-lt"/>
              </a:defRPr>
            </a:lvl3pPr>
            <a:lvl4pPr marL="82296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BE88CB-CC14-4A82-ADCC-F1038EACC4D6}"/>
              </a:ext>
            </a:extLst>
          </p:cNvPr>
          <p:cNvCxnSpPr/>
          <p:nvPr userDrawn="1"/>
        </p:nvCxnSpPr>
        <p:spPr>
          <a:xfrm>
            <a:off x="835688" y="1079501"/>
            <a:ext cx="1052062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FC31842-4652-459F-9531-FF9E66AE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918" y="114307"/>
            <a:ext cx="9770881" cy="908183"/>
          </a:xfrm>
          <a:prstGeom prst="rect">
            <a:avLst/>
          </a:prstGeom>
        </p:spPr>
        <p:txBody>
          <a:bodyPr lIns="0" rIns="0" anchor="b" anchorCtr="0">
            <a:normAutofit/>
          </a:bodyPr>
          <a:lstStyle>
            <a:lvl1pPr>
              <a:defRPr sz="3600" b="0" spc="-100" baseline="0">
                <a:solidFill>
                  <a:schemeClr val="bg1"/>
                </a:solidFill>
                <a:latin typeface="Skia"/>
              </a:defRPr>
            </a:lvl1pPr>
          </a:lstStyle>
          <a:p>
            <a:r>
              <a:rPr lang="en-US"/>
              <a:t>Add slide title</a:t>
            </a:r>
          </a:p>
        </p:txBody>
      </p:sp>
      <p:pic>
        <p:nvPicPr>
          <p:cNvPr id="5" name="Picture 4" descr="Lumen Energy Strategy, LLC logo">
            <a:extLst>
              <a:ext uri="{FF2B5EF4-FFF2-40B4-BE49-F238E27FC236}">
                <a16:creationId xmlns:a16="http://schemas.microsoft.com/office/drawing/2014/main" id="{F9B043CC-BFAD-0273-0FB7-2A6B7CFF3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pic>
        <p:nvPicPr>
          <p:cNvPr id="6" name="Graphic 5" descr="Mobius strip joining, symbolizes the WARP to Resilience mission to integrate climate projections and weather information with grid planning.">
            <a:extLst>
              <a:ext uri="{FF2B5EF4-FFF2-40B4-BE49-F238E27FC236}">
                <a16:creationId xmlns:a16="http://schemas.microsoft.com/office/drawing/2014/main" id="{A76539C8-FF7A-1C24-08F3-9E2F23952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477" y="358683"/>
            <a:ext cx="1280161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50908-1ECB-A2CD-A831-E7B3121C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0CA1C941-B2F5-44E1-BB23-4F66ACD5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5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6D515-A755-8026-C20E-4AA47C59084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rgbClr val="1C0D01"/>
              </a:gs>
              <a:gs pos="5000">
                <a:srgbClr val="F6D380"/>
              </a:gs>
              <a:gs pos="30000">
                <a:srgbClr val="A44402"/>
              </a:gs>
              <a:gs pos="80000">
                <a:srgbClr val="0410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49440" y="131756"/>
            <a:ext cx="5073232" cy="617305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1800"/>
              </a:spcBef>
              <a:buClr>
                <a:srgbClr val="6A2C03"/>
              </a:buClr>
              <a:buSzPct val="100000"/>
              <a:buFont typeface="Arial" panose="020B0604020202020204" pitchFamily="34" charset="0"/>
              <a:buNone/>
              <a:defRPr b="1" spc="0" baseline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+mn-lt"/>
              </a:defRPr>
            </a:lvl2pPr>
            <a:lvl3pPr marL="64008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Font typeface="Calibri Light" panose="020F0302020204030204" pitchFamily="34" charset="0"/>
              <a:buChar char="–"/>
              <a:defRPr sz="1800" i="0">
                <a:solidFill>
                  <a:schemeClr val="bg1"/>
                </a:solidFill>
                <a:latin typeface="+mj-lt"/>
              </a:defRPr>
            </a:lvl3pPr>
            <a:lvl4pPr marL="822960" indent="-182880">
              <a:spcBef>
                <a:spcPts val="6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  <a:latin typeface="+mj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 descr="Lumen Energy Strategy, LLC logo">
            <a:extLst>
              <a:ext uri="{FF2B5EF4-FFF2-40B4-BE49-F238E27FC236}">
                <a16:creationId xmlns:a16="http://schemas.microsoft.com/office/drawing/2014/main" id="{F9B043CC-BFAD-0273-0FB7-2A6B7CFF3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pic>
        <p:nvPicPr>
          <p:cNvPr id="6" name="Graphic 5" descr="Mobius strip joining, symbolizes the WARP to Resilience mission to integrate climate projections and weather information with grid planning.">
            <a:extLst>
              <a:ext uri="{FF2B5EF4-FFF2-40B4-BE49-F238E27FC236}">
                <a16:creationId xmlns:a16="http://schemas.microsoft.com/office/drawing/2014/main" id="{A76539C8-FF7A-1C24-08F3-9E2F23952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477" y="358683"/>
            <a:ext cx="1280161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50908-1ECB-A2CD-A831-E7B3121C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D2D774D3-DF3D-48CD-8299-5193E1E8D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6D515-A755-8026-C20E-4AA47C59084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chemeClr val="bg1"/>
              </a:gs>
              <a:gs pos="80000">
                <a:srgbClr val="1C0D01"/>
              </a:gs>
              <a:gs pos="65000">
                <a:srgbClr val="F6D380"/>
              </a:gs>
              <a:gs pos="72000">
                <a:srgbClr val="A44402"/>
              </a:gs>
              <a:gs pos="95000">
                <a:srgbClr val="04102F"/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men Energy Strategy, LLC logo">
            <a:extLst>
              <a:ext uri="{FF2B5EF4-FFF2-40B4-BE49-F238E27FC236}">
                <a16:creationId xmlns:a16="http://schemas.microsoft.com/office/drawing/2014/main" id="{F9B043CC-BFAD-0273-0FB7-2A6B7CFF3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D8795B-6CF2-A5D9-7DEF-66CA1F9FD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2" y="-1"/>
            <a:ext cx="7296149" cy="6858001"/>
          </a:xfrm>
          <a:prstGeom prst="rect">
            <a:avLst/>
          </a:prstGeom>
        </p:spPr>
        <p:txBody>
          <a:bodyPr anchor="ctr" anchorCtr="0"/>
          <a:lstStyle>
            <a:lvl1pPr>
              <a:defRPr sz="4800" b="1" cap="small" baseline="0">
                <a:solidFill>
                  <a:srgbClr val="AC520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50908-1ECB-A2CD-A831-E7B3121C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EFDDD9F2-056F-4EAE-AA1A-1A33F8FE0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6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6D515-A755-8026-C20E-4AA47C590840}"/>
              </a:ext>
            </a:extLst>
          </p:cNvPr>
          <p:cNvSpPr/>
          <p:nvPr userDrawn="1"/>
        </p:nvSpPr>
        <p:spPr>
          <a:xfrm>
            <a:off x="0" y="-7753"/>
            <a:ext cx="12192000" cy="6858001"/>
          </a:xfrm>
          <a:prstGeom prst="rect">
            <a:avLst/>
          </a:prstGeom>
          <a:gradFill flip="none" rotWithShape="1">
            <a:gsLst>
              <a:gs pos="55000">
                <a:srgbClr val="1C0D01"/>
              </a:gs>
              <a:gs pos="5000">
                <a:srgbClr val="F6D380"/>
              </a:gs>
              <a:gs pos="30000">
                <a:srgbClr val="A44402"/>
              </a:gs>
              <a:gs pos="80000">
                <a:srgbClr val="04102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men Energy Strategy, LLC logo">
            <a:extLst>
              <a:ext uri="{FF2B5EF4-FFF2-40B4-BE49-F238E27FC236}">
                <a16:creationId xmlns:a16="http://schemas.microsoft.com/office/drawing/2014/main" id="{F9B043CC-BFAD-0273-0FB7-2A6B7CFF3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pic>
        <p:nvPicPr>
          <p:cNvPr id="6" name="Graphic 5" descr="Mobius strip joining, symbolizes the WARP to Resilience mission to integrate climate projections and weather information with grid planning.">
            <a:extLst>
              <a:ext uri="{FF2B5EF4-FFF2-40B4-BE49-F238E27FC236}">
                <a16:creationId xmlns:a16="http://schemas.microsoft.com/office/drawing/2014/main" id="{A76539C8-FF7A-1C24-08F3-9E2F239527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477" y="358683"/>
            <a:ext cx="1280161" cy="73152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50908-1ECB-A2CD-A831-E7B3121C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50FCC838-4057-4873-95A8-9FDBF3CFA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of falling streaks of light. &#10;Photo by Rene Böhmer on Unsplash.">
            <a:extLst>
              <a:ext uri="{FF2B5EF4-FFF2-40B4-BE49-F238E27FC236}">
                <a16:creationId xmlns:a16="http://schemas.microsoft.com/office/drawing/2014/main" id="{17C740BC-A2AB-8A64-8E0C-4C10D6F5D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BEC2F8-92D8-C6F2-D837-E1FB2FC2A2CD}"/>
              </a:ext>
            </a:extLst>
          </p:cNvPr>
          <p:cNvSpPr txBox="1"/>
          <p:nvPr userDrawn="1"/>
        </p:nvSpPr>
        <p:spPr>
          <a:xfrm>
            <a:off x="221263" y="6424266"/>
            <a:ext cx="184185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000" i="1">
              <a:solidFill>
                <a:srgbClr val="AA610D"/>
              </a:solidFill>
            </a:endParaRPr>
          </a:p>
          <a:p>
            <a:r>
              <a:rPr lang="en-US" sz="1000" i="1">
                <a:solidFill>
                  <a:srgbClr val="AA610D"/>
                </a:solidFill>
              </a:rPr>
              <a:t>Photo by Rene Böhmer on Unsplash</a:t>
            </a:r>
          </a:p>
        </p:txBody>
      </p:sp>
      <p:pic>
        <p:nvPicPr>
          <p:cNvPr id="9" name="Picture 8" descr="Lumen Energy Strategy, LLC logo">
            <a:extLst>
              <a:ext uri="{FF2B5EF4-FFF2-40B4-BE49-F238E27FC236}">
                <a16:creationId xmlns:a16="http://schemas.microsoft.com/office/drawing/2014/main" id="{74F2D8C5-7C6E-A1E5-8191-3BA270E2C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91" y="6237100"/>
            <a:ext cx="1828800" cy="61314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0B14EA-22D1-FE4D-CF5F-5EE8D81C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A64F09E0-7867-40AB-9452-EE4F15603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6775F-491B-D046-BA01-0E91E5B5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AE02-4E65-F8C0-520D-3AC922E4B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EC261-2981-717C-E55E-590708174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9B05D-EB0D-4DEE-A447-7BFF9EFF5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3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61" r:id="rId3"/>
    <p:sldLayoutId id="2147483664" r:id="rId4"/>
    <p:sldLayoutId id="2147483667" r:id="rId5"/>
    <p:sldLayoutId id="2147483665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enenergystrategy.com/resilienc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FB98BE-CCBD-311B-98E3-7120297B4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1443720" y="620159"/>
            <a:ext cx="1000125" cy="93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8E235A-1FF2-7207-4814-313FA2C53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4080387" y="713565"/>
            <a:ext cx="6359966" cy="933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E24854-0062-0F60-C8D2-52618A8B6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157" y="2436402"/>
            <a:ext cx="9752196" cy="1337793"/>
          </a:xfrm>
        </p:spPr>
        <p:txBody>
          <a:bodyPr>
            <a:noAutofit/>
          </a:bodyPr>
          <a:lstStyle/>
          <a:p>
            <a:r>
              <a:rPr lang="en-US" sz="2800" dirty="0"/>
              <a:t>Opportunities for downscaled climate projections </a:t>
            </a:r>
            <a:br>
              <a:rPr lang="en-US" sz="2800" dirty="0"/>
            </a:br>
            <a:r>
              <a:rPr lang="en-US" sz="2800" dirty="0"/>
              <a:t>to support planning to the bulk grid reliability standard &amp; role of weather extremes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E77E9-6C70-9DAD-7E4D-6C0D545EA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2353" y="3774190"/>
            <a:ext cx="6858000" cy="882798"/>
          </a:xfrm>
        </p:spPr>
        <p:txBody>
          <a:bodyPr>
            <a:normAutofit/>
          </a:bodyPr>
          <a:lstStyle/>
          <a:p>
            <a:r>
              <a:rPr lang="en-US" sz="1200" cap="none" dirty="0"/>
              <a:t>Prepared by </a:t>
            </a:r>
            <a:r>
              <a:rPr lang="en-US" sz="1200" dirty="0"/>
              <a:t> </a:t>
            </a:r>
            <a:r>
              <a:rPr lang="en-US" dirty="0"/>
              <a:t>Mariko Geronimo Aydin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Onur Aydin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7B3880-B2EE-CABE-2C02-B65B3C8D7A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51724" y="4600141"/>
            <a:ext cx="6857999" cy="1023684"/>
          </a:xfrm>
          <a:effectLst>
            <a:outerShdw blurRad="50800" dist="38100" dir="2700000" algn="tl" rotWithShape="0">
              <a:schemeClr val="accent4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1800" dirty="0"/>
              <a:t>CEC C-DAWG Meeting</a:t>
            </a:r>
          </a:p>
          <a:p>
            <a:r>
              <a:rPr lang="en-US" sz="1800" dirty="0"/>
              <a:t>November 5,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5C067-155D-58D0-B38B-E0C729C27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989242" y="6116094"/>
            <a:ext cx="1909080" cy="6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4F6517-7365-2F7C-7ABD-AF1F0F5F8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302003" y="220102"/>
            <a:ext cx="1000125" cy="933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35B152-948A-BF7C-EE82-E6B9AA24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impact of extreme weather on the grid’s ability to serve customers is complex</a:t>
            </a:r>
          </a:p>
        </p:txBody>
      </p:sp>
      <p:pic>
        <p:nvPicPr>
          <p:cNvPr id="5" name="Picture 4" descr="Image around an table which shows the date of a number of extreme weather events and how those relate to hottest day CAISO-wide and what outages or strain on the grid &#10;took place.">
            <a:extLst>
              <a:ext uri="{FF2B5EF4-FFF2-40B4-BE49-F238E27FC236}">
                <a16:creationId xmlns:a16="http://schemas.microsoft.com/office/drawing/2014/main" id="{E8552384-8A22-11AA-359A-FFDEEB9C3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0136"/>
            <a:ext cx="6574971" cy="5567864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ACF2759-AD0D-CF0F-3327-20A8B0AF9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499" y="1372708"/>
            <a:ext cx="5559637" cy="4987775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To translate weather into grid failure risks, electricity system models need: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Spatially-granular data, with hourly precision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Time series data, across planning years</a:t>
            </a:r>
          </a:p>
          <a:p>
            <a:pPr lvl="2">
              <a:spcBef>
                <a:spcPts val="300"/>
              </a:spcBef>
              <a:spcAft>
                <a:spcPts val="1200"/>
              </a:spcAft>
            </a:pPr>
            <a:r>
              <a:rPr lang="en-US" u="sng" dirty="0"/>
              <a:t>Internally-consistent weather metrics</a:t>
            </a:r>
            <a:r>
              <a:rPr lang="en-US" dirty="0"/>
              <a:t>, to understand dynamics among demand, supply, delivery</a:t>
            </a:r>
          </a:p>
          <a:p>
            <a:pPr lvl="2">
              <a:spcBef>
                <a:spcPts val="300"/>
              </a:spcBef>
              <a:spcAft>
                <a:spcPts val="1200"/>
              </a:spcAft>
            </a:pPr>
            <a:endParaRPr lang="en-US" dirty="0"/>
          </a:p>
          <a:p>
            <a:pPr lvl="1"/>
            <a:r>
              <a:rPr lang="en-US" dirty="0"/>
              <a:t>Planning aims to </a:t>
            </a:r>
            <a:r>
              <a:rPr lang="en-US" u="sng" dirty="0"/>
              <a:t>balance</a:t>
            </a:r>
            <a:r>
              <a:rPr lang="en-US" dirty="0"/>
              <a:t> risks vs. costs to ratepayers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We don’t build for worst case (but do plan for it)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Systematic over-mitigation, by even 1,000 MW, commits ratepayers to </a:t>
            </a:r>
            <a:r>
              <a:rPr lang="en-US" b="1" dirty="0"/>
              <a:t>$Billions </a:t>
            </a:r>
            <a:r>
              <a:rPr lang="en-US" dirty="0"/>
              <a:t>in procurements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Most significant impact to ratepayers is in near- and mid-term procurements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71930D-EDE6-B91D-982A-27228EB56479}"/>
              </a:ext>
            </a:extLst>
          </p:cNvPr>
          <p:cNvSpPr txBox="1"/>
          <p:nvPr/>
        </p:nvSpPr>
        <p:spPr>
          <a:xfrm>
            <a:off x="8320918" y="3180589"/>
            <a:ext cx="3773717" cy="521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Becoming more complicated w/ variable &amp; energy-limited resources; needed for stochastic modeling; big reason planners stick with historical data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759254E-7585-C268-6D72-237CBA7DE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7603691">
            <a:off x="8214959" y="3279011"/>
            <a:ext cx="137160" cy="1371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ACD9D29-085B-8DD1-59F9-8EA683CDC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1798" y="3018740"/>
            <a:ext cx="137072" cy="1327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onnector: Curved 78">
            <a:extLst>
              <a:ext uri="{FF2B5EF4-FFF2-40B4-BE49-F238E27FC236}">
                <a16:creationId xmlns:a16="http://schemas.microsoft.com/office/drawing/2014/main" id="{05925C8F-A2ED-836B-E95E-8FEA1F34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7" idx="0"/>
            <a:endCxn id="78" idx="3"/>
          </p:cNvCxnSpPr>
          <p:nvPr/>
        </p:nvCxnSpPr>
        <p:spPr>
          <a:xfrm rot="10800000">
            <a:off x="7781873" y="3132034"/>
            <a:ext cx="438725" cy="188326"/>
          </a:xfrm>
          <a:prstGeom prst="curvedConnector2">
            <a:avLst/>
          </a:prstGeom>
          <a:ln w="25400"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66000">
                  <a:schemeClr val="accent4"/>
                </a:gs>
              </a:gsLst>
              <a:lin ang="5400000" scaled="1"/>
            </a:gra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35669B-DE49-C3A3-EF59-A29A59E48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9759246" y="6327224"/>
            <a:ext cx="1909080" cy="3657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BD7BF-9A0D-2948-D782-5816B5C904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1C941-B2F5-44E1-BB23-4F66ACD50E2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1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02604CEE-B7A2-A7EF-E084-EF6A7DE69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302003" y="220102"/>
            <a:ext cx="1000125" cy="9334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45190B-FD89-BBA5-42C3-4136CA7E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Weather extremes that cannot be well understood through actual historical outcomes and patterns are of most concern</a:t>
            </a:r>
          </a:p>
        </p:txBody>
      </p:sp>
      <p:pic>
        <p:nvPicPr>
          <p:cNvPr id="17" name="Picture 16" descr="Visual around a graph that shows historical observed and projected CAISO annual cooling degree days. Points are highlighted that may be of interest or may be difficult to understand. ">
            <a:extLst>
              <a:ext uri="{FF2B5EF4-FFF2-40B4-BE49-F238E27FC236}">
                <a16:creationId xmlns:a16="http://schemas.microsoft.com/office/drawing/2014/main" id="{23C2AEB2-F7DC-B078-5E7A-DCBEA38D8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8" y="1186811"/>
            <a:ext cx="11645960" cy="4913365"/>
          </a:xfrm>
          <a:prstGeom prst="rect">
            <a:avLst/>
          </a:prstGeom>
        </p:spPr>
      </p:pic>
      <p:pic>
        <p:nvPicPr>
          <p:cNvPr id="103" name="Picture 102" descr="Lumen Energy Strategy, LLC logo">
            <a:extLst>
              <a:ext uri="{FF2B5EF4-FFF2-40B4-BE49-F238E27FC236}">
                <a16:creationId xmlns:a16="http://schemas.microsoft.com/office/drawing/2014/main" id="{98638D8E-7AC3-AB90-AAFF-9FF62663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9759246" y="6327224"/>
            <a:ext cx="1909080" cy="36576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2B370-2CD1-A415-AD11-C9F5F822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75DB-AA87-4CDB-9E72-1F35F3331A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6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72DF-82A4-8601-703E-9B080A2D2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0D8372-5F96-B096-64CB-3EA6FD0B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918" y="114307"/>
            <a:ext cx="10039525" cy="908183"/>
          </a:xfrm>
        </p:spPr>
        <p:txBody>
          <a:bodyPr>
            <a:noAutofit/>
          </a:bodyPr>
          <a:lstStyle/>
          <a:p>
            <a:r>
              <a:rPr lang="en-US" sz="2400" dirty="0"/>
              <a:t>De-trending enables downscaled climate projections to inform </a:t>
            </a:r>
            <a:br>
              <a:rPr lang="en-US" sz="2400" dirty="0"/>
            </a:br>
            <a:r>
              <a:rPr lang="en-US" sz="2400" dirty="0"/>
              <a:t>a trajectory of potential weather outcomes across grid planning years</a:t>
            </a:r>
          </a:p>
        </p:txBody>
      </p:sp>
      <p:pic>
        <p:nvPicPr>
          <p:cNvPr id="14" name="Picture 13" descr="Visual around a graph which shows the temperature time series and quantiles from WRF outputs, localized and bias-corrected to weather stations.">
            <a:extLst>
              <a:ext uri="{FF2B5EF4-FFF2-40B4-BE49-F238E27FC236}">
                <a16:creationId xmlns:a16="http://schemas.microsoft.com/office/drawing/2014/main" id="{54CDE178-0F70-38FC-43F9-32687ECB5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5" y="1352538"/>
            <a:ext cx="4567341" cy="5297035"/>
          </a:xfrm>
          <a:prstGeom prst="rect">
            <a:avLst/>
          </a:prstGeom>
        </p:spPr>
      </p:pic>
      <p:pic>
        <p:nvPicPr>
          <p:cNvPr id="18" name="Picture 17" descr="Visual around two graphs that show the next step of detrending: 1. defining the trend and de-trend (using one station example) and 2. the de-trended variants (~25 years around a planning year)">
            <a:extLst>
              <a:ext uri="{FF2B5EF4-FFF2-40B4-BE49-F238E27FC236}">
                <a16:creationId xmlns:a16="http://schemas.microsoft.com/office/drawing/2014/main" id="{77DBC96E-530C-F2EB-E3BD-185D2477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205" y="1413941"/>
            <a:ext cx="6722495" cy="471801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6141CA2-CE7F-F8B1-9A01-D0DB79BC6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A64F09E0-7867-40AB-9452-EE4F156030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67491-1E50-353C-EEE1-8B7373DFD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249648" y="208427"/>
            <a:ext cx="1000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22EB8F-4025-5C14-7564-8766A97B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9779000" y="6118633"/>
            <a:ext cx="1790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876B85-217E-8AA0-E1C8-5160CC233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200" dirty="0"/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B9AE1-EFBA-DD7D-C8E3-512982C14E9E}"/>
              </a:ext>
            </a:extLst>
          </p:cNvPr>
          <p:cNvSpPr txBox="1"/>
          <p:nvPr/>
        </p:nvSpPr>
        <p:spPr>
          <a:xfrm>
            <a:off x="0" y="1422400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cap="small">
                <a:solidFill>
                  <a:schemeClr val="accent4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/>
            <a:endParaRPr lang="en-US" sz="1600" i="1" cap="small">
              <a:solidFill>
                <a:schemeClr val="accent4"/>
              </a:solidFill>
            </a:endParaRPr>
          </a:p>
          <a:p>
            <a:pPr algn="ctr"/>
            <a:endParaRPr lang="en-US" sz="160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cap="small">
                <a:solidFill>
                  <a:schemeClr val="bg1"/>
                </a:solidFill>
              </a:rPr>
              <a:t>Learn more about </a:t>
            </a:r>
            <a:r>
              <a:rPr lang="en-US" sz="1600" i="1" cap="small">
                <a:solidFill>
                  <a:schemeClr val="bg1"/>
                </a:solidFill>
              </a:rPr>
              <a:t>WARP to Resilience</a:t>
            </a:r>
            <a:r>
              <a:rPr lang="en-US" sz="1600" cap="small">
                <a:solidFill>
                  <a:schemeClr val="bg1"/>
                </a:solidFill>
              </a:rPr>
              <a:t> and join our mailing list for study updates</a:t>
            </a:r>
          </a:p>
          <a:p>
            <a:pPr algn="ctr"/>
            <a:r>
              <a:rPr lang="en-US" sz="1600" b="1">
                <a:solidFill>
                  <a:schemeClr val="accent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www.lumenenergystrategy.com/resilience</a:t>
            </a:r>
            <a:endParaRPr lang="en-US" sz="1600" b="1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2C80F7-18B6-AE89-CF45-030AD6CD6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249648" y="208427"/>
            <a:ext cx="1000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C6C07-BF70-0865-7861-C241F6AD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9779000" y="6118633"/>
            <a:ext cx="1790700" cy="63418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21C0DB-6F63-E5AC-8FBB-8C1BF87D0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A64F09E0-7867-40AB-9452-EE4F156030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0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EBAC35-A74D-0676-067F-236B95852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289" y="6360483"/>
            <a:ext cx="671383" cy="365761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 b="1">
                <a:solidFill>
                  <a:srgbClr val="F9A043"/>
                </a:solidFill>
              </a:defRPr>
            </a:lvl1pPr>
          </a:lstStyle>
          <a:p>
            <a:fld id="{A64F09E0-7867-40AB-9452-EE4F156030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2D8DD2-66F3-777B-BF2F-49BCC271B6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Final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70848-17C3-6144-083A-D6A6807D6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9779000" y="6118633"/>
            <a:ext cx="1790700" cy="6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4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umen_palette (test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100B8"/>
      </a:accent1>
      <a:accent2>
        <a:srgbClr val="0CA1CA"/>
      </a:accent2>
      <a:accent3>
        <a:srgbClr val="3DA795"/>
      </a:accent3>
      <a:accent4>
        <a:srgbClr val="DDB706"/>
      </a:accent4>
      <a:accent5>
        <a:srgbClr val="E05A07"/>
      </a:accent5>
      <a:accent6>
        <a:srgbClr val="084D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act xmlns="785685f2-c2e1-4352-89aa-3faca8eaba52">
      <UserInfo>
        <DisplayName/>
        <AccountId xsi:nil="true"/>
        <AccountType/>
      </UserInfo>
    </Contact>
    <Qualitynotes xmlns="785685f2-c2e1-4352-89aa-3faca8eaba52" xsi:nil="true"/>
    <TaxCatchAll xmlns="5067c814-4b34-462c-a21d-c185ff6548d2" xsi:nil="true"/>
    <Source xmlns="785685f2-c2e1-4352-89aa-3faca8eaba52" xsi:nil="true"/>
    <Topic xmlns="785685f2-c2e1-4352-89aa-3faca8eaba52" xsi:nil="true"/>
    <lcf76f155ced4ddcb4097134ff3c332f xmlns="785685f2-c2e1-4352-89aa-3faca8eaba52">
      <Terms xmlns="http://schemas.microsoft.com/office/infopath/2007/PartnerControls"/>
    </lcf76f155ced4ddcb4097134ff3c332f>
    <Date xmlns="785685f2-c2e1-4352-89aa-3faca8eaba52" xsi:nil="true"/>
  </documentManagement>
</p:properties>
</file>

<file path=customXml/itemProps1.xml><?xml version="1.0" encoding="utf-8"?>
<ds:datastoreItem xmlns:ds="http://schemas.openxmlformats.org/officeDocument/2006/customXml" ds:itemID="{883C7548-A180-44A8-90CB-7B61B317A9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AC8E1-9859-439E-805A-F16A1C7B44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2F15E9-7A8A-4A72-8DF1-9D3990BC8E6F}">
  <ds:schemaRefs>
    <ds:schemaRef ds:uri="785685f2-c2e1-4352-89aa-3faca8eaba52"/>
    <ds:schemaRef ds:uri="5067c814-4b34-462c-a21d-c185ff6548d2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Courier New</vt:lpstr>
      <vt:lpstr>Georgia Pro Cond Light</vt:lpstr>
      <vt:lpstr>Skia</vt:lpstr>
      <vt:lpstr>Wingdings</vt:lpstr>
      <vt:lpstr>Office Theme</vt:lpstr>
      <vt:lpstr>Opportunities for downscaled climate projections  to support planning to the bulk grid reliability standard &amp; role of weather extremes</vt:lpstr>
      <vt:lpstr>The impact of extreme weather on the grid’s ability to serve customers is complex</vt:lpstr>
      <vt:lpstr>Weather extremes that cannot be well understood through actual historical outcomes and patterns are of most concern</vt:lpstr>
      <vt:lpstr>De-trending enables downscaled climate projections to inform  a trajectory of potential weather outcomes across grid planning years</vt:lpstr>
      <vt:lpstr>Thank you</vt:lpstr>
      <vt:lpstr>Final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2024-07-05T20:32:13Z</dcterms:created>
  <dcterms:modified xsi:type="dcterms:W3CDTF">2024-11-15T22:41:46Z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