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65" r:id="rId5"/>
    <p:sldId id="699" r:id="rId6"/>
    <p:sldId id="770" r:id="rId7"/>
    <p:sldId id="757" r:id="rId8"/>
    <p:sldId id="759" r:id="rId9"/>
    <p:sldId id="762" r:id="rId10"/>
    <p:sldId id="763" r:id="rId11"/>
    <p:sldId id="765" r:id="rId12"/>
    <p:sldId id="766" r:id="rId13"/>
    <p:sldId id="791" r:id="rId14"/>
    <p:sldId id="708" r:id="rId15"/>
    <p:sldId id="795" r:id="rId16"/>
    <p:sldId id="793" r:id="rId17"/>
    <p:sldId id="7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1B856-1F3F-4DAE-B9DB-A3D01B681005}" v="1549" dt="2024-11-20T00:20:06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8" autoAdjust="0"/>
    <p:restoredTop sz="86420" autoAdjust="0"/>
  </p:normalViewPr>
  <p:slideViewPr>
    <p:cSldViewPr snapToGrid="0" snapToObjects="1">
      <p:cViewPr varScale="1">
        <p:scale>
          <a:sx n="45" d="100"/>
          <a:sy n="45" d="100"/>
        </p:scale>
        <p:origin x="43" y="192"/>
      </p:cViewPr>
      <p:guideLst/>
    </p:cSldViewPr>
  </p:slideViewPr>
  <p:outlineViewPr>
    <p:cViewPr>
      <p:scale>
        <a:sx n="33" d="100"/>
        <a:sy n="33" d="100"/>
      </p:scale>
      <p:origin x="0" y="-13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midt-Poolman, Martine@Energy" userId="3be5bbdf-b139-4f3b-b926-44ba16c2a536" providerId="ADAL" clId="{FC71B856-1F3F-4DAE-B9DB-A3D01B681005}"/>
    <pc:docChg chg="delSld modSld">
      <pc:chgData name="Schmidt-Poolman, Martine@Energy" userId="3be5bbdf-b139-4f3b-b926-44ba16c2a536" providerId="ADAL" clId="{FC71B856-1F3F-4DAE-B9DB-A3D01B681005}" dt="2024-11-20T00:20:06.791" v="2012" actId="962"/>
      <pc:docMkLst>
        <pc:docMk/>
      </pc:docMkLst>
      <pc:sldChg chg="addSp modSp mod">
        <pc:chgData name="Schmidt-Poolman, Martine@Energy" userId="3be5bbdf-b139-4f3b-b926-44ba16c2a536" providerId="ADAL" clId="{FC71B856-1F3F-4DAE-B9DB-A3D01B681005}" dt="2024-11-20T00:06:54.465" v="757"/>
        <pc:sldMkLst>
          <pc:docMk/>
          <pc:sldMk cId="713835478" sldId="265"/>
        </pc:sldMkLst>
        <pc:spChg chg="add mod">
          <ac:chgData name="Schmidt-Poolman, Martine@Energy" userId="3be5bbdf-b139-4f3b-b926-44ba16c2a536" providerId="ADAL" clId="{FC71B856-1F3F-4DAE-B9DB-A3D01B681005}" dt="2024-11-20T00:06:54.465" v="757"/>
          <ac:spMkLst>
            <pc:docMk/>
            <pc:sldMk cId="713835478" sldId="265"/>
            <ac:spMk id="4" creationId="{62B536BA-5125-0A9C-39C7-4EA028FF538A}"/>
          </ac:spMkLst>
        </pc:spChg>
      </pc:sldChg>
      <pc:sldChg chg="modSp mod">
        <pc:chgData name="Schmidt-Poolman, Martine@Energy" userId="3be5bbdf-b139-4f3b-b926-44ba16c2a536" providerId="ADAL" clId="{FC71B856-1F3F-4DAE-B9DB-A3D01B681005}" dt="2024-11-20T00:01:52.176" v="245" actId="962"/>
        <pc:sldMkLst>
          <pc:docMk/>
          <pc:sldMk cId="3425616829" sldId="699"/>
        </pc:sldMkLst>
        <pc:grpChg chg="mod">
          <ac:chgData name="Schmidt-Poolman, Martine@Energy" userId="3be5bbdf-b139-4f3b-b926-44ba16c2a536" providerId="ADAL" clId="{FC71B856-1F3F-4DAE-B9DB-A3D01B681005}" dt="2024-11-20T00:01:52.176" v="245" actId="962"/>
          <ac:grpSpMkLst>
            <pc:docMk/>
            <pc:sldMk cId="3425616829" sldId="699"/>
            <ac:grpSpMk id="12" creationId="{58941555-8C98-8048-91D6-531F71D20BAA}"/>
          </ac:grpSpMkLst>
        </pc:grpChg>
      </pc:sldChg>
      <pc:sldChg chg="modSp mod">
        <pc:chgData name="Schmidt-Poolman, Martine@Energy" userId="3be5bbdf-b139-4f3b-b926-44ba16c2a536" providerId="ADAL" clId="{FC71B856-1F3F-4DAE-B9DB-A3D01B681005}" dt="2024-11-20T00:19:43.947" v="1870" actId="962"/>
        <pc:sldMkLst>
          <pc:docMk/>
          <pc:sldMk cId="2511194954" sldId="708"/>
        </pc:sldMkLst>
        <pc:spChg chg="mod">
          <ac:chgData name="Schmidt-Poolman, Martine@Energy" userId="3be5bbdf-b139-4f3b-b926-44ba16c2a536" providerId="ADAL" clId="{FC71B856-1F3F-4DAE-B9DB-A3D01B681005}" dt="2024-11-20T00:09:06.358" v="776" actId="1076"/>
          <ac:spMkLst>
            <pc:docMk/>
            <pc:sldMk cId="2511194954" sldId="708"/>
            <ac:spMk id="4" creationId="{AAADABB8-BABD-624E-B3E9-2450DDBB5940}"/>
          </ac:spMkLst>
        </pc:spChg>
        <pc:spChg chg="mod">
          <ac:chgData name="Schmidt-Poolman, Martine@Energy" userId="3be5bbdf-b139-4f3b-b926-44ba16c2a536" providerId="ADAL" clId="{FC71B856-1F3F-4DAE-B9DB-A3D01B681005}" dt="2024-11-20T00:14:12.894" v="777" actId="962"/>
          <ac:spMkLst>
            <pc:docMk/>
            <pc:sldMk cId="2511194954" sldId="708"/>
            <ac:spMk id="11" creationId="{644E72C2-BB99-5A4B-99C6-FF1FA4564A58}"/>
          </ac:spMkLst>
        </pc:spChg>
        <pc:spChg chg="mod">
          <ac:chgData name="Schmidt-Poolman, Martine@Energy" userId="3be5bbdf-b139-4f3b-b926-44ba16c2a536" providerId="ADAL" clId="{FC71B856-1F3F-4DAE-B9DB-A3D01B681005}" dt="2024-11-20T00:14:13.340" v="778" actId="962"/>
          <ac:spMkLst>
            <pc:docMk/>
            <pc:sldMk cId="2511194954" sldId="708"/>
            <ac:spMk id="12" creationId="{BA9570F8-2D97-994C-95BB-1480A80D9F93}"/>
          </ac:spMkLst>
        </pc:spChg>
        <pc:spChg chg="mod">
          <ac:chgData name="Schmidt-Poolman, Martine@Energy" userId="3be5bbdf-b139-4f3b-b926-44ba16c2a536" providerId="ADAL" clId="{FC71B856-1F3F-4DAE-B9DB-A3D01B681005}" dt="2024-11-20T00:09:02.162" v="775" actId="13244"/>
          <ac:spMkLst>
            <pc:docMk/>
            <pc:sldMk cId="2511194954" sldId="708"/>
            <ac:spMk id="13" creationId="{5EE40B44-02F3-C844-9237-BB6572EA2E4E}"/>
          </ac:spMkLst>
        </pc:spChg>
        <pc:spChg chg="mod">
          <ac:chgData name="Schmidt-Poolman, Martine@Energy" userId="3be5bbdf-b139-4f3b-b926-44ba16c2a536" providerId="ADAL" clId="{FC71B856-1F3F-4DAE-B9DB-A3D01B681005}" dt="2024-11-20T00:14:16.872" v="779" actId="13244"/>
          <ac:spMkLst>
            <pc:docMk/>
            <pc:sldMk cId="2511194954" sldId="708"/>
            <ac:spMk id="14" creationId="{380F6CF9-0255-1944-BC1C-C380C8C5C2B1}"/>
          </ac:spMkLst>
        </pc:spChg>
        <pc:picChg chg="mod">
          <ac:chgData name="Schmidt-Poolman, Martine@Energy" userId="3be5bbdf-b139-4f3b-b926-44ba16c2a536" providerId="ADAL" clId="{FC71B856-1F3F-4DAE-B9DB-A3D01B681005}" dt="2024-11-20T00:19:43.947" v="1870" actId="962"/>
          <ac:picMkLst>
            <pc:docMk/>
            <pc:sldMk cId="2511194954" sldId="708"/>
            <ac:picMk id="3" creationId="{C36DFCF3-2A7D-9146-9A59-8FC530E71CDA}"/>
          </ac:picMkLst>
        </pc:picChg>
        <pc:cxnChg chg="mod">
          <ac:chgData name="Schmidt-Poolman, Martine@Energy" userId="3be5bbdf-b139-4f3b-b926-44ba16c2a536" providerId="ADAL" clId="{FC71B856-1F3F-4DAE-B9DB-A3D01B681005}" dt="2024-11-20T00:02:54.774" v="448" actId="962"/>
          <ac:cxnSpMkLst>
            <pc:docMk/>
            <pc:sldMk cId="2511194954" sldId="708"/>
            <ac:cxnSpMk id="5" creationId="{9093676E-8224-CA42-ACD9-870E2C56B713}"/>
          </ac:cxnSpMkLst>
        </pc:cxnChg>
        <pc:cxnChg chg="mod">
          <ac:chgData name="Schmidt-Poolman, Martine@Energy" userId="3be5bbdf-b139-4f3b-b926-44ba16c2a536" providerId="ADAL" clId="{FC71B856-1F3F-4DAE-B9DB-A3D01B681005}" dt="2024-11-20T00:02:56.721" v="449" actId="962"/>
          <ac:cxnSpMkLst>
            <pc:docMk/>
            <pc:sldMk cId="2511194954" sldId="708"/>
            <ac:cxnSpMk id="8" creationId="{E5C4D6FC-BAFE-2740-81B8-9E9141779330}"/>
          </ac:cxnSpMkLst>
        </pc:cxnChg>
      </pc:sldChg>
      <pc:sldChg chg="modSp mod">
        <pc:chgData name="Schmidt-Poolman, Martine@Energy" userId="3be5bbdf-b139-4f3b-b926-44ba16c2a536" providerId="ADAL" clId="{FC71B856-1F3F-4DAE-B9DB-A3D01B681005}" dt="2024-11-20T00:17:01.444" v="1290" actId="962"/>
        <pc:sldMkLst>
          <pc:docMk/>
          <pc:sldMk cId="3047961437" sldId="757"/>
        </pc:sldMkLst>
        <pc:spChg chg="mod">
          <ac:chgData name="Schmidt-Poolman, Martine@Energy" userId="3be5bbdf-b139-4f3b-b926-44ba16c2a536" providerId="ADAL" clId="{FC71B856-1F3F-4DAE-B9DB-A3D01B681005}" dt="2024-11-20T00:08:07.977" v="766" actId="1076"/>
          <ac:spMkLst>
            <pc:docMk/>
            <pc:sldMk cId="3047961437" sldId="757"/>
            <ac:spMk id="4" creationId="{35FDACB7-54E6-EE49-B0BB-D1719E425DAE}"/>
          </ac:spMkLst>
        </pc:spChg>
        <pc:spChg chg="mod">
          <ac:chgData name="Schmidt-Poolman, Martine@Energy" userId="3be5bbdf-b139-4f3b-b926-44ba16c2a536" providerId="ADAL" clId="{FC71B856-1F3F-4DAE-B9DB-A3D01B681005}" dt="2024-11-20T00:07:51.875" v="763" actId="13244"/>
          <ac:spMkLst>
            <pc:docMk/>
            <pc:sldMk cId="3047961437" sldId="757"/>
            <ac:spMk id="5" creationId="{70C082EB-C53F-6F4D-BB8B-EA6E600E3D2F}"/>
          </ac:spMkLst>
        </pc:spChg>
        <pc:picChg chg="mod">
          <ac:chgData name="Schmidt-Poolman, Martine@Energy" userId="3be5bbdf-b139-4f3b-b926-44ba16c2a536" providerId="ADAL" clId="{FC71B856-1F3F-4DAE-B9DB-A3D01B681005}" dt="2024-11-20T00:17:01.444" v="1290" actId="962"/>
          <ac:picMkLst>
            <pc:docMk/>
            <pc:sldMk cId="3047961437" sldId="757"/>
            <ac:picMk id="3" creationId="{3C68718C-FBA7-714E-992E-F87DC768EB84}"/>
          </ac:picMkLst>
        </pc:picChg>
      </pc:sldChg>
      <pc:sldChg chg="addSp modSp mod">
        <pc:chgData name="Schmidt-Poolman, Martine@Energy" userId="3be5bbdf-b139-4f3b-b926-44ba16c2a536" providerId="ADAL" clId="{FC71B856-1F3F-4DAE-B9DB-A3D01B681005}" dt="2024-11-20T00:17:24.554" v="1308" actId="962"/>
        <pc:sldMkLst>
          <pc:docMk/>
          <pc:sldMk cId="4089937436" sldId="759"/>
        </pc:sldMkLst>
        <pc:spChg chg="add mod">
          <ac:chgData name="Schmidt-Poolman, Martine@Energy" userId="3be5bbdf-b139-4f3b-b926-44ba16c2a536" providerId="ADAL" clId="{FC71B856-1F3F-4DAE-B9DB-A3D01B681005}" dt="2024-11-20T00:08:16.714" v="767" actId="13244"/>
          <ac:spMkLst>
            <pc:docMk/>
            <pc:sldMk cId="4089937436" sldId="759"/>
            <ac:spMk id="2" creationId="{46D953EF-A3F1-B749-81FD-68B1B1F37C31}"/>
          </ac:spMkLst>
        </pc:spChg>
        <pc:picChg chg="mod">
          <ac:chgData name="Schmidt-Poolman, Martine@Energy" userId="3be5bbdf-b139-4f3b-b926-44ba16c2a536" providerId="ADAL" clId="{FC71B856-1F3F-4DAE-B9DB-A3D01B681005}" dt="2024-11-20T00:17:24.554" v="1308" actId="962"/>
          <ac:picMkLst>
            <pc:docMk/>
            <pc:sldMk cId="4089937436" sldId="759"/>
            <ac:picMk id="3" creationId="{6E908522-2318-8949-88A4-051FE90B4F04}"/>
          </ac:picMkLst>
        </pc:picChg>
      </pc:sldChg>
      <pc:sldChg chg="addSp modSp mod">
        <pc:chgData name="Schmidt-Poolman, Martine@Energy" userId="3be5bbdf-b139-4f3b-b926-44ba16c2a536" providerId="ADAL" clId="{FC71B856-1F3F-4DAE-B9DB-A3D01B681005}" dt="2024-11-20T00:17:49.026" v="1324" actId="962"/>
        <pc:sldMkLst>
          <pc:docMk/>
          <pc:sldMk cId="900941283" sldId="762"/>
        </pc:sldMkLst>
        <pc:spChg chg="add mod">
          <ac:chgData name="Schmidt-Poolman, Martine@Energy" userId="3be5bbdf-b139-4f3b-b926-44ba16c2a536" providerId="ADAL" clId="{FC71B856-1F3F-4DAE-B9DB-A3D01B681005}" dt="2024-11-20T00:08:21.140" v="768" actId="13244"/>
          <ac:spMkLst>
            <pc:docMk/>
            <pc:sldMk cId="900941283" sldId="762"/>
            <ac:spMk id="2" creationId="{EAC2AF07-2957-DBD7-D6FF-B0412E3CBC6E}"/>
          </ac:spMkLst>
        </pc:spChg>
        <pc:picChg chg="mod">
          <ac:chgData name="Schmidt-Poolman, Martine@Energy" userId="3be5bbdf-b139-4f3b-b926-44ba16c2a536" providerId="ADAL" clId="{FC71B856-1F3F-4DAE-B9DB-A3D01B681005}" dt="2024-11-20T00:17:49.026" v="1324" actId="962"/>
          <ac:picMkLst>
            <pc:docMk/>
            <pc:sldMk cId="900941283" sldId="762"/>
            <ac:picMk id="3" creationId="{62DCA715-C463-DE43-80FB-7D36A70A7593}"/>
          </ac:picMkLst>
        </pc:picChg>
      </pc:sldChg>
      <pc:sldChg chg="addSp modSp mod">
        <pc:chgData name="Schmidt-Poolman, Martine@Energy" userId="3be5bbdf-b139-4f3b-b926-44ba16c2a536" providerId="ADAL" clId="{FC71B856-1F3F-4DAE-B9DB-A3D01B681005}" dt="2024-11-20T00:18:06.431" v="1342" actId="962"/>
        <pc:sldMkLst>
          <pc:docMk/>
          <pc:sldMk cId="2966386385" sldId="763"/>
        </pc:sldMkLst>
        <pc:spChg chg="add mod">
          <ac:chgData name="Schmidt-Poolman, Martine@Energy" userId="3be5bbdf-b139-4f3b-b926-44ba16c2a536" providerId="ADAL" clId="{FC71B856-1F3F-4DAE-B9DB-A3D01B681005}" dt="2024-11-20T00:08:26.305" v="769" actId="13244"/>
          <ac:spMkLst>
            <pc:docMk/>
            <pc:sldMk cId="2966386385" sldId="763"/>
            <ac:spMk id="2" creationId="{FD7A97E3-2F30-F63F-3A69-53922F39EDF8}"/>
          </ac:spMkLst>
        </pc:spChg>
        <pc:picChg chg="mod">
          <ac:chgData name="Schmidt-Poolman, Martine@Energy" userId="3be5bbdf-b139-4f3b-b926-44ba16c2a536" providerId="ADAL" clId="{FC71B856-1F3F-4DAE-B9DB-A3D01B681005}" dt="2024-11-20T00:18:06.431" v="1342" actId="962"/>
          <ac:picMkLst>
            <pc:docMk/>
            <pc:sldMk cId="2966386385" sldId="763"/>
            <ac:picMk id="3" creationId="{31547EFF-367F-CF46-BCF1-FC5B7FADB628}"/>
          </ac:picMkLst>
        </pc:picChg>
      </pc:sldChg>
      <pc:sldChg chg="addSp modSp mod">
        <pc:chgData name="Schmidt-Poolman, Martine@Energy" userId="3be5bbdf-b139-4f3b-b926-44ba16c2a536" providerId="ADAL" clId="{FC71B856-1F3F-4DAE-B9DB-A3D01B681005}" dt="2024-11-20T00:18:19.392" v="1354" actId="962"/>
        <pc:sldMkLst>
          <pc:docMk/>
          <pc:sldMk cId="1676559697" sldId="765"/>
        </pc:sldMkLst>
        <pc:spChg chg="add mod">
          <ac:chgData name="Schmidt-Poolman, Martine@Energy" userId="3be5bbdf-b139-4f3b-b926-44ba16c2a536" providerId="ADAL" clId="{FC71B856-1F3F-4DAE-B9DB-A3D01B681005}" dt="2024-11-20T00:08:47.880" v="772"/>
          <ac:spMkLst>
            <pc:docMk/>
            <pc:sldMk cId="1676559697" sldId="765"/>
            <ac:spMk id="2" creationId="{A4758581-187C-751D-01D8-380254B1AB7D}"/>
          </ac:spMkLst>
        </pc:spChg>
        <pc:picChg chg="mod">
          <ac:chgData name="Schmidt-Poolman, Martine@Energy" userId="3be5bbdf-b139-4f3b-b926-44ba16c2a536" providerId="ADAL" clId="{FC71B856-1F3F-4DAE-B9DB-A3D01B681005}" dt="2024-11-20T00:18:19.392" v="1354" actId="962"/>
          <ac:picMkLst>
            <pc:docMk/>
            <pc:sldMk cId="1676559697" sldId="765"/>
            <ac:picMk id="3" creationId="{31A2D145-0ACB-AF4E-B4DD-1110AE85C1E4}"/>
          </ac:picMkLst>
        </pc:picChg>
      </pc:sldChg>
      <pc:sldChg chg="addSp modSp mod">
        <pc:chgData name="Schmidt-Poolman, Martine@Energy" userId="3be5bbdf-b139-4f3b-b926-44ba16c2a536" providerId="ADAL" clId="{FC71B856-1F3F-4DAE-B9DB-A3D01B681005}" dt="2024-11-20T00:18:33.754" v="1376" actId="962"/>
        <pc:sldMkLst>
          <pc:docMk/>
          <pc:sldMk cId="2638163784" sldId="766"/>
        </pc:sldMkLst>
        <pc:spChg chg="add mod">
          <ac:chgData name="Schmidt-Poolman, Martine@Energy" userId="3be5bbdf-b139-4f3b-b926-44ba16c2a536" providerId="ADAL" clId="{FC71B856-1F3F-4DAE-B9DB-A3D01B681005}" dt="2024-11-20T00:08:51.421" v="773" actId="13244"/>
          <ac:spMkLst>
            <pc:docMk/>
            <pc:sldMk cId="2638163784" sldId="766"/>
            <ac:spMk id="2" creationId="{166AA124-CE56-3940-C315-6E9921D74D8A}"/>
          </ac:spMkLst>
        </pc:spChg>
        <pc:picChg chg="mod">
          <ac:chgData name="Schmidt-Poolman, Martine@Energy" userId="3be5bbdf-b139-4f3b-b926-44ba16c2a536" providerId="ADAL" clId="{FC71B856-1F3F-4DAE-B9DB-A3D01B681005}" dt="2024-11-20T00:18:33.754" v="1376" actId="962"/>
          <ac:picMkLst>
            <pc:docMk/>
            <pc:sldMk cId="2638163784" sldId="766"/>
            <ac:picMk id="5" creationId="{63E53B4E-49CA-E447-BFD8-BA3EB9B1B163}"/>
          </ac:picMkLst>
        </pc:picChg>
      </pc:sldChg>
      <pc:sldChg chg="addSp modSp mod">
        <pc:chgData name="Schmidt-Poolman, Martine@Energy" userId="3be5bbdf-b139-4f3b-b926-44ba16c2a536" providerId="ADAL" clId="{FC71B856-1F3F-4DAE-B9DB-A3D01B681005}" dt="2024-11-20T00:20:06.791" v="2012" actId="962"/>
        <pc:sldMkLst>
          <pc:docMk/>
          <pc:sldMk cId="3908195457" sldId="768"/>
        </pc:sldMkLst>
        <pc:spChg chg="add mod">
          <ac:chgData name="Schmidt-Poolman, Martine@Energy" userId="3be5bbdf-b139-4f3b-b926-44ba16c2a536" providerId="ADAL" clId="{FC71B856-1F3F-4DAE-B9DB-A3D01B681005}" dt="2024-11-20T00:14:50.946" v="783" actId="13244"/>
          <ac:spMkLst>
            <pc:docMk/>
            <pc:sldMk cId="3908195457" sldId="768"/>
            <ac:spMk id="2" creationId="{0673647E-4C06-2D93-AC17-B432F1A1B4B5}"/>
          </ac:spMkLst>
        </pc:spChg>
        <pc:spChg chg="mod">
          <ac:chgData name="Schmidt-Poolman, Martine@Energy" userId="3be5bbdf-b139-4f3b-b926-44ba16c2a536" providerId="ADAL" clId="{FC71B856-1F3F-4DAE-B9DB-A3D01B681005}" dt="2024-11-20T00:14:55.288" v="784" actId="962"/>
          <ac:spMkLst>
            <pc:docMk/>
            <pc:sldMk cId="3908195457" sldId="768"/>
            <ac:spMk id="4" creationId="{23396EF1-7824-5D45-9A56-6E9BAA536DB1}"/>
          </ac:spMkLst>
        </pc:spChg>
        <pc:spChg chg="mod">
          <ac:chgData name="Schmidt-Poolman, Martine@Energy" userId="3be5bbdf-b139-4f3b-b926-44ba16c2a536" providerId="ADAL" clId="{FC71B856-1F3F-4DAE-B9DB-A3D01B681005}" dt="2024-11-20T00:14:55.869" v="785" actId="962"/>
          <ac:spMkLst>
            <pc:docMk/>
            <pc:sldMk cId="3908195457" sldId="768"/>
            <ac:spMk id="5" creationId="{934127A4-39DB-9F4F-B581-5ECC5E7E5795}"/>
          </ac:spMkLst>
        </pc:spChg>
        <pc:spChg chg="mod">
          <ac:chgData name="Schmidt-Poolman, Martine@Energy" userId="3be5bbdf-b139-4f3b-b926-44ba16c2a536" providerId="ADAL" clId="{FC71B856-1F3F-4DAE-B9DB-A3D01B681005}" dt="2024-11-20T00:14:56.411" v="786" actId="962"/>
          <ac:spMkLst>
            <pc:docMk/>
            <pc:sldMk cId="3908195457" sldId="768"/>
            <ac:spMk id="6" creationId="{C0F61475-03CD-934E-83E1-CECA2C4064C7}"/>
          </ac:spMkLst>
        </pc:spChg>
        <pc:picChg chg="mod">
          <ac:chgData name="Schmidt-Poolman, Martine@Energy" userId="3be5bbdf-b139-4f3b-b926-44ba16c2a536" providerId="ADAL" clId="{FC71B856-1F3F-4DAE-B9DB-A3D01B681005}" dt="2024-11-20T00:20:06.791" v="2012" actId="962"/>
          <ac:picMkLst>
            <pc:docMk/>
            <pc:sldMk cId="3908195457" sldId="768"/>
            <ac:picMk id="3" creationId="{6D8D9556-FBCC-C849-ACBE-AE5C74641141}"/>
          </ac:picMkLst>
        </pc:picChg>
      </pc:sldChg>
      <pc:sldChg chg="modSp mod">
        <pc:chgData name="Schmidt-Poolman, Martine@Energy" userId="3be5bbdf-b139-4f3b-b926-44ba16c2a536" providerId="ADAL" clId="{FC71B856-1F3F-4DAE-B9DB-A3D01B681005}" dt="2024-11-20T00:16:19.023" v="1008" actId="962"/>
        <pc:sldMkLst>
          <pc:docMk/>
          <pc:sldMk cId="450478152" sldId="770"/>
        </pc:sldMkLst>
        <pc:spChg chg="mod">
          <ac:chgData name="Schmidt-Poolman, Martine@Energy" userId="3be5bbdf-b139-4f3b-b926-44ba16c2a536" providerId="ADAL" clId="{FC71B856-1F3F-4DAE-B9DB-A3D01B681005}" dt="2024-11-20T00:07:28.513" v="759" actId="13244"/>
          <ac:spMkLst>
            <pc:docMk/>
            <pc:sldMk cId="450478152" sldId="770"/>
            <ac:spMk id="10" creationId="{972CA2AC-0F19-DE41-BB79-DA9354017177}"/>
          </ac:spMkLst>
        </pc:spChg>
        <pc:spChg chg="mod">
          <ac:chgData name="Schmidt-Poolman, Martine@Energy" userId="3be5bbdf-b139-4f3b-b926-44ba16c2a536" providerId="ADAL" clId="{FC71B856-1F3F-4DAE-B9DB-A3D01B681005}" dt="2024-11-20T00:07:36.768" v="761" actId="13244"/>
          <ac:spMkLst>
            <pc:docMk/>
            <pc:sldMk cId="450478152" sldId="770"/>
            <ac:spMk id="11" creationId="{80EDB1D2-34C1-C344-958F-277137A4CC24}"/>
          </ac:spMkLst>
        </pc:spChg>
        <pc:spChg chg="mod">
          <ac:chgData name="Schmidt-Poolman, Martine@Energy" userId="3be5bbdf-b139-4f3b-b926-44ba16c2a536" providerId="ADAL" clId="{FC71B856-1F3F-4DAE-B9DB-A3D01B681005}" dt="2024-11-20T00:07:34.171" v="760" actId="13244"/>
          <ac:spMkLst>
            <pc:docMk/>
            <pc:sldMk cId="450478152" sldId="770"/>
            <ac:spMk id="12" creationId="{4582F588-AFE0-264F-BB91-9E41E3A613FB}"/>
          </ac:spMkLst>
        </pc:spChg>
        <pc:spChg chg="mod">
          <ac:chgData name="Schmidt-Poolman, Martine@Energy" userId="3be5bbdf-b139-4f3b-b926-44ba16c2a536" providerId="ADAL" clId="{FC71B856-1F3F-4DAE-B9DB-A3D01B681005}" dt="2024-11-20T00:07:08.776" v="758" actId="13244"/>
          <ac:spMkLst>
            <pc:docMk/>
            <pc:sldMk cId="450478152" sldId="770"/>
            <ac:spMk id="14" creationId="{2DB4A32F-94A4-DF4C-8E1A-C6DD327C7A8C}"/>
          </ac:spMkLst>
        </pc:spChg>
        <pc:spChg chg="mod">
          <ac:chgData name="Schmidt-Poolman, Martine@Energy" userId="3be5bbdf-b139-4f3b-b926-44ba16c2a536" providerId="ADAL" clId="{FC71B856-1F3F-4DAE-B9DB-A3D01B681005}" dt="2024-11-20T00:07:42.784" v="762" actId="13244"/>
          <ac:spMkLst>
            <pc:docMk/>
            <pc:sldMk cId="450478152" sldId="770"/>
            <ac:spMk id="15" creationId="{7791BCE4-07CE-5046-968B-82F3A280FEAB}"/>
          </ac:spMkLst>
        </pc:spChg>
        <pc:picChg chg="mod">
          <ac:chgData name="Schmidt-Poolman, Martine@Energy" userId="3be5bbdf-b139-4f3b-b926-44ba16c2a536" providerId="ADAL" clId="{FC71B856-1F3F-4DAE-B9DB-A3D01B681005}" dt="2024-11-20T00:15:37.216" v="946" actId="962"/>
          <ac:picMkLst>
            <pc:docMk/>
            <pc:sldMk cId="450478152" sldId="770"/>
            <ac:picMk id="3" creationId="{10B3A0C7-5832-7148-811D-9A432239560A}"/>
          </ac:picMkLst>
        </pc:picChg>
        <pc:picChg chg="mod">
          <ac:chgData name="Schmidt-Poolman, Martine@Energy" userId="3be5bbdf-b139-4f3b-b926-44ba16c2a536" providerId="ADAL" clId="{FC71B856-1F3F-4DAE-B9DB-A3D01B681005}" dt="2024-11-20T00:15:51.614" v="970" actId="962"/>
          <ac:picMkLst>
            <pc:docMk/>
            <pc:sldMk cId="450478152" sldId="770"/>
            <ac:picMk id="5" creationId="{6CBE4267-A336-C747-9976-371E2051BBEC}"/>
          </ac:picMkLst>
        </pc:picChg>
        <pc:picChg chg="mod">
          <ac:chgData name="Schmidt-Poolman, Martine@Energy" userId="3be5bbdf-b139-4f3b-b926-44ba16c2a536" providerId="ADAL" clId="{FC71B856-1F3F-4DAE-B9DB-A3D01B681005}" dt="2024-11-20T00:16:03.415" v="982" actId="962"/>
          <ac:picMkLst>
            <pc:docMk/>
            <pc:sldMk cId="450478152" sldId="770"/>
            <ac:picMk id="7" creationId="{821078EE-C7E7-5344-AC4F-4B18D5B5E9CA}"/>
          </ac:picMkLst>
        </pc:picChg>
        <pc:picChg chg="mod">
          <ac:chgData name="Schmidt-Poolman, Martine@Energy" userId="3be5bbdf-b139-4f3b-b926-44ba16c2a536" providerId="ADAL" clId="{FC71B856-1F3F-4DAE-B9DB-A3D01B681005}" dt="2024-11-20T00:16:19.023" v="1008" actId="962"/>
          <ac:picMkLst>
            <pc:docMk/>
            <pc:sldMk cId="450478152" sldId="770"/>
            <ac:picMk id="9" creationId="{568C7697-2228-5544-834D-EAF8BEE54699}"/>
          </ac:picMkLst>
        </pc:picChg>
      </pc:sldChg>
      <pc:sldChg chg="addSp modSp mod">
        <pc:chgData name="Schmidt-Poolman, Martine@Energy" userId="3be5bbdf-b139-4f3b-b926-44ba16c2a536" providerId="ADAL" clId="{FC71B856-1F3F-4DAE-B9DB-A3D01B681005}" dt="2024-11-20T00:19:04.673" v="1512" actId="962"/>
        <pc:sldMkLst>
          <pc:docMk/>
          <pc:sldMk cId="3882835455" sldId="791"/>
        </pc:sldMkLst>
        <pc:spChg chg="mod">
          <ac:chgData name="Schmidt-Poolman, Martine@Energy" userId="3be5bbdf-b139-4f3b-b926-44ba16c2a536" providerId="ADAL" clId="{FC71B856-1F3F-4DAE-B9DB-A3D01B681005}" dt="2024-11-20T00:02:48.693" v="447" actId="962"/>
          <ac:spMkLst>
            <pc:docMk/>
            <pc:sldMk cId="3882835455" sldId="791"/>
            <ac:spMk id="2" creationId="{F67614E9-02CB-7B49-BCF8-E9CDB6A5F433}"/>
          </ac:spMkLst>
        </pc:spChg>
        <pc:spChg chg="add mod">
          <ac:chgData name="Schmidt-Poolman, Martine@Energy" userId="3be5bbdf-b139-4f3b-b926-44ba16c2a536" providerId="ADAL" clId="{FC71B856-1F3F-4DAE-B9DB-A3D01B681005}" dt="2024-11-20T00:08:55.713" v="774" actId="13244"/>
          <ac:spMkLst>
            <pc:docMk/>
            <pc:sldMk cId="3882835455" sldId="791"/>
            <ac:spMk id="4" creationId="{5244D11B-5BA5-9D4B-2026-9D062D463EFF}"/>
          </ac:spMkLst>
        </pc:spChg>
        <pc:picChg chg="mod">
          <ac:chgData name="Schmidt-Poolman, Martine@Energy" userId="3be5bbdf-b139-4f3b-b926-44ba16c2a536" providerId="ADAL" clId="{FC71B856-1F3F-4DAE-B9DB-A3D01B681005}" dt="2024-11-20T00:19:04.673" v="1512" actId="962"/>
          <ac:picMkLst>
            <pc:docMk/>
            <pc:sldMk cId="3882835455" sldId="791"/>
            <ac:picMk id="3" creationId="{7815B71C-2560-9844-86FB-35652D20C891}"/>
          </ac:picMkLst>
        </pc:picChg>
      </pc:sldChg>
      <pc:sldChg chg="addSp modSp mod">
        <pc:chgData name="Schmidt-Poolman, Martine@Energy" userId="3be5bbdf-b139-4f3b-b926-44ba16c2a536" providerId="ADAL" clId="{FC71B856-1F3F-4DAE-B9DB-A3D01B681005}" dt="2024-11-20T00:14:43.509" v="782" actId="13244"/>
        <pc:sldMkLst>
          <pc:docMk/>
          <pc:sldMk cId="2820787843" sldId="793"/>
        </pc:sldMkLst>
        <pc:spChg chg="add mod">
          <ac:chgData name="Schmidt-Poolman, Martine@Energy" userId="3be5bbdf-b139-4f3b-b926-44ba16c2a536" providerId="ADAL" clId="{FC71B856-1F3F-4DAE-B9DB-A3D01B681005}" dt="2024-11-20T00:14:31.518" v="780" actId="13244"/>
          <ac:spMkLst>
            <pc:docMk/>
            <pc:sldMk cId="2820787843" sldId="793"/>
            <ac:spMk id="2" creationId="{13A38F83-AC69-6D84-BAAA-792398215E21}"/>
          </ac:spMkLst>
        </pc:spChg>
        <pc:spChg chg="mod">
          <ac:chgData name="Schmidt-Poolman, Martine@Energy" userId="3be5bbdf-b139-4f3b-b926-44ba16c2a536" providerId="ADAL" clId="{FC71B856-1F3F-4DAE-B9DB-A3D01B681005}" dt="2024-11-20T00:14:43.509" v="782" actId="13244"/>
          <ac:spMkLst>
            <pc:docMk/>
            <pc:sldMk cId="2820787843" sldId="793"/>
            <ac:spMk id="7" creationId="{422B63D0-03D3-FA4B-AFC8-240000164005}"/>
          </ac:spMkLst>
        </pc:spChg>
        <pc:spChg chg="mod">
          <ac:chgData name="Schmidt-Poolman, Martine@Energy" userId="3be5bbdf-b139-4f3b-b926-44ba16c2a536" providerId="ADAL" clId="{FC71B856-1F3F-4DAE-B9DB-A3D01B681005}" dt="2024-11-20T00:14:37.102" v="781" actId="13244"/>
          <ac:spMkLst>
            <pc:docMk/>
            <pc:sldMk cId="2820787843" sldId="793"/>
            <ac:spMk id="9" creationId="{8732A120-51B9-2843-A17F-BD79985B3E8D}"/>
          </ac:spMkLst>
        </pc:spChg>
      </pc:sldChg>
      <pc:sldChg chg="del">
        <pc:chgData name="Schmidt-Poolman, Martine@Energy" userId="3be5bbdf-b139-4f3b-b926-44ba16c2a536" providerId="ADAL" clId="{FC71B856-1F3F-4DAE-B9DB-A3D01B681005}" dt="2024-11-20T00:06:07.508" v="720" actId="2696"/>
        <pc:sldMkLst>
          <pc:docMk/>
          <pc:sldMk cId="1748476373" sldId="794"/>
        </pc:sldMkLst>
      </pc:sldChg>
      <pc:sldChg chg="modSp mod">
        <pc:chgData name="Schmidt-Poolman, Martine@Energy" userId="3be5bbdf-b139-4f3b-b926-44ba16c2a536" providerId="ADAL" clId="{FC71B856-1F3F-4DAE-B9DB-A3D01B681005}" dt="2024-11-20T00:05:30.171" v="664" actId="33553"/>
        <pc:sldMkLst>
          <pc:docMk/>
          <pc:sldMk cId="1610951620" sldId="795"/>
        </pc:sldMkLst>
        <pc:spChg chg="mod">
          <ac:chgData name="Schmidt-Poolman, Martine@Energy" userId="3be5bbdf-b139-4f3b-b926-44ba16c2a536" providerId="ADAL" clId="{FC71B856-1F3F-4DAE-B9DB-A3D01B681005}" dt="2024-11-20T00:05:30.171" v="664" actId="33553"/>
          <ac:spMkLst>
            <pc:docMk/>
            <pc:sldMk cId="1610951620" sldId="795"/>
            <ac:spMk id="2" creationId="{CFE44E3E-6506-CA4F-AEB5-3188EE6723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9341C-4D5F-0F47-8B78-FD139E6A7C1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1B512-2061-7A4A-9738-56E5D264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3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57673-C51A-5A4F-A267-2EF8B0C08C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4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359A-A81C-0E40-AE5A-78602D0D4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1299E-B8AE-4046-9514-6D9508517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855FB-A29D-6B46-AD77-C474E45E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59D8-B008-7440-9F60-884285DA38D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719A-F366-154E-90D7-CB6A34CE3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BAABC-9A9C-8E47-89CD-C0259566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6D6F-F4D0-A642-8AD3-25EEB9E5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5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84F4-0E5B-AE4A-9C10-D23AC2EFB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EB73E-9AB7-E343-A8D1-575F478F2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CDE7C-8EB5-AD44-912B-97202CF8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59D8-B008-7440-9F60-884285DA38D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50E13-DBB7-CA4A-85E8-9C66B886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936E8-F626-7E4F-9D5E-CE92D614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6D6F-F4D0-A642-8AD3-25EEB9E5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9BFF3E-3ACB-8D48-8BC4-FD9AEF3F8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D1B0B-3EFF-3745-9AB9-83DE10441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B2ACB-E839-B141-84B8-A6E363CD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59D8-B008-7440-9F60-884285DA38D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59D98-45E1-6141-8792-0751A8BF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0BEC9-AF3B-FE44-8C9A-7B903515D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6D6F-F4D0-A642-8AD3-25EEB9E5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1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+Content+Photo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1091980" y="855527"/>
            <a:ext cx="7634669" cy="7500908"/>
          </a:xfrm>
          <a:custGeom>
            <a:avLst/>
            <a:gdLst>
              <a:gd name="connsiteX0" fmla="*/ 4431664 w 5899869"/>
              <a:gd name="connsiteY0" fmla="*/ 3180611 h 5796501"/>
              <a:gd name="connsiteX1" fmla="*/ 5620384 w 5899869"/>
              <a:gd name="connsiteY1" fmla="*/ 4369332 h 5796501"/>
              <a:gd name="connsiteX2" fmla="*/ 4868985 w 5899869"/>
              <a:gd name="connsiteY2" fmla="*/ 5120730 h 5796501"/>
              <a:gd name="connsiteX3" fmla="*/ 2527325 w 5899869"/>
              <a:gd name="connsiteY3" fmla="*/ 5100851 h 5796501"/>
              <a:gd name="connsiteX4" fmla="*/ 1554481 w 5899869"/>
              <a:gd name="connsiteY4" fmla="*/ 282360 h 5796501"/>
              <a:gd name="connsiteX5" fmla="*/ 2743201 w 5899869"/>
              <a:gd name="connsiteY5" fmla="*/ 1471081 h 5796501"/>
              <a:gd name="connsiteX6" fmla="*/ 799106 w 5899869"/>
              <a:gd name="connsiteY6" fmla="*/ 3423126 h 5796501"/>
              <a:gd name="connsiteX7" fmla="*/ 795130 w 5899869"/>
              <a:gd name="connsiteY7" fmla="*/ 1041710 h 5796501"/>
              <a:gd name="connsiteX8" fmla="*/ 4711149 w 5899869"/>
              <a:gd name="connsiteY8" fmla="*/ 0 h 5796501"/>
              <a:gd name="connsiteX9" fmla="*/ 5899869 w 5899869"/>
              <a:gd name="connsiteY9" fmla="*/ 1188721 h 5796501"/>
              <a:gd name="connsiteX10" fmla="*/ 1307990 w 5899869"/>
              <a:gd name="connsiteY10" fmla="*/ 5796501 h 5796501"/>
              <a:gd name="connsiteX11" fmla="*/ 0 w 5899869"/>
              <a:gd name="connsiteY11" fmla="*/ 4735002 h 5796501"/>
              <a:gd name="connsiteX0" fmla="*/ 4431664 w 5899869"/>
              <a:gd name="connsiteY0" fmla="*/ 3180611 h 5796501"/>
              <a:gd name="connsiteX1" fmla="*/ 5620384 w 5899869"/>
              <a:gd name="connsiteY1" fmla="*/ 4369332 h 5796501"/>
              <a:gd name="connsiteX2" fmla="*/ 5327337 w 5899869"/>
              <a:gd name="connsiteY2" fmla="*/ 4679355 h 5796501"/>
              <a:gd name="connsiteX3" fmla="*/ 2527325 w 5899869"/>
              <a:gd name="connsiteY3" fmla="*/ 5100851 h 5796501"/>
              <a:gd name="connsiteX4" fmla="*/ 4431664 w 5899869"/>
              <a:gd name="connsiteY4" fmla="*/ 3180611 h 5796501"/>
              <a:gd name="connsiteX5" fmla="*/ 1554481 w 5899869"/>
              <a:gd name="connsiteY5" fmla="*/ 282360 h 5796501"/>
              <a:gd name="connsiteX6" fmla="*/ 2743201 w 5899869"/>
              <a:gd name="connsiteY6" fmla="*/ 1471081 h 5796501"/>
              <a:gd name="connsiteX7" fmla="*/ 799106 w 5899869"/>
              <a:gd name="connsiteY7" fmla="*/ 3423126 h 5796501"/>
              <a:gd name="connsiteX8" fmla="*/ 795130 w 5899869"/>
              <a:gd name="connsiteY8" fmla="*/ 1041710 h 5796501"/>
              <a:gd name="connsiteX9" fmla="*/ 1554481 w 5899869"/>
              <a:gd name="connsiteY9" fmla="*/ 282360 h 5796501"/>
              <a:gd name="connsiteX10" fmla="*/ 4711149 w 5899869"/>
              <a:gd name="connsiteY10" fmla="*/ 0 h 5796501"/>
              <a:gd name="connsiteX11" fmla="*/ 5899869 w 5899869"/>
              <a:gd name="connsiteY11" fmla="*/ 1188721 h 5796501"/>
              <a:gd name="connsiteX12" fmla="*/ 1307990 w 5899869"/>
              <a:gd name="connsiteY12" fmla="*/ 5796501 h 5796501"/>
              <a:gd name="connsiteX13" fmla="*/ 0 w 5899869"/>
              <a:gd name="connsiteY13" fmla="*/ 4735002 h 5796501"/>
              <a:gd name="connsiteX14" fmla="*/ 4711149 w 5899869"/>
              <a:gd name="connsiteY14" fmla="*/ 0 h 5796501"/>
              <a:gd name="connsiteX0" fmla="*/ 4431664 w 5899869"/>
              <a:gd name="connsiteY0" fmla="*/ 3180611 h 5796501"/>
              <a:gd name="connsiteX1" fmla="*/ 5620384 w 5899869"/>
              <a:gd name="connsiteY1" fmla="*/ 4369332 h 5796501"/>
              <a:gd name="connsiteX2" fmla="*/ 5327337 w 5899869"/>
              <a:gd name="connsiteY2" fmla="*/ 4679355 h 5796501"/>
              <a:gd name="connsiteX3" fmla="*/ 2960212 w 5899869"/>
              <a:gd name="connsiteY3" fmla="*/ 4667965 h 5796501"/>
              <a:gd name="connsiteX4" fmla="*/ 4431664 w 5899869"/>
              <a:gd name="connsiteY4" fmla="*/ 3180611 h 5796501"/>
              <a:gd name="connsiteX5" fmla="*/ 1554481 w 5899869"/>
              <a:gd name="connsiteY5" fmla="*/ 282360 h 5796501"/>
              <a:gd name="connsiteX6" fmla="*/ 2743201 w 5899869"/>
              <a:gd name="connsiteY6" fmla="*/ 1471081 h 5796501"/>
              <a:gd name="connsiteX7" fmla="*/ 799106 w 5899869"/>
              <a:gd name="connsiteY7" fmla="*/ 3423126 h 5796501"/>
              <a:gd name="connsiteX8" fmla="*/ 795130 w 5899869"/>
              <a:gd name="connsiteY8" fmla="*/ 1041710 h 5796501"/>
              <a:gd name="connsiteX9" fmla="*/ 1554481 w 5899869"/>
              <a:gd name="connsiteY9" fmla="*/ 282360 h 5796501"/>
              <a:gd name="connsiteX10" fmla="*/ 4711149 w 5899869"/>
              <a:gd name="connsiteY10" fmla="*/ 0 h 5796501"/>
              <a:gd name="connsiteX11" fmla="*/ 5899869 w 5899869"/>
              <a:gd name="connsiteY11" fmla="*/ 1188721 h 5796501"/>
              <a:gd name="connsiteX12" fmla="*/ 1307990 w 5899869"/>
              <a:gd name="connsiteY12" fmla="*/ 5796501 h 5796501"/>
              <a:gd name="connsiteX13" fmla="*/ 0 w 5899869"/>
              <a:gd name="connsiteY13" fmla="*/ 4735002 h 5796501"/>
              <a:gd name="connsiteX14" fmla="*/ 4711149 w 5899869"/>
              <a:gd name="connsiteY14" fmla="*/ 0 h 579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99869" h="5796501">
                <a:moveTo>
                  <a:pt x="4431664" y="3180611"/>
                </a:moveTo>
                <a:lnTo>
                  <a:pt x="5620384" y="4369332"/>
                </a:lnTo>
                <a:lnTo>
                  <a:pt x="5327337" y="4679355"/>
                </a:lnTo>
                <a:lnTo>
                  <a:pt x="2960212" y="4667965"/>
                </a:lnTo>
                <a:lnTo>
                  <a:pt x="4431664" y="3180611"/>
                </a:lnTo>
                <a:close/>
                <a:moveTo>
                  <a:pt x="1554481" y="282360"/>
                </a:moveTo>
                <a:lnTo>
                  <a:pt x="2743201" y="1471081"/>
                </a:lnTo>
                <a:lnTo>
                  <a:pt x="799106" y="3423126"/>
                </a:lnTo>
                <a:cubicBezTo>
                  <a:pt x="797781" y="2629321"/>
                  <a:pt x="796455" y="1835515"/>
                  <a:pt x="795130" y="1041710"/>
                </a:cubicBezTo>
                <a:lnTo>
                  <a:pt x="1554481" y="282360"/>
                </a:lnTo>
                <a:close/>
                <a:moveTo>
                  <a:pt x="4711149" y="0"/>
                </a:moveTo>
                <a:lnTo>
                  <a:pt x="5899869" y="1188721"/>
                </a:lnTo>
                <a:lnTo>
                  <a:pt x="1307990" y="5796501"/>
                </a:lnTo>
                <a:lnTo>
                  <a:pt x="0" y="4735002"/>
                </a:lnTo>
                <a:lnTo>
                  <a:pt x="4711149" y="0"/>
                </a:lnTo>
                <a:close/>
              </a:path>
            </a:pathLst>
          </a:custGeom>
          <a:solidFill>
            <a:srgbClr val="006A96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-164758" y="250878"/>
            <a:ext cx="12007843" cy="811807"/>
          </a:xfrm>
          <a:solidFill>
            <a:srgbClr val="006C92"/>
          </a:solidFill>
        </p:spPr>
        <p:txBody>
          <a:bodyPr lIns="457200" tIns="0" rIns="0" bIns="0" anchor="ctr" anchorCtr="0">
            <a:noAutofit/>
          </a:bodyPr>
          <a:lstStyle>
            <a:lvl1pPr algn="l">
              <a:lnSpc>
                <a:spcPts val="2600"/>
              </a:lnSpc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06401" y="1351430"/>
            <a:ext cx="5577305" cy="5163671"/>
          </a:xfr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rgbClr val="006C92"/>
                </a:solidFill>
              </a:defRPr>
            </a:lvl1pPr>
            <a:lvl2pPr marL="342827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rgbClr val="006C92"/>
                </a:solidFill>
              </a:defRPr>
            </a:lvl2pPr>
            <a:lvl3pPr marL="685659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rgbClr val="006C92"/>
                </a:solidFill>
              </a:defRPr>
            </a:lvl3pPr>
            <a:lvl4pPr marL="1028488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rgbClr val="006C92"/>
                </a:solidFill>
              </a:defRPr>
            </a:lvl4pPr>
            <a:lvl5pPr marL="1371316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F25091-C0E8-024D-9413-E0510848B35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00274" y="1351430"/>
            <a:ext cx="5566612" cy="5163671"/>
          </a:xfr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rgbClr val="006C92"/>
                </a:solidFill>
              </a:defRPr>
            </a:lvl1pPr>
            <a:lvl2pPr marL="342827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rgbClr val="006C92"/>
                </a:solidFill>
              </a:defRPr>
            </a:lvl2pPr>
            <a:lvl3pPr marL="685659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rgbClr val="006C92"/>
                </a:solidFill>
              </a:defRPr>
            </a:lvl3pPr>
            <a:lvl4pPr marL="1028488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rgbClr val="006C92"/>
                </a:solidFill>
              </a:defRPr>
            </a:lvl4pPr>
            <a:lvl5pPr marL="1371316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9170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848B-BE05-8A46-B50E-D5689A13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62D2E-B097-BC49-B382-7B655C902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C4029-1649-8045-A2FA-DDC0144D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59D8-B008-7440-9F60-884285DA38D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F6F81-0A05-2A48-B739-A30BD9D4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2EB86-5F4A-CB47-A638-D56FD971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6D6F-F4D0-A642-8AD3-25EEB9E5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5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F239-3BEA-064B-8F4B-D09780BA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CEB56-AB9E-DF4C-88DB-45ED9A0A7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FC61F-47B5-A746-8E6C-AB3D1FDF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59D8-B008-7440-9F60-884285DA38D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8A137-3CFE-5247-8D18-CA4CED1C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BF5F0-A872-E244-A2FB-4C38DD63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6D6F-F4D0-A642-8AD3-25EEB9E5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2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2761-EE9E-7346-8343-923DE122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44D4D-A2F4-B545-84FC-0700647C2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41A5A-7358-FA47-84A6-F668D0399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255DD-DCF6-644C-939A-1A4EAFE32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59D8-B008-7440-9F60-884285DA38D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6655F-B314-CC4F-BDFD-4A0CD234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0F778-B738-7641-9167-34DB1E13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6D6F-F4D0-A642-8AD3-25EEB9E5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3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DD7E-FC91-C34A-A2D0-DB85A188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E399D-DAAC-7947-9AAF-13A73D2DC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9318-D55A-B841-A513-0DE557585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3B01F-022A-B842-9287-343D4EA09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0F3D5-B60D-4A44-8F39-6D107A124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DA60C-0E70-3E4F-B7DA-6787DC56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59D8-B008-7440-9F60-884285DA38D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EF4F53-8459-F541-8E4C-27137011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D313FF-FA77-6146-9945-1B66A450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6D6F-F4D0-A642-8AD3-25EEB9E5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4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C0D9-4B56-AE41-8818-FF4D5F4F2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86EBA-F016-1B42-855A-7E1AFB2D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59D8-B008-7440-9F60-884285DA38D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9B252-89D3-374D-B87D-5710A467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AAD4-B3A8-8B47-91BA-6C44FD07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6D6F-F4D0-A642-8AD3-25EEB9E5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6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7CFE5E-6411-3742-9409-5B9D1A37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59D8-B008-7440-9F60-884285DA38D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10410-BA9F-FE48-B96B-E6AEE926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B9FD-38D9-E344-B6C2-84C9E78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6D6F-F4D0-A642-8AD3-25EEB9E5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E8997-D58A-424C-B7B9-7989E6DDB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0DBF9-159F-2C4F-8A84-DC21181AF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46FD6-121A-F845-B725-21027CF95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5E45D-17BD-EA4F-BD0A-C252AF8A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59D8-B008-7440-9F60-884285DA38D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F82D1-F771-444D-A65D-6F58DDA3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91331-D3B1-E543-8163-BAC35A44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6D6F-F4D0-A642-8AD3-25EEB9E5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9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93F3-EAAA-AC45-90B9-F9CE23D4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38A6E-752D-2C47-91C6-B6D33C72A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7B438-BCC6-AA49-90FD-466AB26EB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82BD-AD8D-C744-8FCA-386A0031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59D8-B008-7440-9F60-884285DA38D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D68BF-0F57-3547-9C05-F4A6DB76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C16A5-5E72-6A42-B5F6-D8F9EF51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6D6F-F4D0-A642-8AD3-25EEB9E5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A65A0-1B70-164B-868D-F4B2751E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74E50-5983-544A-9606-E948114A6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22608-BF1F-084D-BED0-D0ECE6B75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59D8-B008-7440-9F60-884285DA38D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ADABE-B6A2-5F46-A9BC-B1BE2C781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2827B-BB63-B04B-913B-5320B7DB8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6D6F-F4D0-A642-8AD3-25EEB9E5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1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B536BA-5125-0A9C-39C7-4EA028FF5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PIR-19-007 Historical Downscaled Reanalysis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119C3-CF05-8F4E-9533-6AC736FA8AB5}"/>
              </a:ext>
            </a:extLst>
          </p:cNvPr>
          <p:cNvSpPr txBox="1"/>
          <p:nvPr/>
        </p:nvSpPr>
        <p:spPr>
          <a:xfrm>
            <a:off x="316190" y="74200"/>
            <a:ext cx="11669745" cy="49398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  		PIR-19-007    Historical Downscaled Reanalysis</a:t>
            </a:r>
          </a:p>
          <a:p>
            <a:r>
              <a:rPr lang="en-US" sz="2400" b="1" dirty="0"/>
              <a:t>    Development of a recent history of high resolution weather and climate for California</a:t>
            </a:r>
          </a:p>
          <a:p>
            <a:endParaRPr lang="en-US" sz="1600" b="1" dirty="0"/>
          </a:p>
          <a:p>
            <a:r>
              <a:rPr lang="en-US" sz="2400" b="1" dirty="0"/>
              <a:t>Objectives</a:t>
            </a:r>
          </a:p>
          <a:p>
            <a:endParaRPr lang="en-US" sz="800" dirty="0"/>
          </a:p>
          <a:p>
            <a:r>
              <a:rPr lang="en-US" sz="2000" dirty="0"/>
              <a:t>Use WRF models to produce high-res (6km, 2km, hourly) atmospheric DRY and WET </a:t>
            </a:r>
            <a:r>
              <a:rPr lang="en-US" sz="2000" dirty="0" err="1"/>
              <a:t>reanalyses</a:t>
            </a:r>
            <a:r>
              <a:rPr lang="en-US" sz="2000" dirty="0"/>
              <a:t> 1981-2021.</a:t>
            </a:r>
          </a:p>
          <a:p>
            <a:r>
              <a:rPr lang="en-US" sz="1600" dirty="0"/>
              <a:t>		</a:t>
            </a:r>
            <a:r>
              <a:rPr lang="en-US" sz="1600" i="1" dirty="0"/>
              <a:t>parent global </a:t>
            </a:r>
            <a:r>
              <a:rPr lang="en-US" sz="1600" i="1" dirty="0" err="1"/>
              <a:t>reanalyses</a:t>
            </a:r>
            <a:r>
              <a:rPr lang="en-US" sz="1600" dirty="0"/>
              <a:t>:  DRY: NWS FNL, ERA5 interim      WET: ERA5       ( 1982 – 2022 )</a:t>
            </a:r>
          </a:p>
          <a:p>
            <a:r>
              <a:rPr lang="en-US" sz="900" dirty="0"/>
              <a:t>     </a:t>
            </a:r>
            <a:endParaRPr lang="en-US" sz="1000" dirty="0"/>
          </a:p>
          <a:p>
            <a:r>
              <a:rPr lang="en-US" sz="2000" dirty="0"/>
              <a:t>“Dry” downscaled reanalysis will inform fire and smoke management community (DRI CEFA). </a:t>
            </a:r>
          </a:p>
          <a:p>
            <a:endParaRPr lang="en-US" sz="1000" dirty="0"/>
          </a:p>
          <a:p>
            <a:r>
              <a:rPr lang="en-US" sz="2000" dirty="0"/>
              <a:t>Using WET meteorological variables to drive VIC hydrologic model, produce associated hydrologic variables </a:t>
            </a:r>
          </a:p>
          <a:p>
            <a:r>
              <a:rPr lang="en-US" sz="2000" dirty="0"/>
              <a:t>     over California and surrounds. </a:t>
            </a:r>
          </a:p>
          <a:p>
            <a:endParaRPr lang="en-US" sz="800" dirty="0"/>
          </a:p>
          <a:p>
            <a:r>
              <a:rPr lang="en-US" sz="2000" dirty="0"/>
              <a:t>Validate modeled results against available observations.</a:t>
            </a:r>
            <a:endParaRPr lang="en-US" sz="800" dirty="0"/>
          </a:p>
          <a:p>
            <a:r>
              <a:rPr lang="en-US" sz="2000" dirty="0"/>
              <a:t>	Investigate extreme events,    investigate multi-decade trends. </a:t>
            </a:r>
          </a:p>
          <a:p>
            <a:endParaRPr lang="en-US" sz="800" dirty="0"/>
          </a:p>
          <a:p>
            <a:r>
              <a:rPr lang="en-US" sz="2000" dirty="0"/>
              <a:t>Distribute and explain datasets.    </a:t>
            </a:r>
          </a:p>
          <a:p>
            <a:r>
              <a:rPr lang="en-US" sz="2000" dirty="0"/>
              <a:t>      Provide appropriate weather/climate  variables at partner sites and at SIO and DRI.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E9D38-4633-9B42-9248-DD2DC511E65B}"/>
              </a:ext>
            </a:extLst>
          </p:cNvPr>
          <p:cNvSpPr txBox="1"/>
          <p:nvPr/>
        </p:nvSpPr>
        <p:spPr>
          <a:xfrm>
            <a:off x="1528440" y="5216561"/>
            <a:ext cx="9856160" cy="1354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sz="800" dirty="0"/>
          </a:p>
          <a:p>
            <a:r>
              <a:rPr lang="en-US" sz="1600" dirty="0"/>
              <a:t>“Wet” and “Dry” because WRF is known to require tuning to best capture certain phenomena: </a:t>
            </a:r>
          </a:p>
          <a:p>
            <a:endParaRPr lang="en-US" sz="900" dirty="0"/>
          </a:p>
          <a:p>
            <a:r>
              <a:rPr lang="en-US" sz="1600" dirty="0"/>
              <a:t>          “Dry” reanalysis configured for wildfire and smoke impacts meteorology). </a:t>
            </a:r>
          </a:p>
          <a:p>
            <a:endParaRPr lang="en-US" sz="900" dirty="0"/>
          </a:p>
          <a:p>
            <a:r>
              <a:rPr lang="en-US" sz="1600" dirty="0"/>
              <a:t>          “Wet” reanalysis configured for atmospheric rivers and other California-important meteorological phenomena 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1383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44D11B-5BA5-9D4B-2026-9D062D463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Winds during Thomas Fire: Dec 5, 2017 11:00</a:t>
            </a:r>
          </a:p>
        </p:txBody>
      </p:sp>
      <p:pic>
        <p:nvPicPr>
          <p:cNvPr id="3" name="Picture 2" descr="A map over most of western US showing the Winds during the Thomas Fire (near Santa Barbara) December 5, 2017.">
            <a:extLst>
              <a:ext uri="{FF2B5EF4-FFF2-40B4-BE49-F238E27FC236}">
                <a16:creationId xmlns:a16="http://schemas.microsoft.com/office/drawing/2014/main" id="{7815B71C-2560-9844-86FB-35652D20C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7" r="3254" b="5136"/>
          <a:stretch/>
        </p:blipFill>
        <p:spPr>
          <a:xfrm>
            <a:off x="266700" y="-57454"/>
            <a:ext cx="12288586" cy="6712253"/>
          </a:xfrm>
          <a:prstGeom prst="rect">
            <a:avLst/>
          </a:prstGeom>
        </p:spPr>
      </p:pic>
      <p:sp>
        <p:nvSpPr>
          <p:cNvPr id="2" name="Oval 1" descr="Oval indicating where on the map the Thomas Fire location was.">
            <a:extLst>
              <a:ext uri="{FF2B5EF4-FFF2-40B4-BE49-F238E27FC236}">
                <a16:creationId xmlns:a16="http://schemas.microsoft.com/office/drawing/2014/main" id="{F67614E9-02CB-7B49-BCF8-E9CDB6A5F433}"/>
              </a:ext>
            </a:extLst>
          </p:cNvPr>
          <p:cNvSpPr/>
          <p:nvPr/>
        </p:nvSpPr>
        <p:spPr>
          <a:xfrm>
            <a:off x="4639655" y="4639647"/>
            <a:ext cx="237067" cy="1862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3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EE40B44-02F3-C844-9237-BB6572EA2E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5067" y="135461"/>
            <a:ext cx="514673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Hourly Winds during Thomas Fire</a:t>
            </a:r>
          </a:p>
        </p:txBody>
      </p:sp>
      <p:pic>
        <p:nvPicPr>
          <p:cNvPr id="3" name="Picture 2" descr="Image with two graphs showing the hourly wind speeds during the Thomas Fire, according to the model (WRF) and according to RAWS observations.">
            <a:extLst>
              <a:ext uri="{FF2B5EF4-FFF2-40B4-BE49-F238E27FC236}">
                <a16:creationId xmlns:a16="http://schemas.microsoft.com/office/drawing/2014/main" id="{C36DFCF3-2A7D-9146-9A59-8FC530E71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457"/>
            <a:ext cx="12192000" cy="6265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0F6CF9-0255-1944-BC1C-C380C8C5C2B1}"/>
              </a:ext>
            </a:extLst>
          </p:cNvPr>
          <p:cNvSpPr txBox="1"/>
          <p:nvPr/>
        </p:nvSpPr>
        <p:spPr>
          <a:xfrm>
            <a:off x="2032001" y="1706261"/>
            <a:ext cx="109837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WRF 2km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ADABB8-BABD-624E-B3E9-2450DDBB5940}"/>
              </a:ext>
            </a:extLst>
          </p:cNvPr>
          <p:cNvSpPr txBox="1"/>
          <p:nvPr/>
        </p:nvSpPr>
        <p:spPr>
          <a:xfrm>
            <a:off x="9626600" y="1390398"/>
            <a:ext cx="24255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2km wet-WRF winds  10m elevation</a:t>
            </a:r>
          </a:p>
          <a:p>
            <a:r>
              <a:rPr lang="en-US" sz="1200" dirty="0"/>
              <a:t>RAWS winds  6.1m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93676E-8224-CA42-ACD9-870E2C56B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536275" y="3200392"/>
            <a:ext cx="0" cy="28786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C4D6FC-BAFE-2740-81B8-9E9141779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637876" y="6011270"/>
            <a:ext cx="0" cy="28786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44E72C2-BB99-5A4B-99C6-FF1FA4564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0800000" flipV="1">
            <a:off x="6350125" y="6500759"/>
            <a:ext cx="86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570F8-2D97-994C-95BB-1480A80D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99196" y="358985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F2DAE0-9A40-B245-9A16-77A1D1C586D2}"/>
              </a:ext>
            </a:extLst>
          </p:cNvPr>
          <p:cNvSpPr txBox="1"/>
          <p:nvPr/>
        </p:nvSpPr>
        <p:spPr>
          <a:xfrm>
            <a:off x="2011494" y="4616272"/>
            <a:ext cx="11527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RAWS </a:t>
            </a:r>
            <a:r>
              <a:rPr lang="en-US" b="1" dirty="0" err="1"/>
              <a:t>obs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119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44E3E-6506-CA4F-AEB5-3188EE6723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88534" y="1613118"/>
            <a:ext cx="9910277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“Dry” WRF Reanalysis  --  runs completed, bias corrections ongoing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“Wet” WRF Reanalysis  --  runs in progress, validations ongoing</a:t>
            </a:r>
          </a:p>
        </p:txBody>
      </p:sp>
    </p:spTree>
    <p:extLst>
      <p:ext uri="{BB962C8B-B14F-4D97-AF65-F5344CB8AC3E}">
        <p14:creationId xmlns:p14="http://schemas.microsoft.com/office/powerpoint/2010/main" val="161095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8F83-AC69-6D84-BAAA-792398215E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Commonly used data subset for WET reanalysis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2A120-51B9-2843-A17F-BD79985B3E8D}"/>
              </a:ext>
            </a:extLst>
          </p:cNvPr>
          <p:cNvSpPr txBox="1"/>
          <p:nvPr/>
        </p:nvSpPr>
        <p:spPr>
          <a:xfrm>
            <a:off x="947500" y="0"/>
            <a:ext cx="10471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WET reanalysis commonly used data subset</a:t>
            </a:r>
          </a:p>
          <a:p>
            <a:r>
              <a:rPr lang="en-US" dirty="0"/>
              <a:t>All variables are output hourly</a:t>
            </a:r>
          </a:p>
          <a:p>
            <a:r>
              <a:rPr lang="en-US" dirty="0"/>
              <a:t>3-dimensional variables (*) are output on 8 standard pressure levels from 1000-200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DFD4F-A92B-DB40-A1B1-E9C45A4A2F53}"/>
              </a:ext>
            </a:extLst>
          </p:cNvPr>
          <p:cNvSpPr txBox="1"/>
          <p:nvPr/>
        </p:nvSpPr>
        <p:spPr>
          <a:xfrm>
            <a:off x="427060" y="1258712"/>
            <a:ext cx="463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Temperature</a:t>
            </a:r>
          </a:p>
          <a:p>
            <a:r>
              <a:rPr lang="en-US" dirty="0">
                <a:solidFill>
                  <a:schemeClr val="accent2"/>
                </a:solidFill>
              </a:rPr>
              <a:t>air temp* (including 2m)</a:t>
            </a:r>
          </a:p>
          <a:p>
            <a:r>
              <a:rPr lang="en-US" dirty="0">
                <a:solidFill>
                  <a:schemeClr val="accent2"/>
                </a:solidFill>
              </a:rPr>
              <a:t>dew point temp</a:t>
            </a:r>
          </a:p>
          <a:p>
            <a:r>
              <a:rPr lang="en-US" dirty="0">
                <a:solidFill>
                  <a:schemeClr val="accent2"/>
                </a:solidFill>
              </a:rPr>
              <a:t>sea surface temp</a:t>
            </a:r>
          </a:p>
          <a:p>
            <a:r>
              <a:rPr lang="en-US" dirty="0">
                <a:solidFill>
                  <a:schemeClr val="accent2"/>
                </a:solidFill>
              </a:rPr>
              <a:t>freezing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16838-9B8C-D34B-BE21-5635CFAFC88A}"/>
              </a:ext>
            </a:extLst>
          </p:cNvPr>
          <p:cNvSpPr txBox="1"/>
          <p:nvPr/>
        </p:nvSpPr>
        <p:spPr>
          <a:xfrm>
            <a:off x="6604691" y="1014056"/>
            <a:ext cx="51775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Precipitation and Moisture</a:t>
            </a:r>
          </a:p>
          <a:p>
            <a:r>
              <a:rPr lang="en-US" dirty="0">
                <a:solidFill>
                  <a:schemeClr val="accent6"/>
                </a:solidFill>
              </a:rPr>
              <a:t>precipitation </a:t>
            </a:r>
          </a:p>
          <a:p>
            <a:r>
              <a:rPr lang="en-US" dirty="0">
                <a:solidFill>
                  <a:schemeClr val="accent6"/>
                </a:solidFill>
              </a:rPr>
              <a:t>specific humidity* (including 2m)</a:t>
            </a:r>
          </a:p>
          <a:p>
            <a:r>
              <a:rPr lang="en-US" dirty="0">
                <a:solidFill>
                  <a:schemeClr val="accent6"/>
                </a:solidFill>
              </a:rPr>
              <a:t>relative humidity (2m)</a:t>
            </a:r>
          </a:p>
          <a:p>
            <a:r>
              <a:rPr lang="en-US" dirty="0">
                <a:solidFill>
                  <a:schemeClr val="accent6"/>
                </a:solidFill>
              </a:rPr>
              <a:t>soil moisture</a:t>
            </a:r>
          </a:p>
          <a:p>
            <a:r>
              <a:rPr lang="en-US" dirty="0">
                <a:solidFill>
                  <a:schemeClr val="accent6"/>
                </a:solidFill>
              </a:rPr>
              <a:t>evaporation (AET)</a:t>
            </a:r>
          </a:p>
          <a:p>
            <a:r>
              <a:rPr lang="en-US" dirty="0">
                <a:solidFill>
                  <a:schemeClr val="accent6"/>
                </a:solidFill>
              </a:rPr>
              <a:t>CAPE &amp; CIN (convective inhibition)</a:t>
            </a:r>
          </a:p>
          <a:p>
            <a:r>
              <a:rPr lang="en-US" dirty="0">
                <a:solidFill>
                  <a:schemeClr val="accent6"/>
                </a:solidFill>
              </a:rPr>
              <a:t>integrated vapor transport (U&amp;V components &amp; IWV)</a:t>
            </a:r>
          </a:p>
          <a:p>
            <a:r>
              <a:rPr lang="en-US" dirty="0">
                <a:solidFill>
                  <a:schemeClr val="accent6"/>
                </a:solidFill>
              </a:rPr>
              <a:t>total precipitable water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B63D0-03D3-FA4B-AFC8-240000164005}"/>
              </a:ext>
            </a:extLst>
          </p:cNvPr>
          <p:cNvSpPr txBox="1"/>
          <p:nvPr/>
        </p:nvSpPr>
        <p:spPr>
          <a:xfrm>
            <a:off x="427060" y="3021891"/>
            <a:ext cx="59556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Clouds and Boundary Layer</a:t>
            </a:r>
          </a:p>
          <a:p>
            <a:r>
              <a:rPr lang="en-US" dirty="0">
                <a:solidFill>
                  <a:schemeClr val="accent1"/>
                </a:solidFill>
              </a:rPr>
              <a:t>albedo (</a:t>
            </a:r>
            <a:r>
              <a:rPr lang="en-US" dirty="0" err="1">
                <a:solidFill>
                  <a:schemeClr val="accent1"/>
                </a:solidFill>
              </a:rPr>
              <a:t>ToA</a:t>
            </a:r>
            <a:r>
              <a:rPr lang="en-US" dirty="0">
                <a:solidFill>
                  <a:schemeClr val="accent1"/>
                </a:solidFill>
              </a:rPr>
              <a:t>, clear sky &amp; surface)</a:t>
            </a:r>
          </a:p>
          <a:p>
            <a:r>
              <a:rPr lang="en-US" dirty="0">
                <a:solidFill>
                  <a:schemeClr val="accent1"/>
                </a:solidFill>
              </a:rPr>
              <a:t>boundary layer height</a:t>
            </a:r>
          </a:p>
          <a:p>
            <a:r>
              <a:rPr lang="en-US" dirty="0">
                <a:solidFill>
                  <a:schemeClr val="accent1"/>
                </a:solidFill>
              </a:rPr>
              <a:t>cloud water mixing ratio (3 levels)</a:t>
            </a:r>
          </a:p>
          <a:p>
            <a:r>
              <a:rPr lang="en-US" dirty="0">
                <a:solidFill>
                  <a:schemeClr val="accent1"/>
                </a:solidFill>
              </a:rPr>
              <a:t>cloud water path &amp; cloud fraction</a:t>
            </a:r>
          </a:p>
          <a:p>
            <a:r>
              <a:rPr lang="en-US" dirty="0">
                <a:solidFill>
                  <a:schemeClr val="accent1"/>
                </a:solidFill>
              </a:rPr>
              <a:t>cloud top temperature</a:t>
            </a:r>
          </a:p>
          <a:p>
            <a:r>
              <a:rPr lang="en-US" dirty="0">
                <a:solidFill>
                  <a:schemeClr val="accent1"/>
                </a:solidFill>
              </a:rPr>
              <a:t>lifting condensation level </a:t>
            </a:r>
          </a:p>
          <a:p>
            <a:r>
              <a:rPr lang="en-US" dirty="0">
                <a:solidFill>
                  <a:schemeClr val="accent1"/>
                </a:solidFill>
              </a:rPr>
              <a:t>longwave up &amp; shortwave down (direct &amp; diffuse)  irradiance</a:t>
            </a:r>
          </a:p>
          <a:p>
            <a:r>
              <a:rPr lang="en-US" dirty="0">
                <a:solidFill>
                  <a:schemeClr val="accent1"/>
                </a:solidFill>
              </a:rPr>
              <a:t>low cloud TKE</a:t>
            </a:r>
          </a:p>
          <a:p>
            <a:r>
              <a:rPr lang="en-US" dirty="0">
                <a:solidFill>
                  <a:schemeClr val="accent1"/>
                </a:solidFill>
              </a:rPr>
              <a:t>inversion properties (top &amp; base height, and strength)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D6D152-10C2-AA46-9E02-37905F9A34A7}"/>
              </a:ext>
            </a:extLst>
          </p:cNvPr>
          <p:cNvSpPr txBox="1"/>
          <p:nvPr/>
        </p:nvSpPr>
        <p:spPr>
          <a:xfrm>
            <a:off x="6561836" y="3590583"/>
            <a:ext cx="463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Wind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instantaneous* (including 10, 80, 120 &amp; 150m)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	+ 6 low-level eta levels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speed &amp; direction at 10m, gust estimate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vertical velocity at selected levels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95D3F7-0BE3-2E44-9294-371EEAA56280}"/>
              </a:ext>
            </a:extLst>
          </p:cNvPr>
          <p:cNvSpPr txBox="1"/>
          <p:nvPr/>
        </p:nvSpPr>
        <p:spPr>
          <a:xfrm>
            <a:off x="6604691" y="5191716"/>
            <a:ext cx="4683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Basic Meteorology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geopotential height* (+ 6 low-level eta levels)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surface pressure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sea level pressure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latent and sensible heat flux</a:t>
            </a:r>
          </a:p>
        </p:txBody>
      </p:sp>
    </p:spTree>
    <p:extLst>
      <p:ext uri="{BB962C8B-B14F-4D97-AF65-F5344CB8AC3E}">
        <p14:creationId xmlns:p14="http://schemas.microsoft.com/office/powerpoint/2010/main" val="282078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647E-4C06-2D93-AC17-B432F1A1B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Locations of observation stations</a:t>
            </a:r>
          </a:p>
        </p:txBody>
      </p:sp>
      <p:pic>
        <p:nvPicPr>
          <p:cNvPr id="3" name="Picture 2" descr="A map of California showing the locations of wind observation stations.">
            <a:extLst>
              <a:ext uri="{FF2B5EF4-FFF2-40B4-BE49-F238E27FC236}">
                <a16:creationId xmlns:a16="http://schemas.microsoft.com/office/drawing/2014/main" id="{6D8D9556-FBCC-C849-ACBE-AE5C74641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569" y="0"/>
            <a:ext cx="800486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396EF1-7824-5D45-9A56-6E9BAA536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67000" y="1828800"/>
            <a:ext cx="853119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Pt Arena </a:t>
            </a:r>
          </a:p>
          <a:p>
            <a:r>
              <a:rPr lang="en-US" sz="1100" dirty="0"/>
              <a:t>NDBO Buoy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127A4-39DB-9F4F-B581-5ECC5E7E5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76800" y="2259687"/>
            <a:ext cx="103105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Altamont Pass </a:t>
            </a:r>
          </a:p>
          <a:p>
            <a:r>
              <a:rPr lang="en-US" sz="1100" dirty="0"/>
              <a:t>    RAWS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61475-03CD-934E-83E1-CECA2C406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75583" y="3760571"/>
            <a:ext cx="127983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/>
              <a:t>Wyley</a:t>
            </a:r>
            <a:r>
              <a:rPr lang="en-US" sz="1600" b="1" dirty="0"/>
              <a:t> Ridge </a:t>
            </a:r>
          </a:p>
          <a:p>
            <a:r>
              <a:rPr lang="en-US" sz="1600" b="1" dirty="0"/>
              <a:t>    RAWS</a:t>
            </a:r>
          </a:p>
        </p:txBody>
      </p:sp>
    </p:spTree>
    <p:extLst>
      <p:ext uri="{BB962C8B-B14F-4D97-AF65-F5344CB8AC3E}">
        <p14:creationId xmlns:p14="http://schemas.microsoft.com/office/powerpoint/2010/main" val="390819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626C-6872-4044-A8D4-F1E234BA0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79" y="178794"/>
            <a:ext cx="12007843" cy="811807"/>
          </a:xfrm>
        </p:spPr>
        <p:txBody>
          <a:bodyPr/>
          <a:lstStyle/>
          <a:p>
            <a:r>
              <a:rPr lang="en-US" dirty="0"/>
              <a:t>WET REANALYSIS        West-WRF domain and model settings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871A9E-7B77-594E-B8AC-82EC3FB879D3}"/>
              </a:ext>
            </a:extLst>
          </p:cNvPr>
          <p:cNvSpPr txBox="1"/>
          <p:nvPr/>
        </p:nvSpPr>
        <p:spPr>
          <a:xfrm>
            <a:off x="92079" y="1000541"/>
            <a:ext cx="6681254" cy="562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from satellite era period     </a:t>
            </a:r>
            <a:r>
              <a:rPr lang="en-US" sz="1400" b="1" dirty="0">
                <a:solidFill>
                  <a:schemeClr val="accent1"/>
                </a:solidFill>
              </a:rPr>
              <a:t>(1981-near current)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Input fields:</a:t>
            </a:r>
          </a:p>
          <a:p>
            <a:pPr marL="990486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ERA5 (0.25º)</a:t>
            </a:r>
          </a:p>
          <a:p>
            <a:pPr marL="990486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ERA5 Land (initial soil and surface fields, 0.1º)</a:t>
            </a:r>
          </a:p>
          <a:p>
            <a:pPr marL="990486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OSTIA SST and sea ice (0.1º)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Each year (Sept-Sept) run in parallel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6-km and 2-km simulations and domains</a:t>
            </a:r>
          </a:p>
          <a:p>
            <a:pPr marL="990486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Very large 6-km: </a:t>
            </a:r>
            <a:r>
              <a:rPr lang="en-US" sz="1600" dirty="0"/>
              <a:t>1390x971  =   1,349,690   grid cells </a:t>
            </a:r>
          </a:p>
          <a:p>
            <a:pPr marL="990486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/>
                </a:solidFill>
              </a:rPr>
              <a:t>Westwide</a:t>
            </a:r>
            <a:r>
              <a:rPr lang="en-US" sz="2000" dirty="0">
                <a:solidFill>
                  <a:schemeClr val="accent1"/>
                </a:solidFill>
              </a:rPr>
              <a:t> 2-km</a:t>
            </a:r>
            <a:r>
              <a:rPr lang="en-US" sz="1600" dirty="0">
                <a:solidFill>
                  <a:schemeClr val="accent1"/>
                </a:solidFill>
              </a:rPr>
              <a:t>: </a:t>
            </a:r>
            <a:r>
              <a:rPr lang="en-US" sz="1600" dirty="0"/>
              <a:t>1270x1231 =  1,563,370   grid cells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Hourly output for each of 2km and 6km domains    </a:t>
            </a:r>
            <a:r>
              <a:rPr lang="en-US" sz="1400" b="1" dirty="0">
                <a:solidFill>
                  <a:schemeClr val="accent1"/>
                </a:solidFill>
              </a:rPr>
              <a:t>11</a:t>
            </a:r>
            <a:r>
              <a:rPr lang="en-US" sz="1400" dirty="0"/>
              <a:t>Gb  full (6 and 2km),  1.7Gb postprocessed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Output (41yrs, ultimately) </a:t>
            </a:r>
            <a:r>
              <a:rPr lang="en-US" sz="1600" b="1" dirty="0">
                <a:solidFill>
                  <a:schemeClr val="accent1"/>
                </a:solidFill>
              </a:rPr>
              <a:t> 359,406</a:t>
            </a:r>
            <a:r>
              <a:rPr lang="en-US" sz="1600" dirty="0"/>
              <a:t> </a:t>
            </a:r>
            <a:r>
              <a:rPr lang="en-US" sz="1600" dirty="0" err="1"/>
              <a:t>hrs</a:t>
            </a:r>
            <a:r>
              <a:rPr lang="en-US" sz="1600" dirty="0"/>
              <a:t>   </a:t>
            </a:r>
            <a:r>
              <a:rPr lang="en-US" sz="1100" dirty="0"/>
              <a:t>~2Pb full   ~290Tb post processed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</a:t>
            </a:r>
            <a:r>
              <a:rPr lang="en-US" sz="2000" b="1" dirty="0">
                <a:solidFill>
                  <a:schemeClr val="accent1"/>
                </a:solidFill>
              </a:rPr>
              <a:t>vertical levels</a:t>
            </a:r>
            <a:r>
              <a:rPr lang="en-US" sz="1600" b="1" dirty="0"/>
              <a:t>, </a:t>
            </a:r>
            <a:r>
              <a:rPr lang="en-US" sz="1600" dirty="0"/>
              <a:t>12 below 1000m</a:t>
            </a:r>
          </a:p>
        </p:txBody>
      </p:sp>
      <p:grpSp>
        <p:nvGrpSpPr>
          <p:cNvPr id="12" name="Group 11" descr="Map of most of North America, showing the area that the 6 km and 2 km grids cover">
            <a:extLst>
              <a:ext uri="{FF2B5EF4-FFF2-40B4-BE49-F238E27FC236}">
                <a16:creationId xmlns:a16="http://schemas.microsoft.com/office/drawing/2014/main" id="{58941555-8C98-8048-91D6-531F71D20BAA}"/>
              </a:ext>
            </a:extLst>
          </p:cNvPr>
          <p:cNvGrpSpPr>
            <a:grpSpLocks noChangeAspect="1"/>
          </p:cNvGrpSpPr>
          <p:nvPr/>
        </p:nvGrpSpPr>
        <p:grpSpPr>
          <a:xfrm>
            <a:off x="5901097" y="1508588"/>
            <a:ext cx="6198824" cy="4295645"/>
            <a:chOff x="259996" y="1133465"/>
            <a:chExt cx="6397922" cy="44336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AC1F8D-1BB4-4B43-967A-C90EF1F69D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80" t="12462" r="5281" b="26320"/>
            <a:stretch/>
          </p:blipFill>
          <p:spPr>
            <a:xfrm>
              <a:off x="259996" y="1133465"/>
              <a:ext cx="6397922" cy="443361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52D8C1-EEE4-6E49-9907-820EA57D5D72}"/>
                </a:ext>
              </a:extLst>
            </p:cNvPr>
            <p:cNvSpPr txBox="1"/>
            <p:nvPr/>
          </p:nvSpPr>
          <p:spPr>
            <a:xfrm>
              <a:off x="785307" y="1154983"/>
              <a:ext cx="1072926" cy="51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/>
                <a:t>6-km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C21452-5B42-0349-8650-76C69FA2F49B}"/>
                </a:ext>
              </a:extLst>
            </p:cNvPr>
            <p:cNvSpPr txBox="1"/>
            <p:nvPr/>
          </p:nvSpPr>
          <p:spPr>
            <a:xfrm>
              <a:off x="4067335" y="3534547"/>
              <a:ext cx="1268727" cy="51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/>
                <a:t>2-km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61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DB4A32F-94A4-DF4C-8E1A-C6DD327C7A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33602" y="100004"/>
            <a:ext cx="785317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Hourly Temperatures during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December 2013 Cold Outbreak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 descr="A graph of showing hourly temperatures in San Francisco during December 2013 cold outbreak">
            <a:extLst>
              <a:ext uri="{FF2B5EF4-FFF2-40B4-BE49-F238E27FC236}">
                <a16:creationId xmlns:a16="http://schemas.microsoft.com/office/drawing/2014/main" id="{10B3A0C7-5832-7148-811D-9A4322395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325" y="886392"/>
            <a:ext cx="6622473" cy="2279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2CA2AC-0F19-DE41-BB79-DA9354017177}"/>
              </a:ext>
            </a:extLst>
          </p:cNvPr>
          <p:cNvSpPr txBox="1"/>
          <p:nvPr/>
        </p:nvSpPr>
        <p:spPr>
          <a:xfrm>
            <a:off x="2996911" y="1096422"/>
            <a:ext cx="151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San Francisco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91BCE4-07CE-5046-968B-82F3A280FEAB}"/>
              </a:ext>
            </a:extLst>
          </p:cNvPr>
          <p:cNvSpPr txBox="1"/>
          <p:nvPr/>
        </p:nvSpPr>
        <p:spPr>
          <a:xfrm>
            <a:off x="3073111" y="2152158"/>
            <a:ext cx="1217000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December 2013 </a:t>
            </a:r>
          </a:p>
          <a:p>
            <a:r>
              <a:rPr lang="en-US" sz="1200" b="1" dirty="0"/>
              <a:t>  cold snap</a:t>
            </a:r>
          </a:p>
        </p:txBody>
      </p:sp>
      <p:pic>
        <p:nvPicPr>
          <p:cNvPr id="5" name="Picture 4" descr="A graph of showing hourly temperatures in Bakersfield during December 2013 cold outbreak">
            <a:extLst>
              <a:ext uri="{FF2B5EF4-FFF2-40B4-BE49-F238E27FC236}">
                <a16:creationId xmlns:a16="http://schemas.microsoft.com/office/drawing/2014/main" id="{6CBE4267-A336-C747-9976-371E2051B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650" y="1253173"/>
            <a:ext cx="6754079" cy="23209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82F588-AFE0-264F-BB91-9E41E3A613FB}"/>
              </a:ext>
            </a:extLst>
          </p:cNvPr>
          <p:cNvSpPr txBox="1"/>
          <p:nvPr/>
        </p:nvSpPr>
        <p:spPr>
          <a:xfrm>
            <a:off x="9323060" y="1508231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Bakersfield</a:t>
            </a:r>
          </a:p>
        </p:txBody>
      </p:sp>
      <p:pic>
        <p:nvPicPr>
          <p:cNvPr id="7" name="Picture 6" descr="A graph of showing hourly temperatures in San Diego during December 2013 cold outbreak">
            <a:extLst>
              <a:ext uri="{FF2B5EF4-FFF2-40B4-BE49-F238E27FC236}">
                <a16:creationId xmlns:a16="http://schemas.microsoft.com/office/drawing/2014/main" id="{821078EE-C7E7-5344-AC4F-4B18D5B5E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3535" y="3828106"/>
            <a:ext cx="6480892" cy="2177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EDB1D2-34C1-C344-958F-277137A4CC24}"/>
              </a:ext>
            </a:extLst>
          </p:cNvPr>
          <p:cNvSpPr txBox="1"/>
          <p:nvPr/>
        </p:nvSpPr>
        <p:spPr>
          <a:xfrm>
            <a:off x="3316336" y="3965064"/>
            <a:ext cx="113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San Diego</a:t>
            </a:r>
          </a:p>
        </p:txBody>
      </p:sp>
      <p:pic>
        <p:nvPicPr>
          <p:cNvPr id="9" name="Picture 8" descr="A graph of showing hourly temperatures in Las Vegas during December 2013 cold outbreak">
            <a:extLst>
              <a:ext uri="{FF2B5EF4-FFF2-40B4-BE49-F238E27FC236}">
                <a16:creationId xmlns:a16="http://schemas.microsoft.com/office/drawing/2014/main" id="{568C7697-2228-5544-834D-EAF8BEE54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380" y="4080401"/>
            <a:ext cx="6320620" cy="21779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352BB5-83AC-D546-9B70-96F152098A5C}"/>
              </a:ext>
            </a:extLst>
          </p:cNvPr>
          <p:cNvSpPr txBox="1"/>
          <p:nvPr/>
        </p:nvSpPr>
        <p:spPr>
          <a:xfrm>
            <a:off x="9304628" y="4269985"/>
            <a:ext cx="109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Las Vegas</a:t>
            </a:r>
          </a:p>
        </p:txBody>
      </p:sp>
    </p:spTree>
    <p:extLst>
      <p:ext uri="{BB962C8B-B14F-4D97-AF65-F5344CB8AC3E}">
        <p14:creationId xmlns:p14="http://schemas.microsoft.com/office/powerpoint/2010/main" val="45047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C082EB-C53F-6F4D-BB8B-EA6E600E3D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0075" y="0"/>
            <a:ext cx="565167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of December 2013 Cold Snap</a:t>
            </a:r>
          </a:p>
        </p:txBody>
      </p:sp>
      <p:pic>
        <p:nvPicPr>
          <p:cNvPr id="3" name="Picture 2" descr="A map over most of western US showing the Development of the Cold Snap of 2013, first snap shot: WRF Temperature Anomaly for December 2, 2013">
            <a:extLst>
              <a:ext uri="{FF2B5EF4-FFF2-40B4-BE49-F238E27FC236}">
                <a16:creationId xmlns:a16="http://schemas.microsoft.com/office/drawing/2014/main" id="{3C68718C-FBA7-714E-992E-F87DC768E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579"/>
            <a:ext cx="11779624" cy="6053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FDACB7-54E6-EE49-B0BB-D1719E425DAE}"/>
              </a:ext>
            </a:extLst>
          </p:cNvPr>
          <p:cNvSpPr txBox="1"/>
          <p:nvPr/>
        </p:nvSpPr>
        <p:spPr>
          <a:xfrm>
            <a:off x="6836149" y="1330508"/>
            <a:ext cx="427418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/>
              <a:t>“Anomaly” is departure of daily 06:00 PST temperature</a:t>
            </a:r>
          </a:p>
          <a:p>
            <a:r>
              <a:rPr lang="en-US" sz="1400" b="1" dirty="0"/>
              <a:t>            from December 2013 06:00 mean      6km WRF</a:t>
            </a:r>
          </a:p>
        </p:txBody>
      </p:sp>
    </p:spTree>
    <p:extLst>
      <p:ext uri="{BB962C8B-B14F-4D97-AF65-F5344CB8AC3E}">
        <p14:creationId xmlns:p14="http://schemas.microsoft.com/office/powerpoint/2010/main" val="304796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53EF-A3F1-B749-81FD-68B1B1F37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WRF Temperature Anomaly for December 4, 2013 6:00:00</a:t>
            </a:r>
          </a:p>
        </p:txBody>
      </p:sp>
      <p:pic>
        <p:nvPicPr>
          <p:cNvPr id="3" name="Picture 2" descr="A map over most of western US showing the Development of the Cold Snap of 2013, second snap shot: WRF Temperature Anomaly for December 4, 2013">
            <a:extLst>
              <a:ext uri="{FF2B5EF4-FFF2-40B4-BE49-F238E27FC236}">
                <a16:creationId xmlns:a16="http://schemas.microsoft.com/office/drawing/2014/main" id="{6E908522-2318-8949-88A4-051FE90B4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333"/>
            <a:ext cx="12192000" cy="6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3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AF07-2957-DBD7-D6FF-B0412E3CB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WRF Temperature Anomaly for Dec 6, 2013 6:00:00</a:t>
            </a:r>
          </a:p>
        </p:txBody>
      </p:sp>
      <p:pic>
        <p:nvPicPr>
          <p:cNvPr id="3" name="Picture 2" descr="A map over most of western US showing the Development of the Cold Snap of 2013, third snap shot: WRF Temperature Anomaly for December 6, 2013">
            <a:extLst>
              <a:ext uri="{FF2B5EF4-FFF2-40B4-BE49-F238E27FC236}">
                <a16:creationId xmlns:a16="http://schemas.microsoft.com/office/drawing/2014/main" id="{62DCA715-C463-DE43-80FB-7D36A70A7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333"/>
            <a:ext cx="12192000" cy="6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4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97E3-2F30-F63F-3A69-53922F39E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WRF Temperature Anomaly for Dec 8, 2013 6:00:00</a:t>
            </a:r>
          </a:p>
        </p:txBody>
      </p:sp>
      <p:pic>
        <p:nvPicPr>
          <p:cNvPr id="3" name="Picture 2" descr="A map over most of western US showing the Development of the Cold Snap of 2013, fourth snap shot: WRF Temperature Anomaly for December 8, 2013">
            <a:extLst>
              <a:ext uri="{FF2B5EF4-FFF2-40B4-BE49-F238E27FC236}">
                <a16:creationId xmlns:a16="http://schemas.microsoft.com/office/drawing/2014/main" id="{31547EFF-367F-CF46-BCF1-FC5B7FADB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333"/>
            <a:ext cx="12192000" cy="6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8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8581-187C-751D-01D8-380254B1A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WRF Temperature Anomaly for Dec 10, 2013 6:00:00</a:t>
            </a:r>
          </a:p>
        </p:txBody>
      </p:sp>
      <p:pic>
        <p:nvPicPr>
          <p:cNvPr id="3" name="Picture 2" descr="A map over most of western US showing the Development of the Cold Snap of 2013, fifth snap shot: WRF Temperature Anomaly for December 10, 2013">
            <a:extLst>
              <a:ext uri="{FF2B5EF4-FFF2-40B4-BE49-F238E27FC236}">
                <a16:creationId xmlns:a16="http://schemas.microsoft.com/office/drawing/2014/main" id="{31A2D145-0ACB-AF4E-B4DD-1110AE85C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333"/>
            <a:ext cx="12192000" cy="6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5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A124-CE56-3940-C315-6E9921D74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WRF Temperature Anomaly for Dec 11, 2013 6:00:00</a:t>
            </a:r>
          </a:p>
        </p:txBody>
      </p:sp>
      <p:pic>
        <p:nvPicPr>
          <p:cNvPr id="5" name="Picture 4" descr="A map over most of western US showing the Development of the Cold Snap of 2013, sixth snap shot: WRF Temperature Anomaly for December 11, 2013">
            <a:extLst>
              <a:ext uri="{FF2B5EF4-FFF2-40B4-BE49-F238E27FC236}">
                <a16:creationId xmlns:a16="http://schemas.microsoft.com/office/drawing/2014/main" id="{63E53B4E-49CA-E447-BFD8-BA3EB9B1B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333"/>
            <a:ext cx="12192000" cy="6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63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ct xmlns="785685f2-c2e1-4352-89aa-3faca8eaba52">
      <UserInfo>
        <DisplayName/>
        <AccountId xsi:nil="true"/>
        <AccountType/>
      </UserInfo>
    </Contact>
    <Qualitynotes xmlns="785685f2-c2e1-4352-89aa-3faca8eaba52" xsi:nil="true"/>
    <TaxCatchAll xmlns="5067c814-4b34-462c-a21d-c185ff6548d2" xsi:nil="true"/>
    <Source xmlns="785685f2-c2e1-4352-89aa-3faca8eaba52" xsi:nil="true"/>
    <Topic xmlns="785685f2-c2e1-4352-89aa-3faca8eaba52" xsi:nil="true"/>
    <lcf76f155ced4ddcb4097134ff3c332f xmlns="785685f2-c2e1-4352-89aa-3faca8eaba52">
      <Terms xmlns="http://schemas.microsoft.com/office/infopath/2007/PartnerControls"/>
    </lcf76f155ced4ddcb4097134ff3c332f>
    <Date xmlns="785685f2-c2e1-4352-89aa-3faca8eaba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22" ma:contentTypeDescription="Create a new document." ma:contentTypeScope="" ma:versionID="d54f9e55d3a08609f0f1241470b063a6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3eb5935f286a568bf7a17cad05ce6909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Source" minOccurs="0"/>
                <xsd:element ref="ns2:Topic" minOccurs="0"/>
                <xsd:element ref="ns2:Qualitynotes" minOccurs="0"/>
                <xsd:element ref="ns2:lcf76f155ced4ddcb4097134ff3c332f" minOccurs="0"/>
                <xsd:element ref="ns3:TaxCatchAll" minOccurs="0"/>
                <xsd:element ref="ns2:Contac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0" nillable="true" ma:displayName="Date" ma:format="DateOnly" ma:internalName="Date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Source" ma:index="20" nillable="true" ma:displayName="Source" ma:description="Source for data" ma:format="Dropdown" ma:internalName="Source">
      <xsd:simpleType>
        <xsd:restriction base="dms:Text">
          <xsd:maxLength value="255"/>
        </xsd:restriction>
      </xsd:simpleType>
    </xsd:element>
    <xsd:element name="Topic" ma:index="21" nillable="true" ma:displayName="Topic" ma:description="Main topic of data" ma:format="Dropdown" ma:internalName="Topic">
      <xsd:simpleType>
        <xsd:restriction base="dms:Text">
          <xsd:maxLength value="255"/>
        </xsd:restriction>
      </xsd:simpleType>
    </xsd:element>
    <xsd:element name="Qualitynotes" ma:index="22" nillable="true" ma:displayName="Quality notes" ma:format="Dropdown" ma:internalName="Qualitynote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6df981b-247c-4b11-954d-40cb19519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act" ma:index="26" nillable="true" ma:displayName="Contact" ma:description="Prior to deleting files in this folder, contact staff listed." ma:format="Dropdown" ma:list="UserInfo" ma:SharePointGroup="0" ma:internalName="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752bcb9-f337-4c4d-ab40-c128a420f593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A42312-E77C-4BBC-8E71-15F3589C34A0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5067c814-4b34-462c-a21d-c185ff6548d2"/>
    <ds:schemaRef ds:uri="785685f2-c2e1-4352-89aa-3faca8eaba5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535F465-BDED-437B-9A43-0BBD2522EB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498665-075C-40D8-A023-976A189B2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685f2-c2e1-4352-89aa-3faca8eaba52"/>
    <ds:schemaRef ds:uri="5067c814-4b34-462c-a21d-c185ff6548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57443</TotalTime>
  <Words>666</Words>
  <Application>Microsoft Office PowerPoint</Application>
  <PresentationFormat>Widescreen</PresentationFormat>
  <Paragraphs>113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PIR-19-007 Historical Downscaled Reanalysis</vt:lpstr>
      <vt:lpstr>WET REANALYSIS        West-WRF domain and model settings</vt:lpstr>
      <vt:lpstr>Hourly Temperatures during  December 2013 Cold Outbreak </vt:lpstr>
      <vt:lpstr>Development of December 2013 Cold Snap</vt:lpstr>
      <vt:lpstr>WRF Temperature Anomaly for December 4, 2013 6:00:00</vt:lpstr>
      <vt:lpstr>WRF Temperature Anomaly for Dec 6, 2013 6:00:00</vt:lpstr>
      <vt:lpstr>WRF Temperature Anomaly for Dec 8, 2013 6:00:00</vt:lpstr>
      <vt:lpstr>WRF Temperature Anomaly for Dec 10, 2013 6:00:00</vt:lpstr>
      <vt:lpstr>WRF Temperature Anomaly for Dec 11, 2013 6:00:00</vt:lpstr>
      <vt:lpstr>Winds during Thomas Fire: Dec 5, 2017 11:00</vt:lpstr>
      <vt:lpstr>Hourly Winds during Thomas Fire</vt:lpstr>
      <vt:lpstr>“Dry” WRF Reanalysis  --  runs completed, bias corrections ongoing   “Wet” WRF Reanalysis  --  runs in progress, validations ongoing</vt:lpstr>
      <vt:lpstr>Commonly used data subset for WET reanalysis</vt:lpstr>
      <vt:lpstr>Locations of observation stations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Cayan, Daniel</dc:creator>
  <cp:lastModifiedBy>Schmidt-Poolman, Martine@Energy</cp:lastModifiedBy>
  <cp:revision>80</cp:revision>
  <dcterms:created xsi:type="dcterms:W3CDTF">2024-03-24T05:03:20Z</dcterms:created>
  <dcterms:modified xsi:type="dcterms:W3CDTF">2024-11-20T00:20:11Z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MediaServiceImageTags">
    <vt:lpwstr/>
  </property>
</Properties>
</file>