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9" r:id="rId5"/>
  </p:sldMasterIdLst>
  <p:notesMasterIdLst>
    <p:notesMasterId r:id="rId10"/>
  </p:notesMasterIdLst>
  <p:sldIdLst>
    <p:sldId id="469" r:id="rId6"/>
    <p:sldId id="547" r:id="rId7"/>
    <p:sldId id="556" r:id="rId8"/>
    <p:sldId id="26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7C8A3D-5421-4D2D-8889-69428FD10564}" v="23" dt="2024-12-05T17:30:06.1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midt-Poolman, Martine@Energy" userId="3be5bbdf-b139-4f3b-b926-44ba16c2a536" providerId="ADAL" clId="{970960F7-D697-4A98-A028-13EDAF7E2BE7}"/>
    <pc:docChg chg="modSld">
      <pc:chgData name="Schmidt-Poolman, Martine@Energy" userId="3be5bbdf-b139-4f3b-b926-44ba16c2a536" providerId="ADAL" clId="{970960F7-D697-4A98-A028-13EDAF7E2BE7}" dt="2024-11-06T00:58:09.158" v="576" actId="13244"/>
      <pc:docMkLst>
        <pc:docMk/>
      </pc:docMkLst>
      <pc:sldChg chg="modSp mod">
        <pc:chgData name="Schmidt-Poolman, Martine@Energy" userId="3be5bbdf-b139-4f3b-b926-44ba16c2a536" providerId="ADAL" clId="{970960F7-D697-4A98-A028-13EDAF7E2BE7}" dt="2024-11-06T00:58:09.158" v="576" actId="13244"/>
        <pc:sldMkLst>
          <pc:docMk/>
          <pc:sldMk cId="1823379759" sldId="2695"/>
        </pc:sldMkLst>
        <pc:picChg chg="mod ord">
          <ac:chgData name="Schmidt-Poolman, Martine@Energy" userId="3be5bbdf-b139-4f3b-b926-44ba16c2a536" providerId="ADAL" clId="{970960F7-D697-4A98-A028-13EDAF7E2BE7}" dt="2024-11-06T00:58:09.158" v="576" actId="13244"/>
          <ac:picMkLst>
            <pc:docMk/>
            <pc:sldMk cId="1823379759" sldId="2695"/>
            <ac:picMk id="8" creationId="{880ECBD1-B4CB-FE83-118A-02442E883127}"/>
          </ac:picMkLst>
        </pc:picChg>
      </pc:sldChg>
    </pc:docChg>
  </pc:docChgLst>
  <pc:docChgLst>
    <pc:chgData name="Field, Emily@Energy" userId="e6ab677e-5ebb-4b22-a2fe-41f5fc8efe8d" providerId="ADAL" clId="{7D7C8A3D-5421-4D2D-8889-69428FD10564}"/>
    <pc:docChg chg="undo custSel modSld">
      <pc:chgData name="Field, Emily@Energy" userId="e6ab677e-5ebb-4b22-a2fe-41f5fc8efe8d" providerId="ADAL" clId="{7D7C8A3D-5421-4D2D-8889-69428FD10564}" dt="2024-12-05T17:30:06.148" v="55"/>
      <pc:docMkLst>
        <pc:docMk/>
      </pc:docMkLst>
      <pc:sldChg chg="modSp mod">
        <pc:chgData name="Field, Emily@Energy" userId="e6ab677e-5ebb-4b22-a2fe-41f5fc8efe8d" providerId="ADAL" clId="{7D7C8A3D-5421-4D2D-8889-69428FD10564}" dt="2024-12-04T23:40:10.751" v="32" actId="255"/>
        <pc:sldMkLst>
          <pc:docMk/>
          <pc:sldMk cId="1961795427" sldId="469"/>
        </pc:sldMkLst>
        <pc:spChg chg="mod">
          <ac:chgData name="Field, Emily@Energy" userId="e6ab677e-5ebb-4b22-a2fe-41f5fc8efe8d" providerId="ADAL" clId="{7D7C8A3D-5421-4D2D-8889-69428FD10564}" dt="2024-12-04T23:26:56.464" v="7" actId="20577"/>
          <ac:spMkLst>
            <pc:docMk/>
            <pc:sldMk cId="1961795427" sldId="469"/>
            <ac:spMk id="4" creationId="{00000000-0000-0000-0000-000000000000}"/>
          </ac:spMkLst>
        </pc:spChg>
        <pc:spChg chg="mod">
          <ac:chgData name="Field, Emily@Energy" userId="e6ab677e-5ebb-4b22-a2fe-41f5fc8efe8d" providerId="ADAL" clId="{7D7C8A3D-5421-4D2D-8889-69428FD10564}" dt="2024-12-04T23:40:10.751" v="32" actId="255"/>
          <ac:spMkLst>
            <pc:docMk/>
            <pc:sldMk cId="1961795427" sldId="469"/>
            <ac:spMk id="5" creationId="{00000000-0000-0000-0000-000000000000}"/>
          </ac:spMkLst>
        </pc:spChg>
      </pc:sldChg>
      <pc:sldChg chg="addSp delSp modSp mod">
        <pc:chgData name="Field, Emily@Energy" userId="e6ab677e-5ebb-4b22-a2fe-41f5fc8efe8d" providerId="ADAL" clId="{7D7C8A3D-5421-4D2D-8889-69428FD10564}" dt="2024-12-05T17:30:06.148" v="55"/>
        <pc:sldMkLst>
          <pc:docMk/>
          <pc:sldMk cId="1823379759" sldId="2695"/>
        </pc:sldMkLst>
        <pc:graphicFrameChg chg="add mod">
          <ac:chgData name="Field, Emily@Energy" userId="e6ab677e-5ebb-4b22-a2fe-41f5fc8efe8d" providerId="ADAL" clId="{7D7C8A3D-5421-4D2D-8889-69428FD10564}" dt="2024-12-04T23:42:51.046" v="33"/>
          <ac:graphicFrameMkLst>
            <pc:docMk/>
            <pc:sldMk cId="1823379759" sldId="2695"/>
            <ac:graphicFrameMk id="3" creationId="{D64C38EC-BADC-B48A-6C8C-E5678CE8F8CB}"/>
          </ac:graphicFrameMkLst>
        </pc:graphicFrameChg>
        <pc:graphicFrameChg chg="add mod modGraphic">
          <ac:chgData name="Field, Emily@Energy" userId="e6ab677e-5ebb-4b22-a2fe-41f5fc8efe8d" providerId="ADAL" clId="{7D7C8A3D-5421-4D2D-8889-69428FD10564}" dt="2024-12-05T17:30:06.148" v="55"/>
          <ac:graphicFrameMkLst>
            <pc:docMk/>
            <pc:sldMk cId="1823379759" sldId="2695"/>
            <ac:graphicFrameMk id="5" creationId="{B0E3AF51-992A-89A4-5720-A242E4234249}"/>
          </ac:graphicFrameMkLst>
        </pc:graphicFrameChg>
        <pc:picChg chg="del">
          <ac:chgData name="Field, Emily@Energy" userId="e6ab677e-5ebb-4b22-a2fe-41f5fc8efe8d" providerId="ADAL" clId="{7D7C8A3D-5421-4D2D-8889-69428FD10564}" dt="2024-12-04T23:27:04.552" v="8" actId="478"/>
          <ac:picMkLst>
            <pc:docMk/>
            <pc:sldMk cId="1823379759" sldId="2695"/>
            <ac:picMk id="8" creationId="{880ECBD1-B4CB-FE83-118A-02442E88312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60FB4-1045-4628-9633-92C586F0976F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F1F03-A5FE-48B9-8853-B3A8A7336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11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1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D4CD6F-1255-46E6-BF72-5A35B2A81E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7384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D4CD6F-1255-46E6-BF72-5A35B2A81E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7441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D4CD6F-1255-46E6-BF72-5A35B2A81E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0542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D4CD6F-1255-46E6-BF72-5A35B2A81E8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8484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l="60000" r="-6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"/>
          <p:cNvSpPr/>
          <p:nvPr/>
        </p:nvSpPr>
        <p:spPr>
          <a:xfrm>
            <a:off x="5181600" y="0"/>
            <a:ext cx="48006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Rectangle 1"/>
          <p:cNvSpPr/>
          <p:nvPr/>
        </p:nvSpPr>
        <p:spPr>
          <a:xfrm>
            <a:off x="0" y="0"/>
            <a:ext cx="96520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584200"/>
            <a:ext cx="1845055" cy="16256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251455" y="616108"/>
            <a:ext cx="6705600" cy="14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California</a:t>
            </a:r>
          </a:p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Energy Commission</a:t>
            </a:r>
          </a:p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Research &amp; Development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6400" y="2717800"/>
            <a:ext cx="782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solidFill>
                  <a:schemeClr val="bg1"/>
                </a:solidFill>
                <a:latin typeface="Segoe UI Semibold" panose="020B0702040204020203" pitchFamily="34" charset="0"/>
              </a:rPr>
              <a:t>TITLE OF PRESENTATION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0583" y="3524191"/>
            <a:ext cx="57912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Name of Presenter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38912" y="3937001"/>
            <a:ext cx="6876288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Energy Research and Development Division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6400" y="5359400"/>
            <a:ext cx="5791200" cy="10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 of conference/meeting</a:t>
            </a:r>
          </a:p>
          <a:p>
            <a:r>
              <a:rPr lang="en-US"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Location presentation was given</a:t>
            </a:r>
          </a:p>
          <a:p>
            <a:r>
              <a:rPr lang="en-US"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Date of meeting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508000" y="4927600"/>
            <a:ext cx="7518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"/>
          <p:cNvSpPr/>
          <p:nvPr userDrawn="1"/>
        </p:nvSpPr>
        <p:spPr>
          <a:xfrm>
            <a:off x="5181600" y="0"/>
            <a:ext cx="48006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"/>
          <p:cNvSpPr/>
          <p:nvPr userDrawn="1"/>
        </p:nvSpPr>
        <p:spPr>
          <a:xfrm>
            <a:off x="0" y="0"/>
            <a:ext cx="96520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584200"/>
            <a:ext cx="1845055" cy="162560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336801" y="1025684"/>
            <a:ext cx="5774945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California</a:t>
            </a:r>
            <a:r>
              <a:rPr lang="en-US" sz="2933" baseline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Energy Commission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508000" y="4927600"/>
            <a:ext cx="7518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2514600"/>
            <a:ext cx="8026400" cy="1009651"/>
          </a:xfrm>
        </p:spPr>
        <p:txBody>
          <a:bodyPr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08000" y="3511549"/>
            <a:ext cx="7518400" cy="425451"/>
          </a:xfrm>
        </p:spPr>
        <p:txBody>
          <a:bodyPr>
            <a:noAutofit/>
          </a:bodyPr>
          <a:lstStyle>
            <a:lvl1pPr>
              <a:defRPr sz="2667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95301" y="5340349"/>
            <a:ext cx="6108700" cy="425451"/>
          </a:xfrm>
        </p:spPr>
        <p:txBody>
          <a:bodyPr>
            <a:noAutofit/>
          </a:bodyPr>
          <a:lstStyle>
            <a:lvl1pPr>
              <a:defRPr sz="2133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557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 sz="3467">
                <a:solidFill>
                  <a:schemeClr val="tx2"/>
                </a:solidFill>
              </a:defRPr>
            </a:lvl1pPr>
            <a:lvl2pPr marL="990575" indent="-380990">
              <a:buFontTx/>
              <a:buBlip>
                <a:blip r:embed="rId2"/>
              </a:buBlip>
              <a:defRPr sz="3200">
                <a:solidFill>
                  <a:schemeClr val="tx2"/>
                </a:solidFill>
              </a:defRPr>
            </a:lvl2pPr>
            <a:lvl3pPr marL="1523962" indent="-304792">
              <a:buFontTx/>
              <a:buBlip>
                <a:blip r:embed="rId2"/>
              </a:buBlip>
              <a:defRPr sz="2667">
                <a:solidFill>
                  <a:schemeClr val="tx2"/>
                </a:solidFill>
              </a:defRPr>
            </a:lvl3pPr>
            <a:lvl4pPr marL="2133547" indent="-304792">
              <a:buFontTx/>
              <a:buBlip>
                <a:blip r:embed="rId2"/>
              </a:buBlip>
              <a:defRPr sz="2400">
                <a:solidFill>
                  <a:schemeClr val="tx2"/>
                </a:solidFill>
              </a:defRPr>
            </a:lvl4pPr>
            <a:lvl5pPr marL="2743131" indent="-304792">
              <a:buFontTx/>
              <a:buBlip>
                <a:blip r:embed="rId2"/>
              </a:buBlip>
              <a:defRPr sz="2133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0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65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2667"/>
            </a:lvl2pPr>
            <a:lvl3pPr marL="1523962" indent="-304792">
              <a:buFontTx/>
              <a:buBlip>
                <a:blip r:embed="rId2"/>
              </a:buBlip>
              <a:defRPr sz="2400"/>
            </a:lvl3pPr>
            <a:lvl4pPr marL="2133547" indent="-304792">
              <a:buFontTx/>
              <a:buBlip>
                <a:blip r:embed="rId2"/>
              </a:buBlip>
              <a:defRPr sz="2133"/>
            </a:lvl4pPr>
            <a:lvl5pPr marL="2743131" indent="-304792">
              <a:buFontTx/>
              <a:buBlip>
                <a:blip r:embed="rId2"/>
              </a:buBlip>
              <a:defRPr sz="2133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3200"/>
            </a:lvl2pPr>
            <a:lvl3pPr marL="1523962" indent="-304792">
              <a:buFontTx/>
              <a:buBlip>
                <a:blip r:embed="rId2"/>
              </a:buBlip>
              <a:defRPr sz="2667"/>
            </a:lvl3pPr>
            <a:lvl4pPr marL="2133547" indent="-304792">
              <a:buFontTx/>
              <a:buBlip>
                <a:blip r:embed="rId2"/>
              </a:buBlip>
              <a:defRPr sz="2400"/>
            </a:lvl4pPr>
            <a:lvl5pPr marL="2743131" indent="-304792">
              <a:buFontTx/>
              <a:buBlip>
                <a:blip r:embed="rId2"/>
              </a:buBlip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10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0">
                <a:latin typeface="Segoe UI Semibold" panose="020B0702040204020203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2667"/>
            </a:lvl2pPr>
            <a:lvl3pPr marL="1523962" indent="-304792">
              <a:buFontTx/>
              <a:buBlip>
                <a:blip r:embed="rId2"/>
              </a:buBlip>
              <a:defRPr sz="2400"/>
            </a:lvl3pPr>
            <a:lvl4pPr marL="2133547" indent="-304792">
              <a:buFontTx/>
              <a:buBlip>
                <a:blip r:embed="rId2"/>
              </a:buBlip>
              <a:defRPr sz="2133"/>
            </a:lvl4pPr>
            <a:lvl5pPr marL="2743131" indent="-304792">
              <a:buFontTx/>
              <a:buBlip>
                <a:blip r:embed="rId2"/>
              </a:buBlip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0">
                <a:latin typeface="Segoe UI Semibold" panose="020B0702040204020203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2667"/>
            </a:lvl2pPr>
            <a:lvl3pPr marL="1523962" indent="-304792">
              <a:buFontTx/>
              <a:buBlip>
                <a:blip r:embed="rId2"/>
              </a:buBlip>
              <a:defRPr sz="2400"/>
            </a:lvl3pPr>
            <a:lvl4pPr marL="2133547" indent="-304792">
              <a:buFontTx/>
              <a:buBlip>
                <a:blip r:embed="rId2"/>
              </a:buBlip>
              <a:defRPr sz="2133"/>
            </a:lvl4pPr>
            <a:lvl5pPr marL="2743131" indent="-304792">
              <a:buFontTx/>
              <a:buBlip>
                <a:blip r:embed="rId2"/>
              </a:buBlip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21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69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07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1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 sz="3467">
                <a:solidFill>
                  <a:schemeClr val="tx2"/>
                </a:solidFill>
              </a:defRPr>
            </a:lvl1pPr>
            <a:lvl2pPr marL="990575" indent="-380990">
              <a:buFontTx/>
              <a:buBlip>
                <a:blip r:embed="rId2"/>
              </a:buBlip>
              <a:defRPr sz="3200">
                <a:solidFill>
                  <a:schemeClr val="tx2"/>
                </a:solidFill>
              </a:defRPr>
            </a:lvl2pPr>
            <a:lvl3pPr marL="1523962" indent="-304792">
              <a:buFontTx/>
              <a:buBlip>
                <a:blip r:embed="rId2"/>
              </a:buBlip>
              <a:defRPr sz="2667">
                <a:solidFill>
                  <a:schemeClr val="tx2"/>
                </a:solidFill>
              </a:defRPr>
            </a:lvl3pPr>
            <a:lvl4pPr marL="2133547" indent="-304792">
              <a:buFontTx/>
              <a:buBlip>
                <a:blip r:embed="rId2"/>
              </a:buBlip>
              <a:defRPr sz="2400">
                <a:solidFill>
                  <a:schemeClr val="tx2"/>
                </a:solidFill>
              </a:defRPr>
            </a:lvl4pPr>
            <a:lvl5pPr marL="2743131" indent="-304792">
              <a:buFontTx/>
              <a:buBlip>
                <a:blip r:embed="rId2"/>
              </a:buBlip>
              <a:defRPr sz="2133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8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7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2667"/>
            </a:lvl2pPr>
            <a:lvl3pPr marL="1523962" indent="-304792">
              <a:buFontTx/>
              <a:buBlip>
                <a:blip r:embed="rId2"/>
              </a:buBlip>
              <a:defRPr sz="2400"/>
            </a:lvl3pPr>
            <a:lvl4pPr marL="2133547" indent="-304792">
              <a:buFontTx/>
              <a:buBlip>
                <a:blip r:embed="rId2"/>
              </a:buBlip>
              <a:defRPr sz="2133"/>
            </a:lvl4pPr>
            <a:lvl5pPr marL="2743131" indent="-304792">
              <a:buFontTx/>
              <a:buBlip>
                <a:blip r:embed="rId2"/>
              </a:buBlip>
              <a:defRPr sz="2133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3200"/>
            </a:lvl2pPr>
            <a:lvl3pPr marL="1523962" indent="-304792">
              <a:buFontTx/>
              <a:buBlip>
                <a:blip r:embed="rId2"/>
              </a:buBlip>
              <a:defRPr sz="2667"/>
            </a:lvl3pPr>
            <a:lvl4pPr marL="2133547" indent="-304792">
              <a:buFontTx/>
              <a:buBlip>
                <a:blip r:embed="rId2"/>
              </a:buBlip>
              <a:defRPr sz="2400"/>
            </a:lvl4pPr>
            <a:lvl5pPr marL="2743131" indent="-304792">
              <a:buFontTx/>
              <a:buBlip>
                <a:blip r:embed="rId2"/>
              </a:buBlip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05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0">
                <a:latin typeface="Segoe UI Semibold" panose="020B0702040204020203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2667"/>
            </a:lvl2pPr>
            <a:lvl3pPr marL="1523962" indent="-304792">
              <a:buFontTx/>
              <a:buBlip>
                <a:blip r:embed="rId2"/>
              </a:buBlip>
              <a:defRPr sz="2400"/>
            </a:lvl3pPr>
            <a:lvl4pPr marL="2133547" indent="-304792">
              <a:buFontTx/>
              <a:buBlip>
                <a:blip r:embed="rId2"/>
              </a:buBlip>
              <a:defRPr sz="2133"/>
            </a:lvl4pPr>
            <a:lvl5pPr marL="2743131" indent="-304792">
              <a:buFontTx/>
              <a:buBlip>
                <a:blip r:embed="rId2"/>
              </a:buBlip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>
            <a:normAutofit/>
          </a:bodyPr>
          <a:lstStyle>
            <a:lvl1pPr marL="0" indent="0">
              <a:buNone/>
              <a:defRPr sz="2667" b="0">
                <a:latin typeface="Segoe UI Semibold" panose="020B0702040204020203" pitchFamily="34" charset="0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667"/>
            </a:lvl1pPr>
            <a:lvl2pPr marL="990575" indent="-380990">
              <a:buFontTx/>
              <a:buBlip>
                <a:blip r:embed="rId2"/>
              </a:buBlip>
              <a:defRPr sz="2667"/>
            </a:lvl2pPr>
            <a:lvl3pPr marL="1523962" indent="-304792">
              <a:buFontTx/>
              <a:buBlip>
                <a:blip r:embed="rId2"/>
              </a:buBlip>
              <a:defRPr sz="2400"/>
            </a:lvl3pPr>
            <a:lvl4pPr marL="2133547" indent="-304792">
              <a:buFontTx/>
              <a:buBlip>
                <a:blip r:embed="rId2"/>
              </a:buBlip>
              <a:defRPr sz="2133"/>
            </a:lvl4pPr>
            <a:lvl5pPr marL="2743131" indent="-304792">
              <a:buFontTx/>
              <a:buBlip>
                <a:blip r:embed="rId2"/>
              </a:buBlip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5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3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9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0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l="60000" r="-6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"/>
          <p:cNvSpPr/>
          <p:nvPr/>
        </p:nvSpPr>
        <p:spPr>
          <a:xfrm>
            <a:off x="5181600" y="0"/>
            <a:ext cx="48006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Rectangle 1"/>
          <p:cNvSpPr/>
          <p:nvPr/>
        </p:nvSpPr>
        <p:spPr>
          <a:xfrm>
            <a:off x="0" y="0"/>
            <a:ext cx="96520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584200"/>
            <a:ext cx="1845055" cy="16256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251455" y="616108"/>
            <a:ext cx="6705600" cy="14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California</a:t>
            </a:r>
          </a:p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Energy Commission</a:t>
            </a:r>
          </a:p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Research &amp; Development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6400" y="2717800"/>
            <a:ext cx="782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solidFill>
                  <a:schemeClr val="bg1"/>
                </a:solidFill>
                <a:latin typeface="Segoe UI Semibold" panose="020B0702040204020203" pitchFamily="34" charset="0"/>
              </a:rPr>
              <a:t>TITLE OF PRESENTATION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0583" y="3524191"/>
            <a:ext cx="57912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Name of Presenter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38912" y="3937001"/>
            <a:ext cx="6876288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Energy Research and Development Division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6400" y="5359400"/>
            <a:ext cx="5791200" cy="10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 of conference/meeting</a:t>
            </a:r>
          </a:p>
          <a:p>
            <a:r>
              <a:rPr lang="en-US"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Location presentation was given</a:t>
            </a:r>
          </a:p>
          <a:p>
            <a:r>
              <a:rPr lang="en-US" sz="2133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Date of meeting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508000" y="4927600"/>
            <a:ext cx="7518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"/>
          <p:cNvSpPr/>
          <p:nvPr userDrawn="1"/>
        </p:nvSpPr>
        <p:spPr>
          <a:xfrm>
            <a:off x="5181600" y="0"/>
            <a:ext cx="48006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"/>
          <p:cNvSpPr/>
          <p:nvPr userDrawn="1"/>
        </p:nvSpPr>
        <p:spPr>
          <a:xfrm>
            <a:off x="0" y="0"/>
            <a:ext cx="9652000" cy="68580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1" y="584200"/>
            <a:ext cx="1845055" cy="162560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2251455" y="1067513"/>
            <a:ext cx="6705600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>
                <a:solidFill>
                  <a:schemeClr val="bg1"/>
                </a:solidFill>
                <a:latin typeface="Century Gothic" panose="020B0502020202020204" pitchFamily="34" charset="0"/>
              </a:rPr>
              <a:t>California Energy Commission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08000" y="3937000"/>
            <a:ext cx="6876288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Chair Robert B. Weisenmiller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508000" y="4927600"/>
            <a:ext cx="7518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08000" y="2514600"/>
            <a:ext cx="8026400" cy="1009651"/>
          </a:xfrm>
        </p:spPr>
        <p:txBody>
          <a:bodyPr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08000" y="3511549"/>
            <a:ext cx="7518400" cy="425451"/>
          </a:xfrm>
        </p:spPr>
        <p:txBody>
          <a:bodyPr>
            <a:noAutofit/>
          </a:bodyPr>
          <a:lstStyle>
            <a:lvl1pPr>
              <a:defRPr sz="2667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95301" y="5340349"/>
            <a:ext cx="6108700" cy="425451"/>
          </a:xfrm>
        </p:spPr>
        <p:txBody>
          <a:bodyPr>
            <a:noAutofit/>
          </a:bodyPr>
          <a:lstStyle>
            <a:lvl1pPr>
              <a:defRPr sz="2133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356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77800"/>
            <a:ext cx="109728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45600" y="647700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2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1219170" rtl="0" eaLnBrk="1" latinLnBrk="0" hangingPunct="1">
        <a:spcBef>
          <a:spcPct val="0"/>
        </a:spcBef>
        <a:buNone/>
        <a:defRPr sz="4267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spcBef>
          <a:spcPct val="20000"/>
        </a:spcBef>
        <a:buFont typeface="Arial" panose="020B0604020202020204" pitchFamily="34" charset="0"/>
        <a:buNone/>
        <a:defRPr sz="3467" kern="1200">
          <a:solidFill>
            <a:schemeClr val="tx2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Tx/>
        <a:buBlip>
          <a:blip r:embed="rId11"/>
        </a:buBlip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Tx/>
        <a:buBlip>
          <a:blip r:embed="rId11"/>
        </a:buBlip>
        <a:defRPr sz="2667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Tx/>
        <a:buBlip>
          <a:blip r:embed="rId11"/>
        </a:buBlip>
        <a:defRPr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77800"/>
            <a:ext cx="10972800" cy="101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45600" y="647700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57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4267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spcBef>
          <a:spcPct val="20000"/>
        </a:spcBef>
        <a:buFont typeface="Arial" panose="020B0604020202020204" pitchFamily="34" charset="0"/>
        <a:buNone/>
        <a:defRPr sz="3467" kern="1200">
          <a:solidFill>
            <a:schemeClr val="tx2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Tx/>
        <a:buBlip>
          <a:blip r:embed="rId11"/>
        </a:buBlip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Tx/>
        <a:buBlip>
          <a:blip r:embed="rId11"/>
        </a:buBlip>
        <a:defRPr sz="2667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Tx/>
        <a:buBlip>
          <a:blip r:embed="rId11"/>
        </a:buBlip>
        <a:defRPr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482774" y="2413000"/>
            <a:ext cx="7530927" cy="1533528"/>
          </a:xfrm>
        </p:spPr>
        <p:txBody>
          <a:bodyPr>
            <a:normAutofit/>
          </a:bodyPr>
          <a:lstStyle/>
          <a:p>
            <a:pPr algn="l"/>
            <a:r>
              <a:rPr lang="en-US" sz="2667" dirty="0">
                <a:solidFill>
                  <a:schemeClr val="bg1"/>
                </a:solidFill>
                <a:ea typeface="+mj-lt"/>
                <a:cs typeface="+mj-lt"/>
              </a:rPr>
              <a:t>Climate Data and Analysis Working Group</a:t>
            </a:r>
            <a:br>
              <a:rPr lang="en-US" sz="2667" dirty="0">
                <a:solidFill>
                  <a:schemeClr val="bg1"/>
                </a:solidFill>
                <a:ea typeface="+mj-lt"/>
                <a:cs typeface="+mj-lt"/>
              </a:rPr>
            </a:br>
            <a:r>
              <a:rPr lang="en-US" sz="2000" dirty="0">
                <a:solidFill>
                  <a:schemeClr val="bg1"/>
                </a:solidFill>
                <a:ea typeface="+mj-lt"/>
                <a:cs typeface="+mj-lt"/>
              </a:rPr>
              <a:t>Meeting on TMY for the Energy Code</a:t>
            </a:r>
            <a:endParaRPr lang="en-US" sz="2000" b="0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95300" y="4140201"/>
            <a:ext cx="7518400" cy="812800"/>
          </a:xfrm>
        </p:spPr>
        <p:txBody>
          <a:bodyPr/>
          <a:lstStyle/>
          <a:p>
            <a:r>
              <a:rPr lang="en-US" sz="1867"/>
              <a:t>Sustainability &amp; Health Unit</a:t>
            </a:r>
          </a:p>
          <a:p>
            <a:r>
              <a:rPr lang="en-US" sz="1867"/>
              <a:t>Energy Research &amp; Development Division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 vert="horz" lIns="121920" tIns="60960" rIns="121920" bIns="60960" rtlCol="0" anchor="t">
            <a:noAutofit/>
          </a:bodyPr>
          <a:lstStyle/>
          <a:p>
            <a:r>
              <a:rPr lang="en-US" dirty="0"/>
              <a:t>December 5, 2024</a:t>
            </a:r>
          </a:p>
        </p:txBody>
      </p:sp>
    </p:spTree>
    <p:extLst>
      <p:ext uri="{BB962C8B-B14F-4D97-AF65-F5344CB8AC3E}">
        <p14:creationId xmlns:p14="http://schemas.microsoft.com/office/powerpoint/2010/main" val="196179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F7053-15EC-48EE-A44F-2B19F609E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33"/>
              <a:t>Overarching Purpose of C-DAWG</a:t>
            </a:r>
            <a:endParaRPr lang="en-US" sz="3733" b="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DD063-2ED8-4E50-BF64-071D710AE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>
            <a:normAutofit/>
          </a:bodyPr>
          <a:lstStyle/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 b="1" dirty="0"/>
              <a:t>Bridge gaps </a:t>
            </a:r>
            <a:r>
              <a:rPr lang="en-US" sz="2667" dirty="0"/>
              <a:t>between climate researchers, energy stakeholders who need to use climate-related data, and CEC staff.</a:t>
            </a:r>
          </a:p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 dirty="0"/>
              <a:t>Promote </a:t>
            </a:r>
            <a:r>
              <a:rPr lang="en-US" sz="2667" b="1" dirty="0"/>
              <a:t>knowledge exchange</a:t>
            </a:r>
            <a:r>
              <a:rPr lang="en-US" sz="2667" dirty="0"/>
              <a:t>.</a:t>
            </a:r>
          </a:p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 dirty="0"/>
              <a:t>Elicit </a:t>
            </a:r>
            <a:r>
              <a:rPr lang="en-US" sz="2667" b="1" dirty="0"/>
              <a:t>input on key decisions </a:t>
            </a:r>
            <a:r>
              <a:rPr lang="en-US" sz="2667" dirty="0"/>
              <a:t>(e.g., related to analytical methodologies or scenario choices).</a:t>
            </a:r>
          </a:p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 dirty="0"/>
              <a:t>Promote </a:t>
            </a:r>
            <a:r>
              <a:rPr lang="en-US" sz="2667" b="1" dirty="0"/>
              <a:t>deep coordination </a:t>
            </a:r>
            <a:r>
              <a:rPr lang="en-US" sz="2667" dirty="0"/>
              <a:t>within our portfolio.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17BB5-C9FE-43D8-B28A-6586950F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9167A-9D82-438A-BF70-1028D6A4A763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/>
                <a:ea typeface="+mn-ea"/>
                <a:cs typeface="Arial"/>
                <a:sym typeface="Arial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1825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F7053-15EC-48EE-A44F-2B19F609E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33"/>
              <a:t>Housekeeping</a:t>
            </a:r>
            <a:endParaRPr lang="en-US" b="0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DD063-2ED8-4E50-BF64-071D710AE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>
            <a:normAutofit/>
          </a:bodyPr>
          <a:lstStyle/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/>
              <a:t>Meetings are not recorded</a:t>
            </a:r>
          </a:p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/>
              <a:t>Welcome candid exchange</a:t>
            </a:r>
          </a:p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/>
              <a:t>Please “raise hand” to speak</a:t>
            </a:r>
          </a:p>
          <a:p>
            <a:pPr marL="609585" indent="-609585">
              <a:buFont typeface="Arial" panose="020B0604020202020204" pitchFamily="34" charset="0"/>
              <a:buChar char="•"/>
            </a:pPr>
            <a:r>
              <a:rPr lang="en-US" sz="2667"/>
              <a:t>Please mute when not speaking 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17BB5-C9FE-43D8-B28A-6586950F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9167A-9D82-438A-BF70-1028D6A4A763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/>
                <a:ea typeface="+mn-ea"/>
                <a:cs typeface="Arial"/>
                <a:sym typeface="Arial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222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F7053-15EC-48EE-A44F-2B19F609E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77800"/>
            <a:ext cx="10972800" cy="1016000"/>
          </a:xfrm>
        </p:spPr>
        <p:txBody>
          <a:bodyPr anchor="ctr">
            <a:normAutofit/>
          </a:bodyPr>
          <a:lstStyle/>
          <a:p>
            <a:r>
              <a:rPr lang="en-US"/>
              <a:t>Today’s Agenda</a:t>
            </a:r>
            <a:endParaRPr lang="en-US" b="0" i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17BB5-C9FE-43D8-B28A-6586950F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5600" y="6477000"/>
            <a:ext cx="2844800" cy="365125"/>
          </a:xfrm>
        </p:spPr>
        <p:txBody>
          <a:bodyPr anchor="ctr">
            <a:normAutofit/>
          </a:bodyPr>
          <a:lstStyle/>
          <a:p>
            <a:pPr marL="0" marR="0" lvl="0" indent="0" algn="r" defTabSz="121917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fld id="{8569167A-9D82-438A-BF70-1028D6A4A763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121917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E3AF51-992A-89A4-5720-A242E42342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286180"/>
              </p:ext>
            </p:extLst>
          </p:nvPr>
        </p:nvGraphicFramePr>
        <p:xfrm>
          <a:off x="1736651" y="1967023"/>
          <a:ext cx="8718698" cy="360443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242956">
                  <a:extLst>
                    <a:ext uri="{9D8B030D-6E8A-4147-A177-3AD203B41FA5}">
                      <a16:colId xmlns:a16="http://schemas.microsoft.com/office/drawing/2014/main" val="1738945129"/>
                    </a:ext>
                  </a:extLst>
                </a:gridCol>
                <a:gridCol w="1468603">
                  <a:extLst>
                    <a:ext uri="{9D8B030D-6E8A-4147-A177-3AD203B41FA5}">
                      <a16:colId xmlns:a16="http://schemas.microsoft.com/office/drawing/2014/main" val="1979537955"/>
                    </a:ext>
                  </a:extLst>
                </a:gridCol>
                <a:gridCol w="3007139">
                  <a:extLst>
                    <a:ext uri="{9D8B030D-6E8A-4147-A177-3AD203B41FA5}">
                      <a16:colId xmlns:a16="http://schemas.microsoft.com/office/drawing/2014/main" val="2409180691"/>
                    </a:ext>
                  </a:extLst>
                </a:gridCol>
              </a:tblGrid>
              <a:tr h="281035">
                <a:tc>
                  <a:txBody>
                    <a:bodyPr/>
                    <a:lstStyle/>
                    <a:p>
                      <a:pPr marL="1164590" marR="11614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-1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Topic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9207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-2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53403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spc="-1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Presenter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33374"/>
                  </a:ext>
                </a:extLst>
              </a:tr>
              <a:tr h="7927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Welcome</a:t>
                      </a:r>
                      <a:r>
                        <a:rPr lang="en-US" sz="1600" spc="-1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1600" spc="-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spc="-1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Introductions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933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10:00</a:t>
                      </a:r>
                      <a:r>
                        <a:rPr lang="en-US" sz="1600" spc="-1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600" spc="-5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10</a:t>
                      </a:r>
                      <a:r>
                        <a:rPr lang="en-US" sz="1600" spc="-2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:05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 Emily Field, Sustainability and Resilience Branch, California Energy Commission (CEC)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4364149"/>
                  </a:ext>
                </a:extLst>
              </a:tr>
              <a:tr h="595491">
                <a:tc>
                  <a:txBody>
                    <a:bodyPr/>
                    <a:lstStyle/>
                    <a:p>
                      <a:pPr marL="0" marR="27178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Title 24 Energy Code Weather Files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933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10:05 – 10:15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425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Danny Tam, Building Standards Branch, Efficiency Division, CEC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637860"/>
                  </a:ext>
                </a:extLst>
              </a:tr>
              <a:tr h="595491">
                <a:tc>
                  <a:txBody>
                    <a:bodyPr/>
                    <a:lstStyle/>
                    <a:p>
                      <a:pPr marL="0" marR="27178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</a:rPr>
                        <a:t>Developing TMYs for the 2028 Energy Code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933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10:15 – 10:50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425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Michael Roth, </a:t>
                      </a:r>
                      <a:r>
                        <a:rPr lang="en-US" sz="1600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Klimaat</a:t>
                      </a:r>
                      <a:endParaRPr lang="en-US" sz="16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1456556"/>
                  </a:ext>
                </a:extLst>
              </a:tr>
              <a:tr h="546879">
                <a:tc>
                  <a:txBody>
                    <a:bodyPr/>
                    <a:lstStyle/>
                    <a:p>
                      <a:pPr marL="0" marR="27178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Discussion and Questions</a:t>
                      </a:r>
                      <a:endParaRPr lang="en-US" sz="16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933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10:50 – 11:25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336744"/>
                  </a:ext>
                </a:extLst>
              </a:tr>
              <a:tr h="792770">
                <a:tc>
                  <a:txBody>
                    <a:bodyPr/>
                    <a:lstStyle/>
                    <a:p>
                      <a:pPr marL="0" marR="21399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   Wrap-up, request for additional comments, &amp; suggestions for future topics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9334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11:25 – 11:30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Susan Wilhelm, Sustainability and Resilience Branch, CEC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575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379759"/>
      </p:ext>
    </p:extLst>
  </p:cSld>
  <p:clrMapOvr>
    <a:masterClrMapping/>
  </p:clrMapOvr>
</p:sld>
</file>

<file path=ppt/theme/theme1.xml><?xml version="1.0" encoding="utf-8"?>
<a:theme xmlns:a="http://schemas.openxmlformats.org/drawingml/2006/main" name="2_ERDD-Template">
  <a:themeElements>
    <a:clrScheme name="EPIC IP3">
      <a:dk1>
        <a:sysClr val="windowText" lastClr="000000"/>
      </a:dk1>
      <a:lt1>
        <a:sysClr val="window" lastClr="FFFFFF"/>
      </a:lt1>
      <a:dk2>
        <a:srgbClr val="00588A"/>
      </a:dk2>
      <a:lt2>
        <a:srgbClr val="40C2CC"/>
      </a:lt2>
      <a:accent1>
        <a:srgbClr val="007FB7"/>
      </a:accent1>
      <a:accent2>
        <a:srgbClr val="8EBF3F"/>
      </a:accent2>
      <a:accent3>
        <a:srgbClr val="88A631"/>
      </a:accent3>
      <a:accent4>
        <a:srgbClr val="F7941E"/>
      </a:accent4>
      <a:accent5>
        <a:srgbClr val="E8AF22"/>
      </a:accent5>
      <a:accent6>
        <a:srgbClr val="F3BF66"/>
      </a:accent6>
      <a:hlink>
        <a:srgbClr val="007FB7"/>
      </a:hlink>
      <a:folHlink>
        <a:srgbClr val="800080"/>
      </a:folHlink>
    </a:clrScheme>
    <a:fontScheme name="ERDD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B1CDDF-4950-4AFB-9EEE-047628B35F1D}" vid="{FF7FF651-6523-4B79-A2E4-AFEF33FDA87F}"/>
    </a:ext>
  </a:extLst>
</a:theme>
</file>

<file path=ppt/theme/theme2.xml><?xml version="1.0" encoding="utf-8"?>
<a:theme xmlns:a="http://schemas.openxmlformats.org/drawingml/2006/main" name="ERDD-Template">
  <a:themeElements>
    <a:clrScheme name="EPIC IP3">
      <a:dk1>
        <a:sysClr val="windowText" lastClr="000000"/>
      </a:dk1>
      <a:lt1>
        <a:sysClr val="window" lastClr="FFFFFF"/>
      </a:lt1>
      <a:dk2>
        <a:srgbClr val="00588A"/>
      </a:dk2>
      <a:lt2>
        <a:srgbClr val="40C2CC"/>
      </a:lt2>
      <a:accent1>
        <a:srgbClr val="007FB7"/>
      </a:accent1>
      <a:accent2>
        <a:srgbClr val="8EBF3F"/>
      </a:accent2>
      <a:accent3>
        <a:srgbClr val="88A631"/>
      </a:accent3>
      <a:accent4>
        <a:srgbClr val="F7941E"/>
      </a:accent4>
      <a:accent5>
        <a:srgbClr val="E8AF22"/>
      </a:accent5>
      <a:accent6>
        <a:srgbClr val="F3BF66"/>
      </a:accent6>
      <a:hlink>
        <a:srgbClr val="007FB7"/>
      </a:hlink>
      <a:folHlink>
        <a:srgbClr val="800080"/>
      </a:folHlink>
    </a:clrScheme>
    <a:fontScheme name="ERDD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act xmlns="785685f2-c2e1-4352-89aa-3faca8eaba52">
      <UserInfo>
        <DisplayName/>
        <AccountId xsi:nil="true"/>
        <AccountType/>
      </UserInfo>
    </Contact>
    <Qualitynotes xmlns="785685f2-c2e1-4352-89aa-3faca8eaba52" xsi:nil="true"/>
    <TaxCatchAll xmlns="5067c814-4b34-462c-a21d-c185ff6548d2" xsi:nil="true"/>
    <Source xmlns="785685f2-c2e1-4352-89aa-3faca8eaba52" xsi:nil="true"/>
    <Topic xmlns="785685f2-c2e1-4352-89aa-3faca8eaba52" xsi:nil="true"/>
    <lcf76f155ced4ddcb4097134ff3c332f xmlns="785685f2-c2e1-4352-89aa-3faca8eaba52">
      <Terms xmlns="http://schemas.microsoft.com/office/infopath/2007/PartnerControls"/>
    </lcf76f155ced4ddcb4097134ff3c332f>
    <Date xmlns="785685f2-c2e1-4352-89aa-3faca8eaba5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22" ma:contentTypeDescription="Create a new document." ma:contentTypeScope="" ma:versionID="d54f9e55d3a08609f0f1241470b063a6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3eb5935f286a568bf7a17cad05ce690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Date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Source" minOccurs="0"/>
                <xsd:element ref="ns2:Topic" minOccurs="0"/>
                <xsd:element ref="ns2:Qualitynotes" minOccurs="0"/>
                <xsd:element ref="ns2:lcf76f155ced4ddcb4097134ff3c332f" minOccurs="0"/>
                <xsd:element ref="ns3:TaxCatchAll" minOccurs="0"/>
                <xsd:element ref="ns2:Contact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ate" ma:index="10" nillable="true" ma:displayName="Date" ma:format="DateOnly" ma:internalName="Date">
      <xsd:simpleType>
        <xsd:restriction base="dms:DateTim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Source" ma:index="20" nillable="true" ma:displayName="Source" ma:description="Source for data" ma:format="Dropdown" ma:internalName="Source">
      <xsd:simpleType>
        <xsd:restriction base="dms:Text">
          <xsd:maxLength value="255"/>
        </xsd:restriction>
      </xsd:simpleType>
    </xsd:element>
    <xsd:element name="Topic" ma:index="21" nillable="true" ma:displayName="Topic" ma:description="Main topic of data" ma:format="Dropdown" ma:internalName="Topic">
      <xsd:simpleType>
        <xsd:restriction base="dms:Text">
          <xsd:maxLength value="255"/>
        </xsd:restriction>
      </xsd:simpleType>
    </xsd:element>
    <xsd:element name="Qualitynotes" ma:index="22" nillable="true" ma:displayName="Quality notes" ma:format="Dropdown" ma:internalName="Qualitynotes">
      <xsd:simpleType>
        <xsd:restriction base="dms:Text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96df981b-247c-4b11-954d-40cb195196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ntact" ma:index="26" nillable="true" ma:displayName="Contact" ma:description="Prior to deleting files in this folder, contact staff listed." ma:format="Dropdown" ma:list="UserInfo" ma:SharePointGroup="0" ma:internalName="Contact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752bcb9-f337-4c4d-ab40-c128a420f593}" ma:internalName="TaxCatchAll" ma:showField="CatchAllData" ma:web="5067c814-4b34-462c-a21d-c185ff6548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263BD3-2546-46A2-A230-C334FEE92C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21F5F1-AFD3-4FAA-9A7F-5779BDD62662}">
  <ds:schemaRefs>
    <ds:schemaRef ds:uri="http://schemas.microsoft.com/office/2006/metadata/properties"/>
    <ds:schemaRef ds:uri="http://schemas.microsoft.com/office/infopath/2007/PartnerControls"/>
    <ds:schemaRef ds:uri="785685f2-c2e1-4352-89aa-3faca8eaba52"/>
    <ds:schemaRef ds:uri="5067c814-4b34-462c-a21d-c185ff6548d2"/>
  </ds:schemaRefs>
</ds:datastoreItem>
</file>

<file path=customXml/itemProps3.xml><?xml version="1.0" encoding="utf-8"?>
<ds:datastoreItem xmlns:ds="http://schemas.openxmlformats.org/officeDocument/2006/customXml" ds:itemID="{DECC845F-0D9B-46C8-9288-89A15DFD05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198</Words>
  <Application>Microsoft Office PowerPoint</Application>
  <PresentationFormat>Widescreen</PresentationFormat>
  <Paragraphs>40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Aptos</vt:lpstr>
      <vt:lpstr>Arial</vt:lpstr>
      <vt:lpstr>Calibri</vt:lpstr>
      <vt:lpstr>Century Gothic</vt:lpstr>
      <vt:lpstr>Segoe UI</vt:lpstr>
      <vt:lpstr>Segoe UI Semibold</vt:lpstr>
      <vt:lpstr>Tahoma</vt:lpstr>
      <vt:lpstr>2_ERDD-Template</vt:lpstr>
      <vt:lpstr>ERDD-Template</vt:lpstr>
      <vt:lpstr>Climate Data and Analysis Working Group Meeting on TMY for the Energy Code</vt:lpstr>
      <vt:lpstr>Overarching Purpose of C-DAWG</vt:lpstr>
      <vt:lpstr>Housekeeping</vt:lpstr>
      <vt:lpstr>Today’s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Schmidt-Poolman, Martine@Energy;California Energy Commission</dc:creator>
  <cp:lastModifiedBy>Field, Emily@Energy</cp:lastModifiedBy>
  <cp:revision>1</cp:revision>
  <dcterms:created xsi:type="dcterms:W3CDTF">2024-11-06T00:55:47Z</dcterms:created>
  <dcterms:modified xsi:type="dcterms:W3CDTF">2024-12-05T17:30:11Z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  <property fmtid="{D5CDD505-2E9C-101B-9397-08002B2CF9AE}" pid="3" name="MediaServiceImageTags">
    <vt:lpwstr/>
  </property>
</Properties>
</file>