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0" r:id="rId4"/>
    <p:sldMasterId id="2147483671" r:id="rId5"/>
    <p:sldMasterId id="2147483682" r:id="rId6"/>
    <p:sldMasterId id="2147483678" r:id="rId7"/>
    <p:sldMasterId id="2147483679" r:id="rId8"/>
  </p:sldMasterIdLst>
  <p:notesMasterIdLst>
    <p:notesMasterId r:id="rId20"/>
  </p:notesMasterIdLst>
  <p:handoutMasterIdLst>
    <p:handoutMasterId r:id="rId21"/>
  </p:handoutMasterIdLst>
  <p:sldIdLst>
    <p:sldId id="1656" r:id="rId9"/>
    <p:sldId id="1646" r:id="rId10"/>
    <p:sldId id="256" r:id="rId11"/>
    <p:sldId id="257" r:id="rId12"/>
    <p:sldId id="261" r:id="rId13"/>
    <p:sldId id="262" r:id="rId14"/>
    <p:sldId id="263" r:id="rId15"/>
    <p:sldId id="258" r:id="rId16"/>
    <p:sldId id="259" r:id="rId17"/>
    <p:sldId id="260" r:id="rId18"/>
    <p:sldId id="1660" r:id="rId19"/>
  </p:sldIdLst>
  <p:sldSz cx="12192000" cy="6858000"/>
  <p:notesSz cx="6400800" cy="11734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92" userDrawn="1">
          <p15:clr>
            <a:srgbClr val="A4A3A4"/>
          </p15:clr>
        </p15:guide>
        <p15:guide id="2" pos="86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740A78-F8DC-A051-0A74-F02A2E5F8723}" name="Tsan, Bach@Energy" initials="TB" userId="S::bach.tsan@energy.ca.gov::12b90a9a-310a-4ea4-8d41-6bc490e058d0" providerId="AD"/>
  <p188:author id="{BD474D87-B693-7A8A-7E82-42C69398619F}" name="Achong, Gypsy@Energy" initials="GA" userId="S::Gypsy.Achong@energy.ca.gov::382dc506-fa1d-4d7c-8689-34c51b5d326a" providerId="AD"/>
  <p188:author id="{E9A8A7E0-DA97-77D4-0032-B6C8D6361EB5}" name="Bozorgchami, Payam@Energy" initials="BP" userId="S::payam.bozorgchami@energy.ca.gov::4a606c01-a447-4725-b91d-93492f27df2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ent, Will@Energy" initials="VW" lastIdx="7" clrIdx="0">
    <p:extLst>
      <p:ext uri="{19B8F6BF-5375-455C-9EA6-DF929625EA0E}">
        <p15:presenceInfo xmlns:p15="http://schemas.microsoft.com/office/powerpoint/2012/main" userId="S::will.vicent@energy.ca.gov::1c64e819-1b8e-4075-91fe-7ab301997da7" providerId="AD"/>
      </p:ext>
    </p:extLst>
  </p:cmAuthor>
  <p:cmAuthor id="2" name="Buckley, Lindsay@Energy" initials="BL" lastIdx="3" clrIdx="1">
    <p:extLst>
      <p:ext uri="{19B8F6BF-5375-455C-9EA6-DF929625EA0E}">
        <p15:presenceInfo xmlns:p15="http://schemas.microsoft.com/office/powerpoint/2012/main" userId="S::lindsay.buckley@energy.ca.gov::40761b1b-3516-487b-a8a9-0c3f8cea0d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99FF"/>
    <a:srgbClr val="CCCCFF"/>
    <a:srgbClr val="E7FDF7"/>
    <a:srgbClr val="FFFFCC"/>
    <a:srgbClr val="FFFFEB"/>
    <a:srgbClr val="FFE1E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96"/>
      </p:cViewPr>
      <p:guideLst>
        <p:guide pos="6192"/>
        <p:guide pos="8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ld, Emily@Energy" userId="e6ab677e-5ebb-4b22-a2fe-41f5fc8efe8d" providerId="ADAL" clId="{58475958-198F-4DD0-8646-FACE055991FB}"/>
    <pc:docChg chg="custSel modSld">
      <pc:chgData name="Field, Emily@Energy" userId="e6ab677e-5ebb-4b22-a2fe-41f5fc8efe8d" providerId="ADAL" clId="{58475958-198F-4DD0-8646-FACE055991FB}" dt="2024-12-09T20:18:51.247" v="703" actId="962"/>
      <pc:docMkLst>
        <pc:docMk/>
      </pc:docMkLst>
      <pc:sldChg chg="modSp mod">
        <pc:chgData name="Field, Emily@Energy" userId="e6ab677e-5ebb-4b22-a2fe-41f5fc8efe8d" providerId="ADAL" clId="{58475958-198F-4DD0-8646-FACE055991FB}" dt="2024-12-09T20:12:51.665" v="483" actId="13244"/>
        <pc:sldMkLst>
          <pc:docMk/>
          <pc:sldMk cId="859984632" sldId="256"/>
        </pc:sldMkLst>
        <pc:spChg chg="ord">
          <ac:chgData name="Field, Emily@Energy" userId="e6ab677e-5ebb-4b22-a2fe-41f5fc8efe8d" providerId="ADAL" clId="{58475958-198F-4DD0-8646-FACE055991FB}" dt="2024-12-09T20:12:51.665" v="483" actId="13244"/>
          <ac:spMkLst>
            <pc:docMk/>
            <pc:sldMk cId="859984632" sldId="256"/>
            <ac:spMk id="5" creationId="{83D7AAEF-EC64-FB17-37D0-47398EEC5567}"/>
          </ac:spMkLst>
        </pc:spChg>
        <pc:picChg chg="mod">
          <ac:chgData name="Field, Emily@Energy" userId="e6ab677e-5ebb-4b22-a2fe-41f5fc8efe8d" providerId="ADAL" clId="{58475958-198F-4DD0-8646-FACE055991FB}" dt="2024-12-09T20:10:27.632" v="213" actId="962"/>
          <ac:picMkLst>
            <pc:docMk/>
            <pc:sldMk cId="859984632" sldId="256"/>
            <ac:picMk id="7" creationId="{A6E6263E-1CBE-7765-E753-631A0371C1BC}"/>
          </ac:picMkLst>
        </pc:picChg>
      </pc:sldChg>
      <pc:sldChg chg="modSp mod">
        <pc:chgData name="Field, Emily@Energy" userId="e6ab677e-5ebb-4b22-a2fe-41f5fc8efe8d" providerId="ADAL" clId="{58475958-198F-4DD0-8646-FACE055991FB}" dt="2024-12-09T20:17:53.562" v="697" actId="207"/>
        <pc:sldMkLst>
          <pc:docMk/>
          <pc:sldMk cId="1490238336" sldId="258"/>
        </pc:sldMkLst>
        <pc:spChg chg="ord">
          <ac:chgData name="Field, Emily@Energy" userId="e6ab677e-5ebb-4b22-a2fe-41f5fc8efe8d" providerId="ADAL" clId="{58475958-198F-4DD0-8646-FACE055991FB}" dt="2024-12-09T20:13:16.214" v="487" actId="13244"/>
          <ac:spMkLst>
            <pc:docMk/>
            <pc:sldMk cId="1490238336" sldId="258"/>
            <ac:spMk id="3" creationId="{3A86163E-66F0-6DE9-05D7-5ACCD3A5104E}"/>
          </ac:spMkLst>
        </pc:spChg>
        <pc:spChg chg="mod">
          <ac:chgData name="Field, Emily@Energy" userId="e6ab677e-5ebb-4b22-a2fe-41f5fc8efe8d" providerId="ADAL" clId="{58475958-198F-4DD0-8646-FACE055991FB}" dt="2024-12-09T20:11:09.916" v="340" actId="962"/>
          <ac:spMkLst>
            <pc:docMk/>
            <pc:sldMk cId="1490238336" sldId="258"/>
            <ac:spMk id="6" creationId="{EA13E5C2-EA05-2EA4-C8AF-889003C22126}"/>
          </ac:spMkLst>
        </pc:spChg>
        <pc:spChg chg="mod">
          <ac:chgData name="Field, Emily@Energy" userId="e6ab677e-5ebb-4b22-a2fe-41f5fc8efe8d" providerId="ADAL" clId="{58475958-198F-4DD0-8646-FACE055991FB}" dt="2024-12-09T20:17:39.697" v="694" actId="207"/>
          <ac:spMkLst>
            <pc:docMk/>
            <pc:sldMk cId="1490238336" sldId="258"/>
            <ac:spMk id="8" creationId="{5ADA7C38-48A8-3A32-0CBC-70EFBF50F304}"/>
          </ac:spMkLst>
        </pc:spChg>
        <pc:spChg chg="mod">
          <ac:chgData name="Field, Emily@Energy" userId="e6ab677e-5ebb-4b22-a2fe-41f5fc8efe8d" providerId="ADAL" clId="{58475958-198F-4DD0-8646-FACE055991FB}" dt="2024-12-09T20:11:14.158" v="341" actId="962"/>
          <ac:spMkLst>
            <pc:docMk/>
            <pc:sldMk cId="1490238336" sldId="258"/>
            <ac:spMk id="11" creationId="{E4BC90D5-259C-965E-7A45-F7A4DE06510D}"/>
          </ac:spMkLst>
        </pc:spChg>
        <pc:graphicFrameChg chg="modGraphic">
          <ac:chgData name="Field, Emily@Energy" userId="e6ab677e-5ebb-4b22-a2fe-41f5fc8efe8d" providerId="ADAL" clId="{58475958-198F-4DD0-8646-FACE055991FB}" dt="2024-12-09T20:17:53.562" v="697" actId="207"/>
          <ac:graphicFrameMkLst>
            <pc:docMk/>
            <pc:sldMk cId="1490238336" sldId="258"/>
            <ac:graphicFrameMk id="4" creationId="{18544B6E-32BC-1BC7-9AA8-4A243F1889B7}"/>
          </ac:graphicFrameMkLst>
        </pc:graphicFrameChg>
      </pc:sldChg>
      <pc:sldChg chg="modSp mod">
        <pc:chgData name="Field, Emily@Energy" userId="e6ab677e-5ebb-4b22-a2fe-41f5fc8efe8d" providerId="ADAL" clId="{58475958-198F-4DD0-8646-FACE055991FB}" dt="2024-12-09T20:18:51.247" v="703" actId="962"/>
        <pc:sldMkLst>
          <pc:docMk/>
          <pc:sldMk cId="3554212150" sldId="259"/>
        </pc:sldMkLst>
        <pc:spChg chg="mod">
          <ac:chgData name="Field, Emily@Energy" userId="e6ab677e-5ebb-4b22-a2fe-41f5fc8efe8d" providerId="ADAL" clId="{58475958-198F-4DD0-8646-FACE055991FB}" dt="2024-12-09T20:14:46.131" v="505" actId="962"/>
          <ac:spMkLst>
            <pc:docMk/>
            <pc:sldMk cId="3554212150" sldId="259"/>
            <ac:spMk id="2" creationId="{4EF6B6D7-A219-EF56-7976-2A4C1D9F8D46}"/>
          </ac:spMkLst>
        </pc:spChg>
        <pc:spChg chg="ord">
          <ac:chgData name="Field, Emily@Energy" userId="e6ab677e-5ebb-4b22-a2fe-41f5fc8efe8d" providerId="ADAL" clId="{58475958-198F-4DD0-8646-FACE055991FB}" dt="2024-12-09T20:13:35.063" v="488" actId="13244"/>
          <ac:spMkLst>
            <pc:docMk/>
            <pc:sldMk cId="3554212150" sldId="259"/>
            <ac:spMk id="3" creationId="{21E55D89-9862-892C-266B-3552DF08F6FE}"/>
          </ac:spMkLst>
        </pc:spChg>
        <pc:spChg chg="mod">
          <ac:chgData name="Field, Emily@Energy" userId="e6ab677e-5ebb-4b22-a2fe-41f5fc8efe8d" providerId="ADAL" clId="{58475958-198F-4DD0-8646-FACE055991FB}" dt="2024-12-09T20:11:43.897" v="470" actId="962"/>
          <ac:spMkLst>
            <pc:docMk/>
            <pc:sldMk cId="3554212150" sldId="259"/>
            <ac:spMk id="6" creationId="{0FC38F62-AF2B-CC59-019A-685A1516C321}"/>
          </ac:spMkLst>
        </pc:spChg>
        <pc:spChg chg="ord">
          <ac:chgData name="Field, Emily@Energy" userId="e6ab677e-5ebb-4b22-a2fe-41f5fc8efe8d" providerId="ADAL" clId="{58475958-198F-4DD0-8646-FACE055991FB}" dt="2024-12-09T20:13:43.296" v="489" actId="13244"/>
          <ac:spMkLst>
            <pc:docMk/>
            <pc:sldMk cId="3554212150" sldId="259"/>
            <ac:spMk id="13" creationId="{7001DE14-8A25-3EA2-009F-C04DF029E11B}"/>
          </ac:spMkLst>
        </pc:spChg>
        <pc:spChg chg="ord">
          <ac:chgData name="Field, Emily@Energy" userId="e6ab677e-5ebb-4b22-a2fe-41f5fc8efe8d" providerId="ADAL" clId="{58475958-198F-4DD0-8646-FACE055991FB}" dt="2024-12-09T20:13:44.765" v="490" actId="13244"/>
          <ac:spMkLst>
            <pc:docMk/>
            <pc:sldMk cId="3554212150" sldId="259"/>
            <ac:spMk id="14" creationId="{ECC65C37-0997-4887-8CC2-A85209CC9F30}"/>
          </ac:spMkLst>
        </pc:spChg>
        <pc:spChg chg="mod">
          <ac:chgData name="Field, Emily@Energy" userId="e6ab677e-5ebb-4b22-a2fe-41f5fc8efe8d" providerId="ADAL" clId="{58475958-198F-4DD0-8646-FACE055991FB}" dt="2024-12-09T20:11:50.247" v="473" actId="962"/>
          <ac:spMkLst>
            <pc:docMk/>
            <pc:sldMk cId="3554212150" sldId="259"/>
            <ac:spMk id="15" creationId="{CEF40419-98BC-3757-A753-B313ABAC043F}"/>
          </ac:spMkLst>
        </pc:spChg>
        <pc:spChg chg="mod">
          <ac:chgData name="Field, Emily@Energy" userId="e6ab677e-5ebb-4b22-a2fe-41f5fc8efe8d" providerId="ADAL" clId="{58475958-198F-4DD0-8646-FACE055991FB}" dt="2024-12-09T20:11:52.164" v="474" actId="962"/>
          <ac:spMkLst>
            <pc:docMk/>
            <pc:sldMk cId="3554212150" sldId="259"/>
            <ac:spMk id="17" creationId="{0F5FC736-1B61-418A-0762-D94B6544641E}"/>
          </ac:spMkLst>
        </pc:spChg>
        <pc:spChg chg="mod">
          <ac:chgData name="Field, Emily@Energy" userId="e6ab677e-5ebb-4b22-a2fe-41f5fc8efe8d" providerId="ADAL" clId="{58475958-198F-4DD0-8646-FACE055991FB}" dt="2024-12-09T20:11:53.581" v="475" actId="962"/>
          <ac:spMkLst>
            <pc:docMk/>
            <pc:sldMk cId="3554212150" sldId="259"/>
            <ac:spMk id="18" creationId="{16B7E3FE-1DE9-5F6A-384C-1CED51AEC1ED}"/>
          </ac:spMkLst>
        </pc:spChg>
        <pc:spChg chg="ord">
          <ac:chgData name="Field, Emily@Energy" userId="e6ab677e-5ebb-4b22-a2fe-41f5fc8efe8d" providerId="ADAL" clId="{58475958-198F-4DD0-8646-FACE055991FB}" dt="2024-12-09T20:18:14.897" v="698" actId="13244"/>
          <ac:spMkLst>
            <pc:docMk/>
            <pc:sldMk cId="3554212150" sldId="259"/>
            <ac:spMk id="19" creationId="{7FA88C46-8B3B-EB7E-829A-89C2AF4DF801}"/>
          </ac:spMkLst>
        </pc:spChg>
        <pc:spChg chg="ord">
          <ac:chgData name="Field, Emily@Energy" userId="e6ab677e-5ebb-4b22-a2fe-41f5fc8efe8d" providerId="ADAL" clId="{58475958-198F-4DD0-8646-FACE055991FB}" dt="2024-12-09T20:14:24.254" v="501"/>
          <ac:spMkLst>
            <pc:docMk/>
            <pc:sldMk cId="3554212150" sldId="259"/>
            <ac:spMk id="24" creationId="{D3811A25-048E-F68C-30EB-458C58AA8981}"/>
          </ac:spMkLst>
        </pc:spChg>
        <pc:picChg chg="mod">
          <ac:chgData name="Field, Emily@Energy" userId="e6ab677e-5ebb-4b22-a2fe-41f5fc8efe8d" providerId="ADAL" clId="{58475958-198F-4DD0-8646-FACE055991FB}" dt="2024-12-09T20:18:51.247" v="703" actId="962"/>
          <ac:picMkLst>
            <pc:docMk/>
            <pc:sldMk cId="3554212150" sldId="259"/>
            <ac:picMk id="5" creationId="{752E12AF-902C-D90C-7FD0-BE2670C8CD09}"/>
          </ac:picMkLst>
        </pc:picChg>
        <pc:cxnChg chg="mod">
          <ac:chgData name="Field, Emily@Energy" userId="e6ab677e-5ebb-4b22-a2fe-41f5fc8efe8d" providerId="ADAL" clId="{58475958-198F-4DD0-8646-FACE055991FB}" dt="2024-12-09T20:11:46.097" v="471" actId="962"/>
          <ac:cxnSpMkLst>
            <pc:docMk/>
            <pc:sldMk cId="3554212150" sldId="259"/>
            <ac:cxnSpMk id="9" creationId="{387E2D83-F063-D61D-DEBE-018980E80173}"/>
          </ac:cxnSpMkLst>
        </pc:cxnChg>
        <pc:cxnChg chg="mod">
          <ac:chgData name="Field, Emily@Energy" userId="e6ab677e-5ebb-4b22-a2fe-41f5fc8efe8d" providerId="ADAL" clId="{58475958-198F-4DD0-8646-FACE055991FB}" dt="2024-12-09T20:11:47.864" v="472" actId="962"/>
          <ac:cxnSpMkLst>
            <pc:docMk/>
            <pc:sldMk cId="3554212150" sldId="259"/>
            <ac:cxnSpMk id="11" creationId="{4819D6F8-C48D-029D-2F7C-E80EB0A023A1}"/>
          </ac:cxnSpMkLst>
        </pc:cxnChg>
        <pc:cxnChg chg="mod">
          <ac:chgData name="Field, Emily@Energy" userId="e6ab677e-5ebb-4b22-a2fe-41f5fc8efe8d" providerId="ADAL" clId="{58475958-198F-4DD0-8646-FACE055991FB}" dt="2024-12-09T20:11:55.264" v="476" actId="962"/>
          <ac:cxnSpMkLst>
            <pc:docMk/>
            <pc:sldMk cId="3554212150" sldId="259"/>
            <ac:cxnSpMk id="22" creationId="{89DBD79F-06D3-3E62-08F4-98B5CA4CC05E}"/>
          </ac:cxnSpMkLst>
        </pc:cxnChg>
        <pc:cxnChg chg="mod">
          <ac:chgData name="Field, Emily@Energy" userId="e6ab677e-5ebb-4b22-a2fe-41f5fc8efe8d" providerId="ADAL" clId="{58475958-198F-4DD0-8646-FACE055991FB}" dt="2024-12-09T20:11:57.497" v="477" actId="962"/>
          <ac:cxnSpMkLst>
            <pc:docMk/>
            <pc:sldMk cId="3554212150" sldId="259"/>
            <ac:cxnSpMk id="23" creationId="{C70BA0E4-409A-DF76-F175-6C85B7F38BE0}"/>
          </ac:cxnSpMkLst>
        </pc:cxnChg>
      </pc:sldChg>
      <pc:sldChg chg="modSp mod">
        <pc:chgData name="Field, Emily@Energy" userId="e6ab677e-5ebb-4b22-a2fe-41f5fc8efe8d" providerId="ADAL" clId="{58475958-198F-4DD0-8646-FACE055991FB}" dt="2024-12-09T20:14:32.797" v="502" actId="13244"/>
        <pc:sldMkLst>
          <pc:docMk/>
          <pc:sldMk cId="916877806" sldId="260"/>
        </pc:sldMkLst>
        <pc:spChg chg="ord">
          <ac:chgData name="Field, Emily@Energy" userId="e6ab677e-5ebb-4b22-a2fe-41f5fc8efe8d" providerId="ADAL" clId="{58475958-198F-4DD0-8646-FACE055991FB}" dt="2024-12-09T20:14:32.797" v="502" actId="13244"/>
          <ac:spMkLst>
            <pc:docMk/>
            <pc:sldMk cId="916877806" sldId="260"/>
            <ac:spMk id="3" creationId="{6C2A94C0-D83F-9FE8-B7C3-1C51FACDCBF5}"/>
          </ac:spMkLst>
        </pc:spChg>
        <pc:picChg chg="mod">
          <ac:chgData name="Field, Emily@Energy" userId="e6ab677e-5ebb-4b22-a2fe-41f5fc8efe8d" providerId="ADAL" clId="{58475958-198F-4DD0-8646-FACE055991FB}" dt="2024-12-09T20:12:00.801" v="478" actId="962"/>
          <ac:picMkLst>
            <pc:docMk/>
            <pc:sldMk cId="916877806" sldId="260"/>
            <ac:picMk id="5" creationId="{AAC823C5-1840-557B-5251-77391B3F7AC5}"/>
          </ac:picMkLst>
        </pc:picChg>
        <pc:cxnChg chg="mod">
          <ac:chgData name="Field, Emily@Energy" userId="e6ab677e-5ebb-4b22-a2fe-41f5fc8efe8d" providerId="ADAL" clId="{58475958-198F-4DD0-8646-FACE055991FB}" dt="2024-12-09T20:12:02.413" v="479" actId="962"/>
          <ac:cxnSpMkLst>
            <pc:docMk/>
            <pc:sldMk cId="916877806" sldId="260"/>
            <ac:cxnSpMk id="8" creationId="{95EE2356-DB09-F0F1-24B9-7B7D9FA4A9BA}"/>
          </ac:cxnSpMkLst>
        </pc:cxnChg>
        <pc:cxnChg chg="mod">
          <ac:chgData name="Field, Emily@Energy" userId="e6ab677e-5ebb-4b22-a2fe-41f5fc8efe8d" providerId="ADAL" clId="{58475958-198F-4DD0-8646-FACE055991FB}" dt="2024-12-09T20:12:03.597" v="480" actId="962"/>
          <ac:cxnSpMkLst>
            <pc:docMk/>
            <pc:sldMk cId="916877806" sldId="260"/>
            <ac:cxnSpMk id="9" creationId="{81DE9774-7F6B-B70E-44E0-EF3067B17C83}"/>
          </ac:cxnSpMkLst>
        </pc:cxnChg>
      </pc:sldChg>
      <pc:sldChg chg="modSp mod">
        <pc:chgData name="Field, Emily@Energy" userId="e6ab677e-5ebb-4b22-a2fe-41f5fc8efe8d" providerId="ADAL" clId="{58475958-198F-4DD0-8646-FACE055991FB}" dt="2024-12-09T20:13:00.850" v="485" actId="13244"/>
        <pc:sldMkLst>
          <pc:docMk/>
          <pc:sldMk cId="3593077646" sldId="261"/>
        </pc:sldMkLst>
        <pc:spChg chg="ord">
          <ac:chgData name="Field, Emily@Energy" userId="e6ab677e-5ebb-4b22-a2fe-41f5fc8efe8d" providerId="ADAL" clId="{58475958-198F-4DD0-8646-FACE055991FB}" dt="2024-12-09T20:12:59.414" v="484" actId="13244"/>
          <ac:spMkLst>
            <pc:docMk/>
            <pc:sldMk cId="3593077646" sldId="261"/>
            <ac:spMk id="3" creationId="{430A8AA5-6D3E-53D5-5977-4C99997C02D6}"/>
          </ac:spMkLst>
        </pc:spChg>
        <pc:spChg chg="ord">
          <ac:chgData name="Field, Emily@Energy" userId="e6ab677e-5ebb-4b22-a2fe-41f5fc8efe8d" providerId="ADAL" clId="{58475958-198F-4DD0-8646-FACE055991FB}" dt="2024-12-09T20:13:00.850" v="485" actId="13244"/>
          <ac:spMkLst>
            <pc:docMk/>
            <pc:sldMk cId="3593077646" sldId="261"/>
            <ac:spMk id="4" creationId="{E77B0ED7-4FB1-EAB4-C2D6-3728DFEA9FD5}"/>
          </ac:spMkLst>
        </pc:spChg>
      </pc:sldChg>
      <pc:sldChg chg="modSp mod">
        <pc:chgData name="Field, Emily@Energy" userId="e6ab677e-5ebb-4b22-a2fe-41f5fc8efe8d" providerId="ADAL" clId="{58475958-198F-4DD0-8646-FACE055991FB}" dt="2024-12-09T20:10:39.960" v="235" actId="962"/>
        <pc:sldMkLst>
          <pc:docMk/>
          <pc:sldMk cId="1844795217" sldId="262"/>
        </pc:sldMkLst>
        <pc:picChg chg="mod">
          <ac:chgData name="Field, Emily@Energy" userId="e6ab677e-5ebb-4b22-a2fe-41f5fc8efe8d" providerId="ADAL" clId="{58475958-198F-4DD0-8646-FACE055991FB}" dt="2024-12-09T20:10:39.960" v="235" actId="962"/>
          <ac:picMkLst>
            <pc:docMk/>
            <pc:sldMk cId="1844795217" sldId="262"/>
            <ac:picMk id="5" creationId="{EF89645B-6914-CAAA-32C9-5E322F1E5A36}"/>
          </ac:picMkLst>
        </pc:picChg>
      </pc:sldChg>
      <pc:sldChg chg="modSp mod">
        <pc:chgData name="Field, Emily@Energy" userId="e6ab677e-5ebb-4b22-a2fe-41f5fc8efe8d" providerId="ADAL" clId="{58475958-198F-4DD0-8646-FACE055991FB}" dt="2024-12-09T20:13:10.185" v="486" actId="13244"/>
        <pc:sldMkLst>
          <pc:docMk/>
          <pc:sldMk cId="1503851932" sldId="263"/>
        </pc:sldMkLst>
        <pc:spChg chg="ord">
          <ac:chgData name="Field, Emily@Energy" userId="e6ab677e-5ebb-4b22-a2fe-41f5fc8efe8d" providerId="ADAL" clId="{58475958-198F-4DD0-8646-FACE055991FB}" dt="2024-12-09T20:13:10.185" v="486" actId="13244"/>
          <ac:spMkLst>
            <pc:docMk/>
            <pc:sldMk cId="1503851932" sldId="263"/>
            <ac:spMk id="3" creationId="{DE5DF55F-9BE5-35C5-D7D5-DA66427882AB}"/>
          </ac:spMkLst>
        </pc:spChg>
        <pc:picChg chg="mod">
          <ac:chgData name="Field, Emily@Energy" userId="e6ab677e-5ebb-4b22-a2fe-41f5fc8efe8d" providerId="ADAL" clId="{58475958-198F-4DD0-8646-FACE055991FB}" dt="2024-12-09T20:11:02.547" v="339" actId="962"/>
          <ac:picMkLst>
            <pc:docMk/>
            <pc:sldMk cId="1503851932" sldId="263"/>
            <ac:picMk id="5" creationId="{E4993B94-8621-05E3-4470-18F0D4001A7A}"/>
          </ac:picMkLst>
        </pc:picChg>
      </pc:sldChg>
      <pc:sldChg chg="modSp mod">
        <pc:chgData name="Field, Emily@Energy" userId="e6ab677e-5ebb-4b22-a2fe-41f5fc8efe8d" providerId="ADAL" clId="{58475958-198F-4DD0-8646-FACE055991FB}" dt="2024-12-09T20:16:02.246" v="684" actId="962"/>
        <pc:sldMkLst>
          <pc:docMk/>
          <pc:sldMk cId="2732992077" sldId="1646"/>
        </pc:sldMkLst>
        <pc:spChg chg="ord">
          <ac:chgData name="Field, Emily@Energy" userId="e6ab677e-5ebb-4b22-a2fe-41f5fc8efe8d" providerId="ADAL" clId="{58475958-198F-4DD0-8646-FACE055991FB}" dt="2024-12-09T20:12:38.380" v="482" actId="13244"/>
          <ac:spMkLst>
            <pc:docMk/>
            <pc:sldMk cId="2732992077" sldId="1646"/>
            <ac:spMk id="6" creationId="{9B26652E-7134-046C-23EB-2F6C5BAED363}"/>
          </ac:spMkLst>
        </pc:spChg>
        <pc:picChg chg="mod">
          <ac:chgData name="Field, Emily@Energy" userId="e6ab677e-5ebb-4b22-a2fe-41f5fc8efe8d" providerId="ADAL" clId="{58475958-198F-4DD0-8646-FACE055991FB}" dt="2024-12-09T20:16:02.246" v="684" actId="962"/>
          <ac:picMkLst>
            <pc:docMk/>
            <pc:sldMk cId="2732992077" sldId="1646"/>
            <ac:picMk id="4" creationId="{D97B1ADF-B42F-B919-F41B-1CA0C579A2AD}"/>
          </ac:picMkLst>
        </pc:picChg>
      </pc:sldChg>
      <pc:sldChg chg="modSp mod">
        <pc:chgData name="Field, Emily@Energy" userId="e6ab677e-5ebb-4b22-a2fe-41f5fc8efe8d" providerId="ADAL" clId="{58475958-198F-4DD0-8646-FACE055991FB}" dt="2024-12-09T20:15:20.430" v="506" actId="13244"/>
        <pc:sldMkLst>
          <pc:docMk/>
          <pc:sldMk cId="1862888604" sldId="1660"/>
        </pc:sldMkLst>
        <pc:spChg chg="ord">
          <ac:chgData name="Field, Emily@Energy" userId="e6ab677e-5ebb-4b22-a2fe-41f5fc8efe8d" providerId="ADAL" clId="{58475958-198F-4DD0-8646-FACE055991FB}" dt="2024-12-09T20:15:20.430" v="506" actId="13244"/>
          <ac:spMkLst>
            <pc:docMk/>
            <pc:sldMk cId="1862888604" sldId="1660"/>
            <ac:spMk id="4" creationId="{670C06F4-0B72-5A10-E7DA-F933AF957DD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773680" cy="5887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2"/>
            <a:ext cx="2773680" cy="5887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5774-C678-1E48-A23B-1680A328FA4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146025"/>
            <a:ext cx="2773680" cy="588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11146025"/>
            <a:ext cx="2773680" cy="588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CF69-AC20-4D4D-9770-B6BEBB35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773680" cy="5887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2"/>
            <a:ext cx="2773680" cy="5887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E468-BD03-B649-8E6C-392373B14A1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19088" y="1466850"/>
            <a:ext cx="7038976" cy="3960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5647373"/>
            <a:ext cx="5120640" cy="46205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46025"/>
            <a:ext cx="2773680" cy="588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11146025"/>
            <a:ext cx="2773680" cy="588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0B1-BEA2-8948-A557-11B4BDB9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5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9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Slide 58, https://efiling.energy.ca.gov/GetDocument.aspx?tn=244139&amp;DocumentContentId=78046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13" indent="-163513">
              <a:buFontTx/>
              <a:buChar char="-"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3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13" indent="-163513">
              <a:buFontTx/>
              <a:buChar char="-"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Weather Files and Climactic Data for 2025 Standards, April 6, 2023, Energy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5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approach for developing weather-correlated electricity prices: Time Dependent Valuation of Energy for Developing Building Efficiency Standards, 2013 Time Dependent Valuation (TDV) Data Sources and Inputs, February 2011, E3.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Meteorological data are provided by NOAA’s Integrated Surface Database (ISD) while solar data are </a:t>
            </a:r>
          </a:p>
          <a:p>
            <a:r>
              <a:rPr lang="en-US" dirty="0"/>
              <a:t>provided from NREL’s National Solar Radiation Database (NSRDB) Physical Solar Model (PSM) version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Weather Files and Climactic Data for 2025 Standards, April 6, 2023, Energy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Weather Files and Climactic Data for 2025 Standards, April 6, 2023, Energy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5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Slide 55, https://efiling.energy.ca.gov/GetDocument.aspx?tn=244139&amp;DocumentContentId=78046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40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Slide 57, https://efiling.energy.ca.gov/GetDocument.aspx?tn=244139&amp;DocumentContentId=78046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: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ctrTitle"/>
          </p:nvPr>
        </p:nvSpPr>
        <p:spPr>
          <a:xfrm>
            <a:off x="890016" y="809622"/>
            <a:ext cx="1041196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16" y="3289297"/>
            <a:ext cx="104119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561414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D9BE262-3EE3-F74D-9197-E99064608A81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95093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7" name="Picture 6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4" y="666179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0696-7CCE-494F-A431-EAFE08099352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7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6C1D-959B-6C44-9D8E-1EBE83060B83}" type="datetime1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5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09F6-C5C0-404A-8B68-383F4730A3E4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507B-4CCB-9B49-A0AD-E20110655715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: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1850" y="712801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925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74B8-448C-2642-809F-1184DC1B0B1B}" type="datetime1">
              <a:rPr lang="en-US" smtClean="0"/>
              <a:t>12/9/2024</a:t>
            </a:fld>
            <a:endParaRPr lang="en-US"/>
          </a:p>
        </p:txBody>
      </p:sp>
      <p:pic>
        <p:nvPicPr>
          <p:cNvPr id="8" name="Picture 7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883817"/>
            <a:ext cx="1247274" cy="109621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363788" y="4813085"/>
            <a:ext cx="2911475" cy="102235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Presenters:</a:t>
            </a:r>
          </a:p>
          <a:p>
            <a:pPr lvl="0"/>
            <a:r>
              <a:rPr lang="en-US"/>
              <a:t>Name 1</a:t>
            </a:r>
          </a:p>
          <a:p>
            <a:pPr lvl="0"/>
            <a:r>
              <a:rPr lang="en-US"/>
              <a:t>Name 2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2: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8200" y="30125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AE9-9170-C44D-B69D-85230FA628E5}" type="datetime1">
              <a:rPr lang="en-US" smtClean="0"/>
              <a:t>12/9/2024</a:t>
            </a:fld>
            <a:endParaRPr lang="en-US"/>
          </a:p>
        </p:txBody>
      </p:sp>
      <p:pic>
        <p:nvPicPr>
          <p:cNvPr id="6" name="Picture 5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6202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4852-C69A-3C46-A74D-F2D8C6D17F46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8034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1894-EB80-6048-AAFF-32CE04FEA1F0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fram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14F-C253-2C4B-BB94-A112B33202D4}" type="datetime1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93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9FC-0D0B-254C-A488-84C1053DC81E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: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939-C160-4A9D-AA6C-E8664E6FE856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831850" y="4289258"/>
            <a:ext cx="10515600" cy="1356059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72305"/>
            <a:ext cx="10515600" cy="68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California Energy Commiss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5165"/>
            <a:ext cx="1287483" cy="11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3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58-FE05-9A40-ABEB-3CEFD609CF46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99822" y="1825625"/>
            <a:ext cx="99539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81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F360-0BA0-8540-B27B-28FBA28FADF7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2032-C4BC-1846-BCAE-83F2C463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562992-772B-3C4E-9810-F8ADBF4F57E7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2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3234"/>
            <a:ext cx="176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5C4985-ACD0-2B4C-8981-36243250F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8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695F-21E5-C242-92E6-E78B31EE7C7E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4D1D3D-27CC-A740-857C-D26C679943FF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9D11-B800-8947-A108-C2AFD56D7B11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526" y="4689727"/>
            <a:ext cx="11257882" cy="145643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0"/>
              </a:spcAft>
              <a:defRPr/>
            </a:pPr>
            <a:r>
              <a:rPr lang="en-US" sz="3600" b="1" kern="0" dirty="0">
                <a:cs typeface="Times New Roman" panose="02020603050405020304" pitchFamily="18" charset="0"/>
              </a:rPr>
              <a:t>Title 24 Energy Code Weather Files</a:t>
            </a:r>
          </a:p>
        </p:txBody>
      </p:sp>
    </p:spTree>
    <p:extLst>
      <p:ext uri="{BB962C8B-B14F-4D97-AF65-F5344CB8AC3E}">
        <p14:creationId xmlns:p14="http://schemas.microsoft.com/office/powerpoint/2010/main" val="276456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9524-0931-5850-E506-E0FEE971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Heating loads for SF prototype in Burbank, Sacramento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23C5-1840-557B-5251-77391B3F7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74" y="1545577"/>
            <a:ext cx="10398199" cy="4806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008ACE-B7EA-918B-3F94-D9C029700ED0}"/>
              </a:ext>
            </a:extLst>
          </p:cNvPr>
          <p:cNvSpPr txBox="1"/>
          <p:nvPr/>
        </p:nvSpPr>
        <p:spPr>
          <a:xfrm>
            <a:off x="2026152" y="1677493"/>
            <a:ext cx="1043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Burbank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A9EFD-EA91-1284-FB10-99D2C0C1F81B}"/>
              </a:ext>
            </a:extLst>
          </p:cNvPr>
          <p:cNvSpPr txBox="1"/>
          <p:nvPr/>
        </p:nvSpPr>
        <p:spPr>
          <a:xfrm>
            <a:off x="1941729" y="3893954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Sacramento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EE2356-DB09-F0F1-24B9-7B7D9FA4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41729" y="4803069"/>
            <a:ext cx="77153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DE9774-7F6B-B70E-44E0-EF3067B17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41728" y="2705649"/>
            <a:ext cx="77153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FB8AC5-2788-518D-97E6-E08FB2F41B82}"/>
              </a:ext>
            </a:extLst>
          </p:cNvPr>
          <p:cNvSpPr txBox="1"/>
          <p:nvPr/>
        </p:nvSpPr>
        <p:spPr>
          <a:xfrm>
            <a:off x="1330471" y="6310956"/>
            <a:ext cx="250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Results for 2,700 sf </a:t>
            </a:r>
            <a:r>
              <a:rPr lang="en-US" sz="1200" dirty="0" err="1"/>
              <a:t>SF</a:t>
            </a:r>
            <a:r>
              <a:rPr lang="en-US" sz="1200" dirty="0"/>
              <a:t> prototype, all electric, no whole house fan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A94C0-D83F-9FE8-B7C3-1C51FACD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7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C06F4-0B72-5A10-E7DA-F933AF95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848" y="164670"/>
            <a:ext cx="9953978" cy="1038840"/>
          </a:xfrm>
        </p:spPr>
        <p:txBody>
          <a:bodyPr>
            <a:normAutofit fontScale="90000"/>
          </a:bodyPr>
          <a:lstStyle/>
          <a:p>
            <a:r>
              <a:rPr lang="en-US" dirty="0"/>
              <a:t>Weather Files for the 2028 Energy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706D7E-AB2C-4D21-9F4B-E5FB6C584A36}"/>
              </a:ext>
            </a:extLst>
          </p:cNvPr>
          <p:cNvSpPr txBox="1">
            <a:spLocks/>
          </p:cNvSpPr>
          <p:nvPr/>
        </p:nvSpPr>
        <p:spPr>
          <a:xfrm>
            <a:off x="534616" y="1463391"/>
            <a:ext cx="10588655" cy="4509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32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Staff is evaluating forward looking weather files base on projected climate impact over the next 30 years. 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CEC Cal-Adapt project provides estimates of future weather that can be the basis of the new files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Public workshop first half of 2025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EDF83A4-5DD2-3D89-B1F3-0B9261E2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3650" y="6492875"/>
            <a:ext cx="1761067" cy="365125"/>
          </a:xfrm>
        </p:spPr>
        <p:txBody>
          <a:bodyPr/>
          <a:lstStyle/>
          <a:p>
            <a:pPr>
              <a:defRPr/>
            </a:pPr>
            <a:fld id="{B628FAB3-BC05-4506-8001-2B2061FE1F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26652E-7134-046C-23EB-2F6C5BAE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706D7E-AB2C-4D21-9F4B-E5FB6C584A36}"/>
              </a:ext>
            </a:extLst>
          </p:cNvPr>
          <p:cNvSpPr txBox="1">
            <a:spLocks/>
          </p:cNvSpPr>
          <p:nvPr/>
        </p:nvSpPr>
        <p:spPr>
          <a:xfrm>
            <a:off x="291548" y="1425202"/>
            <a:ext cx="8411777" cy="5197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Weather files are used for all energy calculations </a:t>
            </a:r>
            <a:r>
              <a:rPr lang="en-US" sz="35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 Energy Code development</a:t>
            </a:r>
            <a:endParaRPr kumimoji="0" lang="en-US" sz="350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Weather is a component of Long-term System cost (LSC)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resent value of costs to California’s energy systems over a period of 30 years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Energy Budget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used for Title 24 compliance and code development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Map of California with borders around each weather zone">
            <a:extLst>
              <a:ext uri="{FF2B5EF4-FFF2-40B4-BE49-F238E27FC236}">
                <a16:creationId xmlns:a16="http://schemas.microsoft.com/office/drawing/2014/main" id="{D97B1ADF-B42F-B919-F41B-1CA0C579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005" y="1425202"/>
            <a:ext cx="3241267" cy="3675608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63D24A7-D173-AB09-A888-2EEB9B5C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3650" y="6492875"/>
            <a:ext cx="1761067" cy="365125"/>
          </a:xfrm>
        </p:spPr>
        <p:txBody>
          <a:bodyPr/>
          <a:lstStyle/>
          <a:p>
            <a:pPr>
              <a:defRPr/>
            </a:pPr>
            <a:fld id="{B628FAB3-BC05-4506-8001-2B2061FE1F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9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0E66-B2C0-B9C5-24C2-42FEF87E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Climate Zones</a:t>
            </a:r>
          </a:p>
        </p:txBody>
      </p:sp>
      <p:pic>
        <p:nvPicPr>
          <p:cNvPr id="7" name="Picture 6" descr="California Climate zone weather station locations">
            <a:extLst>
              <a:ext uri="{FF2B5EF4-FFF2-40B4-BE49-F238E27FC236}">
                <a16:creationId xmlns:a16="http://schemas.microsoft.com/office/drawing/2014/main" id="{A6E6263E-1CBE-7765-E753-631A0371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2" y="1198803"/>
            <a:ext cx="5763889" cy="5341535"/>
          </a:xfrm>
          <a:prstGeom prst="rect">
            <a:avLst/>
          </a:prstGeom>
        </p:spPr>
      </p:pic>
      <p:pic>
        <p:nvPicPr>
          <p:cNvPr id="3" name="Content Placeholder 10" descr="Map of California's climate zones.">
            <a:extLst>
              <a:ext uri="{FF2B5EF4-FFF2-40B4-BE49-F238E27FC236}">
                <a16:creationId xmlns:a16="http://schemas.microsoft.com/office/drawing/2014/main" id="{3F7E06AC-54FD-8E66-345D-FD1811A812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157" y="1324913"/>
            <a:ext cx="4484643" cy="51664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7AAEF-EC64-FB17-37D0-47398EEC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8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01CD-0468-35F8-7788-7B3A288C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Basics of TMY used for the Energy Code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5FBD-C76D-96EA-A44C-A8F0B1C89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667926"/>
            <a:ext cx="10459278" cy="47953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40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Typical Meteorological Year (TMY)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Weather data selection method developed by NREL.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Elements of selection includes global horizontal insolation, direct normal insolation, dry bulb temp, dew point, and wind speed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2025 Energy Code used 2000-2020</a:t>
            </a:r>
          </a:p>
          <a:p>
            <a:pPr>
              <a:lnSpc>
                <a:spcPct val="110000"/>
              </a:lnSpc>
              <a:defRPr/>
            </a:pPr>
            <a:r>
              <a:rPr lang="en-US" sz="40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Statewide TMY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Selection of TMY is based on most representative statewide rather than a location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rgbClr val="0F6FC6">
                    <a:lumMod val="50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Using a statewide TMY allows development of weather-correlated electricity market price shapes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EECC-0696-8A92-E3F5-36D39C21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0A8AA5-6D3E-53D5-5977-4C99997C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136525"/>
            <a:ext cx="9953978" cy="103884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Basics of TMY used for the Energy Code -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B0ED7-4FB1-EAB4-C2D6-3728DFEA9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9" y="1480930"/>
            <a:ext cx="10436086" cy="51400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Hourly data is used to evaluate a statewide Finkelstein-Shafer statistic for each month of each year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 each weather station: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Evaluate each index for each month for 21 years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Calculate 21-year cumulative frequency distribution (CDF) of each index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Compare each year’s CDF vs. 21-year CDF through Finkelstein-Shafer statistic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Calculate a weighted sum of all FS statistics for each index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To develop a state-wide FS statistic, calculate a population-weighted sum of FS for all stations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04571-F8F5-494E-78E2-8313F921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987C-3872-B17F-BF0D-B71CB173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66" y="157554"/>
            <a:ext cx="9953978" cy="103884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Weights for different weather components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898921-B3EF-D5B3-C2E6-CBEDC3B6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TMY-Weights">
            <a:extLst>
              <a:ext uri="{FF2B5EF4-FFF2-40B4-BE49-F238E27FC236}">
                <a16:creationId xmlns:a16="http://schemas.microsoft.com/office/drawing/2014/main" id="{EF89645B-6914-CAAA-32C9-5E322F1E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714500"/>
            <a:ext cx="11068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BC53-E6E1-757B-ABAB-8F235DD6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05" y="104083"/>
            <a:ext cx="9953978" cy="1038840"/>
          </a:xfrm>
        </p:spPr>
        <p:txBody>
          <a:bodyPr>
            <a:noAutofit/>
          </a:bodyPr>
          <a:lstStyle/>
          <a:p>
            <a:r>
              <a:rPr lang="en-US" sz="3600" dirty="0"/>
              <a:t>Minimum Finkelstein-Shafer statistic drives TMY month selection </a:t>
            </a:r>
          </a:p>
        </p:txBody>
      </p:sp>
      <p:pic>
        <p:nvPicPr>
          <p:cNvPr id="5" name="Picture 4" descr="Finkelstein-Shafer Statistic for all of California">
            <a:extLst>
              <a:ext uri="{FF2B5EF4-FFF2-40B4-BE49-F238E27FC236}">
                <a16:creationId xmlns:a16="http://schemas.microsoft.com/office/drawing/2014/main" id="{E4993B94-8621-05E3-4470-18F0D4001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74" y="1142924"/>
            <a:ext cx="6307462" cy="56854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5DF55F-9BE5-35C5-D7D5-DA664278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8014-27F0-1633-3497-4BC3B58D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month in TMY is derived from a historical year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13E5C2-EA05-2EA4-C8AF-889003C22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339" y="4308864"/>
            <a:ext cx="1230164" cy="6973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544B6E-32BC-1BC7-9AA8-4A243F188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21981"/>
              </p:ext>
            </p:extLst>
          </p:nvPr>
        </p:nvGraphicFramePr>
        <p:xfrm>
          <a:off x="1669696" y="1393102"/>
          <a:ext cx="7433541" cy="5175603"/>
        </p:xfrm>
        <a:graphic>
          <a:graphicData uri="http://schemas.openxmlformats.org/drawingml/2006/table">
            <a:tbl>
              <a:tblPr firstRow="1"/>
              <a:tblGrid>
                <a:gridCol w="1143622">
                  <a:extLst>
                    <a:ext uri="{9D8B030D-6E8A-4147-A177-3AD203B41FA5}">
                      <a16:colId xmlns:a16="http://schemas.microsoft.com/office/drawing/2014/main" val="3987620286"/>
                    </a:ext>
                  </a:extLst>
                </a:gridCol>
                <a:gridCol w="3002007">
                  <a:extLst>
                    <a:ext uri="{9D8B030D-6E8A-4147-A177-3AD203B41FA5}">
                      <a16:colId xmlns:a16="http://schemas.microsoft.com/office/drawing/2014/main" val="3585612865"/>
                    </a:ext>
                  </a:extLst>
                </a:gridCol>
                <a:gridCol w="3287912">
                  <a:extLst>
                    <a:ext uri="{9D8B030D-6E8A-4147-A177-3AD203B41FA5}">
                      <a16:colId xmlns:a16="http://schemas.microsoft.com/office/drawing/2014/main" val="1045601722"/>
                    </a:ext>
                  </a:extLst>
                </a:gridCol>
              </a:tblGrid>
              <a:tr h="67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TMY (1998-2017)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 TMY (2000-2020)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07451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54872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2170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64535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26116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8913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7502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01787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12213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230248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180472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97409"/>
                  </a:ext>
                </a:extLst>
              </a:tr>
              <a:tr h="336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758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DA7C38-48A8-3A32-0CBC-70EFBF50F304}"/>
              </a:ext>
            </a:extLst>
          </p:cNvPr>
          <p:cNvSpPr txBox="1"/>
          <p:nvPr/>
        </p:nvSpPr>
        <p:spPr>
          <a:xfrm>
            <a:off x="9392592" y="3007739"/>
            <a:ext cx="267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Red represents different year selected for the month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9997B9CD-082E-3B24-A673-535E82545407}"/>
              </a:ext>
            </a:extLst>
          </p:cNvPr>
          <p:cNvSpPr/>
          <p:nvPr/>
        </p:nvSpPr>
        <p:spPr>
          <a:xfrm>
            <a:off x="9392592" y="5032848"/>
            <a:ext cx="2611302" cy="1038840"/>
          </a:xfrm>
          <a:prstGeom prst="borderCallout1">
            <a:avLst>
              <a:gd name="adj1" fmla="val 18750"/>
              <a:gd name="adj2" fmla="val -8333"/>
              <a:gd name="adj3" fmla="val -32191"/>
              <a:gd name="adj4" fmla="val -508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July and August were based on relatively cool historical years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BC90D5-259C-965E-7A45-F7A4DE065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1421" y="4335536"/>
            <a:ext cx="1230164" cy="6973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6163E-66F0-6DE9-05D7-5ACCD3A5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B6D7-A219-EF56-7976-2A4C1D9F8D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Cooling loads for SF prototype in Burbank, Sacramento</a:t>
            </a:r>
          </a:p>
        </p:txBody>
      </p:sp>
      <p:pic>
        <p:nvPicPr>
          <p:cNvPr id="5" name="Picture 4" descr="Single Family Cooling loads for Burbank and Sacramento">
            <a:extLst>
              <a:ext uri="{FF2B5EF4-FFF2-40B4-BE49-F238E27FC236}">
                <a16:creationId xmlns:a16="http://schemas.microsoft.com/office/drawing/2014/main" id="{752E12AF-902C-D90C-7FD0-BE2670C8CD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38" y="1414966"/>
            <a:ext cx="10444120" cy="48959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C38F62-AF2B-CC59-019A-685A1516C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17940" y="4348333"/>
            <a:ext cx="1683918" cy="8467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1DE14-8A25-3EA2-009F-C04DF029E11B}"/>
              </a:ext>
            </a:extLst>
          </p:cNvPr>
          <p:cNvSpPr txBox="1"/>
          <p:nvPr/>
        </p:nvSpPr>
        <p:spPr>
          <a:xfrm>
            <a:off x="2026152" y="1499880"/>
            <a:ext cx="1043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Burbank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C65C37-0997-4887-8CC2-A85209CC9F30}"/>
              </a:ext>
            </a:extLst>
          </p:cNvPr>
          <p:cNvSpPr txBox="1"/>
          <p:nvPr/>
        </p:nvSpPr>
        <p:spPr>
          <a:xfrm>
            <a:off x="1941729" y="3999207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Sacramento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67B33-F26A-2693-A3E4-05529A6D4280}"/>
              </a:ext>
            </a:extLst>
          </p:cNvPr>
          <p:cNvSpPr txBox="1"/>
          <p:nvPr/>
        </p:nvSpPr>
        <p:spPr>
          <a:xfrm>
            <a:off x="10017940" y="5224083"/>
            <a:ext cx="20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3 was used for 2025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7E2D83-F063-D61D-DEBE-018980E8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37220" y="4988353"/>
            <a:ext cx="361813" cy="5769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19D6F8-C48D-029D-2F7C-E80EB0A0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11701858" y="4771710"/>
            <a:ext cx="297175" cy="21664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EF40419-98BC-3757-A753-B313ABAC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558439" y="6132645"/>
            <a:ext cx="98677" cy="30997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8B676-E7AA-85DD-E4C6-C4916E23B7BD}"/>
              </a:ext>
            </a:extLst>
          </p:cNvPr>
          <p:cNvSpPr txBox="1"/>
          <p:nvPr/>
        </p:nvSpPr>
        <p:spPr>
          <a:xfrm>
            <a:off x="9116898" y="6442622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TMY 2025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F5FC736-1B61-418A-0762-D94B6544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698085" y="6132645"/>
            <a:ext cx="98677" cy="30997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6B7E3FE-1DE9-5F6A-384C-1CED51AEC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132684" y="6132645"/>
            <a:ext cx="98677" cy="30997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811A25-048E-F68C-30EB-458C58AA8981}"/>
              </a:ext>
            </a:extLst>
          </p:cNvPr>
          <p:cNvSpPr txBox="1"/>
          <p:nvPr/>
        </p:nvSpPr>
        <p:spPr>
          <a:xfrm>
            <a:off x="1330471" y="6310956"/>
            <a:ext cx="250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Results for 2,700 sf </a:t>
            </a:r>
            <a:r>
              <a:rPr lang="en-US" sz="1200" dirty="0" err="1"/>
              <a:t>SF</a:t>
            </a:r>
            <a:r>
              <a:rPr lang="en-US" sz="1200" dirty="0"/>
              <a:t> prototype, all electric, no whole house fan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2AAE9E-AAED-5448-FE7D-251D90CC3DE3}"/>
              </a:ext>
            </a:extLst>
          </p:cNvPr>
          <p:cNvSpPr txBox="1"/>
          <p:nvPr/>
        </p:nvSpPr>
        <p:spPr>
          <a:xfrm>
            <a:off x="3818219" y="644262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August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A88C46-8B3B-EB7E-829A-89C2AF4DF801}"/>
              </a:ext>
            </a:extLst>
          </p:cNvPr>
          <p:cNvSpPr txBox="1"/>
          <p:nvPr/>
        </p:nvSpPr>
        <p:spPr>
          <a:xfrm>
            <a:off x="4605192" y="644262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July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DBD79F-06D3-3E62-08F4-98B5CA4CC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41729" y="5224083"/>
            <a:ext cx="77153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0BA0E4-409A-DF76-F175-6C85B7F3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41728" y="2850370"/>
            <a:ext cx="77153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55D89-9862-892C-266B-3552DF08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121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Sec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63AC6BA-222D-6A42-A86E-42D4213EA914}"/>
    </a:ext>
  </a:extLst>
</a:theme>
</file>

<file path=ppt/theme/theme2.xml><?xml version="1.0" encoding="utf-8"?>
<a:theme xmlns:a="http://schemas.openxmlformats.org/drawingml/2006/main" name="Conten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BF250F5-90E0-1742-AE67-252F8E9F95CF}"/>
    </a:ext>
  </a:extLst>
</a:theme>
</file>

<file path=ppt/theme/theme3.xml><?xml version="1.0" encoding="utf-8"?>
<a:theme xmlns:a="http://schemas.openxmlformats.org/drawingml/2006/main" name="Content: blank backgrou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AF470B7-4331-9747-8595-3EF89398B172}"/>
    </a:ext>
  </a:extLst>
</a:theme>
</file>

<file path=ppt/theme/theme4.xml><?xml version="1.0" encoding="utf-8"?>
<a:theme xmlns:a="http://schemas.openxmlformats.org/drawingml/2006/main" name="Blank: Black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D4AADE59-C35C-A140-B257-2E4365C638F0}"/>
    </a:ext>
  </a:extLst>
</a:theme>
</file>

<file path=ppt/theme/theme5.xml><?xml version="1.0" encoding="utf-8"?>
<a:theme xmlns:a="http://schemas.openxmlformats.org/drawingml/2006/main" name="Blank: Whi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7E2F548-F85F-094D-8DDA-3AF7BD174F2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>Shewmaker, Michael@Energy</DisplayName>
        <AccountId>46</AccountId>
        <AccountType/>
      </UserInfo>
      <UserInfo>
        <DisplayName>Tsan, Bach@Energy</DisplayName>
        <AccountId>42</AccountId>
        <AccountType/>
      </UserInfo>
    </SharedWithUsers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  <Contact xmlns="785685f2-c2e1-4352-89aa-3faca8eaba52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5F4CE3-1552-443A-8192-548B08D35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E627A7-8879-4DD6-ADF6-8C4F6EE8B27F}">
  <ds:schemaRefs>
    <ds:schemaRef ds:uri="http://purl.org/dc/terms/"/>
    <ds:schemaRef ds:uri="http://schemas.microsoft.com/office/infopath/2007/PartnerControls"/>
    <ds:schemaRef ds:uri="785685f2-c2e1-4352-89aa-3faca8eaba52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5067c814-4b34-462c-a21d-c185ff6548d2"/>
  </ds:schemaRefs>
</ds:datastoreItem>
</file>

<file path=customXml/itemProps3.xml><?xml version="1.0" encoding="utf-8"?>
<ds:datastoreItem xmlns:ds="http://schemas.openxmlformats.org/officeDocument/2006/customXml" ds:itemID="{4B3D5CAA-559C-41EB-8A66-B062E011B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CEC_Official_PowerPoint_Template_2020 (1)</Template>
  <TotalTime>386</TotalTime>
  <Words>645</Words>
  <Application>Microsoft Office PowerPoint</Application>
  <PresentationFormat>Widescreen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Times New Roman</vt:lpstr>
      <vt:lpstr>Title/Section</vt:lpstr>
      <vt:lpstr>Content</vt:lpstr>
      <vt:lpstr>Content: blank background</vt:lpstr>
      <vt:lpstr>Blank: Black</vt:lpstr>
      <vt:lpstr>Blank: White</vt:lpstr>
      <vt:lpstr>Title 24 Energy Code Weather Files</vt:lpstr>
      <vt:lpstr>Background</vt:lpstr>
      <vt:lpstr>California Climate Zones</vt:lpstr>
      <vt:lpstr>Basics of TMY used for the Energy Code - I</vt:lpstr>
      <vt:lpstr>Basics of TMY used for the Energy Code - II</vt:lpstr>
      <vt:lpstr>Weights for different weather components</vt:lpstr>
      <vt:lpstr>Minimum Finkelstein-Shafer statistic drives TMY month selection </vt:lpstr>
      <vt:lpstr>Each month in TMY is derived from a historical year</vt:lpstr>
      <vt:lpstr>Cooling loads for SF prototype in Burbank, Sacramento</vt:lpstr>
      <vt:lpstr>Heating loads for SF prototype in Burbank, Sacramento</vt:lpstr>
      <vt:lpstr>Weather Files for the 2028 Energy Code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Energy Commission</dc:title>
  <dc:creator>Buckley, Lindsay@Energy</dc:creator>
  <cp:lastModifiedBy>Field, Emily@Energy</cp:lastModifiedBy>
  <cp:revision>22</cp:revision>
  <cp:lastPrinted>2022-04-15T19:53:11Z</cp:lastPrinted>
  <dcterms:created xsi:type="dcterms:W3CDTF">2020-03-06T19:07:21Z</dcterms:created>
  <dcterms:modified xsi:type="dcterms:W3CDTF">2024-12-09T20:18:55Z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</Properties>
</file>