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50"/>
  </p:notesMasterIdLst>
  <p:sldIdLst>
    <p:sldId id="305" r:id="rId10"/>
    <p:sldId id="306" r:id="rId11"/>
    <p:sldId id="307" r:id="rId12"/>
    <p:sldId id="261" r:id="rId13"/>
    <p:sldId id="262" r:id="rId14"/>
    <p:sldId id="301" r:id="rId15"/>
    <p:sldId id="302" r:id="rId16"/>
    <p:sldId id="266" r:id="rId17"/>
    <p:sldId id="270" r:id="rId18"/>
    <p:sldId id="271" r:id="rId19"/>
    <p:sldId id="269" r:id="rId20"/>
    <p:sldId id="274"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46" r:id="rId37"/>
    <p:sldId id="548" r:id="rId38"/>
    <p:sldId id="295" r:id="rId39"/>
    <p:sldId id="339" r:id="rId40"/>
    <p:sldId id="340" r:id="rId41"/>
    <p:sldId id="549" r:id="rId42"/>
    <p:sldId id="290" r:id="rId43"/>
    <p:sldId id="303" r:id="rId44"/>
    <p:sldId id="297" r:id="rId45"/>
    <p:sldId id="298" r:id="rId46"/>
    <p:sldId id="300" r:id="rId47"/>
    <p:sldId id="299" r:id="rId48"/>
    <p:sldId id="338"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6"/>
            <p14:sldId id="270"/>
            <p14:sldId id="271"/>
            <p14:sldId id="269"/>
            <p14:sldId id="274"/>
            <p14:sldId id="273"/>
            <p14:sldId id="276"/>
            <p14:sldId id="277"/>
            <p14:sldId id="278"/>
            <p14:sldId id="279"/>
            <p14:sldId id="280"/>
            <p14:sldId id="281"/>
            <p14:sldId id="282"/>
            <p14:sldId id="283"/>
            <p14:sldId id="284"/>
            <p14:sldId id="285"/>
            <p14:sldId id="286"/>
            <p14:sldId id="287"/>
            <p14:sldId id="288"/>
            <p14:sldId id="289"/>
            <p14:sldId id="346"/>
            <p14:sldId id="548"/>
            <p14:sldId id="295"/>
            <p14:sldId id="339"/>
            <p14:sldId id="340"/>
            <p14:sldId id="549"/>
            <p14:sldId id="290"/>
            <p14:sldId id="303"/>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0BBA7-B128-B2F5-C26C-3A9F32C177AC}" name="Sherzai, Aryana@Energy" initials="AS" userId="S::Aryana.Sherzai@energy.ca.gov::4b167df4-2dac-44a8-8dd6-e9860999073e" providerId="AD"/>
  <p188:author id="{625B65A8-EBF7-1E02-2145-091173D49B4D}" name="Ortiz, Reta@Energy" initials="OR" userId="S::Reta.Ortiz@energy.ca.gov::064befe7-b6ba-4c4b-92a8-90233459d806" providerId="AD"/>
  <p188:author id="{C82150CA-88D2-92E1-0E5B-FFE143AF912E}" name="Wilhelm, Susan@Energy" initials="SW" userId="S::susan.wilhelm@energy.ca.gov::5ed20752-d5d1-4cec-8bc6-2afe5167e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D3393-6348-4C42-A7D3-1CCEB0EACA6D}" v="1" dt="2025-02-19T00:13:16.803"/>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80" autoAdjust="0"/>
  </p:normalViewPr>
  <p:slideViewPr>
    <p:cSldViewPr snapToGrid="0">
      <p:cViewPr varScale="1">
        <p:scale>
          <a:sx n="74" d="100"/>
          <a:sy n="74" d="100"/>
        </p:scale>
        <p:origin x="54"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helm, Susan@Energy" userId="5ed20752-d5d1-4cec-8bc6-2afe5167eb7c" providerId="ADAL" clId="{042D3393-6348-4C42-A7D3-1CCEB0EACA6D}"/>
    <pc:docChg chg="addSld delSld modSld modSection">
      <pc:chgData name="Wilhelm, Susan@Energy" userId="5ed20752-d5d1-4cec-8bc6-2afe5167eb7c" providerId="ADAL" clId="{042D3393-6348-4C42-A7D3-1CCEB0EACA6D}" dt="2025-02-19T00:13:44.091" v="1" actId="47"/>
      <pc:docMkLst>
        <pc:docMk/>
      </pc:docMkLst>
      <pc:sldChg chg="add del">
        <pc:chgData name="Wilhelm, Susan@Energy" userId="5ed20752-d5d1-4cec-8bc6-2afe5167eb7c" providerId="ADAL" clId="{042D3393-6348-4C42-A7D3-1CCEB0EACA6D}" dt="2025-02-19T00:13:44.091" v="1" actId="47"/>
        <pc:sldMkLst>
          <pc:docMk/>
          <pc:sldMk cId="10689064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2/18/2025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376699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335009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202664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50812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128852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423456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44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25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230034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34</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35</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39</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40</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327172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291529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392823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2/18/2025</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2/18/2025</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2/18/2025</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2/18/2025</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2/18/2025</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2/18/2025</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www.sos.ca.gov&#16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ca.gov/media/7893"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ecams.energy.ca.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mailto:ECAMS.SalesforceSupport@Energy.ca.gov"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5-01/gfo-24-306-applications-open-data-support-climate-resilience-californias?utm_medium=email&amp;utm_source=govdelivery"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g/3w3BRCyBcv"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funding/view/46109"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energy.ca.gov/publications/2021/electric-program-investment-charge-proposed-2021-2025-investment-plan-epic-4" TargetMode="External"/><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49" y="5169878"/>
            <a:ext cx="10991555" cy="1559536"/>
          </a:xfrm>
        </p:spPr>
        <p:txBody>
          <a:bodyPr/>
          <a:lstStyle/>
          <a:p>
            <a:r>
              <a:rPr lang="en-US"/>
              <a:t>Applications of Open Data to Support Climate Resilience in California’s Electricity Sector</a:t>
            </a:r>
          </a:p>
          <a:p>
            <a:r>
              <a:rPr lang="en-US" sz="1800"/>
              <a:t>Energy Research and Development Division</a:t>
            </a:r>
          </a:p>
          <a:p>
            <a:r>
              <a:rPr lang="en-US" sz="1800"/>
              <a:t>Date: February 13, 2025</a:t>
            </a: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GFO-24-306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vert="horz" lIns="91440" tIns="45720" rIns="91440" bIns="45720" rtlCol="0" anchor="t">
            <a:normAutofit/>
          </a:bodyPr>
          <a:lstStyle/>
          <a:p>
            <a:pPr marL="0" lvl="0" indent="0">
              <a:buNone/>
            </a:pPr>
            <a:endParaRPr lang="en-US" sz="3200" dirty="0">
              <a:solidFill>
                <a:schemeClr val="accent1">
                  <a:lumMod val="75000"/>
                </a:schemeClr>
              </a:solidFill>
              <a:latin typeface="Arial"/>
              <a:cs typeface="Arial"/>
            </a:endParaRPr>
          </a:p>
          <a:p>
            <a:pPr marL="0" lvl="0" indent="0">
              <a:lnSpc>
                <a:spcPct val="100000"/>
              </a:lnSpc>
              <a:buNone/>
            </a:pPr>
            <a:r>
              <a:rPr lang="en-US" sz="3200" dirty="0">
                <a:solidFill>
                  <a:schemeClr val="accent1">
                    <a:lumMod val="75000"/>
                  </a:schemeClr>
                </a:solidFill>
                <a:latin typeface="Arial"/>
                <a:cs typeface="Arial"/>
              </a:rPr>
              <a:t>Deliver open-source climate and wildfire tools that:</a:t>
            </a:r>
            <a:endParaRPr lang="en-US" sz="3200">
              <a:solidFill>
                <a:schemeClr val="accent1">
                  <a:lumMod val="75000"/>
                </a:schemeClr>
              </a:solidFill>
              <a:latin typeface="Arial"/>
              <a:cs typeface="Arial"/>
            </a:endParaRPr>
          </a:p>
          <a:p>
            <a:pPr lvl="1">
              <a:lnSpc>
                <a:spcPct val="100000"/>
              </a:lnSpc>
            </a:pPr>
            <a:r>
              <a:rPr lang="en-US" sz="3200" dirty="0">
                <a:solidFill>
                  <a:schemeClr val="accent1">
                    <a:lumMod val="75000"/>
                  </a:schemeClr>
                </a:solidFill>
                <a:latin typeface="Arial"/>
                <a:cs typeface="Arial"/>
              </a:rPr>
              <a:t>Leverage best-available science and data for California</a:t>
            </a:r>
            <a:endParaRPr lang="en-US" sz="3200">
              <a:solidFill>
                <a:schemeClr val="accent1">
                  <a:lumMod val="75000"/>
                </a:schemeClr>
              </a:solidFill>
              <a:latin typeface="Arial"/>
              <a:cs typeface="Arial"/>
            </a:endParaRPr>
          </a:p>
          <a:p>
            <a:pPr lvl="1">
              <a:lnSpc>
                <a:spcPct val="100000"/>
              </a:lnSpc>
            </a:pPr>
            <a:r>
              <a:rPr lang="en-US" sz="3200" dirty="0">
                <a:solidFill>
                  <a:schemeClr val="accent1">
                    <a:lumMod val="75000"/>
                  </a:schemeClr>
                </a:solidFill>
                <a:latin typeface="Arial"/>
                <a:cs typeface="Arial"/>
              </a:rPr>
              <a:t>Curate science and data for ease of use</a:t>
            </a:r>
            <a:endParaRPr lang="en-US" sz="3200">
              <a:solidFill>
                <a:schemeClr val="accent1">
                  <a:lumMod val="75000"/>
                </a:schemeClr>
              </a:solidFill>
              <a:latin typeface="Arial"/>
              <a:cs typeface="Arial"/>
            </a:endParaRPr>
          </a:p>
          <a:p>
            <a:pPr lvl="1">
              <a:lnSpc>
                <a:spcPct val="100000"/>
              </a:lnSpc>
            </a:pPr>
            <a:r>
              <a:rPr lang="en-US" sz="3200" dirty="0">
                <a:solidFill>
                  <a:schemeClr val="accent1">
                    <a:lumMod val="75000"/>
                  </a:schemeClr>
                </a:solidFill>
                <a:latin typeface="Arial"/>
                <a:cs typeface="Arial"/>
              </a:rPr>
              <a:t>Assist stakeholders with building resilience</a:t>
            </a: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1712395120"/>
              </p:ext>
            </p:extLst>
          </p:nvPr>
        </p:nvGraphicFramePr>
        <p:xfrm>
          <a:off x="1119188" y="1526687"/>
          <a:ext cx="9953623" cy="4759966"/>
        </p:xfrm>
        <a:graphic>
          <a:graphicData uri="http://schemas.openxmlformats.org/drawingml/2006/table">
            <a:tbl>
              <a:tblPr firstRow="1" bandRow="1">
                <a:tableStyleId>{5C22544A-7EE6-4342-B048-85BDC9FD1C3A}</a:tableStyleId>
              </a:tblPr>
              <a:tblGrid>
                <a:gridCol w="4700322">
                  <a:extLst>
                    <a:ext uri="{9D8B030D-6E8A-4147-A177-3AD203B41FA5}">
                      <a16:colId xmlns:a16="http://schemas.microsoft.com/office/drawing/2014/main" val="20000"/>
                    </a:ext>
                  </a:extLst>
                </a:gridCol>
                <a:gridCol w="1935427">
                  <a:extLst>
                    <a:ext uri="{9D8B030D-6E8A-4147-A177-3AD203B41FA5}">
                      <a16:colId xmlns:a16="http://schemas.microsoft.com/office/drawing/2014/main" val="20001"/>
                    </a:ext>
                  </a:extLst>
                </a:gridCol>
                <a:gridCol w="1658936">
                  <a:extLst>
                    <a:ext uri="{9D8B030D-6E8A-4147-A177-3AD203B41FA5}">
                      <a16:colId xmlns:a16="http://schemas.microsoft.com/office/drawing/2014/main" val="20002"/>
                    </a:ext>
                  </a:extLst>
                </a:gridCol>
                <a:gridCol w="1658938">
                  <a:extLst>
                    <a:ext uri="{9D8B030D-6E8A-4147-A177-3AD203B41FA5}">
                      <a16:colId xmlns:a16="http://schemas.microsoft.com/office/drawing/2014/main" val="20003"/>
                    </a:ext>
                  </a:extLst>
                </a:gridCol>
              </a:tblGrid>
              <a:tr h="1132846">
                <a:tc>
                  <a:txBody>
                    <a:bodyPr/>
                    <a:lstStyle/>
                    <a:p>
                      <a:r>
                        <a:rPr lang="en-US" sz="2000"/>
                        <a:t>Project Group</a:t>
                      </a:r>
                    </a:p>
                  </a:txBody>
                  <a:tcPr anchor="b"/>
                </a:tc>
                <a:tc>
                  <a:txBody>
                    <a:bodyPr/>
                    <a:lstStyle/>
                    <a:p>
                      <a:r>
                        <a:rPr lang="en-US" sz="2000"/>
                        <a:t>Available</a:t>
                      </a:r>
                      <a:r>
                        <a:rPr lang="en-US" sz="2000" baseline="0"/>
                        <a:t> Funding</a:t>
                      </a:r>
                      <a:endParaRPr lang="en-US" sz="2000"/>
                    </a:p>
                  </a:txBody>
                  <a:tcPr anchor="b"/>
                </a:tc>
                <a:tc>
                  <a:txBody>
                    <a:bodyPr/>
                    <a:lstStyle/>
                    <a:p>
                      <a:r>
                        <a:rPr lang="en-US" sz="2000"/>
                        <a:t>Minimum Award Amount</a:t>
                      </a:r>
                    </a:p>
                  </a:txBody>
                  <a:tcPr anchor="b"/>
                </a:tc>
                <a:tc>
                  <a:txBody>
                    <a:bodyPr/>
                    <a:lstStyle/>
                    <a:p>
                      <a:r>
                        <a:rPr lang="en-US" sz="2000"/>
                        <a:t>Maximum Award Amount</a:t>
                      </a:r>
                    </a:p>
                  </a:txBody>
                  <a:tcPr anchor="b"/>
                </a:tc>
                <a:extLst>
                  <a:ext uri="{0D108BD9-81ED-4DB2-BD59-A6C34878D82A}">
                    <a16:rowId xmlns:a16="http://schemas.microsoft.com/office/drawing/2014/main" val="10000"/>
                  </a:ext>
                </a:extLst>
              </a:tr>
              <a:tr h="549545">
                <a:tc>
                  <a:txBody>
                    <a:bodyPr/>
                    <a:lstStyle/>
                    <a:p>
                      <a:r>
                        <a:rPr lang="en-US" sz="2000" b="1"/>
                        <a:t>Group 1: </a:t>
                      </a:r>
                      <a:r>
                        <a:rPr lang="en-US" sz="2000" kern="1200">
                          <a:solidFill>
                            <a:schemeClr val="dk1"/>
                          </a:solidFill>
                          <a:effectLst/>
                          <a:latin typeface="+mn-lt"/>
                          <a:ea typeface="+mn-ea"/>
                          <a:cs typeface="+mn-cs"/>
                        </a:rPr>
                        <a:t>Development of Tools and Visualizations for an Updated Cal-Adapt Data Explorer</a:t>
                      </a:r>
                      <a:endParaRPr lang="en-US" sz="2000"/>
                    </a:p>
                  </a:txBody>
                  <a:tcPr/>
                </a:tc>
                <a:tc>
                  <a:txBody>
                    <a:bodyPr/>
                    <a:lstStyle/>
                    <a:p>
                      <a:r>
                        <a:rPr lang="en-US" sz="2000"/>
                        <a:t>$2,800,000</a:t>
                      </a:r>
                    </a:p>
                  </a:txBody>
                  <a:tcPr/>
                </a:tc>
                <a:tc>
                  <a:txBody>
                    <a:bodyPr/>
                    <a:lstStyle/>
                    <a:p>
                      <a:r>
                        <a:rPr lang="en-US" sz="2000"/>
                        <a:t>$2,500,000</a:t>
                      </a:r>
                    </a:p>
                  </a:txBody>
                  <a:tcPr/>
                </a:tc>
                <a:tc>
                  <a:txBody>
                    <a:bodyPr/>
                    <a:lstStyle/>
                    <a:p>
                      <a:r>
                        <a:rPr lang="en-US" sz="2000"/>
                        <a:t>$2,800,000</a:t>
                      </a:r>
                    </a:p>
                  </a:txBody>
                  <a:tcPr/>
                </a:tc>
                <a:extLst>
                  <a:ext uri="{0D108BD9-81ED-4DB2-BD59-A6C34878D82A}">
                    <a16:rowId xmlns:a16="http://schemas.microsoft.com/office/drawing/2014/main" val="10001"/>
                  </a:ext>
                </a:extLst>
              </a:tr>
              <a:tr h="549545">
                <a:tc>
                  <a:txBody>
                    <a:bodyPr/>
                    <a:lstStyle/>
                    <a:p>
                      <a:r>
                        <a:rPr lang="en-US" sz="2000" b="1" kern="1200">
                          <a:solidFill>
                            <a:schemeClr val="dk1"/>
                          </a:solidFill>
                          <a:effectLst/>
                          <a:latin typeface="+mn-lt"/>
                          <a:ea typeface="+mn-ea"/>
                          <a:cs typeface="+mn-cs"/>
                        </a:rPr>
                        <a:t>Group 2: </a:t>
                      </a:r>
                      <a:r>
                        <a:rPr lang="en-US" sz="2000" kern="1200">
                          <a:solidFill>
                            <a:schemeClr val="dk1"/>
                          </a:solidFill>
                          <a:effectLst/>
                          <a:latin typeface="+mn-lt"/>
                          <a:ea typeface="+mn-ea"/>
                          <a:cs typeface="+mn-cs"/>
                        </a:rPr>
                        <a:t>Wildfire Planning Tool Leveraging Long-Term Scenarios Developed for California’s Fifth Climate Change Assessment</a:t>
                      </a:r>
                      <a:endParaRPr lang="en-US" sz="2000"/>
                    </a:p>
                  </a:txBody>
                  <a:tcPr/>
                </a:tc>
                <a:tc>
                  <a:txBody>
                    <a:bodyPr/>
                    <a:lstStyle/>
                    <a:p>
                      <a:r>
                        <a:rPr lang="en-US" sz="2200"/>
                        <a:t>$800,000</a:t>
                      </a:r>
                    </a:p>
                  </a:txBody>
                  <a:tcPr/>
                </a:tc>
                <a:tc>
                  <a:txBody>
                    <a:bodyPr/>
                    <a:lstStyle/>
                    <a:p>
                      <a:r>
                        <a:rPr lang="en-US" sz="2200"/>
                        <a:t>$640,000</a:t>
                      </a:r>
                    </a:p>
                  </a:txBody>
                  <a:tcPr/>
                </a:tc>
                <a:tc>
                  <a:txBody>
                    <a:bodyPr/>
                    <a:lstStyle/>
                    <a:p>
                      <a:r>
                        <a:rPr lang="en-US" sz="2200"/>
                        <a:t>$800,000</a:t>
                      </a:r>
                    </a:p>
                  </a:txBody>
                  <a:tcPr/>
                </a:tc>
                <a:extLst>
                  <a:ext uri="{0D108BD9-81ED-4DB2-BD59-A6C34878D82A}">
                    <a16:rowId xmlns:a16="http://schemas.microsoft.com/office/drawing/2014/main" val="10002"/>
                  </a:ext>
                </a:extLst>
              </a:tr>
              <a:tr h="549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chemeClr val="dk1"/>
                          </a:solidFill>
                          <a:effectLst/>
                          <a:latin typeface="+mn-lt"/>
                          <a:ea typeface="+mn-ea"/>
                          <a:cs typeface="+mn-cs"/>
                        </a:rPr>
                        <a:t>Group 3: </a:t>
                      </a:r>
                      <a:r>
                        <a:rPr lang="en-US" sz="2000" kern="1200">
                          <a:solidFill>
                            <a:schemeClr val="dk1"/>
                          </a:solidFill>
                          <a:effectLst/>
                          <a:latin typeface="+mn-lt"/>
                          <a:ea typeface="+mn-ea"/>
                          <a:cs typeface="+mn-cs"/>
                        </a:rPr>
                        <a:t>Integration of Climate-Informed Science into Open Near-Term Wildfire Modeling Platform</a:t>
                      </a:r>
                    </a:p>
                    <a:p>
                      <a:endParaRPr lang="en-US" sz="2000" b="1"/>
                    </a:p>
                  </a:txBody>
                  <a:tcPr/>
                </a:tc>
                <a:tc>
                  <a:txBody>
                    <a:bodyPr/>
                    <a:lstStyle/>
                    <a:p>
                      <a:r>
                        <a:rPr lang="en-US" sz="2200"/>
                        <a:t>$1,000,000</a:t>
                      </a:r>
                    </a:p>
                  </a:txBody>
                  <a:tcPr/>
                </a:tc>
                <a:tc>
                  <a:txBody>
                    <a:bodyPr/>
                    <a:lstStyle/>
                    <a:p>
                      <a:r>
                        <a:rPr lang="en-US" sz="2200"/>
                        <a:t>$800,000</a:t>
                      </a:r>
                    </a:p>
                  </a:txBody>
                  <a:tcPr/>
                </a:tc>
                <a:tc>
                  <a:txBody>
                    <a:bodyPr/>
                    <a:lstStyle/>
                    <a:p>
                      <a:r>
                        <a:rPr lang="en-US" sz="2200"/>
                        <a:t>$1,000,000</a:t>
                      </a:r>
                    </a:p>
                  </a:txBody>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90244" y="1389328"/>
            <a:ext cx="10572204" cy="4753904"/>
          </a:xfrm>
        </p:spPr>
        <p:txBody>
          <a:bodyPr vert="horz" lIns="91440" tIns="45720" rIns="91440" bIns="45720" rtlCol="0" anchor="t">
            <a:normAutofit/>
          </a:bodyPr>
          <a:lstStyle/>
          <a:p>
            <a:r>
              <a:rPr lang="en-US" sz="3200" dirty="0">
                <a:solidFill>
                  <a:schemeClr val="accent1">
                    <a:lumMod val="75000"/>
                  </a:schemeClr>
                </a:solidFill>
                <a:latin typeface="Arial"/>
                <a:cs typeface="Arial"/>
              </a:rPr>
              <a:t>Match funding is optional.</a:t>
            </a:r>
          </a:p>
          <a:p>
            <a:r>
              <a:rPr lang="en-US" sz="3200" dirty="0">
                <a:solidFill>
                  <a:schemeClr val="accent1">
                    <a:lumMod val="75000"/>
                  </a:schemeClr>
                </a:solidFill>
                <a:latin typeface="Arial"/>
                <a:cs typeface="Arial"/>
              </a:rPr>
              <a:t>Applications that include match funding may receive </a:t>
            </a:r>
            <a:r>
              <a:rPr lang="en-US" sz="3200">
                <a:solidFill>
                  <a:schemeClr val="accent1">
                    <a:lumMod val="75000"/>
                  </a:schemeClr>
                </a:solidFill>
                <a:latin typeface="Arial"/>
                <a:cs typeface="Arial"/>
              </a:rPr>
              <a:t>a higher score for criterion 5, “Budget”.</a:t>
            </a:r>
            <a:endParaRPr lang="en-US" sz="3200" dirty="0">
              <a:solidFill>
                <a:schemeClr val="accent1">
                  <a:lumMod val="75000"/>
                </a:schemeClr>
              </a:solidFill>
              <a:latin typeface="Arial"/>
              <a:cs typeface="Arial"/>
            </a:endParaRPr>
          </a:p>
          <a:p>
            <a:r>
              <a:rPr lang="en-US" sz="3200" dirty="0">
                <a:solidFill>
                  <a:schemeClr val="accent1">
                    <a:lumMod val="75000"/>
                  </a:schemeClr>
                </a:solidFill>
                <a:latin typeface="Arial"/>
                <a:cs typeface="Arial"/>
              </a:rPr>
              <a:t>Match funding contributors must submit match funding commitment letters that meet the requirements. Failure to do so will disqualify the match funding commitment from consideration.</a:t>
            </a:r>
          </a:p>
          <a:p>
            <a:r>
              <a:rPr lang="en-US" sz="3200" dirty="0">
                <a:solidFill>
                  <a:schemeClr val="accent1">
                    <a:lumMod val="75000"/>
                  </a:schemeClr>
                </a:solidFill>
                <a:latin typeface="Arial"/>
                <a:cs typeface="Arial"/>
              </a:rPr>
              <a:t>Refer to the Solicitation Manual for more details on match funding.</a:t>
            </a:r>
          </a:p>
          <a:p>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54FB52B-9D83-42E8-9DCE-0D2E90FC8EE0}"/>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36508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D3D5688-32C1-8306-3FCD-6EE9D9751C68}"/>
              </a:ext>
            </a:extLst>
          </p:cNvPr>
          <p:cNvSpPr txBox="1">
            <a:spLocks noGrp="1"/>
          </p:cNvSpPr>
          <p:nvPr>
            <p:ph type="title" idx="4294967295"/>
          </p:nvPr>
        </p:nvSpPr>
        <p:spPr>
          <a:xfrm>
            <a:off x="1376127" y="107820"/>
            <a:ext cx="10057202"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254061"/>
                </a:solidFill>
                <a:effectLst/>
                <a:uLnTx/>
                <a:uFillTx/>
                <a:latin typeface="Arial"/>
                <a:ea typeface="+mj-ea"/>
                <a:cs typeface="Arial"/>
              </a:rPr>
              <a:t>Group 1: Development of Tools and Visualizations for the Updated Cal-Adapt Data Explorer*</a:t>
            </a:r>
            <a:endParaRPr kumimoji="0" lang="en-US" sz="31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9577" y="1459143"/>
            <a:ext cx="9953978" cy="4351338"/>
          </a:xfrm>
        </p:spPr>
        <p:txBody>
          <a:bodyPr>
            <a:normAutofit fontScale="85000" lnSpcReduction="10000"/>
          </a:bodyPr>
          <a:lstStyle/>
          <a:p>
            <a:pPr marL="0" indent="0">
              <a:lnSpc>
                <a:spcPct val="120000"/>
              </a:lnSpc>
              <a:buNone/>
            </a:pPr>
            <a:r>
              <a:rPr lang="en-US" sz="3200" b="1" dirty="0">
                <a:solidFill>
                  <a:schemeClr val="accent1">
                    <a:lumMod val="75000"/>
                  </a:schemeClr>
                </a:solidFill>
                <a:latin typeface="Arial"/>
                <a:cs typeface="Arial"/>
              </a:rPr>
              <a:t>Funding Amount: </a:t>
            </a:r>
            <a:r>
              <a:rPr lang="en-US" sz="3200" dirty="0">
                <a:solidFill>
                  <a:schemeClr val="accent1">
                    <a:lumMod val="75000"/>
                  </a:schemeClr>
                </a:solidFill>
                <a:latin typeface="Arial"/>
                <a:cs typeface="Arial"/>
              </a:rPr>
              <a:t>$2,800,000</a:t>
            </a:r>
          </a:p>
          <a:p>
            <a:pPr marL="0" indent="0">
              <a:lnSpc>
                <a:spcPct val="120000"/>
              </a:lnSpc>
              <a:buNone/>
            </a:pPr>
            <a:r>
              <a:rPr lang="en-US" sz="3200" b="1" dirty="0">
                <a:solidFill>
                  <a:schemeClr val="accent1">
                    <a:lumMod val="75000"/>
                  </a:schemeClr>
                </a:solidFill>
                <a:latin typeface="Arial"/>
                <a:cs typeface="Arial"/>
              </a:rPr>
              <a:t>Background:</a:t>
            </a:r>
          </a:p>
          <a:p>
            <a:pPr>
              <a:lnSpc>
                <a:spcPct val="120000"/>
              </a:lnSpc>
            </a:pPr>
            <a:r>
              <a:rPr lang="en-US" dirty="0">
                <a:solidFill>
                  <a:schemeClr val="accent1">
                    <a:lumMod val="75000"/>
                  </a:schemeClr>
                </a:solidFill>
                <a:latin typeface="Arial"/>
                <a:cs typeface="Arial"/>
              </a:rPr>
              <a:t>Fifth Assessment data is two orders of magnitude larger than data from the prior generation of climate projections</a:t>
            </a:r>
          </a:p>
          <a:p>
            <a:pPr>
              <a:lnSpc>
                <a:spcPct val="120000"/>
              </a:lnSpc>
            </a:pPr>
            <a:r>
              <a:rPr lang="en-US" dirty="0">
                <a:solidFill>
                  <a:schemeClr val="accent1">
                    <a:lumMod val="75000"/>
                  </a:schemeClr>
                </a:solidFill>
                <a:latin typeface="Arial"/>
                <a:cs typeface="Arial"/>
              </a:rPr>
              <a:t>The Cal-Adapt Data Explorer currently houses tools that leverage Fourth Assessment Data</a:t>
            </a:r>
          </a:p>
          <a:p>
            <a:pPr>
              <a:lnSpc>
                <a:spcPct val="120000"/>
              </a:lnSpc>
            </a:pPr>
            <a:r>
              <a:rPr lang="en-US" dirty="0">
                <a:solidFill>
                  <a:schemeClr val="accent1">
                    <a:lumMod val="75000"/>
                  </a:schemeClr>
                </a:solidFill>
                <a:latin typeface="Arial"/>
                <a:cs typeface="Arial"/>
              </a:rPr>
              <a:t>The Cal-Adapt Data Explorer platform is undergoing updates supported by CEC funding (EPC-21-038) to align with this data</a:t>
            </a:r>
          </a:p>
          <a:p>
            <a:pPr>
              <a:lnSpc>
                <a:spcPct val="120000"/>
              </a:lnSpc>
            </a:pPr>
            <a:r>
              <a:rPr lang="en-US" dirty="0">
                <a:solidFill>
                  <a:schemeClr val="accent1">
                    <a:lumMod val="75000"/>
                  </a:schemeClr>
                </a:solidFill>
                <a:latin typeface="Arial"/>
                <a:cs typeface="Arial"/>
              </a:rPr>
              <a:t>Work is needed to develop open-source tools for the Cal-Adapt Data Explorer that leverage Fifth Assessment data, in a manner that is responsive to participant needs</a:t>
            </a:r>
          </a:p>
        </p:txBody>
      </p:sp>
      <p:sp>
        <p:nvSpPr>
          <p:cNvPr id="6" name="TextBox 5">
            <a:extLst>
              <a:ext uri="{FF2B5EF4-FFF2-40B4-BE49-F238E27FC236}">
                <a16:creationId xmlns:a16="http://schemas.microsoft.com/office/drawing/2014/main" id="{A0BF5F41-14CB-D3F6-68D6-5BEA4255C3CE}"/>
              </a:ext>
            </a:extLst>
          </p:cNvPr>
          <p:cNvSpPr txBox="1"/>
          <p:nvPr/>
        </p:nvSpPr>
        <p:spPr>
          <a:xfrm>
            <a:off x="129251" y="5878459"/>
            <a:ext cx="11933498" cy="584775"/>
          </a:xfrm>
          <a:prstGeom prst="rect">
            <a:avLst/>
          </a:prstGeom>
          <a:noFill/>
        </p:spPr>
        <p:txBody>
          <a:bodyPr wrap="square" rtlCol="0">
            <a:spAutoFit/>
          </a:bodyPr>
          <a:lstStyle/>
          <a:p>
            <a:r>
              <a:rPr lang="en-US" sz="1600" dirty="0">
                <a:solidFill>
                  <a:srgbClr val="C00000"/>
                </a:solidFill>
              </a:rPr>
              <a:t>*The Cal-Adapt Data Explorer is an easy-to-use, web-based data exploration and visualization tool. It is distinct from the Cal-Adapt Analytics Engine, which couples a powerful data platform with analytical resources, scientific guidance, and cloud compute.</a:t>
            </a: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151983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BCFCE-B2C9-3F07-96BA-6D22C77C653F}"/>
              </a:ext>
            </a:extLst>
          </p:cNvPr>
          <p:cNvSpPr>
            <a:spLocks noGrp="1"/>
          </p:cNvSpPr>
          <p:nvPr>
            <p:ph type="title"/>
          </p:nvPr>
        </p:nvSpPr>
        <p:spPr>
          <a:xfrm>
            <a:off x="1376127" y="107820"/>
            <a:ext cx="10057202" cy="1038840"/>
          </a:xfrm>
        </p:spPr>
        <p:txBody>
          <a:bodyPr>
            <a:normAutofit/>
          </a:bodyPr>
          <a:lstStyle/>
          <a:p>
            <a:r>
              <a:rPr lang="en-US" sz="3100" b="1" dirty="0">
                <a:solidFill>
                  <a:srgbClr val="254061"/>
                </a:solidFill>
                <a:latin typeface="Arial"/>
                <a:cs typeface="Arial"/>
              </a:rPr>
              <a:t>Group 1: Development of Tools and Visualizations for the Updated Cal-Adapt Data Explorer</a:t>
            </a:r>
            <a:endParaRPr lang="en-US" sz="3100" dirty="0"/>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3351" y="1426155"/>
            <a:ext cx="10196198" cy="4884109"/>
          </a:xfrm>
        </p:spPr>
        <p:txBody>
          <a:bodyPr>
            <a:normAutofit fontScale="77500" lnSpcReduction="20000"/>
          </a:bodyPr>
          <a:lstStyle/>
          <a:p>
            <a:pPr marL="0" indent="0">
              <a:lnSpc>
                <a:spcPct val="120000"/>
              </a:lnSpc>
              <a:buNone/>
            </a:pPr>
            <a:r>
              <a:rPr lang="en-US" sz="2800" b="1" dirty="0">
                <a:solidFill>
                  <a:schemeClr val="accent1">
                    <a:lumMod val="75000"/>
                  </a:schemeClr>
                </a:solidFill>
                <a:latin typeface="Arial"/>
                <a:cs typeface="Arial"/>
              </a:rPr>
              <a:t>Requirements:</a:t>
            </a:r>
          </a:p>
          <a:p>
            <a:pPr>
              <a:lnSpc>
                <a:spcPct val="120000"/>
              </a:lnSpc>
            </a:pPr>
            <a:r>
              <a:rPr lang="en-US" sz="2300" dirty="0">
                <a:solidFill>
                  <a:schemeClr val="accent1">
                    <a:lumMod val="75000"/>
                  </a:schemeClr>
                </a:solidFill>
                <a:latin typeface="Arial"/>
                <a:cs typeface="Arial"/>
              </a:rPr>
              <a:t>Engage with energy stakeholders and leverage feedback to date to identify development priorities for existing and potential new tools for the Cal-Adapt Data Explorer using Fifth Assessment climate data</a:t>
            </a:r>
          </a:p>
          <a:p>
            <a:pPr>
              <a:lnSpc>
                <a:spcPct val="120000"/>
              </a:lnSpc>
            </a:pPr>
            <a:r>
              <a:rPr lang="en-US" sz="2300" dirty="0">
                <a:solidFill>
                  <a:schemeClr val="accent1">
                    <a:lumMod val="75000"/>
                  </a:schemeClr>
                </a:solidFill>
                <a:latin typeface="Arial"/>
                <a:cs typeface="Arial"/>
              </a:rPr>
              <a:t>Design and develop user-friendly tools that leverage and accurately portray Fifth Assessment data and respond to the needs identified by energy-sector participants</a:t>
            </a:r>
          </a:p>
          <a:p>
            <a:pPr>
              <a:lnSpc>
                <a:spcPct val="120000"/>
              </a:lnSpc>
            </a:pPr>
            <a:r>
              <a:rPr lang="en-US" sz="2300" dirty="0">
                <a:solidFill>
                  <a:schemeClr val="accent1">
                    <a:lumMod val="75000"/>
                  </a:schemeClr>
                </a:solidFill>
                <a:latin typeface="Arial"/>
                <a:cs typeface="Arial"/>
              </a:rPr>
              <a:t>Perform quality assurance and quality control tests on new tools</a:t>
            </a:r>
          </a:p>
          <a:p>
            <a:pPr>
              <a:lnSpc>
                <a:spcPct val="120000"/>
              </a:lnSpc>
            </a:pPr>
            <a:r>
              <a:rPr lang="en-US" sz="2300" dirty="0">
                <a:solidFill>
                  <a:schemeClr val="accent1">
                    <a:lumMod val="75000"/>
                  </a:schemeClr>
                </a:solidFill>
                <a:latin typeface="Arial"/>
                <a:cs typeface="Arial"/>
              </a:rPr>
              <a:t>Provide for operation and maintenance of the cal-adapt.org website for the duration of the project</a:t>
            </a:r>
          </a:p>
          <a:p>
            <a:pPr>
              <a:lnSpc>
                <a:spcPct val="120000"/>
              </a:lnSpc>
            </a:pPr>
            <a:r>
              <a:rPr lang="en-US" sz="2300" dirty="0">
                <a:solidFill>
                  <a:schemeClr val="accent1">
                    <a:lumMod val="75000"/>
                  </a:schemeClr>
                </a:solidFill>
                <a:latin typeface="Arial"/>
                <a:cs typeface="Arial"/>
              </a:rPr>
              <a:t>Sustain a web presence that provides information regarding other CEC grants associated with Cal-Adapt and hosts static content (e.g., wikis, notebooks, blogs, documentation)</a:t>
            </a:r>
          </a:p>
          <a:p>
            <a:pPr>
              <a:lnSpc>
                <a:spcPct val="120000"/>
              </a:lnSpc>
            </a:pPr>
            <a:r>
              <a:rPr lang="en-US" sz="2300" dirty="0">
                <a:solidFill>
                  <a:schemeClr val="accent1">
                    <a:lumMod val="75000"/>
                  </a:schemeClr>
                </a:solidFill>
                <a:latin typeface="Arial"/>
                <a:cs typeface="Arial"/>
              </a:rPr>
              <a:t>Develop a strategy for long-term data storage management. Support from Amazon’s Sustainable Data Initiative currently provides for data storage through January 2026.</a:t>
            </a: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256903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4AF55B29-C7BC-892F-11F3-FB12E77EBA51}"/>
              </a:ext>
            </a:extLst>
          </p:cNvPr>
          <p:cNvSpPr>
            <a:spLocks noGrp="1"/>
          </p:cNvSpPr>
          <p:nvPr>
            <p:ph type="title"/>
          </p:nvPr>
        </p:nvSpPr>
        <p:spPr>
          <a:xfrm>
            <a:off x="1376127" y="107820"/>
            <a:ext cx="10057202" cy="1038840"/>
          </a:xfrm>
        </p:spPr>
        <p:txBody>
          <a:bodyPr>
            <a:normAutofit/>
          </a:bodyPr>
          <a:lstStyle/>
          <a:p>
            <a:r>
              <a:rPr lang="en-US" sz="3100" b="1" dirty="0">
                <a:solidFill>
                  <a:srgbClr val="254061"/>
                </a:solidFill>
                <a:latin typeface="Arial"/>
                <a:cs typeface="Arial"/>
              </a:rPr>
              <a:t>Group 1: Development of Tools and Visualizations for the Updated Cal-Adapt Data Explorer   </a:t>
            </a:r>
            <a:endParaRPr lang="en-US" sz="3100" dirty="0"/>
          </a:p>
        </p:txBody>
      </p:sp>
      <p:sp>
        <p:nvSpPr>
          <p:cNvPr id="6" name="Content Placeholder 5">
            <a:extLst>
              <a:ext uri="{FF2B5EF4-FFF2-40B4-BE49-F238E27FC236}">
                <a16:creationId xmlns:a16="http://schemas.microsoft.com/office/drawing/2014/main" id="{2815003A-EDEF-4D35-B40D-31EDDFA4CE32}"/>
              </a:ext>
            </a:extLst>
          </p:cNvPr>
          <p:cNvSpPr>
            <a:spLocks noGrp="1"/>
          </p:cNvSpPr>
          <p:nvPr/>
        </p:nvSpPr>
        <p:spPr>
          <a:xfrm>
            <a:off x="389681" y="1392846"/>
            <a:ext cx="11412638" cy="53573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b="1">
                <a:solidFill>
                  <a:schemeClr val="accent1">
                    <a:lumMod val="75000"/>
                  </a:schemeClr>
                </a:solidFill>
                <a:latin typeface="Arial"/>
                <a:cs typeface="Arial"/>
              </a:rPr>
              <a:t>Additional requirements to include in Project Narrative:</a:t>
            </a:r>
          </a:p>
          <a:p>
            <a:pPr>
              <a:lnSpc>
                <a:spcPct val="100000"/>
              </a:lnSpc>
            </a:pPr>
            <a:r>
              <a:rPr lang="en-US" sz="2000">
                <a:solidFill>
                  <a:schemeClr val="accent1">
                    <a:lumMod val="75000"/>
                  </a:schemeClr>
                </a:solidFill>
                <a:latin typeface="Arial"/>
                <a:cs typeface="Arial"/>
              </a:rPr>
              <a:t>How the Cal-Adapt tool will be transferred to the CEC or its designee at the end of the agreement term, including training, user guides, and documentation</a:t>
            </a:r>
          </a:p>
          <a:p>
            <a:pPr>
              <a:lnSpc>
                <a:spcPct val="100000"/>
              </a:lnSpc>
            </a:pPr>
            <a:r>
              <a:rPr lang="en-US" sz="2000">
                <a:solidFill>
                  <a:schemeClr val="accent1">
                    <a:lumMod val="75000"/>
                  </a:schemeClr>
                </a:solidFill>
                <a:latin typeface="Arial"/>
                <a:cs typeface="Arial"/>
              </a:rPr>
              <a:t>Appropriate qualifications, experience, financial stability, and capability to complete the project </a:t>
            </a:r>
          </a:p>
          <a:p>
            <a:pPr lvl="1">
              <a:lnSpc>
                <a:spcPct val="100000"/>
              </a:lnSpc>
            </a:pPr>
            <a:r>
              <a:rPr lang="en-US" sz="2000">
                <a:solidFill>
                  <a:schemeClr val="accent1">
                    <a:lumMod val="75000"/>
                  </a:schemeClr>
                </a:solidFill>
                <a:latin typeface="Arial"/>
                <a:cs typeface="Arial"/>
              </a:rPr>
              <a:t>experience with web application development and working with multi-petabyte datasets, as well as familiarity with climate change impacts and planning processes in California</a:t>
            </a:r>
          </a:p>
          <a:p>
            <a:pPr algn="l">
              <a:lnSpc>
                <a:spcPct val="100000"/>
              </a:lnSpc>
            </a:pPr>
            <a:r>
              <a:rPr lang="en-US" sz="2000">
                <a:solidFill>
                  <a:schemeClr val="accent1">
                    <a:lumMod val="75000"/>
                  </a:schemeClr>
                </a:solidFill>
                <a:latin typeface="Arial"/>
                <a:cs typeface="Arial"/>
              </a:rPr>
              <a:t>Allocation for the expected funding needed to support the transfer of management, operations, and maintenance of the Cal-Adapt Data Explorer from the current team (funded by EPC-21-038) to the applicant. Describe how the following efforts will be covered by the budget:</a:t>
            </a:r>
          </a:p>
          <a:p>
            <a:pPr lvl="1">
              <a:lnSpc>
                <a:spcPct val="100000"/>
              </a:lnSpc>
            </a:pPr>
            <a:r>
              <a:rPr lang="en-US" sz="2000">
                <a:solidFill>
                  <a:schemeClr val="accent1">
                    <a:lumMod val="75000"/>
                  </a:schemeClr>
                </a:solidFill>
                <a:latin typeface="Arial"/>
                <a:cs typeface="Arial"/>
              </a:rPr>
              <a:t>Orientation to the Cal-Adapt Data Explorer, including, but not limited to, securing access to the web domain and navigating hosted content and existing tools.</a:t>
            </a:r>
          </a:p>
          <a:p>
            <a:pPr lvl="1">
              <a:lnSpc>
                <a:spcPct val="100000"/>
              </a:lnSpc>
            </a:pPr>
            <a:r>
              <a:rPr lang="en-US" sz="2000">
                <a:solidFill>
                  <a:schemeClr val="accent1">
                    <a:lumMod val="75000"/>
                  </a:schemeClr>
                </a:solidFill>
                <a:latin typeface="Arial"/>
                <a:cs typeface="Arial"/>
              </a:rPr>
              <a:t>Additional elements that would merit dedicated funding (e.g., ongoing working relationships with other Cal-Adapt Enterprise grantees).</a:t>
            </a:r>
          </a:p>
          <a:p>
            <a:endParaRPr lang="en-US" sz="21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88446854-F447-47F1-A8CF-D764B2A4A65D}"/>
              </a:ext>
            </a:extLst>
          </p:cNvPr>
          <p:cNvSpPr>
            <a:spLocks noGrp="1"/>
          </p:cNvSpPr>
          <p:nvPr>
            <p:ph type="sldNum" sz="quarter" idx="12"/>
          </p:nvPr>
        </p:nvSpPr>
        <p:spPr>
          <a:xfrm>
            <a:off x="958495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422743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36A9FF9-E8D7-A033-76FD-3398B6C4958B}"/>
              </a:ext>
            </a:extLst>
          </p:cNvPr>
          <p:cNvSpPr>
            <a:spLocks noGrp="1"/>
          </p:cNvSpPr>
          <p:nvPr>
            <p:ph type="title"/>
          </p:nvPr>
        </p:nvSpPr>
        <p:spPr>
          <a:xfrm>
            <a:off x="1385180" y="208229"/>
            <a:ext cx="10806820" cy="920323"/>
          </a:xfrm>
        </p:spPr>
        <p:txBody>
          <a:bodyPr>
            <a:normAutofit fontScale="90000"/>
          </a:bodyPr>
          <a:lstStyle/>
          <a:p>
            <a:pPr>
              <a:lnSpc>
                <a:spcPct val="100000"/>
              </a:lnSpc>
            </a:pPr>
            <a:r>
              <a:rPr lang="en-US" sz="3100" b="1" dirty="0">
                <a:solidFill>
                  <a:srgbClr val="254061"/>
                </a:solidFill>
                <a:latin typeface="Arial"/>
                <a:cs typeface="Arial"/>
              </a:rPr>
              <a:t>Group 2: Wildfire Planning Tool Leveraging Long-Term Scenarios Developed for California’s Fifth Climate Change Assessment</a:t>
            </a:r>
            <a:endParaRPr lang="en-US" sz="3100"/>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687039"/>
            <a:ext cx="9953978" cy="4351338"/>
          </a:xfrm>
        </p:spPr>
        <p:txBody>
          <a:bodyPr>
            <a:normAutofit fontScale="92500" lnSpcReduction="20000"/>
          </a:bodyPr>
          <a:lstStyle/>
          <a:p>
            <a:pPr marL="0" indent="0">
              <a:lnSpc>
                <a:spcPct val="120000"/>
              </a:lnSpc>
              <a:buNone/>
            </a:pPr>
            <a:r>
              <a:rPr lang="en-US" sz="3200" b="1" dirty="0">
                <a:solidFill>
                  <a:schemeClr val="accent1">
                    <a:lumMod val="75000"/>
                  </a:schemeClr>
                </a:solidFill>
                <a:latin typeface="Arial"/>
                <a:cs typeface="Arial"/>
              </a:rPr>
              <a:t>Funding Amount: </a:t>
            </a:r>
            <a:r>
              <a:rPr lang="en-US" sz="3200" dirty="0">
                <a:solidFill>
                  <a:schemeClr val="accent1">
                    <a:lumMod val="75000"/>
                  </a:schemeClr>
                </a:solidFill>
                <a:latin typeface="Arial"/>
                <a:cs typeface="Arial"/>
              </a:rPr>
              <a:t>$800,000</a:t>
            </a:r>
          </a:p>
          <a:p>
            <a:pPr marL="0" indent="0">
              <a:lnSpc>
                <a:spcPct val="120000"/>
              </a:lnSpc>
              <a:buNone/>
            </a:pPr>
            <a:r>
              <a:rPr lang="en-US" sz="3200" b="1" dirty="0">
                <a:solidFill>
                  <a:schemeClr val="accent1">
                    <a:lumMod val="75000"/>
                  </a:schemeClr>
                </a:solidFill>
                <a:latin typeface="Arial"/>
                <a:cs typeface="Arial"/>
              </a:rPr>
              <a:t>Background:</a:t>
            </a:r>
          </a:p>
          <a:p>
            <a:pPr>
              <a:lnSpc>
                <a:spcPct val="120000"/>
              </a:lnSpc>
            </a:pPr>
            <a:r>
              <a:rPr lang="en-US" dirty="0">
                <a:solidFill>
                  <a:schemeClr val="accent1">
                    <a:lumMod val="75000"/>
                  </a:schemeClr>
                </a:solidFill>
                <a:latin typeface="Arial"/>
                <a:cs typeface="Arial"/>
              </a:rPr>
              <a:t>Long-term wildfire scenarios in production under agreement EPC-18-026 </a:t>
            </a:r>
          </a:p>
          <a:p>
            <a:pPr>
              <a:lnSpc>
                <a:spcPct val="120000"/>
              </a:lnSpc>
            </a:pPr>
            <a:r>
              <a:rPr lang="en-US" dirty="0">
                <a:solidFill>
                  <a:schemeClr val="accent1">
                    <a:lumMod val="75000"/>
                  </a:schemeClr>
                </a:solidFill>
                <a:latin typeface="Arial"/>
                <a:cs typeface="Arial"/>
              </a:rPr>
              <a:t>Dataset will include fire size, fire severity, smoke emissions, fire presence, and number of fires over the California domain through the year 2100 under various climate, vegetation, and land-use scenarios developed as part of the Fifth Assessment</a:t>
            </a:r>
          </a:p>
          <a:p>
            <a:pPr>
              <a:lnSpc>
                <a:spcPct val="120000"/>
              </a:lnSpc>
            </a:pPr>
            <a:r>
              <a:rPr lang="en-US" dirty="0">
                <a:solidFill>
                  <a:schemeClr val="accent1">
                    <a:lumMod val="75000"/>
                  </a:schemeClr>
                </a:solidFill>
                <a:latin typeface="Arial"/>
                <a:cs typeface="Arial"/>
              </a:rPr>
              <a:t>Work is needed to create an open-source tool that enables users to query and analyze dataset in a manner that can inform mid- and long-term planning for wildfire mitigation and grid adaptation projects</a:t>
            </a:r>
          </a:p>
          <a:p>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1A65DB63-82B9-4784-BFF0-F8EF1C7D667C}"/>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83158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7520364-D8A2-D384-AD23-F2E745DC42FE}"/>
              </a:ext>
            </a:extLst>
          </p:cNvPr>
          <p:cNvSpPr txBox="1">
            <a:spLocks noGrp="1"/>
          </p:cNvSpPr>
          <p:nvPr>
            <p:ph type="title" idx="4294967295"/>
          </p:nvPr>
        </p:nvSpPr>
        <p:spPr>
          <a:xfrm>
            <a:off x="1385180" y="208229"/>
            <a:ext cx="10057202" cy="920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54061"/>
                </a:solidFill>
                <a:effectLst/>
                <a:uLnTx/>
                <a:uFillTx/>
                <a:latin typeface="Arial"/>
                <a:ea typeface="+mj-ea"/>
                <a:cs typeface="Arial"/>
              </a:rPr>
              <a:t>Group 2: Wildfire Planning Tool Leveraging Long-Term Scenarios Developed for California’s Fifth Climate Change Assessment   </a:t>
            </a:r>
            <a:endPar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31464" y="1548142"/>
            <a:ext cx="10419128" cy="4915091"/>
          </a:xfrm>
        </p:spPr>
        <p:txBody>
          <a:bodyPr>
            <a:normAutofit fontScale="55000" lnSpcReduction="20000"/>
          </a:bodyPr>
          <a:lstStyle/>
          <a:p>
            <a:pPr marL="0" indent="0">
              <a:lnSpc>
                <a:spcPct val="120000"/>
              </a:lnSpc>
              <a:buNone/>
            </a:pPr>
            <a:r>
              <a:rPr lang="en-US" sz="4700" b="1" dirty="0">
                <a:solidFill>
                  <a:schemeClr val="accent1">
                    <a:lumMod val="75000"/>
                  </a:schemeClr>
                </a:solidFill>
                <a:latin typeface="Arial"/>
                <a:cs typeface="Arial"/>
              </a:rPr>
              <a:t>Requirements:</a:t>
            </a:r>
            <a:endParaRPr lang="en-US" sz="4700" b="1">
              <a:solidFill>
                <a:schemeClr val="accent1">
                  <a:lumMod val="75000"/>
                </a:schemeClr>
              </a:solidFill>
              <a:latin typeface="Arial"/>
              <a:cs typeface="Arial"/>
            </a:endParaRPr>
          </a:p>
          <a:p>
            <a:pPr>
              <a:lnSpc>
                <a:spcPct val="120000"/>
              </a:lnSpc>
            </a:pPr>
            <a:r>
              <a:rPr lang="en-US" sz="4000" dirty="0">
                <a:solidFill>
                  <a:schemeClr val="accent1">
                    <a:lumMod val="75000"/>
                  </a:schemeClr>
                </a:solidFill>
                <a:latin typeface="Arial"/>
                <a:cs typeface="Arial"/>
              </a:rPr>
              <a:t>Engage with energy sector participants to identify planning horizons, functions, interface designs, and other characteristics of a wildfire planning tool that would be both useful and feasible given the available data</a:t>
            </a:r>
            <a:endParaRPr lang="en-US" sz="4000">
              <a:solidFill>
                <a:schemeClr val="accent1">
                  <a:lumMod val="75000"/>
                </a:schemeClr>
              </a:solidFill>
              <a:latin typeface="Arial"/>
              <a:cs typeface="Arial"/>
            </a:endParaRPr>
          </a:p>
          <a:p>
            <a:pPr>
              <a:lnSpc>
                <a:spcPct val="120000"/>
              </a:lnSpc>
            </a:pPr>
            <a:r>
              <a:rPr lang="en-US" sz="4000" dirty="0">
                <a:solidFill>
                  <a:schemeClr val="accent1">
                    <a:lumMod val="75000"/>
                  </a:schemeClr>
                </a:solidFill>
                <a:latin typeface="Arial"/>
                <a:cs typeface="Arial"/>
              </a:rPr>
              <a:t>Design and develop a wildfire planning tool that can explore historic and projected future wildfire risk and exposure model outputs, as well as any other feasible functions that respond to participant-identified gaps or needs</a:t>
            </a:r>
            <a:endParaRPr lang="en-US" sz="4000">
              <a:solidFill>
                <a:schemeClr val="accent1">
                  <a:lumMod val="75000"/>
                </a:schemeClr>
              </a:solidFill>
              <a:latin typeface="Arial"/>
              <a:cs typeface="Arial"/>
            </a:endParaRPr>
          </a:p>
          <a:p>
            <a:pPr>
              <a:lnSpc>
                <a:spcPct val="120000"/>
              </a:lnSpc>
            </a:pPr>
            <a:r>
              <a:rPr lang="en-US" sz="4000" dirty="0">
                <a:solidFill>
                  <a:schemeClr val="accent1">
                    <a:lumMod val="75000"/>
                  </a:schemeClr>
                </a:solidFill>
                <a:latin typeface="Arial"/>
                <a:cs typeface="Arial"/>
              </a:rPr>
              <a:t>Identify other potential energy applications of the available data</a:t>
            </a:r>
            <a:endParaRPr lang="en-US" sz="4000">
              <a:solidFill>
                <a:schemeClr val="accent1">
                  <a:lumMod val="75000"/>
                </a:schemeClr>
              </a:solidFill>
              <a:latin typeface="Arial"/>
              <a:cs typeface="Arial"/>
            </a:endParaRPr>
          </a:p>
          <a:p>
            <a:pPr>
              <a:lnSpc>
                <a:spcPct val="120000"/>
              </a:lnSpc>
            </a:pPr>
            <a:r>
              <a:rPr lang="en-US" sz="4000" dirty="0">
                <a:solidFill>
                  <a:schemeClr val="accent1">
                    <a:lumMod val="75000"/>
                  </a:schemeClr>
                </a:solidFill>
                <a:latin typeface="Arial"/>
                <a:cs typeface="Arial"/>
              </a:rPr>
              <a:t>Perform quality assurance and control tests to ensure proper functionality and data portrayal by the tool</a:t>
            </a:r>
            <a:endParaRPr lang="en-US" sz="4000">
              <a:solidFill>
                <a:schemeClr val="accent1">
                  <a:lumMod val="75000"/>
                </a:schemeClr>
              </a:solidFill>
              <a:latin typeface="Arial"/>
              <a:cs typeface="Arial"/>
            </a:endParaRPr>
          </a:p>
          <a:p>
            <a:pPr>
              <a:lnSpc>
                <a:spcPct val="120000"/>
              </a:lnSpc>
            </a:pPr>
            <a:r>
              <a:rPr lang="en-US" sz="4000" dirty="0">
                <a:solidFill>
                  <a:schemeClr val="accent1">
                    <a:lumMod val="75000"/>
                  </a:schemeClr>
                </a:solidFill>
                <a:latin typeface="Arial"/>
                <a:cs typeface="Arial"/>
              </a:rPr>
              <a:t>Ensure open access to the wildfire planning tool and provide operation and maintenance of the platform for the duration of the project</a:t>
            </a:r>
            <a:endParaRPr lang="en-US" sz="40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7F3503B-E3FC-45A6-91A6-CB6CDAAE5CF4}"/>
              </a:ext>
            </a:extLst>
          </p:cNvPr>
          <p:cNvSpPr>
            <a:spLocks noGrp="1"/>
          </p:cNvSpPr>
          <p:nvPr>
            <p:ph type="sldNum" sz="quarter" idx="12"/>
          </p:nvPr>
        </p:nvSpPr>
        <p:spPr>
          <a:xfrm>
            <a:off x="9764841"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248844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C3015A9-47E9-C918-1607-23EDFF39A5E2}"/>
              </a:ext>
            </a:extLst>
          </p:cNvPr>
          <p:cNvSpPr txBox="1">
            <a:spLocks noGrp="1"/>
          </p:cNvSpPr>
          <p:nvPr>
            <p:ph type="title" idx="4294967295"/>
          </p:nvPr>
        </p:nvSpPr>
        <p:spPr>
          <a:xfrm>
            <a:off x="1385180" y="208229"/>
            <a:ext cx="10057202" cy="920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54061"/>
                </a:solidFill>
                <a:effectLst/>
                <a:uLnTx/>
                <a:uFillTx/>
                <a:latin typeface="Arial"/>
                <a:ea typeface="+mj-ea"/>
                <a:cs typeface="Arial"/>
              </a:rPr>
              <a:t>Group 2: Wildfire Planning Tool Leveraging Long-Term Scenarios Developed for California’s Fifth Climate Change Assessment     </a:t>
            </a:r>
            <a:endPar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4" name="Content Placeholder 5">
            <a:extLst>
              <a:ext uri="{FF2B5EF4-FFF2-40B4-BE49-F238E27FC236}">
                <a16:creationId xmlns:a16="http://schemas.microsoft.com/office/drawing/2014/main" id="{143A9AC3-BB64-4C94-8511-197F17DE394C}"/>
              </a:ext>
            </a:extLst>
          </p:cNvPr>
          <p:cNvSpPr txBox="1">
            <a:spLocks/>
          </p:cNvSpPr>
          <p:nvPr/>
        </p:nvSpPr>
        <p:spPr>
          <a:xfrm>
            <a:off x="745200" y="1557196"/>
            <a:ext cx="10759110" cy="460196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600" b="1" dirty="0">
                <a:solidFill>
                  <a:schemeClr val="accent1">
                    <a:lumMod val="75000"/>
                  </a:schemeClr>
                </a:solidFill>
                <a:latin typeface="Arial"/>
                <a:cs typeface="Arial"/>
              </a:rPr>
              <a:t>Additional requirements to include in Project Narrative:</a:t>
            </a:r>
            <a:endParaRPr lang="en-US" sz="2600" b="1">
              <a:solidFill>
                <a:schemeClr val="accent1">
                  <a:lumMod val="75000"/>
                </a:schemeClr>
              </a:solidFill>
              <a:latin typeface="Arial"/>
              <a:cs typeface="Arial"/>
            </a:endParaRPr>
          </a:p>
          <a:p>
            <a:pPr>
              <a:lnSpc>
                <a:spcPct val="100000"/>
              </a:lnSpc>
            </a:pPr>
            <a:r>
              <a:rPr lang="en-US" dirty="0">
                <a:solidFill>
                  <a:schemeClr val="accent1">
                    <a:lumMod val="75000"/>
                  </a:schemeClr>
                </a:solidFill>
                <a:latin typeface="Arial"/>
                <a:cs typeface="Arial"/>
              </a:rPr>
              <a:t>How the proposed tool could provide ratepayer benefits not currently provided by those currently used by IOUs and other entities responsible for wildfire response.</a:t>
            </a:r>
            <a:endParaRPr lang="en-US">
              <a:solidFill>
                <a:schemeClr val="accent1">
                  <a:lumMod val="75000"/>
                </a:schemeClr>
              </a:solidFill>
              <a:latin typeface="Arial"/>
              <a:cs typeface="Arial"/>
            </a:endParaRPr>
          </a:p>
          <a:p>
            <a:pPr>
              <a:lnSpc>
                <a:spcPct val="100000"/>
              </a:lnSpc>
            </a:pPr>
            <a:r>
              <a:rPr lang="en-US" dirty="0">
                <a:solidFill>
                  <a:schemeClr val="accent1">
                    <a:lumMod val="75000"/>
                  </a:schemeClr>
                </a:solidFill>
                <a:latin typeface="Arial"/>
                <a:cs typeface="Arial"/>
              </a:rPr>
              <a:t>How the wildfire planning tool will be transferred to the CEC or its designee at the end of the agreement term, including training, user guides, and documentation</a:t>
            </a:r>
            <a:endParaRPr lang="en-US">
              <a:solidFill>
                <a:schemeClr val="accent1">
                  <a:lumMod val="75000"/>
                </a:schemeClr>
              </a:solidFill>
              <a:latin typeface="Arial"/>
              <a:cs typeface="Arial"/>
            </a:endParaRPr>
          </a:p>
          <a:p>
            <a:pPr>
              <a:lnSpc>
                <a:spcPct val="100000"/>
              </a:lnSpc>
            </a:pPr>
            <a:r>
              <a:rPr lang="en-US" dirty="0">
                <a:solidFill>
                  <a:schemeClr val="accent1">
                    <a:lumMod val="75000"/>
                  </a:schemeClr>
                </a:solidFill>
                <a:latin typeface="Arial"/>
                <a:cs typeface="Arial"/>
              </a:rPr>
              <a:t>Appropriate qualifications, experience, financial stability, and capability to complete the project</a:t>
            </a:r>
            <a:endParaRPr lang="en-US">
              <a:solidFill>
                <a:schemeClr val="accent1">
                  <a:lumMod val="75000"/>
                </a:schemeClr>
              </a:solidFill>
              <a:latin typeface="Arial"/>
              <a:cs typeface="Arial"/>
            </a:endParaRPr>
          </a:p>
          <a:p>
            <a:pPr lvl="1">
              <a:lnSpc>
                <a:spcPct val="100000"/>
              </a:lnSpc>
              <a:spcBef>
                <a:spcPts val="1000"/>
              </a:spcBef>
            </a:pPr>
            <a:r>
              <a:rPr lang="en-US" dirty="0">
                <a:solidFill>
                  <a:schemeClr val="accent1">
                    <a:lumMod val="75000"/>
                  </a:schemeClr>
                </a:solidFill>
                <a:latin typeface="Arial"/>
                <a:cs typeface="Arial"/>
              </a:rPr>
              <a:t>Experience with web application development and working with large datasets, expertise in climate and wildfire science, and familiarity with utility wildfire planning processes in California</a:t>
            </a:r>
            <a:endParaRPr lang="en-US">
              <a:solidFill>
                <a:schemeClr val="accent1">
                  <a:lumMod val="75000"/>
                </a:schemeClr>
              </a:solidFill>
              <a:latin typeface="Arial"/>
              <a:cs typeface="Arial"/>
            </a:endParaRP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C114F5FE-DA3B-46F5-8B39-B94EA56DE6E4}"/>
              </a:ext>
            </a:extLst>
          </p:cNvPr>
          <p:cNvSpPr>
            <a:spLocks noGrp="1"/>
          </p:cNvSpPr>
          <p:nvPr>
            <p:ph type="sldNum" sz="quarter" idx="12"/>
          </p:nvPr>
        </p:nvSpPr>
        <p:spPr>
          <a:xfrm>
            <a:off x="9539983"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396057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408876" y="83361"/>
            <a:ext cx="9953978" cy="1038840"/>
          </a:xfrm>
        </p:spPr>
        <p:txBody>
          <a:bodyPr>
            <a:normAutofit fontScale="90000"/>
          </a:bodyPr>
          <a:lstStyle/>
          <a:p>
            <a:pPr algn="l">
              <a:lnSpc>
                <a:spcPct val="100000"/>
              </a:lnSpc>
            </a:pPr>
            <a:r>
              <a:rPr lang="en-US" sz="3200" b="1" dirty="0">
                <a:solidFill>
                  <a:srgbClr val="254061"/>
                </a:solidFill>
                <a:latin typeface="Arial"/>
                <a:cs typeface="Arial"/>
              </a:rPr>
              <a:t>Group 3: Integration of Climate-Informed Science into Open Near-Term Wildfire Modeling Platform</a:t>
            </a:r>
            <a:endParaRPr lang="en-US" sz="3200" b="1">
              <a:solidFill>
                <a:srgbClr val="254061"/>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9577" y="1384460"/>
            <a:ext cx="10774538" cy="5078773"/>
          </a:xfrm>
        </p:spPr>
        <p:txBody>
          <a:bodyPr>
            <a:normAutofit/>
          </a:bodyPr>
          <a:lstStyle/>
          <a:p>
            <a:pPr marL="0" indent="0">
              <a:lnSpc>
                <a:spcPct val="100000"/>
              </a:lnSpc>
              <a:buNone/>
            </a:pPr>
            <a:r>
              <a:rPr lang="en-US" sz="3200" b="1" dirty="0">
                <a:solidFill>
                  <a:schemeClr val="accent1">
                    <a:lumMod val="75000"/>
                  </a:schemeClr>
                </a:solidFill>
                <a:latin typeface="Arial"/>
                <a:cs typeface="Arial"/>
              </a:rPr>
              <a:t>Funding Amount: </a:t>
            </a:r>
            <a:r>
              <a:rPr lang="en-US" sz="3200" dirty="0">
                <a:solidFill>
                  <a:schemeClr val="accent1">
                    <a:lumMod val="75000"/>
                  </a:schemeClr>
                </a:solidFill>
                <a:latin typeface="Arial"/>
                <a:cs typeface="Arial"/>
              </a:rPr>
              <a:t>$1,000,000</a:t>
            </a:r>
            <a:endParaRPr lang="en-US" sz="3200">
              <a:solidFill>
                <a:schemeClr val="accent1">
                  <a:lumMod val="75000"/>
                </a:schemeClr>
              </a:solidFill>
              <a:latin typeface="Arial"/>
              <a:cs typeface="Arial"/>
            </a:endParaRPr>
          </a:p>
          <a:p>
            <a:pPr marL="0" indent="0">
              <a:lnSpc>
                <a:spcPct val="100000"/>
              </a:lnSpc>
              <a:buNone/>
            </a:pPr>
            <a:r>
              <a:rPr lang="en-US" sz="3200" b="1" dirty="0">
                <a:solidFill>
                  <a:schemeClr val="accent1">
                    <a:lumMod val="75000"/>
                  </a:schemeClr>
                </a:solidFill>
                <a:latin typeface="Arial"/>
                <a:cs typeface="Arial"/>
              </a:rPr>
              <a:t>Background:</a:t>
            </a:r>
            <a:endParaRPr lang="en-US" sz="3200" b="1">
              <a:solidFill>
                <a:schemeClr val="accent1">
                  <a:lumMod val="75000"/>
                </a:schemeClr>
              </a:solidFill>
              <a:latin typeface="Arial"/>
              <a:cs typeface="Arial"/>
            </a:endParaRPr>
          </a:p>
          <a:p>
            <a:pPr>
              <a:lnSpc>
                <a:spcPct val="100000"/>
              </a:lnSpc>
            </a:pPr>
            <a:r>
              <a:rPr lang="en-US" sz="2600" dirty="0">
                <a:solidFill>
                  <a:schemeClr val="accent1">
                    <a:lumMod val="75000"/>
                  </a:schemeClr>
                </a:solidFill>
                <a:latin typeface="Arial"/>
                <a:cs typeface="Arial"/>
              </a:rPr>
              <a:t>Scientific advancements made in climate-driven weather wildfire behavior provided by EPC-18-026 </a:t>
            </a:r>
            <a:endParaRPr lang="en-US" sz="2600">
              <a:solidFill>
                <a:schemeClr val="accent1">
                  <a:lumMod val="75000"/>
                </a:schemeClr>
              </a:solidFill>
              <a:latin typeface="Arial"/>
              <a:cs typeface="Arial"/>
            </a:endParaRPr>
          </a:p>
          <a:p>
            <a:pPr>
              <a:lnSpc>
                <a:spcPct val="100000"/>
              </a:lnSpc>
            </a:pPr>
            <a:r>
              <a:rPr lang="en-US" sz="2600" dirty="0">
                <a:solidFill>
                  <a:schemeClr val="accent1">
                    <a:lumMod val="75000"/>
                  </a:schemeClr>
                </a:solidFill>
                <a:latin typeface="Arial"/>
                <a:cs typeface="Arial"/>
              </a:rPr>
              <a:t>Scientific advancements not yet incorporated into an open, near-term wildfire modeling platform </a:t>
            </a:r>
            <a:endParaRPr lang="en-US" sz="2600">
              <a:solidFill>
                <a:schemeClr val="accent1">
                  <a:lumMod val="75000"/>
                </a:schemeClr>
              </a:solidFill>
              <a:latin typeface="Arial"/>
              <a:cs typeface="Arial"/>
            </a:endParaRPr>
          </a:p>
          <a:p>
            <a:pPr>
              <a:lnSpc>
                <a:spcPct val="100000"/>
              </a:lnSpc>
            </a:pPr>
            <a:r>
              <a:rPr lang="en-US" sz="2600" dirty="0">
                <a:solidFill>
                  <a:schemeClr val="accent1">
                    <a:lumMod val="75000"/>
                  </a:schemeClr>
                </a:solidFill>
                <a:latin typeface="Arial"/>
                <a:cs typeface="Arial"/>
              </a:rPr>
              <a:t>Work needed to integrate a dynamic coupled weather-wildfire behavior model into an open-source platform that produces near-term, climate-informed outputs that support situational awareness and respond to participant-identified needs</a:t>
            </a: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941FC15-FD57-4100-9267-8DB570FBD673}"/>
              </a:ext>
            </a:extLst>
          </p:cNvPr>
          <p:cNvSpPr>
            <a:spLocks noGrp="1"/>
          </p:cNvSpPr>
          <p:nvPr>
            <p:ph type="sldNum" sz="quarter" idx="12"/>
          </p:nvPr>
        </p:nvSpPr>
        <p:spPr>
          <a:xfrm>
            <a:off x="949501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349602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3126378375"/>
              </p:ext>
            </p:extLst>
          </p:nvPr>
        </p:nvGraphicFramePr>
        <p:xfrm>
          <a:off x="1203366" y="1227304"/>
          <a:ext cx="10150434" cy="5373724"/>
        </p:xfrm>
        <a:graphic>
          <a:graphicData uri="http://schemas.openxmlformats.org/drawingml/2006/table">
            <a:tbl>
              <a:tblPr firstRow="1" bandRow="1">
                <a:tableStyleId>{0660B408-B3CF-4A94-85FC-2B1E0A45F4A2}</a:tableStyleId>
              </a:tblPr>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kern="1200">
                          <a:solidFill>
                            <a:schemeClr val="lt1"/>
                          </a:solidFill>
                        </a:rPr>
                        <a:t>Time</a:t>
                      </a:r>
                      <a:endParaRPr lang="en-US" sz="2000" b="1" kern="120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solidFill>
                            <a:schemeClr val="tx1"/>
                          </a:solidFill>
                        </a:rPr>
                        <a:t>Solicitation Background</a:t>
                      </a:r>
                    </a:p>
                    <a:p>
                      <a:pPr marL="285750" indent="-285750">
                        <a:buFont typeface="Arial" panose="020B0604020202020204" pitchFamily="34" charset="0"/>
                        <a:buChar char="•"/>
                      </a:pPr>
                      <a:r>
                        <a:rPr lang="en-US" sz="2400">
                          <a:solidFill>
                            <a:schemeClr val="tx1"/>
                          </a:solidFill>
                        </a:rPr>
                        <a:t>EPIC </a:t>
                      </a:r>
                      <a:r>
                        <a:rPr lang="en-US" sz="2400" baseline="0"/>
                        <a:t>Research 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Application Requirements</a:t>
                      </a:r>
                    </a:p>
                    <a:p>
                      <a:pPr marL="285750" indent="-285750">
                        <a:buFont typeface="Arial" panose="020B0604020202020204" pitchFamily="34" charset="0"/>
                        <a:buChar char="•"/>
                      </a:pPr>
                      <a:r>
                        <a:rPr lang="en-US" sz="2400" dirty="0"/>
                        <a:t>Project Group Requirements</a:t>
                      </a:r>
                    </a:p>
                    <a:p>
                      <a:pPr marL="285750" indent="-285750">
                        <a:buFont typeface="Arial" panose="020B0604020202020204" pitchFamily="34" charset="0"/>
                        <a:buChar char="•"/>
                      </a:pPr>
                      <a:r>
                        <a:rPr lang="en-US" sz="2400" dirty="0"/>
                        <a:t>Attachments</a:t>
                      </a:r>
                    </a:p>
                    <a:p>
                      <a:pPr marL="285750" indent="-285750">
                        <a:buFont typeface="Arial" panose="020B0604020202020204" pitchFamily="34" charset="0"/>
                        <a:buChar char="•"/>
                      </a:pPr>
                      <a:r>
                        <a:rPr lang="en-US" sz="2400" dirty="0"/>
                        <a:t>Submission Process</a:t>
                      </a:r>
                    </a:p>
                    <a:p>
                      <a:pPr marL="285750" indent="-285750">
                        <a:buFont typeface="Arial" panose="020B0604020202020204" pitchFamily="34" charset="0"/>
                        <a:buChar char="•"/>
                      </a:pPr>
                      <a:r>
                        <a:rPr lang="en-US" sz="2400" dirty="0"/>
                        <a:t>Evaluation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Adjourn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972DB-213F-7DC6-CD1B-B145CDFA62D1}"/>
              </a:ext>
            </a:extLst>
          </p:cNvPr>
          <p:cNvSpPr>
            <a:spLocks noGrp="1"/>
          </p:cNvSpPr>
          <p:nvPr>
            <p:ph type="title"/>
          </p:nvPr>
        </p:nvSpPr>
        <p:spPr>
          <a:xfrm>
            <a:off x="1408876" y="83361"/>
            <a:ext cx="9953978" cy="1038840"/>
          </a:xfrm>
        </p:spPr>
        <p:txBody>
          <a:bodyPr>
            <a:normAutofit fontScale="90000"/>
          </a:bodyPr>
          <a:lstStyle/>
          <a:p>
            <a:pPr algn="l">
              <a:lnSpc>
                <a:spcPct val="100000"/>
              </a:lnSpc>
            </a:pPr>
            <a:r>
              <a:rPr lang="en-US" sz="3200" b="1" dirty="0">
                <a:solidFill>
                  <a:srgbClr val="254061"/>
                </a:solidFill>
                <a:latin typeface="Arial"/>
                <a:cs typeface="Arial"/>
              </a:rPr>
              <a:t>Group 3: Integration of Climate-Informed Science into Open Near-Term Wildfire Modeling Platform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9577" y="1290233"/>
            <a:ext cx="10502934" cy="5092459"/>
          </a:xfrm>
        </p:spPr>
        <p:txBody>
          <a:bodyPr vert="horz" lIns="91440" tIns="45720" rIns="91440" bIns="45720" rtlCol="0" anchor="t">
            <a:noAutofit/>
          </a:bodyPr>
          <a:lstStyle/>
          <a:p>
            <a:pPr marL="0" indent="0">
              <a:lnSpc>
                <a:spcPct val="100000"/>
              </a:lnSpc>
              <a:buNone/>
            </a:pPr>
            <a:r>
              <a:rPr lang="en-US" sz="2600" b="1" dirty="0">
                <a:solidFill>
                  <a:schemeClr val="accent1">
                    <a:lumMod val="75000"/>
                  </a:schemeClr>
                </a:solidFill>
                <a:latin typeface="Arial"/>
                <a:cs typeface="Arial"/>
              </a:rPr>
              <a:t>Requirements:</a:t>
            </a:r>
            <a:endParaRPr lang="en-US" sz="2600" b="1">
              <a:solidFill>
                <a:schemeClr val="accent1">
                  <a:lumMod val="75000"/>
                </a:schemeClr>
              </a:solidFill>
              <a:latin typeface="Arial"/>
              <a:cs typeface="Arial"/>
            </a:endParaRPr>
          </a:p>
          <a:p>
            <a:pPr>
              <a:lnSpc>
                <a:spcPct val="100000"/>
              </a:lnSpc>
            </a:pPr>
            <a:r>
              <a:rPr lang="en-US" sz="2000" dirty="0">
                <a:solidFill>
                  <a:schemeClr val="accent1">
                    <a:lumMod val="75000"/>
                  </a:schemeClr>
                </a:solidFill>
                <a:latin typeface="Arial"/>
                <a:cs typeface="Arial"/>
              </a:rPr>
              <a:t>Engage with energy sector participants to identify best use cases and data outputs of the platform, and to determine the spatial and temporal resolution of outputs that would best support relevant planning horizons and more efficient and targeted dispatch of wildfire mitigation solutions</a:t>
            </a:r>
            <a:endParaRPr lang="en-US" sz="2000">
              <a:solidFill>
                <a:schemeClr val="accent1">
                  <a:lumMod val="75000"/>
                </a:schemeClr>
              </a:solidFill>
              <a:latin typeface="Arial"/>
              <a:cs typeface="Arial"/>
            </a:endParaRPr>
          </a:p>
          <a:p>
            <a:pPr>
              <a:lnSpc>
                <a:spcPct val="100000"/>
              </a:lnSpc>
            </a:pPr>
            <a:r>
              <a:rPr lang="en-US" sz="2000" dirty="0">
                <a:solidFill>
                  <a:schemeClr val="accent1">
                    <a:lumMod val="75000"/>
                  </a:schemeClr>
                </a:solidFill>
                <a:latin typeface="Arial"/>
                <a:cs typeface="Arial"/>
              </a:rPr>
              <a:t>Design and implement a methodology for incorporating a dynamic coupled weather-wildfire behavior model into an open-source platform that produces near-term, climate-informed outputs that support situational awareness and respond to participant-identified needs</a:t>
            </a:r>
            <a:endParaRPr lang="en-US" sz="2000">
              <a:solidFill>
                <a:schemeClr val="accent1">
                  <a:lumMod val="75000"/>
                </a:schemeClr>
              </a:solidFill>
              <a:latin typeface="Arial"/>
              <a:cs typeface="Arial"/>
            </a:endParaRPr>
          </a:p>
          <a:p>
            <a:pPr>
              <a:lnSpc>
                <a:spcPct val="100000"/>
              </a:lnSpc>
            </a:pPr>
            <a:r>
              <a:rPr lang="en-US" sz="2000" dirty="0">
                <a:solidFill>
                  <a:schemeClr val="accent1">
                    <a:lumMod val="75000"/>
                  </a:schemeClr>
                </a:solidFill>
                <a:latin typeface="Arial"/>
                <a:cs typeface="Arial"/>
              </a:rPr>
              <a:t>Continue to advance the next generation of wildland fuels data across California</a:t>
            </a:r>
            <a:endParaRPr lang="en-US" sz="2000">
              <a:solidFill>
                <a:schemeClr val="accent1">
                  <a:lumMod val="75000"/>
                </a:schemeClr>
              </a:solidFill>
              <a:latin typeface="Arial"/>
              <a:cs typeface="Arial"/>
            </a:endParaRPr>
          </a:p>
          <a:p>
            <a:pPr>
              <a:lnSpc>
                <a:spcPct val="100000"/>
              </a:lnSpc>
            </a:pPr>
            <a:r>
              <a:rPr lang="en-US" sz="2000" dirty="0">
                <a:solidFill>
                  <a:schemeClr val="accent1">
                    <a:lumMod val="75000"/>
                  </a:schemeClr>
                </a:solidFill>
                <a:latin typeface="Arial"/>
                <a:cs typeface="Arial"/>
              </a:rPr>
              <a:t>Ensure open accessibility and user-friendliness of the platform</a:t>
            </a:r>
            <a:endParaRPr lang="en-US" sz="2000">
              <a:solidFill>
                <a:schemeClr val="accent1">
                  <a:lumMod val="75000"/>
                </a:schemeClr>
              </a:solidFill>
              <a:latin typeface="Arial"/>
              <a:cs typeface="Arial"/>
            </a:endParaRPr>
          </a:p>
          <a:p>
            <a:pPr>
              <a:lnSpc>
                <a:spcPct val="100000"/>
              </a:lnSpc>
            </a:pPr>
            <a:r>
              <a:rPr lang="en-US" sz="2000" dirty="0">
                <a:solidFill>
                  <a:schemeClr val="accent1">
                    <a:lumMod val="75000"/>
                  </a:schemeClr>
                </a:solidFill>
                <a:latin typeface="Arial"/>
                <a:cs typeface="Arial"/>
              </a:rPr>
              <a:t>Incorporate capacity to benchmark the platform’s forecasts against actual fire size, spread, and other metrics to track accuracy of the model and develop a methodology for analysis and recalibration based on these results</a:t>
            </a:r>
            <a:endParaRPr lang="en-US" sz="20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BF147D6D-B2E5-4C8B-B2EB-F40292DA2AE2}"/>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222234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8DDA29E-F5BF-1360-91BF-71EE1C995D09}"/>
              </a:ext>
            </a:extLst>
          </p:cNvPr>
          <p:cNvSpPr>
            <a:spLocks noGrp="1"/>
          </p:cNvSpPr>
          <p:nvPr>
            <p:ph type="title"/>
          </p:nvPr>
        </p:nvSpPr>
        <p:spPr>
          <a:xfrm>
            <a:off x="1408876" y="83361"/>
            <a:ext cx="9953978" cy="1038840"/>
          </a:xfrm>
        </p:spPr>
        <p:txBody>
          <a:bodyPr>
            <a:normAutofit fontScale="90000"/>
          </a:bodyPr>
          <a:lstStyle/>
          <a:p>
            <a:pPr algn="l">
              <a:lnSpc>
                <a:spcPct val="100000"/>
              </a:lnSpc>
            </a:pPr>
            <a:r>
              <a:rPr lang="en-US" sz="3200" b="1" dirty="0">
                <a:solidFill>
                  <a:srgbClr val="254061"/>
                </a:solidFill>
                <a:latin typeface="Arial"/>
                <a:cs typeface="Arial"/>
              </a:rPr>
              <a:t>Group 3: Integration of Climate-Informed Science into Open Near-Term Wildfire Modeling Platform </a:t>
            </a:r>
          </a:p>
        </p:txBody>
      </p:sp>
      <p:sp>
        <p:nvSpPr>
          <p:cNvPr id="11" name="Content Placeholder 5">
            <a:extLst>
              <a:ext uri="{FF2B5EF4-FFF2-40B4-BE49-F238E27FC236}">
                <a16:creationId xmlns:a16="http://schemas.microsoft.com/office/drawing/2014/main" id="{E587FD89-8B23-0982-EB9A-BD909C676759}"/>
              </a:ext>
            </a:extLst>
          </p:cNvPr>
          <p:cNvSpPr txBox="1">
            <a:spLocks/>
          </p:cNvSpPr>
          <p:nvPr/>
        </p:nvSpPr>
        <p:spPr>
          <a:xfrm>
            <a:off x="745200" y="1342663"/>
            <a:ext cx="10718110" cy="497711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None/>
            </a:pPr>
            <a:r>
              <a:rPr lang="en-US" sz="4400" b="1" dirty="0">
                <a:solidFill>
                  <a:schemeClr val="accent1">
                    <a:lumMod val="75000"/>
                  </a:schemeClr>
                </a:solidFill>
                <a:latin typeface="Arial"/>
                <a:cs typeface="Arial"/>
              </a:rPr>
              <a:t>Additional requirements to include in Project Narrative:</a:t>
            </a:r>
          </a:p>
          <a:p>
            <a:pPr>
              <a:lnSpc>
                <a:spcPct val="120000"/>
              </a:lnSpc>
            </a:pPr>
            <a:r>
              <a:rPr lang="en-US" sz="3200" dirty="0">
                <a:solidFill>
                  <a:schemeClr val="accent1">
                    <a:lumMod val="75000"/>
                  </a:schemeClr>
                </a:solidFill>
                <a:latin typeface="Arial"/>
                <a:cs typeface="Arial"/>
              </a:rPr>
              <a:t>How the platform could provide ratepayer benefits not currently provided by those currently used by IOUs and other entities responsible for wildfire response.</a:t>
            </a:r>
          </a:p>
          <a:p>
            <a:pPr>
              <a:lnSpc>
                <a:spcPct val="120000"/>
              </a:lnSpc>
            </a:pPr>
            <a:r>
              <a:rPr lang="en-US" sz="3200" dirty="0">
                <a:solidFill>
                  <a:schemeClr val="accent1">
                    <a:lumMod val="75000"/>
                  </a:schemeClr>
                </a:solidFill>
                <a:latin typeface="Arial"/>
                <a:cs typeface="Arial"/>
              </a:rPr>
              <a:t>Whether the project will either a) develop a new modeling platform, or b) leverage an existing modeling platform. </a:t>
            </a:r>
          </a:p>
          <a:p>
            <a:pPr lvl="1">
              <a:lnSpc>
                <a:spcPct val="120000"/>
              </a:lnSpc>
              <a:spcBef>
                <a:spcPts val="1000"/>
              </a:spcBef>
            </a:pPr>
            <a:r>
              <a:rPr lang="en-US" sz="3200" dirty="0">
                <a:solidFill>
                  <a:schemeClr val="accent1">
                    <a:lumMod val="75000"/>
                  </a:schemeClr>
                </a:solidFill>
                <a:latin typeface="Arial"/>
                <a:cs typeface="Arial"/>
              </a:rPr>
              <a:t>Describe the proposed process for incorporating best available wildfire behavior science into the modeling platform, including EPIC-funded science produced by EPC-18-026 as well as any other advancements deemed relevant</a:t>
            </a:r>
          </a:p>
          <a:p>
            <a:pPr>
              <a:lnSpc>
                <a:spcPct val="120000"/>
              </a:lnSpc>
            </a:pPr>
            <a:r>
              <a:rPr lang="en-US" sz="3200" dirty="0">
                <a:solidFill>
                  <a:schemeClr val="accent1">
                    <a:lumMod val="75000"/>
                  </a:schemeClr>
                </a:solidFill>
                <a:latin typeface="Arial"/>
                <a:cs typeface="Arial"/>
              </a:rPr>
              <a:t>How the modeling tool will be transferred to the CEC or its designee at the end of the agreement term, including training, user guides, and documentation</a:t>
            </a:r>
          </a:p>
          <a:p>
            <a:pPr>
              <a:lnSpc>
                <a:spcPct val="120000"/>
              </a:lnSpc>
            </a:pPr>
            <a:r>
              <a:rPr lang="en-US" sz="3200" dirty="0">
                <a:solidFill>
                  <a:schemeClr val="accent1">
                    <a:lumMod val="75000"/>
                  </a:schemeClr>
                </a:solidFill>
                <a:latin typeface="Arial"/>
                <a:cs typeface="Arial"/>
              </a:rPr>
              <a:t>Appropriate qualifications, experience, financial stability, and capability to complete the project</a:t>
            </a:r>
          </a:p>
          <a:p>
            <a:pPr lvl="1">
              <a:lnSpc>
                <a:spcPct val="120000"/>
              </a:lnSpc>
              <a:spcBef>
                <a:spcPts val="1000"/>
              </a:spcBef>
            </a:pPr>
            <a:r>
              <a:rPr lang="en-US" sz="3200" dirty="0">
                <a:solidFill>
                  <a:schemeClr val="accent1">
                    <a:lumMod val="75000"/>
                  </a:schemeClr>
                </a:solidFill>
                <a:latin typeface="Arial"/>
                <a:cs typeface="Arial"/>
              </a:rPr>
              <a:t>Experience with web application development, wildfire modeling, and familiarity with climate change impacts and planning processes in California</a:t>
            </a:r>
          </a:p>
        </p:txBody>
      </p:sp>
      <p:sp>
        <p:nvSpPr>
          <p:cNvPr id="2" name="Slide Number Placeholder 1">
            <a:extLst>
              <a:ext uri="{FF2B5EF4-FFF2-40B4-BE49-F238E27FC236}">
                <a16:creationId xmlns:a16="http://schemas.microsoft.com/office/drawing/2014/main" id="{04C8DC1A-6885-4EFB-ACDF-99B83F827E44}"/>
              </a:ext>
            </a:extLst>
          </p:cNvPr>
          <p:cNvSpPr>
            <a:spLocks noGrp="1"/>
          </p:cNvSpPr>
          <p:nvPr>
            <p:ph type="sldNum" sz="quarter" idx="12"/>
          </p:nvPr>
        </p:nvSpPr>
        <p:spPr>
          <a:xfrm>
            <a:off x="9659910"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24329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dirty="0">
                <a:solidFill>
                  <a:schemeClr val="accent1">
                    <a:lumMod val="75000"/>
                  </a:schemeClr>
                </a:solidFill>
                <a:latin typeface="Arial"/>
                <a:cs typeface="Arial"/>
              </a:rPr>
              <a:t>This is an open solicitation for public and private entities.</a:t>
            </a:r>
          </a:p>
          <a:p>
            <a:r>
              <a:rPr lang="en-US" sz="3200" dirty="0">
                <a:solidFill>
                  <a:schemeClr val="accent1">
                    <a:lumMod val="75000"/>
                  </a:schemeClr>
                </a:solidFill>
                <a:latin typeface="Arial"/>
                <a:cs typeface="Arial"/>
              </a:rPr>
              <a:t>Applicants must accept applicable EPIC terms and conditions.</a:t>
            </a:r>
          </a:p>
          <a:p>
            <a:pPr marL="803275" lvl="1" indent="-395288" defTabSz="803275">
              <a:buFont typeface="Courier New" panose="02070309020205020404" pitchFamily="49" charset="0"/>
              <a:buChar char="o"/>
            </a:pPr>
            <a:r>
              <a:rPr lang="en-US" sz="3200" dirty="0">
                <a:solidFill>
                  <a:schemeClr val="accent1">
                    <a:lumMod val="75000"/>
                  </a:schemeClr>
                </a:solidFill>
                <a:latin typeface="Arial"/>
                <a:cs typeface="Arial"/>
              </a:rPr>
              <a:t>Standard, UC, and DOE T&amp;Cs available online: </a:t>
            </a:r>
            <a:r>
              <a:rPr lang="en-US" sz="3200" dirty="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dirty="0">
              <a:solidFill>
                <a:srgbClr val="4F81BD"/>
              </a:solidFill>
              <a:latin typeface="Arial"/>
              <a:cs typeface="Arial"/>
            </a:endParaRPr>
          </a:p>
          <a:p>
            <a:r>
              <a:rPr lang="en-US" sz="3200" dirty="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dirty="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3782037029"/>
              </p:ext>
            </p:extLst>
          </p:nvPr>
        </p:nvGraphicFramePr>
        <p:xfrm>
          <a:off x="1119188" y="1403594"/>
          <a:ext cx="9011983" cy="4138176"/>
        </p:xfrm>
        <a:graphic>
          <a:graphicData uri="http://schemas.openxmlformats.org/drawingml/2006/table">
            <a:tbl>
              <a:tblPr firstRow="1" bandRow="1">
                <a:tableStyleId>{5C22544A-7EE6-4342-B048-85BDC9FD1C3A}</a:tableStyleId>
              </a:tblPr>
              <a:tblGrid>
                <a:gridCol w="4035171">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505888">
                <a:tc>
                  <a:txBody>
                    <a:bodyPr/>
                    <a:lstStyle/>
                    <a:p>
                      <a:pPr algn="r"/>
                      <a:r>
                        <a:rPr lang="en-US" sz="1800" dirty="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include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dirty="0"/>
                        <a:t>1. Executive Summary (.docx)</a:t>
                      </a:r>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8. Past Projects Information Form (.docx, .pdf)</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92653">
                <a:tc>
                  <a:txBody>
                    <a:bodyPr/>
                    <a:lstStyle/>
                    <a:p>
                      <a:r>
                        <a:rPr lang="en-US" sz="1800"/>
                        <a:t>2. Project Narrative (.docx)</a:t>
                      </a:r>
                    </a:p>
                  </a:txBody>
                  <a:tcPr/>
                </a:tc>
                <a:tc>
                  <a:txBody>
                    <a:bodyPr/>
                    <a:lstStyle/>
                    <a:p>
                      <a:r>
                        <a:rPr lang="en-US" sz="1800"/>
                        <a:t>9. Commitment and Support Letters (.pdf) </a:t>
                      </a:r>
                    </a:p>
                  </a:txBody>
                  <a:tcPr/>
                </a:tc>
                <a:extLst>
                  <a:ext uri="{0D108BD9-81ED-4DB2-BD59-A6C34878D82A}">
                    <a16:rowId xmlns:a16="http://schemas.microsoft.com/office/drawing/2014/main" val="10003"/>
                  </a:ext>
                </a:extLst>
              </a:tr>
              <a:tr h="492653">
                <a:tc>
                  <a:txBody>
                    <a:bodyPr/>
                    <a:lstStyle/>
                    <a:p>
                      <a:r>
                        <a:rPr lang="en-US" sz="1800"/>
                        <a:t>3.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10. Project Performance Metrics</a:t>
                      </a:r>
                    </a:p>
                  </a:txBody>
                  <a:tcPr/>
                </a:tc>
                <a:extLst>
                  <a:ext uri="{0D108BD9-81ED-4DB2-BD59-A6C34878D82A}">
                    <a16:rowId xmlns:a16="http://schemas.microsoft.com/office/drawing/2014/main" val="10004"/>
                  </a:ext>
                </a:extLst>
              </a:tr>
              <a:tr h="528943">
                <a:tc>
                  <a:txBody>
                    <a:bodyPr/>
                    <a:lstStyle/>
                    <a:p>
                      <a:r>
                        <a:rPr lang="en-US" sz="1800"/>
                        <a:t>4. Scope of Work (.docx)</a:t>
                      </a:r>
                    </a:p>
                  </a:txBody>
                  <a:tcPr/>
                </a:tc>
                <a:tc>
                  <a:txBody>
                    <a:bodyPr/>
                    <a:lstStyle/>
                    <a:p>
                      <a:r>
                        <a:rPr lang="en-US" sz="1800"/>
                        <a:t>11. </a:t>
                      </a:r>
                      <a:r>
                        <a:rPr lang="fr-FR" sz="1800"/>
                        <a:t>Applicant Declaration  (.docx)</a:t>
                      </a:r>
                      <a:endParaRPr lang="en-US" sz="1800"/>
                    </a:p>
                  </a:txBody>
                  <a:tcPr/>
                </a:tc>
                <a:extLst>
                  <a:ext uri="{0D108BD9-81ED-4DB2-BD59-A6C34878D82A}">
                    <a16:rowId xmlns:a16="http://schemas.microsoft.com/office/drawing/2014/main" val="10005"/>
                  </a:ext>
                </a:extLst>
              </a:tr>
              <a:tr h="492653">
                <a:tc>
                  <a:txBody>
                    <a:bodyPr/>
                    <a:lstStyle/>
                    <a:p>
                      <a:r>
                        <a:rPr lang="en-US" sz="1800"/>
                        <a:t>5. Project Schedule (.xlsx)</a:t>
                      </a:r>
                    </a:p>
                  </a:txBody>
                  <a:tcPr/>
                </a:tc>
                <a:tc>
                  <a:txBody>
                    <a:bodyPr/>
                    <a:lstStyle/>
                    <a:p>
                      <a:endParaRPr lang="en-US" sz="1800" dirty="0"/>
                    </a:p>
                  </a:txBody>
                  <a:tcPr/>
                </a:tc>
                <a:extLst>
                  <a:ext uri="{0D108BD9-81ED-4DB2-BD59-A6C34878D82A}">
                    <a16:rowId xmlns:a16="http://schemas.microsoft.com/office/drawing/2014/main" val="10006"/>
                  </a:ext>
                </a:extLst>
              </a:tr>
              <a:tr h="492653">
                <a:tc>
                  <a:txBody>
                    <a:bodyPr/>
                    <a:lstStyle/>
                    <a:p>
                      <a:r>
                        <a:rPr lang="en-US" sz="1800"/>
                        <a:t>6. Budget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r h="492653">
                <a:tc>
                  <a:txBody>
                    <a:bodyPr/>
                    <a:lstStyle/>
                    <a:p>
                      <a:r>
                        <a:rPr lang="en-US" sz="1800"/>
                        <a:t>7. CEQA Compliance Form (.docx)</a:t>
                      </a:r>
                    </a:p>
                    <a:p>
                      <a:endParaRPr lang="en-US" sz="18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2813987852"/>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Project Narrative (Attachment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dirty="0">
                <a:solidFill>
                  <a:schemeClr val="accent1">
                    <a:lumMod val="75000"/>
                  </a:schemeClr>
                </a:solidFill>
                <a:latin typeface="Arial"/>
                <a:cs typeface="Arial"/>
              </a:rPr>
              <a:t>This is your opportunity to explain the entirety of the project. The narrative should explain:</a:t>
            </a:r>
          </a:p>
          <a:p>
            <a:pPr marL="803275" lvl="1" indent="-346075" defTabSz="1081088">
              <a:buFont typeface="Courier New" panose="02070309020205020404" pitchFamily="49" charset="0"/>
              <a:buChar char="o"/>
            </a:pPr>
            <a:r>
              <a:rPr lang="en-US" dirty="0">
                <a:solidFill>
                  <a:schemeClr val="accent1">
                    <a:lumMod val="75000"/>
                  </a:schemeClr>
                </a:solidFill>
                <a:latin typeface="Arial"/>
                <a:cs typeface="Arial"/>
              </a:rPr>
              <a:t>Why is your project necessary and important to California?</a:t>
            </a:r>
          </a:p>
          <a:p>
            <a:pPr marL="803275" lvl="1" indent="-346075" defTabSz="1081088">
              <a:buFont typeface="Courier New" panose="02070309020205020404" pitchFamily="49" charset="0"/>
              <a:buChar char="o"/>
            </a:pPr>
            <a:r>
              <a:rPr lang="en-US" dirty="0">
                <a:solidFill>
                  <a:schemeClr val="accent1">
                    <a:lumMod val="75000"/>
                  </a:schemeClr>
                </a:solidFill>
                <a:latin typeface="Arial"/>
                <a:cs typeface="Arial"/>
              </a:rPr>
              <a:t>What is your project approach and how will each major task be implemented?</a:t>
            </a:r>
          </a:p>
          <a:p>
            <a:pPr marL="803275" lvl="1" indent="-346075" defTabSz="1081088">
              <a:buFont typeface="Courier New" panose="02070309020205020404" pitchFamily="49" charset="0"/>
              <a:buChar char="o"/>
            </a:pPr>
            <a:r>
              <a:rPr lang="en-US" dirty="0">
                <a:solidFill>
                  <a:schemeClr val="accent1">
                    <a:lumMod val="75000"/>
                  </a:schemeClr>
                </a:solidFill>
                <a:latin typeface="Arial"/>
                <a:cs typeface="Arial"/>
              </a:rPr>
              <a:t>How will the project be completed in the term proposed?</a:t>
            </a:r>
          </a:p>
          <a:p>
            <a:pPr marL="803275" lvl="1" indent="-346075" defTabSz="1081088">
              <a:buFont typeface="Courier New" panose="02070309020205020404" pitchFamily="49" charset="0"/>
              <a:buChar char="o"/>
            </a:pPr>
            <a:r>
              <a:rPr lang="en-US" dirty="0">
                <a:solidFill>
                  <a:schemeClr val="accent1">
                    <a:lumMod val="75000"/>
                  </a:schemeClr>
                </a:solidFill>
                <a:latin typeface="Arial"/>
                <a:cs typeface="Arial"/>
              </a:rPr>
              <a:t>Does the project have the appropriate resources (team and budget) to complete successfully?</a:t>
            </a:r>
          </a:p>
          <a:p>
            <a:pPr marL="803275" lvl="1" indent="-346075" defTabSz="1081088">
              <a:buFont typeface="Courier New" panose="02070309020205020404" pitchFamily="49" charset="0"/>
              <a:buChar char="o"/>
            </a:pPr>
            <a:r>
              <a:rPr lang="en-US" dirty="0">
                <a:solidFill>
                  <a:schemeClr val="accent1">
                    <a:lumMod val="75000"/>
                  </a:schemeClr>
                </a:solidFill>
                <a:latin typeface="Arial"/>
                <a:cs typeface="Arial"/>
              </a:rPr>
              <a:t>How will the project outcomes benefit electric ratepayers?</a:t>
            </a:r>
          </a:p>
          <a:p>
            <a:pPr marL="803275" lvl="1" indent="-346075" defTabSz="1081088">
              <a:buFont typeface="Courier New" panose="02070309020205020404" pitchFamily="49" charset="0"/>
              <a:buChar char="o"/>
            </a:pPr>
            <a:r>
              <a:rPr lang="en-US" dirty="0">
                <a:solidFill>
                  <a:schemeClr val="accent1">
                    <a:lumMod val="75000"/>
                  </a:schemeClr>
                </a:solidFill>
                <a:latin typeface="Arial"/>
                <a:cs typeface="Arial"/>
              </a:rPr>
              <a:t>Address the requirements for your group as described in Section I.C.</a:t>
            </a:r>
          </a:p>
          <a:p>
            <a:pPr marL="457200" lvl="1" indent="0">
              <a:spcBef>
                <a:spcPts val="1200"/>
              </a:spcBef>
              <a:buNone/>
            </a:pPr>
            <a:r>
              <a:rPr lang="en-US" dirty="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600" b="1" dirty="0">
                <a:solidFill>
                  <a:srgbClr val="254061"/>
                </a:solidFill>
                <a:latin typeface="Arial"/>
                <a:cs typeface="Arial"/>
              </a:rPr>
              <a:t>Scope of Work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dirty="0">
                <a:solidFill>
                  <a:schemeClr val="accent1">
                    <a:lumMod val="75000"/>
                  </a:schemeClr>
                </a:solidFill>
                <a:latin typeface="Arial"/>
                <a:cs typeface="Arial"/>
              </a:rPr>
              <a:t>Tell us exactly what you are proposing to do in your project.</a:t>
            </a:r>
          </a:p>
          <a:p>
            <a:r>
              <a:rPr lang="en-US" sz="3000" dirty="0">
                <a:solidFill>
                  <a:schemeClr val="accent1">
                    <a:lumMod val="75000"/>
                  </a:schemeClr>
                </a:solidFill>
                <a:latin typeface="Arial"/>
                <a:cs typeface="Arial"/>
              </a:rPr>
              <a:t>Identify what will be delivered to the Energy Commission.</a:t>
            </a:r>
          </a:p>
          <a:p>
            <a:r>
              <a:rPr lang="en-US" sz="3000" dirty="0">
                <a:solidFill>
                  <a:schemeClr val="accent1">
                    <a:lumMod val="75000"/>
                  </a:schemeClr>
                </a:solidFill>
                <a:latin typeface="Arial"/>
                <a:cs typeface="Arial"/>
              </a:rPr>
              <a:t>Be sure to include in the technical tasks:</a:t>
            </a:r>
          </a:p>
          <a:p>
            <a:pPr marL="747713" lvl="1" indent="-346075">
              <a:buFont typeface="Courier New" panose="02070309020205020404" pitchFamily="49" charset="0"/>
              <a:buChar char="o"/>
            </a:pPr>
            <a:r>
              <a:rPr lang="en-US" sz="2800" dirty="0">
                <a:solidFill>
                  <a:schemeClr val="accent1">
                    <a:lumMod val="75000"/>
                  </a:schemeClr>
                </a:solidFill>
                <a:latin typeface="Arial"/>
                <a:cs typeface="Arial"/>
              </a:rPr>
              <a:t>At least one product deliverable per task.</a:t>
            </a:r>
          </a:p>
          <a:p>
            <a:pPr marL="747713" lvl="1" indent="-346075">
              <a:buFont typeface="Courier New" panose="02070309020205020404" pitchFamily="49" charset="0"/>
              <a:buChar char="o"/>
            </a:pPr>
            <a:r>
              <a:rPr lang="en-US" sz="2800" dirty="0">
                <a:solidFill>
                  <a:schemeClr val="accent1">
                    <a:lumMod val="75000"/>
                  </a:schemeClr>
                </a:solidFill>
                <a:latin typeface="Arial"/>
                <a:cs typeface="Arial"/>
              </a:rPr>
              <a:t>Address requirements in Section I.C. under Project Focus.</a:t>
            </a:r>
          </a:p>
          <a:p>
            <a:r>
              <a:rPr lang="en-US" sz="3000" dirty="0">
                <a:solidFill>
                  <a:schemeClr val="accent1">
                    <a:lumMod val="75000"/>
                  </a:schemeClr>
                </a:solidFill>
                <a:latin typeface="Arial"/>
                <a:cs typeface="Arial"/>
              </a:rPr>
              <a:t>Be sure to include in the Project Schedule (Attachment 5):</a:t>
            </a:r>
          </a:p>
          <a:p>
            <a:pPr marL="747713" lvl="1" indent="-290513">
              <a:buFont typeface="Courier New" panose="02070309020205020404" pitchFamily="49" charset="0"/>
              <a:buChar char="o"/>
            </a:pPr>
            <a:r>
              <a:rPr lang="en-US" sz="2800" dirty="0">
                <a:solidFill>
                  <a:schemeClr val="accent1">
                    <a:lumMod val="75000"/>
                  </a:schemeClr>
                </a:solidFill>
                <a:latin typeface="Arial"/>
                <a:cs typeface="Arial"/>
              </a:rPr>
              <a:t>Product deliverables that correspond with the Scope of Work.</a:t>
            </a:r>
          </a:p>
          <a:p>
            <a:pPr marL="747713" lvl="1" indent="-290513">
              <a:buFont typeface="Courier New" panose="02070309020205020404" pitchFamily="49" charset="0"/>
              <a:buChar char="o"/>
            </a:pPr>
            <a:r>
              <a:rPr lang="en-US" sz="2800" dirty="0">
                <a:solidFill>
                  <a:schemeClr val="accent1">
                    <a:lumMod val="75000"/>
                  </a:schemeClr>
                </a:solidFill>
                <a:latin typeface="Arial"/>
                <a:cs typeface="Arial"/>
              </a:rPr>
              <a:t>Realistic dates on when product deliverables can be completed.</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600" b="1" dirty="0">
                <a:solidFill>
                  <a:srgbClr val="254061"/>
                </a:solidFill>
                <a:latin typeface="Arial"/>
                <a:cs typeface="Arial"/>
              </a:rPr>
              <a:t>Budget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92500" lnSpcReduction="20000"/>
          </a:bodyPr>
          <a:lstStyle/>
          <a:p>
            <a:pPr>
              <a:lnSpc>
                <a:spcPct val="120000"/>
              </a:lnSpc>
            </a:pPr>
            <a:r>
              <a:rPr lang="en-US" sz="3000" dirty="0">
                <a:solidFill>
                  <a:schemeClr val="accent1">
                    <a:lumMod val="75000"/>
                  </a:schemeClr>
                </a:solidFill>
                <a:latin typeface="Arial"/>
                <a:cs typeface="Arial"/>
              </a:rPr>
              <a:t>Identify how the Energy Commission funds and match funds (if any) will be spent to complete the project.</a:t>
            </a:r>
          </a:p>
          <a:p>
            <a:pPr>
              <a:lnSpc>
                <a:spcPct val="120000"/>
              </a:lnSpc>
            </a:pPr>
            <a:r>
              <a:rPr lang="en-US" sz="3000" dirty="0">
                <a:solidFill>
                  <a:schemeClr val="accent1">
                    <a:lumMod val="75000"/>
                  </a:schemeClr>
                </a:solidFill>
                <a:latin typeface="Arial"/>
                <a:cs typeface="Arial"/>
              </a:rPr>
              <a:t>Subrecipients receiving $100,000 or more Energy Commission funds must complete a separate budget form.</a:t>
            </a:r>
          </a:p>
          <a:p>
            <a:pPr>
              <a:lnSpc>
                <a:spcPct val="120000"/>
              </a:lnSpc>
            </a:pPr>
            <a:r>
              <a:rPr lang="en-US" sz="3000" dirty="0">
                <a:solidFill>
                  <a:schemeClr val="accent1">
                    <a:lumMod val="75000"/>
                  </a:schemeClr>
                </a:solidFill>
                <a:latin typeface="Arial"/>
                <a:cs typeface="Arial"/>
              </a:rPr>
              <a:t>Ensure that all rates provided are </a:t>
            </a:r>
            <a:r>
              <a:rPr lang="en-US" sz="3000" b="1" dirty="0">
                <a:solidFill>
                  <a:schemeClr val="accent1">
                    <a:lumMod val="75000"/>
                  </a:schemeClr>
                </a:solidFill>
                <a:latin typeface="Arial"/>
                <a:cs typeface="Arial"/>
              </a:rPr>
              <a:t>maximum</a:t>
            </a:r>
            <a:r>
              <a:rPr lang="en-US" sz="3000" dirty="0">
                <a:solidFill>
                  <a:schemeClr val="accent1">
                    <a:lumMod val="75000"/>
                  </a:schemeClr>
                </a:solidFill>
                <a:latin typeface="Arial"/>
                <a:cs typeface="Arial"/>
              </a:rPr>
              <a:t> estimated rates for the entire project term and any potential increases are included. </a:t>
            </a:r>
          </a:p>
          <a:p>
            <a:pPr>
              <a:lnSpc>
                <a:spcPct val="120000"/>
              </a:lnSpc>
            </a:pPr>
            <a:r>
              <a:rPr lang="en-US" sz="3000" dirty="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dirty="0">
                <a:solidFill>
                  <a:schemeClr val="accent1">
                    <a:lumMod val="75000"/>
                  </a:schemeClr>
                </a:solidFill>
                <a:latin typeface="Arial"/>
                <a:cs typeface="Arial"/>
              </a:rPr>
              <a:t>CEC funds should be limited to project task specific in-state travel. </a:t>
            </a:r>
          </a:p>
          <a:p>
            <a:pPr lvl="1">
              <a:lnSpc>
                <a:spcPct val="120000"/>
              </a:lnSpc>
              <a:buFont typeface="Courier New" panose="02070309020205020404" pitchFamily="49" charset="0"/>
              <a:buChar char="o"/>
            </a:pPr>
            <a:r>
              <a:rPr lang="en-US" sz="2600" dirty="0">
                <a:solidFill>
                  <a:schemeClr val="accent1">
                    <a:lumMod val="75000"/>
                  </a:schemeClr>
                </a:solidFill>
                <a:latin typeface="Arial"/>
                <a:cs typeface="Arial"/>
              </a:rPr>
              <a:t>Travel to conferences is generally not considered applicable travel for projects and should not use CEC funds.</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Commitment and Support Letter Forms (Attachment 9)</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dirty="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dirty="0">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dirty="0">
                <a:solidFill>
                  <a:schemeClr val="accent1">
                    <a:lumMod val="75000"/>
                  </a:schemeClr>
                </a:solidFill>
                <a:latin typeface="Arial"/>
                <a:cs typeface="Arial"/>
              </a:rPr>
              <a:t>Applicant </a:t>
            </a:r>
            <a:r>
              <a:rPr lang="en-US" dirty="0">
                <a:solidFill>
                  <a:schemeClr val="accent1">
                    <a:lumMod val="75000"/>
                  </a:schemeClr>
                </a:solidFill>
                <a:latin typeface="Arial"/>
                <a:cs typeface="Arial"/>
              </a:rPr>
              <a:t>(prime). </a:t>
            </a:r>
          </a:p>
          <a:p>
            <a:pPr lvl="1">
              <a:buFont typeface="Courier New" panose="02070309020205020404" pitchFamily="49" charset="0"/>
              <a:buChar char="o"/>
            </a:pPr>
            <a:r>
              <a:rPr lang="en-US" dirty="0">
                <a:solidFill>
                  <a:schemeClr val="accent1">
                    <a:lumMod val="75000"/>
                  </a:schemeClr>
                </a:solidFill>
                <a:latin typeface="Arial"/>
                <a:cs typeface="Arial"/>
              </a:rPr>
              <a:t>Support letters describe a project stakeholder’s interest or involvement in the project.</a:t>
            </a:r>
          </a:p>
          <a:p>
            <a:r>
              <a:rPr lang="en-US" sz="2800" dirty="0">
                <a:solidFill>
                  <a:schemeClr val="accent1">
                    <a:lumMod val="75000"/>
                  </a:schemeClr>
                </a:solidFill>
                <a:latin typeface="Arial"/>
                <a:cs typeface="Arial"/>
              </a:rPr>
              <a:t>All applicants must submit </a:t>
            </a:r>
            <a:r>
              <a:rPr lang="en-US" sz="2800" b="1" dirty="0">
                <a:solidFill>
                  <a:schemeClr val="accent1">
                    <a:lumMod val="75000"/>
                  </a:schemeClr>
                </a:solidFill>
                <a:latin typeface="Arial"/>
                <a:cs typeface="Arial"/>
              </a:rPr>
              <a:t>at least one </a:t>
            </a:r>
            <a:r>
              <a:rPr lang="en-US" sz="2800" dirty="0">
                <a:solidFill>
                  <a:schemeClr val="accent1">
                    <a:lumMod val="75000"/>
                  </a:schemeClr>
                </a:solidFill>
                <a:latin typeface="Arial"/>
                <a:cs typeface="Arial"/>
              </a:rPr>
              <a:t>support letter.</a:t>
            </a:r>
          </a:p>
          <a:p>
            <a:r>
              <a:rPr lang="en-US" sz="2800" dirty="0">
                <a:solidFill>
                  <a:schemeClr val="accent1">
                    <a:lumMod val="75000"/>
                  </a:schemeClr>
                </a:solidFill>
                <a:latin typeface="Arial"/>
                <a:cs typeface="Arial"/>
              </a:rPr>
              <a:t>Match funding must be supported by a match fund commitment letter(s). </a:t>
            </a:r>
          </a:p>
          <a:p>
            <a:r>
              <a:rPr lang="en-US" sz="2800" dirty="0">
                <a:solidFill>
                  <a:schemeClr val="accent1">
                    <a:lumMod val="75000"/>
                  </a:schemeClr>
                </a:solidFill>
                <a:latin typeface="Arial"/>
                <a:cs typeface="Arial"/>
              </a:rPr>
              <a:t>Any project partners that will make contributions to the project (other than match and sites) must submit a commitment letter.</a:t>
            </a:r>
          </a:p>
          <a:p>
            <a:r>
              <a:rPr lang="en-US" sz="2800" dirty="0">
                <a:solidFill>
                  <a:schemeClr val="accent1">
                    <a:lumMod val="75000"/>
                  </a:schemeClr>
                </a:solidFill>
                <a:latin typeface="Arial"/>
                <a:cs typeface="Arial"/>
              </a:rPr>
              <a:t>Limit to two pages per letter, excluding the cover page.</a:t>
            </a:r>
          </a:p>
          <a:p>
            <a:endParaRPr lang="en-US" dirty="0">
              <a:solidFill>
                <a:schemeClr val="accent1">
                  <a:lumMod val="75000"/>
                </a:schemeClr>
              </a:solidFill>
              <a:latin typeface="Arial"/>
              <a:cs typeface="Arial"/>
            </a:endParaRPr>
          </a:p>
          <a:p>
            <a:pPr marL="0" indent="0">
              <a:buNone/>
            </a:pPr>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275907"/>
            <a:ext cx="5778754" cy="5367772"/>
          </a:xfrm>
        </p:spPr>
        <p:txBody>
          <a:bodyPr vert="horz" lIns="91440" tIns="45720" rIns="91440" bIns="45720" rtlCol="0" anchor="t">
            <a:noAutofit/>
          </a:bodyPr>
          <a:lstStyle/>
          <a:p>
            <a:r>
              <a:rPr lang="en-US" b="1" dirty="0">
                <a:solidFill>
                  <a:schemeClr val="accent1">
                    <a:lumMod val="75000"/>
                  </a:schemeClr>
                </a:solidFill>
                <a:latin typeface="Arial"/>
                <a:cs typeface="Arial" panose="020B0604020202020204"/>
              </a:rPr>
              <a:t>Applicants must have or must create a user account to submit a solicitation application.</a:t>
            </a:r>
            <a:r>
              <a:rPr lang="en-US" dirty="0">
                <a:solidFill>
                  <a:schemeClr val="accent1">
                    <a:lumMod val="75000"/>
                  </a:schemeClr>
                </a:solidFill>
                <a:latin typeface="Arial"/>
                <a:cs typeface="Arial" panose="020B0604020202020204"/>
              </a:rPr>
              <a:t> To create an account, please see the guidance </a:t>
            </a:r>
            <a:r>
              <a:rPr lang="en-US" b="1" dirty="0">
                <a:solidFill>
                  <a:schemeClr val="accent1">
                    <a:lumMod val="75000"/>
                  </a:schemeClr>
                </a:solidFill>
                <a:latin typeface="Arial"/>
                <a:cs typeface="Arial" panose="020B0604020202020204"/>
              </a:rPr>
              <a:t>User Registration Instructions </a:t>
            </a:r>
            <a:r>
              <a:rPr lang="en-US" dirty="0">
                <a:solidFill>
                  <a:schemeClr val="accent1">
                    <a:lumMod val="75000"/>
                  </a:schemeClr>
                </a:solidFill>
                <a:latin typeface="Arial"/>
                <a:cs typeface="Arial" panose="020B0604020202020204"/>
              </a:rPr>
              <a:t>at:</a:t>
            </a:r>
            <a:r>
              <a:rPr lang="en-US" u="sng" dirty="0">
                <a:solidFill>
                  <a:schemeClr val="accent1">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rPr>
              <a:t> </a:t>
            </a:r>
            <a:r>
              <a:rPr lang="en-US" dirty="0">
                <a:hlinkClick r:id="rId3"/>
              </a:rPr>
              <a:t>https://www.energy.ca.gov/media/7893</a:t>
            </a:r>
            <a:endParaRPr lang="en-US" u="sng" dirty="0">
              <a:solidFill>
                <a:schemeClr val="accent1">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endParaRPr>
          </a:p>
          <a:p>
            <a:pPr marL="231775" indent="0">
              <a:buNone/>
            </a:pPr>
            <a:r>
              <a:rPr lang="en-US" sz="2000" dirty="0">
                <a:solidFill>
                  <a:srgbClr val="ED861F"/>
                </a:solidFill>
                <a:latin typeface="Arial"/>
                <a:cs typeface="Arial" panose="020B0604020202020204"/>
              </a:rPr>
              <a:t>Note: One account manager per organization, but users can be added by account manager</a:t>
            </a:r>
          </a:p>
          <a:p>
            <a:pPr marL="231775" indent="0">
              <a:buNone/>
            </a:pPr>
            <a:endParaRPr lang="en-US" sz="2000" dirty="0">
              <a:solidFill>
                <a:srgbClr val="ED861F"/>
              </a:solidFill>
              <a:latin typeface="Arial"/>
              <a:cs typeface="Arial" panose="020B0604020202020204"/>
            </a:endParaRPr>
          </a:p>
          <a:p>
            <a:pPr marL="288925" indent="-288925"/>
            <a:r>
              <a:rPr lang="en-US" b="1" dirty="0">
                <a:solidFill>
                  <a:schemeClr val="accent1">
                    <a:lumMod val="75000"/>
                  </a:schemeClr>
                </a:solidFill>
                <a:latin typeface="Arial"/>
                <a:cs typeface="Arial" panose="020B0604020202020204"/>
              </a:rPr>
              <a:t>Applications must be submitted through the Energy Commission Agreement Management System (ECAMS) </a:t>
            </a:r>
            <a:r>
              <a:rPr lang="en-US" dirty="0">
                <a:solidFill>
                  <a:schemeClr val="accent1">
                    <a:lumMod val="75000"/>
                  </a:schemeClr>
                </a:solidFill>
                <a:latin typeface="Arial"/>
                <a:cs typeface="Arial" panose="020B0604020202020204"/>
              </a:rPr>
              <a:t>at: </a:t>
            </a:r>
            <a:r>
              <a:rPr lang="en-US" sz="2000" dirty="0">
                <a:solidFill>
                  <a:srgbClr val="ED861F"/>
                </a:solidFill>
                <a:latin typeface="Arial   "/>
                <a:ea typeface="+mn-lt"/>
                <a:cs typeface="+mn-lt"/>
                <a:hlinkClick r:id="rId4">
                  <a:extLst>
                    <a:ext uri="{A12FA001-AC4F-418D-AE19-62706E023703}">
                      <ahyp:hlinkClr xmlns:ahyp="http://schemas.microsoft.com/office/drawing/2018/hyperlinkcolor" val="tx"/>
                    </a:ext>
                  </a:extLst>
                </a:hlinkClick>
              </a:rPr>
              <a:t>https://ecams.energy.ca.gov/</a:t>
            </a:r>
            <a:endParaRPr lang="en-US" sz="2000" dirty="0">
              <a:solidFill>
                <a:srgbClr val="ED861F"/>
              </a:solidFill>
              <a:latin typeface="Arial   "/>
              <a:ea typeface="+mn-lt"/>
              <a:cs typeface="+mn-lt"/>
            </a:endParaRPr>
          </a:p>
          <a:p>
            <a:pPr marL="231775" indent="0">
              <a:buNone/>
            </a:pPr>
            <a:endParaRPr lang="en-US" sz="2200" dirty="0">
              <a:solidFill>
                <a:srgbClr val="ED861F"/>
              </a:solidFill>
              <a:latin typeface="Arial" panose="020B0604020202020204"/>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descr="Image of CEC's funding opportunities webpage">
            <a:extLst>
              <a:ext uri="{FF2B5EF4-FFF2-40B4-BE49-F238E27FC236}">
                <a16:creationId xmlns:a16="http://schemas.microsoft.com/office/drawing/2014/main" id="{D1E4BF2A-794F-9656-5A4D-FC5AB7DE3E96}"/>
              </a:ext>
            </a:extLst>
          </p:cNvPr>
          <p:cNvPicPr>
            <a:picLocks noChangeAspect="1"/>
          </p:cNvPicPr>
          <p:nvPr/>
        </p:nvPicPr>
        <p:blipFill>
          <a:blip r:embed="rId5"/>
          <a:stretch>
            <a:fillRect/>
          </a:stretch>
        </p:blipFill>
        <p:spPr>
          <a:xfrm>
            <a:off x="6420650" y="1369872"/>
            <a:ext cx="5367358" cy="527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77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(cont.)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14032"/>
            <a:ext cx="11180993" cy="985126"/>
          </a:xfrm>
        </p:spPr>
        <p:txBody>
          <a:bodyPr vert="horz" lIns="91440" tIns="45720" rIns="91440" bIns="45720" rtlCol="0" anchor="t">
            <a:noAutofit/>
          </a:bodyPr>
          <a:lstStyle/>
          <a:p>
            <a:r>
              <a:rPr lang="en-US" sz="2600" dirty="0">
                <a:solidFill>
                  <a:schemeClr val="accent1">
                    <a:lumMod val="75000"/>
                  </a:schemeClr>
                </a:solidFill>
                <a:latin typeface="Arial   "/>
                <a:ea typeface="+mn-lt"/>
                <a:cs typeface="+mn-lt"/>
              </a:rPr>
              <a:t>For detailed instructions on application submittal, please see the </a:t>
            </a:r>
            <a:r>
              <a:rPr lang="en-US" sz="2600" i="1" dirty="0">
                <a:solidFill>
                  <a:schemeClr val="accent1">
                    <a:lumMod val="75000"/>
                  </a:schemeClr>
                </a:solidFill>
                <a:latin typeface="Arial   "/>
                <a:ea typeface="+mn-lt"/>
                <a:cs typeface="+mn-lt"/>
              </a:rPr>
              <a:t>Applying for a Solicitation </a:t>
            </a:r>
            <a:r>
              <a:rPr lang="en-US" sz="2600" dirty="0">
                <a:solidFill>
                  <a:schemeClr val="accent1">
                    <a:lumMod val="75000"/>
                  </a:schemeClr>
                </a:solidFill>
                <a:latin typeface="Arial   "/>
                <a:ea typeface="+mn-lt"/>
                <a:cs typeface="+mn-lt"/>
              </a:rPr>
              <a:t>at: </a:t>
            </a:r>
            <a:r>
              <a:rPr lang="en-US" sz="2600" dirty="0">
                <a:solidFill>
                  <a:srgbClr val="ED861F"/>
                </a:solidFill>
              </a:rPr>
              <a:t>https://www.energy.ca.gov/media/7956</a:t>
            </a:r>
          </a:p>
        </p:txBody>
      </p:sp>
      <p:sp>
        <p:nvSpPr>
          <p:cNvPr id="3" name="TextBox 2">
            <a:extLst>
              <a:ext uri="{FF2B5EF4-FFF2-40B4-BE49-F238E27FC236}">
                <a16:creationId xmlns:a16="http://schemas.microsoft.com/office/drawing/2014/main" id="{38327880-10CC-6763-40E3-90E3907F4968}"/>
              </a:ext>
            </a:extLst>
          </p:cNvPr>
          <p:cNvSpPr txBox="1"/>
          <p:nvPr/>
        </p:nvSpPr>
        <p:spPr>
          <a:xfrm>
            <a:off x="398344" y="2680695"/>
            <a:ext cx="5595579"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600" dirty="0">
                <a:solidFill>
                  <a:schemeClr val="accent1">
                    <a:lumMod val="75000"/>
                  </a:schemeClr>
                </a:solidFill>
              </a:rPr>
              <a:t>Both referenced guidance documents are available at:  </a:t>
            </a:r>
            <a:r>
              <a:rPr lang="en-US" sz="2600" dirty="0">
                <a:solidFill>
                  <a:srgbClr val="ED861F"/>
                </a:solidFill>
                <a:hlinkClick r:id="rId3"/>
              </a:rPr>
              <a:t>https://www.energy.ca.gov/funding-opportunities/funding-resources</a:t>
            </a:r>
            <a:r>
              <a:rPr lang="en-US" sz="2600" dirty="0">
                <a:solidFill>
                  <a:srgbClr val="ED861F"/>
                </a:solidFill>
              </a:rPr>
              <a:t> </a:t>
            </a:r>
            <a:r>
              <a:rPr lang="en-US" sz="2600" dirty="0">
                <a:solidFill>
                  <a:schemeClr val="accent1">
                    <a:lumMod val="75000"/>
                  </a:schemeClr>
                </a:solidFill>
              </a:rPr>
              <a:t>under General Funding Information.</a:t>
            </a:r>
            <a:endParaRPr lang="en-US" sz="2600" dirty="0">
              <a:solidFill>
                <a:schemeClr val="accent1">
                  <a:lumMod val="75000"/>
                </a:schemeClr>
              </a:solidFill>
              <a:ea typeface="+mn-lt"/>
              <a:cs typeface="+mn-lt"/>
            </a:endParaRPr>
          </a:p>
          <a:p>
            <a:pPr algn="l"/>
            <a:endParaRPr lang="en-US" dirty="0">
              <a:cs typeface="Arial"/>
            </a:endParaRPr>
          </a:p>
        </p:txBody>
      </p:sp>
      <p:grpSp>
        <p:nvGrpSpPr>
          <p:cNvPr id="4" name="Group 3" descr="Screen shot of website with a red box to show where the Energy Commission Agreement Management Systems (ECAMS) on the General Funding Information could be found.">
            <a:extLst>
              <a:ext uri="{FF2B5EF4-FFF2-40B4-BE49-F238E27FC236}">
                <a16:creationId xmlns:a16="http://schemas.microsoft.com/office/drawing/2014/main" id="{012420E3-0174-352A-E911-0A54FC348E82}"/>
              </a:ext>
            </a:extLst>
          </p:cNvPr>
          <p:cNvGrpSpPr/>
          <p:nvPr/>
        </p:nvGrpSpPr>
        <p:grpSpPr>
          <a:xfrm>
            <a:off x="6226654" y="2839475"/>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4"/>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dirty="0">
                <a:solidFill>
                  <a:schemeClr val="accent1">
                    <a:lumMod val="75000"/>
                  </a:schemeClr>
                </a:solidFill>
                <a:latin typeface="Arial   "/>
                <a:cs typeface="Arial"/>
              </a:rPr>
              <a:t>Questions with the ECAMS system should be directed to: </a:t>
            </a:r>
            <a:r>
              <a:rPr lang="en-US" sz="2600" dirty="0">
                <a:solidFill>
                  <a:srgbClr val="ED861F"/>
                </a:solidFill>
                <a:latin typeface="Arial   "/>
                <a:cs typeface="Arial"/>
                <a:hlinkClick r:id="rId5">
                  <a:extLst>
                    <a:ext uri="{A12FA001-AC4F-418D-AE19-62706E023703}">
                      <ahyp:hlinkClr xmlns:ahyp="http://schemas.microsoft.com/office/drawing/2018/hyperlinkcolor" val="tx"/>
                    </a:ext>
                  </a:extLst>
                </a:hlinkClick>
              </a:rPr>
              <a:t>ECAMS.SalesforceSupport@Energy.ca.gov</a:t>
            </a:r>
            <a:r>
              <a:rPr lang="en-US" sz="2600" dirty="0">
                <a:solidFill>
                  <a:srgbClr val="ED861F"/>
                </a:solidFill>
                <a:latin typeface="Arial   "/>
                <a:cs typeface="Arial"/>
              </a:rPr>
              <a:t> </a:t>
            </a:r>
          </a:p>
          <a:p>
            <a:endParaRPr lang="en-US" sz="2600" dirty="0">
              <a:solidFill>
                <a:srgbClr val="ED861F"/>
              </a:solidFill>
              <a:latin typeface="Arial   "/>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52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defRPr/>
            </a:pPr>
            <a:r>
              <a:rPr kumimoji="0" lang="en-US" sz="3000"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 and posted to the CEC website.</a:t>
            </a:r>
          </a:p>
          <a:p>
            <a:pPr>
              <a:spcBef>
                <a:spcPts val="0"/>
              </a:spcBef>
              <a:spcAft>
                <a:spcPts val="1200"/>
              </a:spcAft>
              <a:defRPr/>
            </a:pPr>
            <a:r>
              <a:rPr kumimoji="0" lang="en-US" sz="3000"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Attendees will be muted during the presentation. Please chat your question using the Q&amp;A window. </a:t>
            </a: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3000"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Updates to solicitation documents will be posted at the Grant Funding Opportunity’s webpage: </a:t>
            </a:r>
            <a:r>
              <a:rPr lang="en-US" sz="2000" dirty="0">
                <a:hlinkClick r:id="rId3"/>
              </a:rPr>
              <a:t>https://www.energy.ca.gov/solicitations/2025-01/gfo-24-306-applications-open-data-support-climate-resilience-californias?utm_medium=email&amp;utm_source=govdelivery</a:t>
            </a:r>
            <a:endParaRPr kumimoji="0" lang="en-US" sz="2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grpSp>
        <p:nvGrpSpPr>
          <p:cNvPr id="6" name="Group 5" descr="Image showing &quot;chat&quot;, &quot;raise hand&quot;, and &quot;Q&amp;A&quot; functions on the Zoom platform">
            <a:extLst>
              <a:ext uri="{FF2B5EF4-FFF2-40B4-BE49-F238E27FC236}">
                <a16:creationId xmlns:a16="http://schemas.microsoft.com/office/drawing/2014/main" id="{6F094450-4A96-AEAC-5D90-D1B6BE7A3DDA}"/>
              </a:ext>
            </a:extLst>
          </p:cNvPr>
          <p:cNvGrpSpPr/>
          <p:nvPr/>
        </p:nvGrpSpPr>
        <p:grpSpPr>
          <a:xfrm>
            <a:off x="9214184" y="2879152"/>
            <a:ext cx="2006165" cy="599309"/>
            <a:chOff x="-1355742" y="6030047"/>
            <a:chExt cx="2314965" cy="615749"/>
          </a:xfrm>
        </p:grpSpPr>
        <p:pic>
          <p:nvPicPr>
            <p:cNvPr id="3" name="Picture 2">
              <a:extLst>
                <a:ext uri="{FF2B5EF4-FFF2-40B4-BE49-F238E27FC236}">
                  <a16:creationId xmlns:a16="http://schemas.microsoft.com/office/drawing/2014/main" id="{7717A1B8-F1AF-2C73-810D-340E67876188}"/>
                </a:ext>
              </a:extLst>
            </p:cNvPr>
            <p:cNvPicPr>
              <a:picLocks noChangeAspect="1"/>
            </p:cNvPicPr>
            <p:nvPr/>
          </p:nvPicPr>
          <p:blipFill>
            <a:blip r:embed="rId4"/>
            <a:stretch>
              <a:fillRect/>
            </a:stretch>
          </p:blipFill>
          <p:spPr>
            <a:xfrm>
              <a:off x="-1355742" y="6030047"/>
              <a:ext cx="2274005" cy="615749"/>
            </a:xfrm>
            <a:prstGeom prst="rect">
              <a:avLst/>
            </a:prstGeom>
          </p:spPr>
        </p:pic>
        <p:sp>
          <p:nvSpPr>
            <p:cNvPr id="4" name="Oval 3">
              <a:extLst>
                <a:ext uri="{FF2B5EF4-FFF2-40B4-BE49-F238E27FC236}">
                  <a16:creationId xmlns:a16="http://schemas.microsoft.com/office/drawing/2014/main" id="{4E87D362-3880-2AF2-A6F9-2D0CF7753606}"/>
                </a:ext>
              </a:extLst>
            </p:cNvPr>
            <p:cNvSpPr/>
            <p:nvPr/>
          </p:nvSpPr>
          <p:spPr>
            <a:xfrm>
              <a:off x="259976" y="6140937"/>
              <a:ext cx="699247" cy="498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GFO Submission Requirements (cont.)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4468" y="1530204"/>
            <a:ext cx="10928195" cy="4933030"/>
          </a:xfrm>
        </p:spPr>
        <p:txBody>
          <a:bodyPr vert="horz" lIns="91440" tIns="45720" rIns="91440" bIns="45720" rtlCol="0" anchor="t">
            <a:normAutofit/>
          </a:bodyPr>
          <a:lstStyle/>
          <a:p>
            <a:r>
              <a:rPr lang="en-US" sz="3200">
                <a:solidFill>
                  <a:schemeClr val="accent1">
                    <a:lumMod val="75000"/>
                  </a:schemeClr>
                </a:solidFill>
                <a:latin typeface="Arial"/>
                <a:cs typeface="Arial"/>
              </a:rPr>
              <a:t>Electronic files, other than those requiring signatures, must be consistent with the specific file format provided in the solicitation.</a:t>
            </a:r>
          </a:p>
          <a:p>
            <a:r>
              <a:rPr lang="en-US" sz="3200">
                <a:solidFill>
                  <a:schemeClr val="accent1">
                    <a:lumMod val="75000"/>
                  </a:schemeClr>
                </a:solidFill>
                <a:latin typeface="Arial"/>
                <a:cs typeface="Arial"/>
              </a:rPr>
              <a:t>Application documents should meet formatting requirements, and page recommendations as specified in the solicitation manual.</a:t>
            </a:r>
          </a:p>
          <a:p>
            <a:r>
              <a:rPr lang="en-US" sz="3200">
                <a:solidFill>
                  <a:schemeClr val="accent1">
                    <a:lumMod val="75000"/>
                  </a:schemeClr>
                </a:solidFill>
                <a:latin typeface="Arial"/>
                <a:cs typeface="Arial"/>
              </a:rPr>
              <a:t>Attachments requiring signatures (Application Form and Support/Commitment Letters) may be signed, scanned, and submitted in PDF format.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Submission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fontScale="92500"/>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spcAft>
                <a:spcPts val="600"/>
              </a:spcAft>
            </a:pPr>
            <a:r>
              <a:rPr lang="en-US" sz="3500">
                <a:solidFill>
                  <a:srgbClr val="FF0000"/>
                </a:solidFill>
              </a:rPr>
              <a:t>The ECAMS system will reject applications submitted after the deadline.</a:t>
            </a:r>
          </a:p>
          <a:p>
            <a:pPr fontAlgn="base">
              <a:spcAft>
                <a:spcPts val="600"/>
              </a:spcAft>
            </a:pPr>
            <a:r>
              <a:rPr lang="en-US" sz="3500"/>
              <a:t>Applications in the process of being submitted prior to the deadline will </a:t>
            </a:r>
            <a:r>
              <a:rPr lang="en-US" sz="3500" u="sng">
                <a:solidFill>
                  <a:srgbClr val="FF0000"/>
                </a:solidFill>
              </a:rPr>
              <a:t>NOT</a:t>
            </a:r>
            <a:r>
              <a:rPr lang="en-US" sz="3500"/>
              <a:t> be accepted after the deadline. </a:t>
            </a:r>
          </a:p>
          <a:p>
            <a:pPr fontAlgn="base">
              <a:spcAft>
                <a:spcPts val="600"/>
              </a:spcAft>
            </a:pPr>
            <a:r>
              <a:rPr lang="en-US" sz="3500"/>
              <a:t>ECAMS support is </a:t>
            </a:r>
            <a:r>
              <a:rPr lang="en-US" sz="3500" u="sng">
                <a:solidFill>
                  <a:srgbClr val="FF0000"/>
                </a:solidFill>
              </a:rPr>
              <a:t>ONLY</a:t>
            </a:r>
            <a:r>
              <a:rPr lang="en-US" sz="3500" b="1"/>
              <a:t> </a:t>
            </a:r>
            <a:r>
              <a:rPr lang="en-US" sz="3500"/>
              <a:t>available from 8am – 5pm Monday-Friday.</a:t>
            </a: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normAutofit/>
          </a:bodyPr>
          <a:lstStyle/>
          <a:p>
            <a:r>
              <a:rPr lang="en-US"/>
              <a:t>Application Submission</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7"/>
            <a:ext cx="10839450" cy="5345025"/>
          </a:xfrm>
        </p:spPr>
        <p:txBody>
          <a:bodyPr>
            <a:normAutofit fontScale="85000" lnSpcReduction="20000"/>
          </a:bodyPr>
          <a:lstStyle/>
          <a:p>
            <a:r>
              <a:rPr lang="en-US" sz="3000">
                <a:solidFill>
                  <a:schemeClr val="accent1">
                    <a:lumMod val="75000"/>
                  </a:schemeClr>
                </a:solidFill>
              </a:rPr>
              <a:t>Register as a New User (if applicable) </a:t>
            </a:r>
          </a:p>
          <a:p>
            <a:r>
              <a:rPr lang="en-US" sz="3000">
                <a:solidFill>
                  <a:schemeClr val="accent1">
                    <a:lumMod val="75000"/>
                  </a:schemeClr>
                </a:solidFill>
              </a:rPr>
              <a:t>Log In </a:t>
            </a:r>
          </a:p>
          <a:p>
            <a:r>
              <a:rPr lang="en-US" sz="3000">
                <a:solidFill>
                  <a:schemeClr val="accent1">
                    <a:lumMod val="75000"/>
                  </a:schemeClr>
                </a:solidFill>
              </a:rPr>
              <a:t>4-Step Application Submittal Process: </a:t>
            </a:r>
          </a:p>
          <a:p>
            <a:pPr marL="971550" indent="-457200">
              <a:buAutoNum type="arabicPeriod"/>
            </a:pPr>
            <a:r>
              <a:rPr lang="en-US" sz="3000">
                <a:solidFill>
                  <a:schemeClr val="accent1">
                    <a:lumMod val="75000"/>
                  </a:schemeClr>
                </a:solidFill>
              </a:rPr>
              <a:t>Select Solicitation </a:t>
            </a:r>
          </a:p>
          <a:p>
            <a:pPr marL="971550" indent="-457200">
              <a:buAutoNum type="arabicPeriod"/>
            </a:pPr>
            <a:r>
              <a:rPr lang="en-US" sz="3000">
                <a:solidFill>
                  <a:schemeClr val="accent1">
                    <a:lumMod val="75000"/>
                  </a:schemeClr>
                </a:solidFill>
              </a:rPr>
              <a:t>Enter Application Information</a:t>
            </a:r>
          </a:p>
          <a:p>
            <a:pPr marL="971550" indent="-457200">
              <a:buAutoNum type="arabicPeriod"/>
            </a:pPr>
            <a:r>
              <a:rPr lang="en-US" sz="3000">
                <a:solidFill>
                  <a:schemeClr val="accent1">
                    <a:lumMod val="75000"/>
                  </a:schemeClr>
                </a:solidFill>
              </a:rPr>
              <a:t>Upload Files </a:t>
            </a:r>
          </a:p>
          <a:p>
            <a:pPr marL="514350" indent="0">
              <a:buNone/>
            </a:pPr>
            <a:r>
              <a:rPr lang="en-US" sz="3000">
                <a:solidFill>
                  <a:schemeClr val="accent1">
                    <a:lumMod val="75000"/>
                  </a:schemeClr>
                </a:solidFill>
              </a:rPr>
              <a:t>	• Select documents for upload </a:t>
            </a:r>
          </a:p>
          <a:p>
            <a:pPr lvl="2"/>
            <a:r>
              <a:rPr lang="en-US" sz="3000">
                <a:solidFill>
                  <a:schemeClr val="accent1">
                    <a:lumMod val="75000"/>
                  </a:schemeClr>
                </a:solidFill>
              </a:rPr>
              <a:t>Tag files with document type </a:t>
            </a:r>
          </a:p>
          <a:p>
            <a:pPr lvl="2"/>
            <a:r>
              <a:rPr lang="en-US" sz="3000">
                <a:solidFill>
                  <a:schemeClr val="accent1">
                    <a:lumMod val="75000"/>
                  </a:schemeClr>
                </a:solidFill>
              </a:rPr>
              <a:t>Designate confidential documents (if applicable) </a:t>
            </a:r>
          </a:p>
          <a:p>
            <a:pPr marL="1028700" lvl="2" indent="-514350">
              <a:lnSpc>
                <a:spcPct val="100000"/>
              </a:lnSpc>
              <a:spcBef>
                <a:spcPts val="1000"/>
              </a:spcBef>
              <a:buFont typeface="+mj-lt"/>
              <a:buAutoNum type="arabicPeriod" startAt="4"/>
            </a:pPr>
            <a:r>
              <a:rPr lang="en-US" sz="3000">
                <a:solidFill>
                  <a:schemeClr val="accent1">
                    <a:lumMod val="75000"/>
                  </a:schemeClr>
                </a:solidFill>
              </a:rPr>
              <a:t>Review and Submit </a:t>
            </a:r>
          </a:p>
          <a:p>
            <a:pPr marL="287338" lvl="1" indent="-287338">
              <a:lnSpc>
                <a:spcPct val="100000"/>
              </a:lnSpc>
              <a:spcBef>
                <a:spcPts val="1000"/>
              </a:spcBef>
            </a:pPr>
            <a:r>
              <a:rPr lang="en-US" sz="3000">
                <a:solidFill>
                  <a:schemeClr val="accent1">
                    <a:lumMod val="75000"/>
                  </a:schemeClr>
                </a:solidFill>
              </a:rPr>
              <a:t>Confirmation from ECAMS system that submission was successful</a:t>
            </a:r>
          </a:p>
          <a:p>
            <a:pPr marL="914400" lvl="2" indent="0">
              <a:buNone/>
            </a:pPr>
            <a:endParaRPr lang="en-US"/>
          </a:p>
          <a:p>
            <a:pPr marL="914400" lvl="2" indent="0">
              <a:buNone/>
            </a:pPr>
            <a:r>
              <a:rPr lang="en-US" sz="3200">
                <a:solidFill>
                  <a:srgbClr val="FF0000"/>
                </a:solidFill>
              </a:rPr>
              <a:t>All steps must be complete BEFORE the submission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b="1"/>
              <a:t>Application Reminders</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5276369"/>
          </a:xfrm>
        </p:spPr>
        <p:txBody>
          <a:bodyPr vert="horz" lIns="91440" tIns="45720" rIns="91440" bIns="45720" rtlCol="0" anchor="t">
            <a:normAutofit fontScale="92500" lnSpcReduction="10000"/>
          </a:bodyPr>
          <a:lstStyle/>
          <a:p>
            <a:pPr marL="0" indent="0">
              <a:buNone/>
            </a:pPr>
            <a:r>
              <a:rPr lang="en-US" sz="3200">
                <a:solidFill>
                  <a:schemeClr val="accent1">
                    <a:lumMod val="75000"/>
                  </a:schemeClr>
                </a:solidFill>
                <a:ea typeface="+mn-lt"/>
                <a:cs typeface="+mn-lt"/>
              </a:rPr>
              <a:t>We recommend you carefully review your application before submission.</a:t>
            </a:r>
            <a:endParaRPr lang="en-US">
              <a:solidFill>
                <a:schemeClr val="accent1">
                  <a:lumMod val="75000"/>
                </a:schemeClr>
              </a:solidFill>
              <a:ea typeface="+mn-lt"/>
              <a:cs typeface="+mn-lt"/>
            </a:endParaRPr>
          </a:p>
          <a:p>
            <a:pPr marL="800100" lvl="2" indent="-342900">
              <a:lnSpc>
                <a:spcPct val="10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all necessary documents have been uploaded. </a:t>
            </a:r>
          </a:p>
          <a:p>
            <a:pPr marL="800100" lvl="2" indent="-342900">
              <a:lnSpc>
                <a:spcPct val="10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all documents uploaded are the accurate version you intend to submit as your final. </a:t>
            </a:r>
          </a:p>
          <a:p>
            <a:pPr marL="800100" lvl="2" indent="-342900">
              <a:lnSpc>
                <a:spcPct val="10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your documents are not marked "confidential" unless the solicitation allows specific material to be confidential. Most solicitations do not allow submission of confidential information. </a:t>
            </a:r>
          </a:p>
          <a:p>
            <a:pPr marL="800100" lvl="2" indent="-342900">
              <a:lnSpc>
                <a:spcPct val="10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your match commitment letters accurately reflect the match amounts included in your budgets, including the match provided by the prime applicant. </a:t>
            </a:r>
          </a:p>
          <a:p>
            <a:pPr marL="800100" lvl="2" indent="-342900">
              <a:lnSpc>
                <a:spcPct val="10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support and commitment letters are included, if required. </a:t>
            </a:r>
          </a:p>
          <a:p>
            <a:pPr marL="800100" lvl="2" indent="-342900">
              <a:lnSpc>
                <a:spcPct val="10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amounts entered within the system's budget (if any) concur with information included on uploaded budget worksheets.</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176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dirty="0">
                <a:solidFill>
                  <a:srgbClr val="254061"/>
                </a:solidFill>
                <a:latin typeface="Arial"/>
                <a:cs typeface="Arial"/>
              </a:rPr>
              <a:t>How will my Application be Evaluated? </a:t>
            </a:r>
            <a:br>
              <a:rPr lang="en-US" b="1" dirty="0">
                <a:solidFill>
                  <a:srgbClr val="254061"/>
                </a:solidFill>
                <a:latin typeface="Arial"/>
                <a:cs typeface="Arial"/>
              </a:rPr>
            </a:br>
            <a:r>
              <a:rPr lang="en-US" sz="3600" b="1" dirty="0">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marL="339725" indent="-339725">
              <a:buFont typeface="Wingdings" panose="05000000000000000000" pitchFamily="2" charset="2"/>
              <a:buChar char="q"/>
            </a:pPr>
            <a:r>
              <a:rPr lang="en-US" sz="2600">
                <a:solidFill>
                  <a:schemeClr val="tx1"/>
                </a:solidFill>
              </a:rPr>
              <a:t>Energy Commission staff screens applications per criteria in Section IV.E.</a:t>
            </a:r>
          </a:p>
          <a:p>
            <a:pPr marL="339725" indent="-339725">
              <a:buFont typeface="Wingdings" panose="05000000000000000000" pitchFamily="2" charset="2"/>
              <a:buChar char="q"/>
            </a:pPr>
            <a:r>
              <a:rPr lang="en-US" sz="2600">
                <a:solidFill>
                  <a:schemeClr val="tx1"/>
                </a:solidFill>
              </a:rPr>
              <a:t>Criteria are evaluated on a pass/fail basis.</a:t>
            </a:r>
          </a:p>
          <a:p>
            <a:pPr marL="339725" indent="-339725">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dirty="0">
                <a:solidFill>
                  <a:schemeClr val="tx1"/>
                </a:solidFill>
              </a:rPr>
              <a:t>Some Reasons for Disqualification</a:t>
            </a:r>
          </a:p>
          <a:p>
            <a:pPr marL="342900" indent="-342900">
              <a:buFont typeface="Wingdings" panose="05000000000000000000" pitchFamily="2" charset="2"/>
              <a:buChar char="q"/>
            </a:pPr>
            <a:r>
              <a:rPr lang="en-US" dirty="0">
                <a:solidFill>
                  <a:schemeClr val="tx1"/>
                </a:solidFill>
              </a:rPr>
              <a:t>Application is not submitted by the specified due date and time.</a:t>
            </a:r>
          </a:p>
          <a:p>
            <a:pPr marL="342900" indent="-342900">
              <a:buFont typeface="Wingdings" panose="05000000000000000000" pitchFamily="2" charset="2"/>
              <a:buChar char="q"/>
            </a:pPr>
            <a:r>
              <a:rPr lang="en-US" dirty="0">
                <a:solidFill>
                  <a:schemeClr val="tx1"/>
                </a:solidFill>
              </a:rPr>
              <a:t>Application does not include one or more support letters.</a:t>
            </a:r>
          </a:p>
          <a:p>
            <a:pPr marL="342900" indent="-342900">
              <a:buFont typeface="Wingdings" panose="05000000000000000000" pitchFamily="2" charset="2"/>
              <a:buChar char="q"/>
            </a:pPr>
            <a:r>
              <a:rPr lang="en-US" dirty="0">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34</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dirty="0">
                <a:solidFill>
                  <a:srgbClr val="254061"/>
                </a:solidFill>
                <a:latin typeface="Arial"/>
                <a:cs typeface="Arial"/>
              </a:rPr>
              <a:t>How will my Application be Evaluated? </a:t>
            </a:r>
            <a:br>
              <a:rPr lang="en-US" sz="3600" b="1" dirty="0">
                <a:solidFill>
                  <a:srgbClr val="254061"/>
                </a:solidFill>
                <a:latin typeface="Arial"/>
                <a:cs typeface="Arial"/>
              </a:rPr>
            </a:br>
            <a:r>
              <a:rPr lang="en-US" sz="3600" b="1" dirty="0">
                <a:solidFill>
                  <a:srgbClr val="254061"/>
                </a:solidFill>
                <a:latin typeface="Arial"/>
                <a:cs typeface="Arial"/>
              </a:rPr>
              <a:t>Application Scoring</a:t>
            </a:r>
            <a:endParaRPr lang="en-US" b="1" dirty="0">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dirty="0">
                <a:solidFill>
                  <a:schemeClr val="tx1"/>
                </a:solidFill>
              </a:rPr>
              <a:t>Evaluation Committee applies the scoring scale to the scoring criteria.</a:t>
            </a:r>
          </a:p>
          <a:p>
            <a:pPr marL="285750" indent="-285750">
              <a:buFont typeface="Arial" panose="020B0604020202020204" pitchFamily="34" charset="0"/>
              <a:buChar char="•"/>
            </a:pPr>
            <a:r>
              <a:rPr lang="en-US" sz="2100" b="1" dirty="0">
                <a:solidFill>
                  <a:schemeClr val="tx1"/>
                </a:solidFill>
              </a:rPr>
              <a:t>Applications must obtain a minimum passing score of 52.5 points (70%) for Criteria 1-4 in order to continue evaluation.</a:t>
            </a:r>
          </a:p>
          <a:p>
            <a:pPr marL="285750" indent="-285750">
              <a:buFont typeface="Arial" panose="020B0604020202020204" pitchFamily="34" charset="0"/>
              <a:buChar char="•"/>
            </a:pPr>
            <a:r>
              <a:rPr lang="en-US" sz="2100" b="1" dirty="0">
                <a:solidFill>
                  <a:schemeClr val="tx1"/>
                </a:solidFill>
              </a:rPr>
              <a:t>Applications must obtain a minimum passing score of 70 points (70%) for Criteria 1-7 in order to be considered for funding.</a:t>
            </a:r>
          </a:p>
          <a:p>
            <a:pPr marL="285750" indent="-285750">
              <a:buFont typeface="Arial" panose="020B0604020202020204" pitchFamily="34" charset="0"/>
              <a:buChar char="•"/>
            </a:pPr>
            <a:r>
              <a:rPr lang="en-US" sz="2100" b="1" dirty="0">
                <a:solidFill>
                  <a:schemeClr val="tx1"/>
                </a:solidFill>
              </a:rPr>
              <a:t>Review Section IV of the manual and ensure the application provides a clear and complete response to each scoring criteria.</a:t>
            </a:r>
            <a:endParaRPr lang="en-US" sz="2100" dirty="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dirty="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dirty="0"/>
                        <a:t>Minimum Points</a:t>
                      </a:r>
                      <a:r>
                        <a:rPr lang="en-US" sz="1600" b="1" baseline="0" dirty="0"/>
                        <a:t> to Pass</a:t>
                      </a:r>
                      <a:endParaRPr lang="en-US" sz="1600" b="1" dirty="0"/>
                    </a:p>
                  </a:txBody>
                  <a:tcPr>
                    <a:lnT w="12700" cmpd="sng">
                      <a:noFill/>
                    </a:lnT>
                  </a:tcPr>
                </a:tc>
                <a:tc>
                  <a:txBody>
                    <a:bodyPr/>
                    <a:lstStyle/>
                    <a:p>
                      <a:pPr algn="ctr"/>
                      <a:r>
                        <a:rPr lang="en-US" sz="1600" b="1" dirty="0"/>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35</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25214" y="1275908"/>
            <a:ext cx="10528233" cy="5187326"/>
          </a:xfrm>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b="1">
                <a:solidFill>
                  <a:schemeClr val="accent1">
                    <a:lumMod val="75000"/>
                  </a:schemeClr>
                </a:solidFill>
                <a:latin typeface="Arial" panose="020B0604020202020204" pitchFamily="34" charset="0"/>
                <a:cs typeface="Arial" panose="020B0604020202020204" pitchFamily="34" charset="0"/>
              </a:rPr>
              <a:t>Applicant Debriefings:</a:t>
            </a:r>
            <a:r>
              <a:rPr lang="en-US">
                <a:solidFill>
                  <a:schemeClr val="accent1">
                    <a:lumMod val="75000"/>
                  </a:schemeClr>
                </a:solidFill>
                <a:latin typeface="Arial" panose="020B0604020202020204" pitchFamily="34" charset="0"/>
                <a:cs typeface="Arial" panose="020B0604020202020204" pitchFamily="34" charset="0"/>
              </a:rPr>
              <a:t> Applicants may request a debrief of their application evaluation within 30 days of the NOPA posting.</a:t>
            </a:r>
            <a:endParaRPr lang="en-US" sz="2400">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36</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4100115384"/>
              </p:ext>
            </p:extLst>
          </p:nvPr>
        </p:nvGraphicFramePr>
        <p:xfrm>
          <a:off x="1119188" y="1237563"/>
          <a:ext cx="9953624" cy="5206808"/>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dirty="0">
                          <a:solidFill>
                            <a:schemeClr val="tx1"/>
                          </a:solidFill>
                        </a:rPr>
                        <a:t>January 30, 2025</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February 13 </a:t>
                      </a:r>
                      <a:r>
                        <a:rPr lang="en-US" sz="2000" baseline="0" dirty="0">
                          <a:solidFill>
                            <a:schemeClr val="tx1"/>
                          </a:solidFill>
                        </a:rPr>
                        <a:t>at </a:t>
                      </a:r>
                      <a:r>
                        <a:rPr lang="en-US" sz="2000" dirty="0">
                          <a:solidFill>
                            <a:schemeClr val="tx1"/>
                          </a:solidFill>
                        </a:rPr>
                        <a:t>10:00am PST</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February 27 </a:t>
                      </a:r>
                      <a:r>
                        <a:rPr lang="en-US" sz="2000" b="1" baseline="0" dirty="0">
                          <a:solidFill>
                            <a:schemeClr val="tx1"/>
                          </a:solidFill>
                        </a:rPr>
                        <a:t>at 5:00 pm</a:t>
                      </a:r>
                      <a:endParaRPr lang="en-US" sz="2000" b="1" dirty="0">
                        <a:solidFill>
                          <a:schemeClr val="tx1"/>
                        </a:solidFill>
                      </a:endParaRPr>
                    </a:p>
                  </a:txBody>
                  <a:tcPr/>
                </a:tc>
                <a:extLst>
                  <a:ext uri="{0D108BD9-81ED-4DB2-BD59-A6C34878D82A}">
                    <a16:rowId xmlns:a16="http://schemas.microsoft.com/office/drawing/2014/main" val="10003"/>
                  </a:ext>
                </a:extLst>
              </a:tr>
              <a:tr h="418441">
                <a:tc>
                  <a:txBody>
                    <a:bodyPr/>
                    <a:lstStyle/>
                    <a:p>
                      <a:r>
                        <a:rPr lang="en-US" sz="2000"/>
                        <a:t>Anticipated Distribution of Questions and Answers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Week of March 10</a:t>
                      </a:r>
                    </a:p>
                  </a:txBody>
                  <a:tcPr/>
                </a:tc>
                <a:extLst>
                  <a:ext uri="{0D108BD9-81ED-4DB2-BD59-A6C34878D82A}">
                    <a16:rowId xmlns:a16="http://schemas.microsoft.com/office/drawing/2014/main" val="10004"/>
                  </a:ext>
                </a:extLst>
              </a:tr>
              <a:tr h="418441">
                <a:tc>
                  <a:txBody>
                    <a:bodyPr/>
                    <a:lstStyle/>
                    <a:p>
                      <a:r>
                        <a:rPr lang="en-US" sz="2000"/>
                        <a:t>Deadline for ECAMS Submission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Ongoing until </a:t>
                      </a:r>
                      <a:r>
                        <a:rPr kumimoji="0" lang="en-US" sz="2000" b="0" i="0" u="none" strike="noStrike" kern="1200" cap="none" spc="0" normalizeH="0" baseline="0" noProof="0" dirty="0">
                          <a:ln>
                            <a:noFill/>
                          </a:ln>
                          <a:solidFill>
                            <a:schemeClr val="tx1"/>
                          </a:solidFill>
                          <a:effectLst/>
                          <a:uLnTx/>
                          <a:uFillTx/>
                          <a:latin typeface="+mn-lt"/>
                          <a:ea typeface="+mn-ea"/>
                          <a:cs typeface="+mn-cs"/>
                        </a:rPr>
                        <a:t>April 16</a:t>
                      </a:r>
                      <a:endParaRPr lang="en-US"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 at 5:00 pm</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a:solidFill>
                            <a:schemeClr val="tx1"/>
                          </a:solidFill>
                        </a:rPr>
                        <a:t>April 16 </a:t>
                      </a:r>
                      <a:r>
                        <a:rPr lang="en-US" sz="2000" b="1">
                          <a:solidFill>
                            <a:schemeClr val="tx1"/>
                          </a:solidFill>
                        </a:rPr>
                        <a:t>at </a:t>
                      </a:r>
                      <a:r>
                        <a:rPr lang="en-US" sz="2000" b="1" u="sng">
                          <a:solidFill>
                            <a:schemeClr val="tx1"/>
                          </a:solidFill>
                        </a:rPr>
                        <a:t>11:59</a:t>
                      </a:r>
                      <a:r>
                        <a:rPr lang="en-US" sz="2000" b="1" u="sng" baseline="0">
                          <a:solidFill>
                            <a:schemeClr val="tx1"/>
                          </a:solidFill>
                        </a:rPr>
                        <a:t> pm</a:t>
                      </a:r>
                      <a:endParaRPr lang="en-US" sz="2000" b="1" u="sng">
                        <a:solidFill>
                          <a:schemeClr val="tx1"/>
                        </a:solidFill>
                      </a:endParaRP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dirty="0">
                          <a:solidFill>
                            <a:schemeClr val="tx1"/>
                          </a:solidFill>
                        </a:rPr>
                        <a:t>Week of June 2, 2025</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dirty="0">
                          <a:solidFill>
                            <a:schemeClr val="tx1"/>
                          </a:solidFill>
                        </a:rPr>
                        <a:t>August 13, 2025</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dirty="0">
                          <a:solidFill>
                            <a:schemeClr val="tx1"/>
                          </a:solidFill>
                        </a:rPr>
                        <a:t>September 15, 2025</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March 31, 2029</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37</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dirty="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dirty="0">
                <a:solidFill>
                  <a:schemeClr val="accent1">
                    <a:lumMod val="75000"/>
                  </a:schemeClr>
                </a:solidFill>
                <a:latin typeface="Arial"/>
                <a:cs typeface="Arial"/>
              </a:rPr>
              <a:t>Keep questions under 3 minutes to allow time for others.</a:t>
            </a:r>
          </a:p>
          <a:p>
            <a:pPr>
              <a:spcBef>
                <a:spcPts val="600"/>
              </a:spcBef>
              <a:spcAft>
                <a:spcPts val="600"/>
              </a:spcAft>
            </a:pPr>
            <a:r>
              <a:rPr lang="en-US" sz="2800" dirty="0">
                <a:solidFill>
                  <a:schemeClr val="accent1">
                    <a:lumMod val="75000"/>
                  </a:schemeClr>
                </a:solidFill>
                <a:latin typeface="Arial"/>
                <a:cs typeface="Arial"/>
              </a:rPr>
              <a:t>Note that our official response will be given in writing and posted on the GFO webpage.</a:t>
            </a:r>
          </a:p>
          <a:p>
            <a:endParaRPr lang="en-US" sz="28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38</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fontScale="92500" lnSpcReduction="10000"/>
          </a:bodyPr>
          <a:lstStyle/>
          <a:p>
            <a:pPr marL="0" indent="0" algn="ctr">
              <a:buNone/>
            </a:pPr>
            <a:r>
              <a:rPr lang="en-US" dirty="0">
                <a:solidFill>
                  <a:schemeClr val="accent1">
                    <a:lumMod val="75000"/>
                  </a:schemeClr>
                </a:solidFill>
                <a:latin typeface="Arial"/>
                <a:cs typeface="Arial"/>
              </a:rPr>
              <a:t>Please send all questions related to GFO-24-306 to:</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lgn="ctr">
              <a:buNone/>
            </a:pPr>
            <a:r>
              <a:rPr lang="en-US" b="1" dirty="0">
                <a:solidFill>
                  <a:schemeClr val="accent1">
                    <a:lumMod val="75000"/>
                  </a:schemeClr>
                </a:solidFill>
                <a:latin typeface="Arial"/>
                <a:cs typeface="Arial"/>
              </a:rPr>
              <a:t>Enrico Palo</a:t>
            </a:r>
          </a:p>
          <a:p>
            <a:pPr marL="0" indent="0" algn="ctr">
              <a:buNone/>
            </a:pPr>
            <a:r>
              <a:rPr lang="en-US" dirty="0">
                <a:solidFill>
                  <a:schemeClr val="accent1">
                    <a:lumMod val="75000"/>
                  </a:schemeClr>
                </a:solidFill>
                <a:latin typeface="Arial"/>
                <a:cs typeface="Arial"/>
              </a:rPr>
              <a:t>Commission Agreement Officer</a:t>
            </a:r>
          </a:p>
          <a:p>
            <a:pPr marL="0" indent="0" algn="ctr">
              <a:buNone/>
            </a:pPr>
            <a:r>
              <a:rPr lang="en-US" dirty="0">
                <a:solidFill>
                  <a:schemeClr val="accent1">
                    <a:lumMod val="75000"/>
                  </a:schemeClr>
                </a:solidFill>
                <a:latin typeface="Arial"/>
                <a:cs typeface="Arial"/>
              </a:rPr>
              <a:t>1516 Ninth Street, MS-18</a:t>
            </a:r>
          </a:p>
          <a:p>
            <a:pPr marL="0" indent="0" algn="ctr">
              <a:buNone/>
            </a:pPr>
            <a:r>
              <a:rPr lang="en-US" dirty="0">
                <a:solidFill>
                  <a:schemeClr val="accent1">
                    <a:lumMod val="75000"/>
                  </a:schemeClr>
                </a:solidFill>
                <a:latin typeface="Arial"/>
                <a:cs typeface="Arial"/>
              </a:rPr>
              <a:t>Sacramento, CA 95814</a:t>
            </a:r>
          </a:p>
          <a:p>
            <a:pPr marL="0" indent="0" algn="ctr">
              <a:buNone/>
            </a:pPr>
            <a:r>
              <a:rPr lang="en-US" dirty="0">
                <a:solidFill>
                  <a:schemeClr val="accent1">
                    <a:lumMod val="75000"/>
                  </a:schemeClr>
                </a:solidFill>
                <a:latin typeface="Arial"/>
                <a:cs typeface="Arial"/>
              </a:rPr>
              <a:t>(916) 957-7856</a:t>
            </a:r>
          </a:p>
          <a:p>
            <a:pPr marL="0" indent="0" algn="ctr">
              <a:buNone/>
            </a:pPr>
            <a:r>
              <a:rPr lang="en-US" u="sng" dirty="0">
                <a:solidFill>
                  <a:schemeClr val="accent1">
                    <a:lumMod val="75000"/>
                  </a:schemeClr>
                </a:solidFill>
                <a:latin typeface="Arial"/>
                <a:cs typeface="Arial"/>
              </a:rPr>
              <a:t>Enrico.Palo@energy.ca.gov </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lgn="ctr">
              <a:buNone/>
            </a:pPr>
            <a:r>
              <a:rPr lang="en-US" b="1" dirty="0">
                <a:solidFill>
                  <a:schemeClr val="accent1">
                    <a:lumMod val="75000"/>
                  </a:schemeClr>
                </a:solidFill>
                <a:latin typeface="Arial"/>
                <a:cs typeface="Arial"/>
              </a:rPr>
              <a:t>Deadline to submit questions:</a:t>
            </a:r>
          </a:p>
          <a:p>
            <a:pPr marL="0" indent="0" algn="ctr">
              <a:buNone/>
            </a:pPr>
            <a:r>
              <a:rPr lang="en-US" b="1" dirty="0">
                <a:solidFill>
                  <a:srgbClr val="FF0000"/>
                </a:solidFill>
                <a:latin typeface="Arial"/>
                <a:cs typeface="Arial"/>
              </a:rPr>
              <a:t>Thursday, February 27, 2025 at 5:00 PM</a:t>
            </a:r>
          </a:p>
          <a:p>
            <a:pPr marL="0" indent="0">
              <a:buNone/>
            </a:pPr>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39</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CEC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dirty="0">
                <a:solidFill>
                  <a:schemeClr val="accent1">
                    <a:lumMod val="75000"/>
                  </a:schemeClr>
                </a:solidFill>
                <a:latin typeface="Arial"/>
                <a:cs typeface="Arial"/>
              </a:rPr>
              <a:t>Participation Survey</a:t>
            </a:r>
            <a:endParaRPr lang="en-US" sz="2400" dirty="0">
              <a:solidFill>
                <a:schemeClr val="accent1">
                  <a:lumMod val="75000"/>
                </a:schemeClr>
              </a:solidFill>
              <a:latin typeface="Arial"/>
              <a:cs typeface="Arial"/>
            </a:endParaRPr>
          </a:p>
          <a:p>
            <a:pPr marL="0" indent="0">
              <a:buNone/>
            </a:pPr>
            <a:r>
              <a:rPr lang="en-US" dirty="0">
                <a:solidFill>
                  <a:schemeClr val="accent1">
                    <a:lumMod val="75000"/>
                  </a:schemeClr>
                </a:solidFill>
                <a:latin typeface="Arial"/>
                <a:cs typeface="Arial"/>
              </a:rPr>
              <a:t>Survey responses will be summarized anonymously to track attendance of underrepresented groups in our workshops for public reporting purposes. </a:t>
            </a:r>
            <a:endParaRPr lang="en-US" dirty="0">
              <a:solidFill>
                <a:schemeClr val="accent1">
                  <a:lumMod val="75000"/>
                </a:schemeClr>
              </a:solidFill>
              <a:ea typeface="+mn-lt"/>
              <a:cs typeface="+mn-lt"/>
            </a:endParaRPr>
          </a:p>
          <a:p>
            <a:pPr marL="0" indent="0">
              <a:buNone/>
            </a:pPr>
            <a:endParaRPr lang="en-US" dirty="0">
              <a:solidFill>
                <a:schemeClr val="accent1">
                  <a:lumMod val="75000"/>
                </a:schemeClr>
              </a:solidFill>
              <a:latin typeface="Arial"/>
              <a:cs typeface="Arial"/>
            </a:endParaRPr>
          </a:p>
          <a:p>
            <a:r>
              <a:rPr lang="en-US" dirty="0">
                <a:solidFill>
                  <a:schemeClr val="accent1">
                    <a:lumMod val="75000"/>
                  </a:schemeClr>
                </a:solidFill>
                <a:latin typeface="Arial"/>
                <a:cs typeface="Arial"/>
              </a:rPr>
              <a:t>Online participants</a:t>
            </a:r>
            <a:r>
              <a:rPr lang="en-US" sz="2400" dirty="0">
                <a:solidFill>
                  <a:schemeClr val="accent1">
                    <a:lumMod val="75000"/>
                  </a:schemeClr>
                </a:solidFill>
                <a:latin typeface="Arial"/>
                <a:cs typeface="Arial"/>
              </a:rPr>
              <a:t>, please use this link:</a:t>
            </a:r>
            <a:br>
              <a:rPr lang="en-US" sz="2400" dirty="0">
                <a:latin typeface="Arial" panose="020B0604020202020204" pitchFamily="34" charset="0"/>
                <a:cs typeface="Arial" panose="020B0604020202020204" pitchFamily="34" charset="0"/>
              </a:rPr>
            </a:br>
            <a:r>
              <a:rPr lang="en-US" sz="2000" u="sng" dirty="0">
                <a:solidFill>
                  <a:srgbClr val="0000FF"/>
                </a:solidFill>
                <a:effectLst/>
                <a:latin typeface="Arial Narrow" panose="020B0606020202030204" pitchFamily="34" charset="0"/>
                <a:ea typeface="Aptos" panose="020B0004020202020204" pitchFamily="34" charset="0"/>
                <a:cs typeface="Aptos" panose="020B0004020202020204" pitchFamily="34" charset="0"/>
                <a:hlinkClick r:id="rId3"/>
              </a:rPr>
              <a:t>https://forms.office.com/g/3w3BRCyBcv</a:t>
            </a:r>
            <a:endParaRPr lang="en-US" sz="20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dirty="0">
                <a:solidFill>
                  <a:schemeClr val="accent1">
                    <a:lumMod val="75000"/>
                  </a:schemeClr>
                </a:solidFill>
                <a:latin typeface="Arial" panose="020B0604020202020204" pitchFamily="34" charset="0"/>
                <a:cs typeface="Arial" panose="020B0604020202020204" pitchFamily="34" charset="0"/>
              </a:rPr>
              <a:t>Thanks!</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4" name="Picture 3" descr="Graphical user interface, website">
            <a:extLst>
              <a:ext uri="{FF2B5EF4-FFF2-40B4-BE49-F238E27FC236}">
                <a16:creationId xmlns:a16="http://schemas.microsoft.com/office/drawing/2014/main" id="{98F5B66A-7B73-DBE8-610C-FC5604F094B0}"/>
              </a:ext>
            </a:extLst>
          </p:cNvPr>
          <p:cNvPicPr>
            <a:picLocks noChangeAspect="1"/>
          </p:cNvPicPr>
          <p:nvPr/>
        </p:nvPicPr>
        <p:blipFill>
          <a:blip r:embed="rId3"/>
          <a:stretch>
            <a:fillRect/>
          </a:stretch>
        </p:blipFill>
        <p:spPr>
          <a:xfrm>
            <a:off x="676821" y="2018740"/>
            <a:ext cx="5767308" cy="2935412"/>
          </a:xfrm>
          <a:prstGeom prst="rect">
            <a:avLst/>
          </a:prstGeom>
        </p:spPr>
      </p:pic>
      <p:pic>
        <p:nvPicPr>
          <p:cNvPr id="1026" name="Picture 2" descr="CEC Facebook page&#10;&#10;Picture of CEC Facebook page. ">
            <a:extLst>
              <a:ext uri="{FF2B5EF4-FFF2-40B4-BE49-F238E27FC236}">
                <a16:creationId xmlns:a16="http://schemas.microsoft.com/office/drawing/2014/main" id="{93CBB8C4-E937-932E-FCF2-A465036C4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879" y="2026023"/>
            <a:ext cx="4400749" cy="20339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o Picture&#10;&#10;Picture is og the logo for different social media such as twiiter, Faceboof, Linkedin and YouTube. ">
            <a:extLst>
              <a:ext uri="{FF2B5EF4-FFF2-40B4-BE49-F238E27FC236}">
                <a16:creationId xmlns:a16="http://schemas.microsoft.com/office/drawing/2014/main" id="{AAF109B5-20DF-5E60-CF0B-9CDE5E27C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0967" y="3970337"/>
            <a:ext cx="2457450" cy="1400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Picture 2&#10;&#10;Picture is og the logo for different social media such as Flicker, Blogger">
            <a:extLst>
              <a:ext uri="{FF2B5EF4-FFF2-40B4-BE49-F238E27FC236}">
                <a16:creationId xmlns:a16="http://schemas.microsoft.com/office/drawing/2014/main" id="{5197D486-B793-8E37-17EE-EC17EB4D10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7167" y="3970337"/>
            <a:ext cx="1219200" cy="14192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603323" y="3649213"/>
            <a:ext cx="8374054" cy="1631216"/>
          </a:xfrm>
          <a:prstGeom prst="rect">
            <a:avLst/>
          </a:prstGeom>
          <a:solidFill>
            <a:srgbClr val="CBD8E6"/>
          </a:solidFill>
        </p:spPr>
        <p:txBody>
          <a:bodyPr wrap="square" numCol="2" rtlCol="0" anchor="ctr">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3" name="TextBox 2">
            <a:extLst>
              <a:ext uri="{FF2B5EF4-FFF2-40B4-BE49-F238E27FC236}">
                <a16:creationId xmlns:a16="http://schemas.microsoft.com/office/drawing/2014/main" id="{84C8A6EC-457C-4C86-9229-057AD25A3C9D}"/>
              </a:ext>
            </a:extLst>
          </p:cNvPr>
          <p:cNvSpPr txBox="1"/>
          <p:nvPr/>
        </p:nvSpPr>
        <p:spPr>
          <a:xfrm>
            <a:off x="1399822" y="5465095"/>
            <a:ext cx="92773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solidFill>
                  <a:srgbClr val="0000FF"/>
                </a:solidFill>
                <a:effectLst/>
                <a:latin typeface="+mj-lt"/>
                <a:ea typeface="Aptos" panose="020B0004020202020204" pitchFamily="34" charset="0"/>
                <a:cs typeface="Aptos" panose="020B0004020202020204" pitchFamily="34" charset="0"/>
                <a:hlinkClick r:id="rId3"/>
              </a:rPr>
              <a:t>https://www.empowerinnovation.net/en/custom/funding/view/46109</a:t>
            </a:r>
            <a:endParaRPr lang="en-US" b="1" dirty="0">
              <a:solidFill>
                <a:srgbClr val="FFC000"/>
              </a:solidFill>
              <a:latin typeface="+mj-lt"/>
              <a:cs typeface="Arial"/>
            </a:endParaRP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Research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367478" y="1328657"/>
            <a:ext cx="6624337" cy="5024276"/>
          </a:xfrm>
        </p:spPr>
        <p:txBody>
          <a:bodyPr vert="horz" lIns="91440" tIns="45720" rIns="91440" bIns="45720" rtlCol="0" anchor="t">
            <a:normAutofit fontScale="92500"/>
          </a:bodyPr>
          <a:lstStyle/>
          <a:p>
            <a:pPr algn="l" rtl="0" fontAlgn="base">
              <a:lnSpc>
                <a:spcPts val="2400"/>
              </a:lnSpc>
              <a:buFont typeface="Arial" panose="020B0604020202020204" pitchFamily="34" charset="0"/>
              <a:buChar char="•"/>
            </a:pPr>
            <a:r>
              <a:rPr lang="en-US" sz="1800" dirty="0">
                <a:solidFill>
                  <a:schemeClr val="accent1">
                    <a:lumMod val="75000"/>
                  </a:schemeClr>
                </a:solidFill>
                <a:latin typeface="Arial"/>
                <a:cs typeface="Arial"/>
              </a:rPr>
              <a:t>This solicitation will award and fund projects from the </a:t>
            </a:r>
            <a:r>
              <a:rPr lang="en-US" sz="1800" b="1" dirty="0">
                <a:solidFill>
                  <a:schemeClr val="accent1">
                    <a:lumMod val="75000"/>
                  </a:schemeClr>
                </a:solidFill>
                <a:latin typeface="Arial"/>
                <a:cs typeface="Arial"/>
              </a:rPr>
              <a:t>Electric Program Investment Charge (EPIC) Program, </a:t>
            </a:r>
            <a:r>
              <a:rPr lang="en-US" sz="1800" b="0" i="0" u="none" strike="noStrike" dirty="0">
                <a:solidFill>
                  <a:srgbClr val="0B5395"/>
                </a:solidFill>
                <a:effectLst/>
                <a:latin typeface="Arial" panose="020B0604020202020204" pitchFamily="34" charset="0"/>
              </a:rPr>
              <a:t>an electricity ratepayer surcharge established by the California Public Utilities Commission (CPUC) in December 2011. </a:t>
            </a:r>
            <a:r>
              <a:rPr lang="en-US" sz="1800" b="0" i="0" dirty="0">
                <a:solidFill>
                  <a:srgbClr val="000000"/>
                </a:solidFill>
                <a:effectLst/>
                <a:latin typeface="Arial" panose="020B0604020202020204" pitchFamily="34" charset="0"/>
              </a:rPr>
              <a:t>​</a:t>
            </a:r>
          </a:p>
          <a:p>
            <a:pPr lvl="1" fontAlgn="base">
              <a:lnSpc>
                <a:spcPts val="2400"/>
              </a:lnSpc>
              <a:buFont typeface="Arial" panose="020B0604020202020204" pitchFamily="34" charset="0"/>
              <a:buChar char="•"/>
            </a:pPr>
            <a:r>
              <a:rPr lang="en-US" sz="1800" b="0" i="0" u="none" strike="noStrike" dirty="0">
                <a:solidFill>
                  <a:srgbClr val="0B5395"/>
                </a:solidFill>
                <a:effectLst/>
                <a:latin typeface="Arial" panose="020B0604020202020204" pitchFamily="34" charset="0"/>
              </a:rPr>
              <a:t>EPIC Investment Plan 2021-25, Strategic objective: </a:t>
            </a:r>
            <a:r>
              <a:rPr lang="en-US" sz="1800" b="0" i="0" u="none" strike="noStrike" dirty="0">
                <a:solidFill>
                  <a:srgbClr val="00588A"/>
                </a:solidFill>
                <a:effectLst/>
                <a:latin typeface="Arial" panose="020B0604020202020204" pitchFamily="34" charset="0"/>
              </a:rPr>
              <a:t>“Inform California’s transition to an equitable, zero-carbon energy system that is climate-resilient and meets environmental goals” (Chapter 7).</a:t>
            </a:r>
            <a:r>
              <a:rPr lang="en-US" sz="1800" b="0" i="0" dirty="0">
                <a:solidFill>
                  <a:srgbClr val="000000"/>
                </a:solidFill>
                <a:effectLst/>
                <a:latin typeface="Arial" panose="020B0604020202020204" pitchFamily="34" charset="0"/>
              </a:rPr>
              <a:t>​</a:t>
            </a:r>
          </a:p>
          <a:p>
            <a:pPr lvl="1" fontAlgn="base">
              <a:lnSpc>
                <a:spcPts val="2400"/>
              </a:lnSpc>
              <a:buFont typeface="Arial" panose="020B0604020202020204" pitchFamily="34" charset="0"/>
              <a:buChar char="•"/>
            </a:pPr>
            <a:r>
              <a:rPr lang="en-US" sz="1800" b="0" i="0" u="none" strike="noStrike" dirty="0">
                <a:solidFill>
                  <a:srgbClr val="00588A"/>
                </a:solidFill>
                <a:effectLst/>
                <a:latin typeface="Arial" panose="020B0604020202020204" pitchFamily="34" charset="0"/>
              </a:rPr>
              <a:t>Initiative: Climate Resiliency</a:t>
            </a:r>
            <a:r>
              <a:rPr lang="en-US" sz="1800" b="0" i="0" dirty="0">
                <a:solidFill>
                  <a:srgbClr val="000000"/>
                </a:solidFill>
                <a:effectLst/>
                <a:latin typeface="Arial" panose="020B0604020202020204" pitchFamily="34" charset="0"/>
              </a:rPr>
              <a:t>​</a:t>
            </a:r>
          </a:p>
          <a:p>
            <a:pPr lvl="1" fontAlgn="base">
              <a:lnSpc>
                <a:spcPts val="2400"/>
              </a:lnSpc>
              <a:buFont typeface="Arial" panose="020B0604020202020204" pitchFamily="34" charset="0"/>
              <a:buChar char="•"/>
            </a:pPr>
            <a:r>
              <a:rPr lang="en-US" sz="1800" b="1" i="0" u="none" strike="noStrike" dirty="0">
                <a:solidFill>
                  <a:srgbClr val="00588A"/>
                </a:solidFill>
                <a:effectLst/>
                <a:latin typeface="Arial" panose="020B0604020202020204" pitchFamily="34" charset="0"/>
              </a:rPr>
              <a:t>Topic: </a:t>
            </a:r>
            <a:r>
              <a:rPr lang="en-US" sz="1800" b="1" dirty="0">
                <a:solidFill>
                  <a:srgbClr val="00588A"/>
                </a:solidFill>
                <a:latin typeface="Arial" panose="020B0604020202020204" pitchFamily="34" charset="0"/>
              </a:rPr>
              <a:t>44, Integrating Climate Resilience in Electricity System Planning </a:t>
            </a:r>
            <a:r>
              <a:rPr lang="en-US" sz="1800" i="1" dirty="0">
                <a:solidFill>
                  <a:srgbClr val="00588A"/>
                </a:solidFill>
                <a:latin typeface="Arial" panose="020B0604020202020204" pitchFamily="34" charset="0"/>
              </a:rPr>
              <a:t>(pp. 212-218) </a:t>
            </a:r>
          </a:p>
          <a:p>
            <a:pPr fontAlgn="base">
              <a:lnSpc>
                <a:spcPts val="2400"/>
              </a:lnSpc>
              <a:buFont typeface="Arial" panose="020B0604020202020204" pitchFamily="34" charset="0"/>
              <a:buChar char="•"/>
            </a:pPr>
            <a:r>
              <a:rPr lang="en-US" sz="1800" b="0" i="0" u="none" strike="noStrike" dirty="0">
                <a:solidFill>
                  <a:srgbClr val="0B5395"/>
                </a:solidFill>
                <a:effectLst/>
                <a:latin typeface="Arial" panose="020B0604020202020204" pitchFamily="34" charset="0"/>
              </a:rPr>
              <a:t>The purpose of the EPIC program is to benefit the ratepayers of three investor-owned utilities (IOUs)</a:t>
            </a:r>
            <a:r>
              <a:rPr lang="en-US" sz="1800" dirty="0">
                <a:solidFill>
                  <a:srgbClr val="0B5395"/>
                </a:solidFill>
                <a:latin typeface="Arial" panose="020B0604020202020204" pitchFamily="34" charset="0"/>
              </a:rPr>
              <a:t>​ by funding clean energy technology projects that promote greater electricity </a:t>
            </a:r>
            <a:r>
              <a:rPr lang="en-US" sz="1800" b="0" i="0" u="none" strike="noStrike" dirty="0">
                <a:solidFill>
                  <a:srgbClr val="0B5395"/>
                </a:solidFill>
                <a:effectLst/>
                <a:latin typeface="Arial" panose="020B0604020202020204" pitchFamily="34" charset="0"/>
              </a:rPr>
              <a:t>reliability, lower costs, and increased safety.</a:t>
            </a:r>
            <a:endParaRPr lang="en-US" sz="1800" b="0" i="0" dirty="0">
              <a:solidFill>
                <a:srgbClr val="000000"/>
              </a:solidFill>
              <a:effectLst/>
              <a:latin typeface="Arial" panose="020B0604020202020204" pitchFamily="34" charset="0"/>
            </a:endParaRPr>
          </a:p>
        </p:txBody>
      </p:sp>
      <p:pic>
        <p:nvPicPr>
          <p:cNvPr id="1026" name="Picture 2" descr="Front page of report for the California Energy Commission's Electric Program Investment Charge 2021-2025 Investment Plan">
            <a:extLst>
              <a:ext uri="{FF2B5EF4-FFF2-40B4-BE49-F238E27FC236}">
                <a16:creationId xmlns:a16="http://schemas.microsoft.com/office/drawing/2014/main" id="{F4B87749-7E5B-26C7-562B-CFC8D3DB0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752" y="1294753"/>
            <a:ext cx="2770296" cy="3730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C4BE48B9-BCF8-65AE-C9F7-D79D23D6AB09}"/>
              </a:ext>
            </a:extLst>
          </p:cNvPr>
          <p:cNvSpPr txBox="1"/>
          <p:nvPr/>
        </p:nvSpPr>
        <p:spPr>
          <a:xfrm>
            <a:off x="7336861" y="5060259"/>
            <a:ext cx="4676077" cy="1477328"/>
          </a:xfrm>
          <a:prstGeom prst="rect">
            <a:avLst/>
          </a:prstGeom>
          <a:solidFill>
            <a:schemeClr val="tx2"/>
          </a:solid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tabLst>
                <a:tab pos="0" algn="l"/>
              </a:tabLst>
              <a:defRPr/>
            </a:pPr>
            <a:r>
              <a:rPr lang="en-US" dirty="0">
                <a:solidFill>
                  <a:schemeClr val="bg1"/>
                </a:solidFill>
              </a:rPr>
              <a:t>To access report: </a:t>
            </a:r>
            <a:r>
              <a:rPr lang="en-US" dirty="0">
                <a:solidFill>
                  <a:schemeClr val="bg1"/>
                </a:solidFill>
                <a:ea typeface="+mn-lt"/>
                <a:cs typeface="+mn-lt"/>
                <a:hlinkClick r:id="rId3">
                  <a:extLst>
                    <a:ext uri="{A12FA001-AC4F-418D-AE19-62706E023703}">
                      <ahyp:hlinkClr xmlns:ahyp="http://schemas.microsoft.com/office/drawing/2018/hyperlinkcolor" val="tx"/>
                    </a:ext>
                  </a:extLst>
                </a:hlinkClick>
              </a:rPr>
              <a:t>https://www.energy.ca.gov/publications/2021/electric-program-investment-charge-proposed-2021-2025-investment-plan-epic-4</a:t>
            </a:r>
            <a:r>
              <a:rPr lang="en-US" dirty="0">
                <a:solidFill>
                  <a:schemeClr val="bg1"/>
                </a:solidFill>
                <a:ea typeface="+mn-lt"/>
                <a:cs typeface="+mn-lt"/>
              </a:rPr>
              <a:t> </a:t>
            </a: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8</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49610" y="1177433"/>
            <a:ext cx="11742390" cy="5285801"/>
          </a:xfrm>
        </p:spPr>
        <p:txBody>
          <a:bodyPr>
            <a:noAutofit/>
          </a:bodyPr>
          <a:lstStyle/>
          <a:p>
            <a:pPr>
              <a:lnSpc>
                <a:spcPct val="100000"/>
              </a:lnSpc>
              <a:spcBef>
                <a:spcPts val="0"/>
              </a:spcBef>
              <a:spcAft>
                <a:spcPts val="600"/>
              </a:spcAft>
            </a:pPr>
            <a:r>
              <a:rPr lang="en-US" sz="1600" b="1" dirty="0">
                <a:solidFill>
                  <a:srgbClr val="0070C0"/>
                </a:solidFill>
                <a:latin typeface="Arial"/>
                <a:cs typeface="Arial"/>
              </a:rPr>
              <a:t>Assembly Bill (AB) 32 </a:t>
            </a:r>
            <a:r>
              <a:rPr lang="en-US" sz="1600" dirty="0">
                <a:solidFill>
                  <a:srgbClr val="0070C0"/>
                </a:solidFill>
                <a:latin typeface="Arial"/>
                <a:cs typeface="Arial"/>
              </a:rPr>
              <a:t>– Global Warming Solutions Act of 2006</a:t>
            </a:r>
          </a:p>
          <a:p>
            <a:pPr>
              <a:lnSpc>
                <a:spcPct val="100000"/>
              </a:lnSpc>
              <a:spcBef>
                <a:spcPts val="0"/>
              </a:spcBef>
              <a:spcAft>
                <a:spcPts val="600"/>
              </a:spcAft>
            </a:pPr>
            <a:r>
              <a:rPr lang="en-US" sz="1600" b="1" dirty="0">
                <a:solidFill>
                  <a:srgbClr val="0070C0"/>
                </a:solidFill>
                <a:latin typeface="Arial"/>
                <a:cs typeface="Arial"/>
              </a:rPr>
              <a:t>Senate Bill (SB) 32 </a:t>
            </a:r>
            <a:r>
              <a:rPr lang="en-US" sz="1600" dirty="0">
                <a:solidFill>
                  <a:srgbClr val="0070C0"/>
                </a:solidFill>
                <a:latin typeface="Arial"/>
                <a:cs typeface="Arial"/>
              </a:rPr>
              <a:t>– California Global Warming Solutions Act of 2006</a:t>
            </a:r>
          </a:p>
          <a:p>
            <a:pPr>
              <a:lnSpc>
                <a:spcPct val="100000"/>
              </a:lnSpc>
              <a:spcBef>
                <a:spcPts val="0"/>
              </a:spcBef>
              <a:spcAft>
                <a:spcPts val="600"/>
              </a:spcAft>
            </a:pPr>
            <a:r>
              <a:rPr lang="en-US" sz="1600" b="1" dirty="0">
                <a:solidFill>
                  <a:srgbClr val="0070C0"/>
                </a:solidFill>
                <a:latin typeface="Arial"/>
                <a:cs typeface="Arial"/>
              </a:rPr>
              <a:t>Senate Bill (SB) X1-2 </a:t>
            </a:r>
            <a:r>
              <a:rPr lang="en-US" sz="1600" dirty="0">
                <a:solidFill>
                  <a:srgbClr val="0070C0"/>
                </a:solidFill>
                <a:latin typeface="Arial"/>
                <a:cs typeface="Arial"/>
              </a:rPr>
              <a:t>– Renewables Portfolio Standard</a:t>
            </a:r>
          </a:p>
          <a:p>
            <a:pPr>
              <a:lnSpc>
                <a:spcPct val="100000"/>
              </a:lnSpc>
              <a:spcBef>
                <a:spcPts val="0"/>
              </a:spcBef>
              <a:spcAft>
                <a:spcPts val="600"/>
              </a:spcAft>
            </a:pPr>
            <a:r>
              <a:rPr lang="en-US" sz="1600" b="1" dirty="0">
                <a:solidFill>
                  <a:srgbClr val="0070C0"/>
                </a:solidFill>
                <a:latin typeface="Arial"/>
                <a:cs typeface="Arial"/>
              </a:rPr>
              <a:t>AB 758</a:t>
            </a:r>
            <a:r>
              <a:rPr lang="en-US" sz="1600" dirty="0">
                <a:solidFill>
                  <a:srgbClr val="0070C0"/>
                </a:solidFill>
                <a:latin typeface="Arial"/>
                <a:cs typeface="Arial"/>
              </a:rPr>
              <a:t> – Building Efficiency</a:t>
            </a:r>
          </a:p>
          <a:p>
            <a:pPr>
              <a:lnSpc>
                <a:spcPct val="100000"/>
              </a:lnSpc>
              <a:spcBef>
                <a:spcPts val="0"/>
              </a:spcBef>
              <a:spcAft>
                <a:spcPts val="600"/>
              </a:spcAft>
            </a:pPr>
            <a:r>
              <a:rPr lang="en-US" sz="1600" b="1" dirty="0">
                <a:solidFill>
                  <a:srgbClr val="0070C0"/>
                </a:solidFill>
                <a:latin typeface="Arial"/>
                <a:cs typeface="Arial"/>
              </a:rPr>
              <a:t>AB 3232 </a:t>
            </a:r>
            <a:r>
              <a:rPr lang="en-US" sz="1600" dirty="0">
                <a:solidFill>
                  <a:srgbClr val="0070C0"/>
                </a:solidFill>
                <a:latin typeface="Arial"/>
                <a:cs typeface="Arial"/>
              </a:rPr>
              <a:t>– Zero-Emissions Buildings and Sources of Heat Energy</a:t>
            </a:r>
          </a:p>
          <a:p>
            <a:pPr>
              <a:lnSpc>
                <a:spcPct val="100000"/>
              </a:lnSpc>
              <a:spcBef>
                <a:spcPts val="0"/>
              </a:spcBef>
              <a:spcAft>
                <a:spcPts val="600"/>
              </a:spcAft>
            </a:pPr>
            <a:r>
              <a:rPr lang="en-US" sz="1600" b="1" dirty="0">
                <a:solidFill>
                  <a:srgbClr val="0070C0"/>
                </a:solidFill>
                <a:latin typeface="Arial"/>
                <a:cs typeface="Arial"/>
              </a:rPr>
              <a:t>SB 350 </a:t>
            </a:r>
            <a:r>
              <a:rPr lang="en-US" sz="1600" dirty="0">
                <a:solidFill>
                  <a:srgbClr val="0070C0"/>
                </a:solidFill>
                <a:latin typeface="Arial"/>
                <a:cs typeface="Arial"/>
              </a:rPr>
              <a:t>– Clean Energy and Pollution Reduction Act of 2015</a:t>
            </a:r>
          </a:p>
          <a:p>
            <a:pPr>
              <a:lnSpc>
                <a:spcPct val="100000"/>
              </a:lnSpc>
              <a:spcBef>
                <a:spcPts val="0"/>
              </a:spcBef>
              <a:spcAft>
                <a:spcPts val="600"/>
              </a:spcAft>
            </a:pPr>
            <a:r>
              <a:rPr lang="en-US" sz="1600" b="1" dirty="0">
                <a:solidFill>
                  <a:srgbClr val="0070C0"/>
                </a:solidFill>
                <a:latin typeface="Arial"/>
                <a:cs typeface="Arial"/>
              </a:rPr>
              <a:t>Senate Bill (SB) 100 </a:t>
            </a:r>
            <a:r>
              <a:rPr lang="en-US" sz="1600" dirty="0">
                <a:solidFill>
                  <a:srgbClr val="0070C0"/>
                </a:solidFill>
                <a:latin typeface="Arial"/>
                <a:cs typeface="Arial"/>
              </a:rPr>
              <a:t>– The 100 Percent Clean Energy Act of 2018</a:t>
            </a:r>
          </a:p>
          <a:p>
            <a:pPr>
              <a:lnSpc>
                <a:spcPct val="100000"/>
              </a:lnSpc>
              <a:spcBef>
                <a:spcPts val="0"/>
              </a:spcBef>
              <a:spcAft>
                <a:spcPts val="600"/>
              </a:spcAft>
            </a:pPr>
            <a:r>
              <a:rPr lang="en-US" sz="1600" b="1" dirty="0">
                <a:solidFill>
                  <a:srgbClr val="0070C0"/>
                </a:solidFill>
                <a:latin typeface="Arial"/>
                <a:cs typeface="Arial"/>
              </a:rPr>
              <a:t>SB 1020 </a:t>
            </a:r>
            <a:r>
              <a:rPr lang="en-US" sz="1600" dirty="0">
                <a:solidFill>
                  <a:srgbClr val="0070C0"/>
                </a:solidFill>
                <a:latin typeface="Arial"/>
                <a:cs typeface="Arial"/>
              </a:rPr>
              <a:t>– Clean Energy, Jobs, and Affordability Act of 2022</a:t>
            </a:r>
          </a:p>
          <a:p>
            <a:pPr>
              <a:lnSpc>
                <a:spcPct val="100000"/>
              </a:lnSpc>
              <a:spcBef>
                <a:spcPts val="0"/>
              </a:spcBef>
              <a:spcAft>
                <a:spcPts val="600"/>
              </a:spcAft>
            </a:pPr>
            <a:r>
              <a:rPr lang="en-US" sz="1600" b="1" dirty="0">
                <a:solidFill>
                  <a:srgbClr val="0070C0"/>
                </a:solidFill>
                <a:latin typeface="Arial"/>
                <a:cs typeface="Arial"/>
              </a:rPr>
              <a:t>Assembly Bill (AB) 1279 </a:t>
            </a:r>
            <a:r>
              <a:rPr lang="en-US" sz="1600" dirty="0">
                <a:solidFill>
                  <a:srgbClr val="0070C0"/>
                </a:solidFill>
                <a:latin typeface="Arial"/>
                <a:cs typeface="Arial"/>
              </a:rPr>
              <a:t>– The California Climate Crisis Act of 2022</a:t>
            </a:r>
          </a:p>
          <a:p>
            <a:pPr>
              <a:lnSpc>
                <a:spcPct val="100000"/>
              </a:lnSpc>
              <a:spcBef>
                <a:spcPts val="0"/>
              </a:spcBef>
              <a:spcAft>
                <a:spcPts val="600"/>
              </a:spcAft>
            </a:pPr>
            <a:r>
              <a:rPr lang="en-US" sz="1600" b="1" dirty="0">
                <a:solidFill>
                  <a:srgbClr val="0070C0"/>
                </a:solidFill>
                <a:latin typeface="Arial"/>
                <a:cs typeface="Arial"/>
              </a:rPr>
              <a:t>Senate Bill (SB 379) </a:t>
            </a:r>
            <a:r>
              <a:rPr lang="en-US" sz="1600" dirty="0">
                <a:solidFill>
                  <a:srgbClr val="0070C0"/>
                </a:solidFill>
                <a:latin typeface="Arial"/>
                <a:cs typeface="Arial"/>
              </a:rPr>
              <a:t>– Land use: general plan: safety element </a:t>
            </a:r>
          </a:p>
          <a:p>
            <a:pPr>
              <a:lnSpc>
                <a:spcPct val="100000"/>
              </a:lnSpc>
              <a:spcBef>
                <a:spcPts val="0"/>
              </a:spcBef>
              <a:spcAft>
                <a:spcPts val="600"/>
              </a:spcAft>
            </a:pPr>
            <a:r>
              <a:rPr lang="en-US" sz="1600" b="1" dirty="0">
                <a:solidFill>
                  <a:srgbClr val="0070C0"/>
                </a:solidFill>
                <a:latin typeface="Arial"/>
                <a:cs typeface="Arial"/>
              </a:rPr>
              <a:t>Integrated Energy Policy Report </a:t>
            </a:r>
            <a:r>
              <a:rPr lang="en-US" sz="1600" dirty="0">
                <a:solidFill>
                  <a:srgbClr val="0070C0"/>
                </a:solidFill>
                <a:latin typeface="Arial"/>
                <a:cs typeface="Arial"/>
              </a:rPr>
              <a:t>(Biennial)</a:t>
            </a:r>
          </a:p>
          <a:p>
            <a:pPr>
              <a:lnSpc>
                <a:spcPct val="100000"/>
              </a:lnSpc>
              <a:spcBef>
                <a:spcPts val="0"/>
              </a:spcBef>
              <a:spcAft>
                <a:spcPts val="600"/>
              </a:spcAft>
            </a:pPr>
            <a:r>
              <a:rPr lang="en-US" sz="1600" b="1" dirty="0">
                <a:solidFill>
                  <a:srgbClr val="0070C0"/>
                </a:solidFill>
                <a:latin typeface="Arial"/>
                <a:cs typeface="Arial"/>
              </a:rPr>
              <a:t>Exec. Order B-29-15 </a:t>
            </a:r>
            <a:r>
              <a:rPr lang="en-US" sz="1600" dirty="0">
                <a:solidFill>
                  <a:srgbClr val="0070C0"/>
                </a:solidFill>
                <a:latin typeface="Arial"/>
                <a:cs typeface="Arial"/>
              </a:rPr>
              <a:t>–</a:t>
            </a:r>
            <a:r>
              <a:rPr lang="en-US" sz="1600" b="1" dirty="0">
                <a:solidFill>
                  <a:srgbClr val="0070C0"/>
                </a:solidFill>
                <a:latin typeface="Arial"/>
                <a:cs typeface="Arial"/>
              </a:rPr>
              <a:t> </a:t>
            </a:r>
            <a:r>
              <a:rPr lang="en-US" sz="1600" dirty="0">
                <a:solidFill>
                  <a:srgbClr val="0070C0"/>
                </a:solidFill>
                <a:latin typeface="Arial"/>
                <a:cs typeface="Arial"/>
              </a:rPr>
              <a:t>CEC to invest in new technologies to achieve water and energy savings, GHG reductions</a:t>
            </a:r>
          </a:p>
          <a:p>
            <a:pPr>
              <a:lnSpc>
                <a:spcPct val="100000"/>
              </a:lnSpc>
              <a:spcBef>
                <a:spcPts val="0"/>
              </a:spcBef>
              <a:spcAft>
                <a:spcPts val="600"/>
              </a:spcAft>
            </a:pPr>
            <a:r>
              <a:rPr lang="en-US" sz="1600" b="1" dirty="0">
                <a:solidFill>
                  <a:srgbClr val="0070C0"/>
                </a:solidFill>
                <a:latin typeface="Arial"/>
                <a:cs typeface="Arial"/>
              </a:rPr>
              <a:t>The Governor's State of Emergency Proclamation on Tree Mortality</a:t>
            </a:r>
          </a:p>
          <a:p>
            <a:pPr>
              <a:lnSpc>
                <a:spcPct val="100000"/>
              </a:lnSpc>
              <a:spcBef>
                <a:spcPts val="0"/>
              </a:spcBef>
              <a:spcAft>
                <a:spcPts val="600"/>
              </a:spcAft>
            </a:pPr>
            <a:r>
              <a:rPr lang="en-US" sz="1600" b="1" dirty="0">
                <a:solidFill>
                  <a:srgbClr val="0070C0"/>
                </a:solidFill>
                <a:latin typeface="Arial"/>
                <a:cs typeface="Arial"/>
              </a:rPr>
              <a:t>CPUC Rulemaking 18-04-019 </a:t>
            </a:r>
            <a:r>
              <a:rPr lang="en-US" sz="1600" dirty="0">
                <a:solidFill>
                  <a:srgbClr val="0070C0"/>
                </a:solidFill>
                <a:latin typeface="Arial"/>
                <a:cs typeface="Arial"/>
              </a:rPr>
              <a:t>– Climate Change Adaptation </a:t>
            </a:r>
          </a:p>
          <a:p>
            <a:pPr lvl="1">
              <a:lnSpc>
                <a:spcPct val="100000"/>
              </a:lnSpc>
              <a:spcBef>
                <a:spcPts val="0"/>
              </a:spcBef>
              <a:spcAft>
                <a:spcPts val="600"/>
              </a:spcAft>
            </a:pPr>
            <a:r>
              <a:rPr lang="en-US" sz="1600" b="1" dirty="0">
                <a:solidFill>
                  <a:srgbClr val="0070C0"/>
                </a:solidFill>
                <a:latin typeface="Arial"/>
                <a:cs typeface="Arial"/>
              </a:rPr>
              <a:t>CPUC Decision 19-10-054 (2019) </a:t>
            </a:r>
            <a:r>
              <a:rPr lang="en-US" sz="1600" dirty="0">
                <a:solidFill>
                  <a:srgbClr val="0070C0"/>
                </a:solidFill>
                <a:latin typeface="Arial"/>
                <a:cs typeface="Arial"/>
              </a:rPr>
              <a:t>– </a:t>
            </a:r>
            <a:r>
              <a:rPr lang="en-US" sz="1600" i="1" dirty="0">
                <a:solidFill>
                  <a:srgbClr val="0070C0"/>
                </a:solidFill>
                <a:latin typeface="Arial"/>
                <a:cs typeface="Arial"/>
              </a:rPr>
              <a:t>Points to Cal-Adapt as key data source</a:t>
            </a:r>
          </a:p>
          <a:p>
            <a:pPr lvl="1">
              <a:lnSpc>
                <a:spcPct val="100000"/>
              </a:lnSpc>
              <a:spcBef>
                <a:spcPts val="0"/>
              </a:spcBef>
              <a:spcAft>
                <a:spcPts val="600"/>
              </a:spcAft>
            </a:pPr>
            <a:r>
              <a:rPr lang="en-US" sz="1600" b="1" dirty="0">
                <a:solidFill>
                  <a:srgbClr val="0070C0"/>
                </a:solidFill>
                <a:latin typeface="Arial"/>
                <a:cs typeface="Arial"/>
              </a:rPr>
              <a:t>CPUC D. 20-08-046 (2020) </a:t>
            </a:r>
            <a:r>
              <a:rPr lang="en-US" sz="1600" dirty="0">
                <a:solidFill>
                  <a:srgbClr val="0070C0"/>
                </a:solidFill>
                <a:latin typeface="Arial"/>
                <a:cs typeface="Arial"/>
              </a:rPr>
              <a:t>–</a:t>
            </a:r>
            <a:r>
              <a:rPr lang="en-US" sz="1600" b="1" dirty="0">
                <a:solidFill>
                  <a:srgbClr val="0070C0"/>
                </a:solidFill>
                <a:latin typeface="Arial"/>
                <a:cs typeface="Arial"/>
              </a:rPr>
              <a:t> </a:t>
            </a:r>
            <a:r>
              <a:rPr lang="en-US" sz="1600" i="1" dirty="0">
                <a:solidFill>
                  <a:srgbClr val="0070C0"/>
                </a:solidFill>
                <a:latin typeface="Arial"/>
                <a:cs typeface="Arial"/>
              </a:rPr>
              <a:t>Defines vulnerable communities, requires vulnerability assessments and outreach</a:t>
            </a:r>
          </a:p>
          <a:p>
            <a:pPr lvl="1">
              <a:lnSpc>
                <a:spcPct val="100000"/>
              </a:lnSpc>
              <a:spcBef>
                <a:spcPts val="0"/>
              </a:spcBef>
              <a:spcAft>
                <a:spcPts val="600"/>
              </a:spcAft>
            </a:pPr>
            <a:r>
              <a:rPr lang="en-US" sz="1600" b="1" dirty="0">
                <a:solidFill>
                  <a:srgbClr val="0070C0"/>
                </a:solidFill>
                <a:latin typeface="Arial"/>
                <a:cs typeface="Arial"/>
              </a:rPr>
              <a:t>CPUC D. 24-08-005 (2024) </a:t>
            </a:r>
            <a:r>
              <a:rPr lang="en-US" sz="1600" dirty="0">
                <a:solidFill>
                  <a:srgbClr val="0070C0"/>
                </a:solidFill>
                <a:latin typeface="Arial"/>
                <a:cs typeface="Arial"/>
              </a:rPr>
              <a:t>– </a:t>
            </a:r>
            <a:r>
              <a:rPr lang="en-US" sz="1600" i="1" dirty="0">
                <a:solidFill>
                  <a:srgbClr val="0070C0"/>
                </a:solidFill>
                <a:latin typeface="Arial"/>
                <a:cs typeface="Arial"/>
              </a:rPr>
              <a:t>Articulates updated modeling requirements, refers to Cal-Adapt </a:t>
            </a:r>
            <a:endParaRPr lang="en-US" sz="1600" i="1"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E0E14B354F4845B9218E49F7E0D878" ma:contentTypeVersion="15" ma:contentTypeDescription="Create a new document." ma:contentTypeScope="" ma:versionID="5187ee27f793e3c6af509560b525de13">
  <xsd:schema xmlns:xsd="http://www.w3.org/2001/XMLSchema" xmlns:xs="http://www.w3.org/2001/XMLSchema" xmlns:p="http://schemas.microsoft.com/office/2006/metadata/properties" xmlns:ns2="92ecc987-d12b-42b1-abee-10b37485ad0a" xmlns:ns3="5067c814-4b34-462c-a21d-c185ff6548d2" targetNamespace="http://schemas.microsoft.com/office/2006/metadata/properties" ma:root="true" ma:fieldsID="3b15abf4a6c73a80a4e5520779287ee6" ns2:_="" ns3:_="">
    <xsd:import namespace="92ecc987-d12b-42b1-abee-10b37485ad0a"/>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c987-d12b-42b1-abee-10b37485a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92ecc987-d12b-42b1-abee-10b37485ad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2.xml><?xml version="1.0" encoding="utf-8"?>
<ds:datastoreItem xmlns:ds="http://schemas.openxmlformats.org/officeDocument/2006/customXml" ds:itemID="{2BE704C2-6C6F-48BE-A369-F4D51EB82934}">
  <ds:schemaRefs>
    <ds:schemaRef ds:uri="5067c814-4b34-462c-a21d-c185ff6548d2"/>
    <ds:schemaRef ds:uri="92ecc987-d12b-42b1-abee-10b37485ad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B261E2-85F0-4A95-A26C-97E5FB0D7D07}">
  <ds:schemaRefs>
    <ds:schemaRef ds:uri="5067c814-4b34-462c-a21d-c185ff6548d2"/>
    <ds:schemaRef ds:uri="92ecc987-d12b-42b1-abee-10b37485ad0a"/>
    <ds:schemaRef ds:uri="b4180f15-fbd5-4f1c-a958-ef9266d90d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118</TotalTime>
  <Words>3881</Words>
  <Application>Microsoft Office PowerPoint</Application>
  <PresentationFormat>Widescreen</PresentationFormat>
  <Paragraphs>407</Paragraphs>
  <Slides>40</Slides>
  <Notes>30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40</vt:i4>
      </vt:variant>
    </vt:vector>
  </HeadingPairs>
  <TitlesOfParts>
    <vt:vector size="54" baseType="lpstr">
      <vt:lpstr>MS PGothic</vt:lpstr>
      <vt:lpstr>Arial</vt:lpstr>
      <vt:lpstr>Arial   </vt:lpstr>
      <vt:lpstr>Arial Black</vt:lpstr>
      <vt:lpstr>Arial Narrow</vt:lpstr>
      <vt:lpstr>Calibri</vt:lpstr>
      <vt:lpstr>Courier New</vt:lpstr>
      <vt:lpstr>Wingdings</vt:lpstr>
      <vt:lpstr>1_Office Theme</vt:lpstr>
      <vt:lpstr>Title</vt:lpstr>
      <vt:lpstr>Content</vt:lpstr>
      <vt:lpstr>1_Content</vt:lpstr>
      <vt:lpstr>Content: blank background</vt:lpstr>
      <vt:lpstr>Title/Section</vt:lpstr>
      <vt:lpstr>GFO-24-306 Pre-Application Workshop</vt:lpstr>
      <vt:lpstr>Agenda</vt:lpstr>
      <vt:lpstr>Housekeeping</vt:lpstr>
      <vt:lpstr>Commitment to Diversity</vt:lpstr>
      <vt:lpstr>We Want to Hear From You!</vt:lpstr>
      <vt:lpstr>Connect With Us</vt:lpstr>
      <vt:lpstr>Find a Partner on EmpowerInnovation.net</vt:lpstr>
      <vt:lpstr>Research Program Background</vt:lpstr>
      <vt:lpstr>Policy Drivers</vt:lpstr>
      <vt:lpstr>Purpose of Solicitation</vt:lpstr>
      <vt:lpstr>Available Funding</vt:lpstr>
      <vt:lpstr>Match Funding </vt:lpstr>
      <vt:lpstr>Group 1: Development of Tools and Visualizations for the Updated Cal-Adapt Data Explorer*</vt:lpstr>
      <vt:lpstr>Group 1: Development of Tools and Visualizations for the Updated Cal-Adapt Data Explorer</vt:lpstr>
      <vt:lpstr>Group 1: Development of Tools and Visualizations for the Updated Cal-Adapt Data Explorer   </vt:lpstr>
      <vt:lpstr>Group 2: Wildfire Planning Tool Leveraging Long-Term Scenarios Developed for California’s Fifth Climate Change Assessment</vt:lpstr>
      <vt:lpstr>Group 2: Wildfire Planning Tool Leveraging Long-Term Scenarios Developed for California’s Fifth Climate Change Assessment   </vt:lpstr>
      <vt:lpstr>Group 2: Wildfire Planning Tool Leveraging Long-Term Scenarios Developed for California’s Fifth Climate Change Assessment     </vt:lpstr>
      <vt:lpstr>Group 3: Integration of Climate-Informed Science into Open Near-Term Wildfire Modeling Platform</vt:lpstr>
      <vt:lpstr>Group 3: Integration of Climate-Informed Science into Open Near-Term Wildfire Modeling Platform  </vt:lpstr>
      <vt:lpstr>Group 3: Integration of Climate-Informed Science into Open Near-Term Wildfire Modeling Platform </vt:lpstr>
      <vt:lpstr>Eligible Applicants</vt:lpstr>
      <vt:lpstr>Application Requirements</vt:lpstr>
      <vt:lpstr>Project Narrative (Attachment 2)</vt:lpstr>
      <vt:lpstr>Scope of Work (Attachment 4)</vt:lpstr>
      <vt:lpstr>Budget (Attachment 6)</vt:lpstr>
      <vt:lpstr>Commitment and Support Letter Forms (Attachment 9)</vt:lpstr>
      <vt:lpstr>GFO Submission Requirements </vt:lpstr>
      <vt:lpstr>GFO Submission Requirements (cont.)</vt:lpstr>
      <vt:lpstr>GFO Submission Requirements (cont.)  </vt:lpstr>
      <vt:lpstr>Submission Warning</vt:lpstr>
      <vt:lpstr>Application Submission</vt:lpstr>
      <vt:lpstr>Application Reminders</vt:lpstr>
      <vt:lpstr>How will my Application be Evaluated?  Application Screening</vt:lpstr>
      <vt:lpstr>How will my Application be Evaluated?  Application Scoring</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Wilhelm, Susan@Energy</cp:lastModifiedBy>
  <cp:revision>3</cp:revision>
  <cp:lastPrinted>2019-11-12T18:48:53Z</cp:lastPrinted>
  <dcterms:created xsi:type="dcterms:W3CDTF">2017-05-04T20:00:37Z</dcterms:created>
  <dcterms:modified xsi:type="dcterms:W3CDTF">2025-02-19T00:13:49Z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0x01010061E0E14B354F4845B9218E49F7E0D878</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