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97" r:id="rId5"/>
    <p:sldMasterId id="2147483699" r:id="rId6"/>
    <p:sldMasterId id="2147483704" r:id="rId7"/>
    <p:sldMasterId id="2147483709" r:id="rId8"/>
    <p:sldMasterId id="2147483713" r:id="rId9"/>
  </p:sldMasterIdLst>
  <p:notesMasterIdLst>
    <p:notesMasterId r:id="rId62"/>
  </p:notesMasterIdLst>
  <p:handoutMasterIdLst>
    <p:handoutMasterId r:id="rId63"/>
  </p:handoutMasterIdLst>
  <p:sldIdLst>
    <p:sldId id="305" r:id="rId10"/>
    <p:sldId id="306" r:id="rId11"/>
    <p:sldId id="307" r:id="rId12"/>
    <p:sldId id="261" r:id="rId13"/>
    <p:sldId id="262" r:id="rId14"/>
    <p:sldId id="301" r:id="rId15"/>
    <p:sldId id="302" r:id="rId16"/>
    <p:sldId id="268" r:id="rId17"/>
    <p:sldId id="266" r:id="rId18"/>
    <p:sldId id="566" r:id="rId19"/>
    <p:sldId id="271" r:id="rId20"/>
    <p:sldId id="269" r:id="rId21"/>
    <p:sldId id="272" r:id="rId22"/>
    <p:sldId id="274" r:id="rId23"/>
    <p:sldId id="276" r:id="rId24"/>
    <p:sldId id="273" r:id="rId25"/>
    <p:sldId id="277" r:id="rId26"/>
    <p:sldId id="278" r:id="rId27"/>
    <p:sldId id="284" r:id="rId28"/>
    <p:sldId id="551" r:id="rId29"/>
    <p:sldId id="567" r:id="rId30"/>
    <p:sldId id="285" r:id="rId31"/>
    <p:sldId id="286" r:id="rId32"/>
    <p:sldId id="553" r:id="rId33"/>
    <p:sldId id="287" r:id="rId34"/>
    <p:sldId id="554" r:id="rId35"/>
    <p:sldId id="288" r:id="rId36"/>
    <p:sldId id="555" r:id="rId37"/>
    <p:sldId id="289" r:id="rId38"/>
    <p:sldId id="559" r:id="rId39"/>
    <p:sldId id="558" r:id="rId40"/>
    <p:sldId id="557" r:id="rId41"/>
    <p:sldId id="556" r:id="rId42"/>
    <p:sldId id="346" r:id="rId43"/>
    <p:sldId id="548" r:id="rId44"/>
    <p:sldId id="295" r:id="rId45"/>
    <p:sldId id="339" r:id="rId46"/>
    <p:sldId id="340" r:id="rId47"/>
    <p:sldId id="549" r:id="rId48"/>
    <p:sldId id="290" r:id="rId49"/>
    <p:sldId id="303" r:id="rId50"/>
    <p:sldId id="292" r:id="rId51"/>
    <p:sldId id="560" r:id="rId52"/>
    <p:sldId id="561" r:id="rId53"/>
    <p:sldId id="562" r:id="rId54"/>
    <p:sldId id="297" r:id="rId55"/>
    <p:sldId id="298" r:id="rId56"/>
    <p:sldId id="300" r:id="rId57"/>
    <p:sldId id="568" r:id="rId58"/>
    <p:sldId id="564" r:id="rId59"/>
    <p:sldId id="299" r:id="rId60"/>
    <p:sldId id="338" r:id="rId6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ABF3894E-DBD2-462B-B4A0-F9A082201504}">
          <p14:sldIdLst>
            <p14:sldId id="305"/>
            <p14:sldId id="306"/>
            <p14:sldId id="307"/>
            <p14:sldId id="261"/>
            <p14:sldId id="262"/>
            <p14:sldId id="301"/>
            <p14:sldId id="302"/>
            <p14:sldId id="268"/>
            <p14:sldId id="266"/>
            <p14:sldId id="566"/>
            <p14:sldId id="271"/>
            <p14:sldId id="269"/>
            <p14:sldId id="272"/>
            <p14:sldId id="274"/>
            <p14:sldId id="276"/>
            <p14:sldId id="273"/>
            <p14:sldId id="277"/>
            <p14:sldId id="278"/>
            <p14:sldId id="284"/>
            <p14:sldId id="551"/>
            <p14:sldId id="567"/>
            <p14:sldId id="285"/>
            <p14:sldId id="286"/>
            <p14:sldId id="553"/>
            <p14:sldId id="287"/>
            <p14:sldId id="554"/>
            <p14:sldId id="288"/>
            <p14:sldId id="555"/>
            <p14:sldId id="289"/>
            <p14:sldId id="559"/>
            <p14:sldId id="558"/>
            <p14:sldId id="557"/>
            <p14:sldId id="556"/>
            <p14:sldId id="346"/>
            <p14:sldId id="548"/>
            <p14:sldId id="295"/>
            <p14:sldId id="339"/>
            <p14:sldId id="340"/>
            <p14:sldId id="549"/>
            <p14:sldId id="290"/>
            <p14:sldId id="303"/>
            <p14:sldId id="292"/>
            <p14:sldId id="560"/>
            <p14:sldId id="561"/>
            <p14:sldId id="562"/>
            <p14:sldId id="297"/>
            <p14:sldId id="298"/>
            <p14:sldId id="300"/>
            <p14:sldId id="568"/>
            <p14:sldId id="564"/>
            <p14:sldId id="299"/>
            <p14:sldId id="33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C38868-7EDE-0BC2-BC63-D5D2FB15E3C6}" name="Horangic, Alex@Energy" initials="AH" userId="S::Alex.Horangic@energy.ca.gov::3b075351-bb15-44f7-91fc-d89dccc35bbe" providerId="AD"/>
  <p188:author id="{51F1016F-FEE9-55B2-2CDB-763C82709F0C}" name="Oliver, Eleanor@Energy" initials="EO" userId="S::Eleanor.Oliver@energy.ca.gov::3dc2826f-4040-4557-9165-815ccd7aa240" providerId="AD"/>
  <p188:author id="{B6720C96-179F-812C-CBC0-B2F1A2F3DC3F}" name="Horangic, Alex@Energy" initials="HA" userId="S::alex.horangic@energy.ca.gov::3b075351-bb15-44f7-91fc-d89dccc35bbe" providerId="AD"/>
  <p188:author id="{D7FD64A5-0187-4835-A954-E93932005D10}" name="Sweeney, Claire@Energy" initials="SC" userId="S::claire.sweeney@energy.ca.gov::47d77c4c-72b3-4604-9e78-0b8b7097d583" providerId="AD"/>
  <p188:author id="{625B65A8-EBF7-1E02-2145-091173D49B4D}" name="Ortiz, Reta@Energy" initials="OR" userId="S::Reta.Ortiz@energy.ca.gov::064befe7-b6ba-4c4b-92a8-90233459d806" providerId="AD"/>
  <p188:author id="{6AE86FAB-5DBA-5B2A-CF23-143FA18F2147}" name="Sweeney, Claire@Energy" initials="CS" userId="S::Claire.Sweeney@energy.ca.gov::47d77c4c-72b3-4604-9e78-0b8b7097d58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onzalez, Reynaldo@Energy" initials="GR" lastIdx="0" clrIdx="0">
    <p:extLst>
      <p:ext uri="{19B8F6BF-5375-455C-9EA6-DF929625EA0E}">
        <p15:presenceInfo xmlns:p15="http://schemas.microsoft.com/office/powerpoint/2012/main" userId="S-1-5-21-606747145-1060284298-682003330-5012" providerId="AD"/>
      </p:ext>
    </p:extLst>
  </p:cmAuthor>
  <p:cmAuthor id="2" name="Ortiz, Reta@Energy" initials="OR" lastIdx="2" clrIdx="1">
    <p:extLst>
      <p:ext uri="{19B8F6BF-5375-455C-9EA6-DF929625EA0E}">
        <p15:presenceInfo xmlns:p15="http://schemas.microsoft.com/office/powerpoint/2012/main" userId="Ortiz, Reta@Energ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61F"/>
    <a:srgbClr val="DEA810"/>
    <a:srgbClr val="7E5F06"/>
    <a:srgbClr val="FFC000"/>
    <a:srgbClr val="FFE49F"/>
    <a:srgbClr val="FAFF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47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commentAuthors" Target="commentAuthors.xml"/><Relationship Id="rId69"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F17C10-1392-B7DA-8BDA-D7D5BD0E1AA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47C352-D759-CBEE-6BF8-2BEEEAECEA1A}"/>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FD43C9E-B14B-40A4-A24B-80B0A4EB9159}" type="datetimeFigureOut">
              <a:rPr lang="en-US" smtClean="0"/>
              <a:t>6/27/2025</a:t>
            </a:fld>
            <a:endParaRPr lang="en-US"/>
          </a:p>
        </p:txBody>
      </p:sp>
      <p:sp>
        <p:nvSpPr>
          <p:cNvPr id="4" name="Footer Placeholder 3">
            <a:extLst>
              <a:ext uri="{FF2B5EF4-FFF2-40B4-BE49-F238E27FC236}">
                <a16:creationId xmlns:a16="http://schemas.microsoft.com/office/drawing/2014/main" id="{41CAEA5F-AB4A-A6FD-F067-1D06DB74E66E}"/>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4AE4707-116B-4A67-8A2C-F71CA66CFA39}"/>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50BD415-0821-4479-A1D1-C6AB16122D52}" type="slidenum">
              <a:rPr lang="en-US" smtClean="0"/>
              <a:t>‹#›</a:t>
            </a:fld>
            <a:endParaRPr lang="en-US"/>
          </a:p>
        </p:txBody>
      </p:sp>
    </p:spTree>
    <p:extLst>
      <p:ext uri="{BB962C8B-B14F-4D97-AF65-F5344CB8AC3E}">
        <p14:creationId xmlns:p14="http://schemas.microsoft.com/office/powerpoint/2010/main" val="1380702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0BBBC34-1609-2F4B-B1B4-CA762E9FB424}" type="datetimeFigureOut">
              <a:rPr lang="en-US" smtClean="0"/>
              <a:t>6/27/2025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B67BDF7-E776-6644-B0FD-0131F7606DCF}" type="slidenum">
              <a:rPr lang="en-US" smtClean="0"/>
              <a:t>‹#›</a:t>
            </a:fld>
            <a:endParaRPr lang="en-US"/>
          </a:p>
        </p:txBody>
      </p:sp>
    </p:spTree>
    <p:extLst>
      <p:ext uri="{BB962C8B-B14F-4D97-AF65-F5344CB8AC3E}">
        <p14:creationId xmlns:p14="http://schemas.microsoft.com/office/powerpoint/2010/main" val="3473924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B0B1-BEA2-8948-A557-11B4BDB907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645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12</a:t>
            </a:fld>
            <a:endParaRPr lang="en-US"/>
          </a:p>
        </p:txBody>
      </p:sp>
    </p:spTree>
    <p:extLst>
      <p:ext uri="{BB962C8B-B14F-4D97-AF65-F5344CB8AC3E}">
        <p14:creationId xmlns:p14="http://schemas.microsoft.com/office/powerpoint/2010/main" val="506996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match requirement for this solicitation is XX% of requested CEC funds. In addition, applicants that provide match beyond the minimum requirement may receive additional points during scoring. Applicants must provide commitment letters from Match funding contributors in order to qualify, this includes any match the applicant will provide. Please see the solicitation manual for commitment letter requirements and scoring details. </a:t>
            </a:r>
          </a:p>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13</a:t>
            </a:fld>
            <a:endParaRPr lang="en-US"/>
          </a:p>
        </p:txBody>
      </p:sp>
    </p:spTree>
    <p:extLst>
      <p:ext uri="{BB962C8B-B14F-4D97-AF65-F5344CB8AC3E}">
        <p14:creationId xmlns:p14="http://schemas.microsoft.com/office/powerpoint/2010/main" val="2669293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house M&amp;V not eligible</a:t>
            </a:r>
          </a:p>
        </p:txBody>
      </p:sp>
      <p:sp>
        <p:nvSpPr>
          <p:cNvPr id="4" name="Slide Number Placeholder 3"/>
          <p:cNvSpPr>
            <a:spLocks noGrp="1"/>
          </p:cNvSpPr>
          <p:nvPr>
            <p:ph type="sldNum" sz="quarter" idx="10"/>
          </p:nvPr>
        </p:nvSpPr>
        <p:spPr/>
        <p:txBody>
          <a:bodyPr/>
          <a:lstStyle/>
          <a:p>
            <a:fld id="{0B67BDF7-E776-6644-B0FD-0131F7606DCF}" type="slidenum">
              <a:rPr lang="en-US" smtClean="0"/>
              <a:t>14</a:t>
            </a:fld>
            <a:endParaRPr lang="en-US"/>
          </a:p>
        </p:txBody>
      </p:sp>
    </p:spTree>
    <p:extLst>
      <p:ext uri="{BB962C8B-B14F-4D97-AF65-F5344CB8AC3E}">
        <p14:creationId xmlns:p14="http://schemas.microsoft.com/office/powerpoint/2010/main" val="2915297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15</a:t>
            </a:fld>
            <a:endParaRPr lang="en-US"/>
          </a:p>
        </p:txBody>
      </p:sp>
    </p:spTree>
    <p:extLst>
      <p:ext uri="{BB962C8B-B14F-4D97-AF65-F5344CB8AC3E}">
        <p14:creationId xmlns:p14="http://schemas.microsoft.com/office/powerpoint/2010/main" val="3193526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16</a:t>
            </a:fld>
            <a:endParaRPr lang="en-US"/>
          </a:p>
        </p:txBody>
      </p:sp>
    </p:spTree>
    <p:extLst>
      <p:ext uri="{BB962C8B-B14F-4D97-AF65-F5344CB8AC3E}">
        <p14:creationId xmlns:p14="http://schemas.microsoft.com/office/powerpoint/2010/main" val="2596341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18</a:t>
            </a:fld>
            <a:endParaRPr lang="en-US"/>
          </a:p>
        </p:txBody>
      </p:sp>
    </p:spTree>
    <p:extLst>
      <p:ext uri="{BB962C8B-B14F-4D97-AF65-F5344CB8AC3E}">
        <p14:creationId xmlns:p14="http://schemas.microsoft.com/office/powerpoint/2010/main" val="2297786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solicitation is open to all [</a:t>
            </a:r>
            <a:r>
              <a:rPr lang="en-US">
                <a:solidFill>
                  <a:schemeClr val="tx2">
                    <a:lumMod val="60000"/>
                    <a:lumOff val="40000"/>
                  </a:schemeClr>
                </a:solidFill>
              </a:rPr>
              <a:t>public and private entities</a:t>
            </a:r>
            <a:r>
              <a:rPr lang="en-US"/>
              <a:t>]. </a:t>
            </a:r>
          </a:p>
          <a:p>
            <a:endParaRPr lang="en-US"/>
          </a:p>
          <a:p>
            <a:r>
              <a:rPr lang="en-US"/>
              <a:t>All applicants are required to accept the applicable Terms and Conditions, for this GFO when applying to this solicitation. The link to the all Terms &amp; Conditions is also provided here. If you haven’t worked with the Energy Commission before we strongly encourage you to review these before applying. </a:t>
            </a:r>
          </a:p>
          <a:p>
            <a:endParaRPr lang="en-US"/>
          </a:p>
          <a:p>
            <a:r>
              <a:rPr lang="en-US"/>
              <a:t>The link to the Secretary of State website is provided here, and new applicants are encouraged to register if they haven’t already done so. </a:t>
            </a:r>
          </a:p>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19</a:t>
            </a:fld>
            <a:endParaRPr lang="en-US"/>
          </a:p>
        </p:txBody>
      </p:sp>
    </p:spTree>
    <p:extLst>
      <p:ext uri="{BB962C8B-B14F-4D97-AF65-F5344CB8AC3E}">
        <p14:creationId xmlns:p14="http://schemas.microsoft.com/office/powerpoint/2010/main" val="4112533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D97BA-F85A-FE23-B9F0-958CA2A757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D56547-AE8E-37BC-FD7B-D91F7ACF13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8D9DC1-14E6-1FB2-A80E-CA4633224F21}"/>
              </a:ext>
            </a:extLst>
          </p:cNvPr>
          <p:cNvSpPr>
            <a:spLocks noGrp="1"/>
          </p:cNvSpPr>
          <p:nvPr>
            <p:ph type="body" idx="1"/>
          </p:nvPr>
        </p:nvSpPr>
        <p:spPr/>
        <p:txBody>
          <a:bodyPr/>
          <a:lstStyle/>
          <a:p>
            <a:r>
              <a:rPr lang="en-US"/>
              <a:t>The solicitation is open to all [</a:t>
            </a:r>
            <a:r>
              <a:rPr lang="en-US">
                <a:solidFill>
                  <a:schemeClr val="tx2">
                    <a:lumMod val="60000"/>
                    <a:lumOff val="40000"/>
                  </a:schemeClr>
                </a:solidFill>
              </a:rPr>
              <a:t>public and private entities</a:t>
            </a:r>
            <a:r>
              <a:rPr lang="en-US"/>
              <a:t>]. </a:t>
            </a:r>
          </a:p>
          <a:p>
            <a:endParaRPr lang="en-US"/>
          </a:p>
          <a:p>
            <a:r>
              <a:rPr lang="en-US"/>
              <a:t>All applicants are required to accept the applicable Terms and Conditions, for this GFO when applying to this solicitation. The link to the all Terms &amp; Conditions is also provided here. If you haven’t worked with the Energy Commission before we strongly encourage you to review these before applying. </a:t>
            </a:r>
          </a:p>
          <a:p>
            <a:endParaRPr lang="en-US"/>
          </a:p>
          <a:p>
            <a:r>
              <a:rPr lang="en-US"/>
              <a:t>The link to the Secretary of State website is provided here, and new applicants are encouraged to register if they haven’t already done so. </a:t>
            </a:r>
          </a:p>
          <a:p>
            <a:endParaRPr lang="en-US"/>
          </a:p>
        </p:txBody>
      </p:sp>
      <p:sp>
        <p:nvSpPr>
          <p:cNvPr id="4" name="Slide Number Placeholder 3">
            <a:extLst>
              <a:ext uri="{FF2B5EF4-FFF2-40B4-BE49-F238E27FC236}">
                <a16:creationId xmlns:a16="http://schemas.microsoft.com/office/drawing/2014/main" id="{3884EF23-31F5-1D62-091F-A7B1610A53AA}"/>
              </a:ext>
            </a:extLst>
          </p:cNvPr>
          <p:cNvSpPr>
            <a:spLocks noGrp="1"/>
          </p:cNvSpPr>
          <p:nvPr>
            <p:ph type="sldNum" sz="quarter" idx="5"/>
          </p:nvPr>
        </p:nvSpPr>
        <p:spPr/>
        <p:txBody>
          <a:bodyPr/>
          <a:lstStyle/>
          <a:p>
            <a:fld id="{0B67BDF7-E776-6644-B0FD-0131F7606DCF}" type="slidenum">
              <a:rPr lang="en-US" smtClean="0"/>
              <a:t>20</a:t>
            </a:fld>
            <a:endParaRPr lang="en-US"/>
          </a:p>
        </p:txBody>
      </p:sp>
    </p:spTree>
    <p:extLst>
      <p:ext uri="{BB962C8B-B14F-4D97-AF65-F5344CB8AC3E}">
        <p14:creationId xmlns:p14="http://schemas.microsoft.com/office/powerpoint/2010/main" val="216905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Provided is a summary of all the application attachments for this solicitation. Please note that attachments have been updated recently. All items listed are required for a complete application. The ECAMS system will prohibit incomplete applications from being submitted. Please refer to Application Manual for additional information including formatting and page limit recommendations. </a:t>
            </a:r>
          </a:p>
          <a:p>
            <a:endParaRPr lang="en-US" dirty="0"/>
          </a:p>
          <a:p>
            <a:r>
              <a:rPr lang="en-US" dirty="0"/>
              <a:t>Remember you can contact the Commission Agreement Officer, if you have any questions.</a:t>
            </a:r>
          </a:p>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22</a:t>
            </a:fld>
            <a:endParaRPr lang="en-US"/>
          </a:p>
        </p:txBody>
      </p:sp>
    </p:spTree>
    <p:extLst>
      <p:ext uri="{BB962C8B-B14F-4D97-AF65-F5344CB8AC3E}">
        <p14:creationId xmlns:p14="http://schemas.microsoft.com/office/powerpoint/2010/main" val="956392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23</a:t>
            </a:fld>
            <a:endParaRPr lang="en-US"/>
          </a:p>
        </p:txBody>
      </p:sp>
    </p:spTree>
    <p:extLst>
      <p:ext uri="{BB962C8B-B14F-4D97-AF65-F5344CB8AC3E}">
        <p14:creationId xmlns:p14="http://schemas.microsoft.com/office/powerpoint/2010/main" val="508129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3</a:t>
            </a:fld>
            <a:endParaRPr lang="en-US"/>
          </a:p>
        </p:txBody>
      </p:sp>
    </p:spTree>
    <p:extLst>
      <p:ext uri="{BB962C8B-B14F-4D97-AF65-F5344CB8AC3E}">
        <p14:creationId xmlns:p14="http://schemas.microsoft.com/office/powerpoint/2010/main" val="3195299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E071C-0BDE-6700-0830-4666360937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7AB587-E171-6147-6F79-0703FC524B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03DCD1-2DDA-518B-B5C0-044458A509A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EEC49BD-2739-525E-E3B1-A442E9FA6A0E}"/>
              </a:ext>
            </a:extLst>
          </p:cNvPr>
          <p:cNvSpPr>
            <a:spLocks noGrp="1"/>
          </p:cNvSpPr>
          <p:nvPr>
            <p:ph type="sldNum" sz="quarter" idx="5"/>
          </p:nvPr>
        </p:nvSpPr>
        <p:spPr/>
        <p:txBody>
          <a:bodyPr/>
          <a:lstStyle/>
          <a:p>
            <a:fld id="{0B67BDF7-E776-6644-B0FD-0131F7606DCF}" type="slidenum">
              <a:rPr lang="en-US" smtClean="0"/>
              <a:t>24</a:t>
            </a:fld>
            <a:endParaRPr lang="en-US"/>
          </a:p>
        </p:txBody>
      </p:sp>
    </p:spTree>
    <p:extLst>
      <p:ext uri="{BB962C8B-B14F-4D97-AF65-F5344CB8AC3E}">
        <p14:creationId xmlns:p14="http://schemas.microsoft.com/office/powerpoint/2010/main" val="3618348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25</a:t>
            </a:fld>
            <a:endParaRPr lang="en-US"/>
          </a:p>
        </p:txBody>
      </p:sp>
    </p:spTree>
    <p:extLst>
      <p:ext uri="{BB962C8B-B14F-4D97-AF65-F5344CB8AC3E}">
        <p14:creationId xmlns:p14="http://schemas.microsoft.com/office/powerpoint/2010/main" val="1288522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3FEE3-390F-C469-2404-3505C6DAB8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BA3DF0-0696-BC03-7BE7-2AFDB868FC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ACE711-6C89-80D3-A629-6837D80A5BE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16A1CA0-7D21-02F0-CAF1-E205B913112C}"/>
              </a:ext>
            </a:extLst>
          </p:cNvPr>
          <p:cNvSpPr>
            <a:spLocks noGrp="1"/>
          </p:cNvSpPr>
          <p:nvPr>
            <p:ph type="sldNum" sz="quarter" idx="5"/>
          </p:nvPr>
        </p:nvSpPr>
        <p:spPr/>
        <p:txBody>
          <a:bodyPr/>
          <a:lstStyle/>
          <a:p>
            <a:fld id="{0B67BDF7-E776-6644-B0FD-0131F7606DCF}" type="slidenum">
              <a:rPr lang="en-US" smtClean="0"/>
              <a:t>26</a:t>
            </a:fld>
            <a:endParaRPr lang="en-US"/>
          </a:p>
        </p:txBody>
      </p:sp>
    </p:spTree>
    <p:extLst>
      <p:ext uri="{BB962C8B-B14F-4D97-AF65-F5344CB8AC3E}">
        <p14:creationId xmlns:p14="http://schemas.microsoft.com/office/powerpoint/2010/main" val="4238810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27</a:t>
            </a:fld>
            <a:endParaRPr lang="en-US"/>
          </a:p>
        </p:txBody>
      </p:sp>
    </p:spTree>
    <p:extLst>
      <p:ext uri="{BB962C8B-B14F-4D97-AF65-F5344CB8AC3E}">
        <p14:creationId xmlns:p14="http://schemas.microsoft.com/office/powerpoint/2010/main" val="4234566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149EB-1655-5801-CAE5-C1C1E90E4B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96F6F-B8E3-2F51-15C9-212B0F75FD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7B993F-F558-04EB-6287-9D6F994F34C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08B688E-2C12-C40E-FA67-BE2FBDD4A084}"/>
              </a:ext>
            </a:extLst>
          </p:cNvPr>
          <p:cNvSpPr>
            <a:spLocks noGrp="1"/>
          </p:cNvSpPr>
          <p:nvPr>
            <p:ph type="sldNum" sz="quarter" idx="5"/>
          </p:nvPr>
        </p:nvSpPr>
        <p:spPr/>
        <p:txBody>
          <a:bodyPr/>
          <a:lstStyle/>
          <a:p>
            <a:fld id="{0B67BDF7-E776-6644-B0FD-0131F7606DCF}" type="slidenum">
              <a:rPr lang="en-US" smtClean="0"/>
              <a:t>28</a:t>
            </a:fld>
            <a:endParaRPr lang="en-US"/>
          </a:p>
        </p:txBody>
      </p:sp>
    </p:spTree>
    <p:extLst>
      <p:ext uri="{BB962C8B-B14F-4D97-AF65-F5344CB8AC3E}">
        <p14:creationId xmlns:p14="http://schemas.microsoft.com/office/powerpoint/2010/main" val="964425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29</a:t>
            </a:fld>
            <a:endParaRPr lang="en-US"/>
          </a:p>
        </p:txBody>
      </p:sp>
    </p:spTree>
    <p:extLst>
      <p:ext uri="{BB962C8B-B14F-4D97-AF65-F5344CB8AC3E}">
        <p14:creationId xmlns:p14="http://schemas.microsoft.com/office/powerpoint/2010/main" val="2242879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solicitation will be using the new ECAMS system to receive applications. All participating applicants will need to create an account if their organization doesn’t already have one. A user guide on how to create an ECAMS account is posted on our website an can be found at the first link on the screen. Although there is only one account manager per organization, there can be multiple users added once an account is created. Applicants are strongly encouraged to register early if they are first time users. Users can submit their application at ECAMS and the link is provide at the bottom of the slide.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8444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the User Registration we talked about, we have posted a guide to assist users in application submittal. You can find that at the address provide at the top of the slide. Applicants may find all these references on the CEC’s Funding opportunities page. If users are experiencing issues with the ECAMS system and the application process, they may reach out to our ECAMS Support staff at the email address at the bottom of the slide. Please be aware that support staff is only available during normal business hours Monday-Friday.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82556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submitting an application please member to submittal all attachments in the native version provided unless a signature is needed. All responses should follow the formatting and page recommendations described in the solicitation manual. Lastly, attachments needing signatures may be signed and submitted at a PDF document. </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47219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ECAMS system will not allow applications to be submitted after the application due date and time. Please submit applications well before the deadline, and ensure all attachments are included. Please be aware that if needed, ECAMS submittal support is only available during business hours of 8am to 5 pm Monday thru Friday. Please plan accordingly.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1015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4</a:t>
            </a:fld>
            <a:endParaRPr lang="en-US"/>
          </a:p>
        </p:txBody>
      </p:sp>
    </p:spTree>
    <p:extLst>
      <p:ext uri="{BB962C8B-B14F-4D97-AF65-F5344CB8AC3E}">
        <p14:creationId xmlns:p14="http://schemas.microsoft.com/office/powerpoint/2010/main" val="503296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ECAMS system has multiple steps applicants must complete before applications are fully submitted. Applicants will need a user account in order to apply. Once user has logged in they will need to select the solicitation they are applying for. Applicants will enter require information into the system before uploading their application to the system. Applicants will receive a confirmation after all required documents have been successfully uploaded and submitted.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22287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22287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Applications will be evaluated in a two stage process. In Stage 1, the applications will be screened according to the criteria found in Section 4  of the GFO Manual. This stage is pass/fail and proposals must pass EACH requirement in order to move on to the Evaluation Committee for further review and scoring. </a:t>
            </a:r>
          </a:p>
          <a:p>
            <a:endParaRPr lang="en-US"/>
          </a:p>
          <a:p>
            <a:r>
              <a:rPr lang="en-US"/>
              <a:t>Some of the reasons for rejecting proposals during Stage 1 include (but are not limited to): </a:t>
            </a:r>
          </a:p>
          <a:p>
            <a:r>
              <a:rPr lang="en-US"/>
              <a:t>Application:</a:t>
            </a:r>
          </a:p>
          <a:p>
            <a:r>
              <a:rPr lang="en-US"/>
              <a:t>- is not submitted on time </a:t>
            </a:r>
          </a:p>
          <a:p>
            <a:r>
              <a:rPr lang="en-US"/>
              <a:t>--includes confidential information</a:t>
            </a:r>
          </a:p>
          <a:p>
            <a:endParaRPr lang="en-US"/>
          </a:p>
        </p:txBody>
      </p:sp>
      <p:sp>
        <p:nvSpPr>
          <p:cNvPr id="4" name="Slide Number Placeholder 3"/>
          <p:cNvSpPr>
            <a:spLocks noGrp="1"/>
          </p:cNvSpPr>
          <p:nvPr>
            <p:ph type="sldNum" sz="quarter" idx="10"/>
          </p:nvPr>
        </p:nvSpPr>
        <p:spPr/>
        <p:txBody>
          <a:bodyPr/>
          <a:lstStyle/>
          <a:p>
            <a:fld id="{0B67BDF7-E776-6644-B0FD-0131F7606DCF}" type="slidenum">
              <a:rPr lang="en-US" smtClean="0"/>
              <a:t>40</a:t>
            </a:fld>
            <a:endParaRPr lang="en-US"/>
          </a:p>
        </p:txBody>
      </p:sp>
    </p:spTree>
    <p:extLst>
      <p:ext uri="{BB962C8B-B14F-4D97-AF65-F5344CB8AC3E}">
        <p14:creationId xmlns:p14="http://schemas.microsoft.com/office/powerpoint/2010/main" val="34096293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Stage 2, the Evaluation Committee will use the Scoring Scale, which can be found in the GFO Manual, as a guide to score each criterion listed. </a:t>
            </a:r>
          </a:p>
          <a:p>
            <a:endParaRPr lang="en-US"/>
          </a:p>
          <a:p>
            <a:r>
              <a:rPr lang="en-US"/>
              <a:t>I want to point out to experienced applicants that the scoring criteria has been updated, so we</a:t>
            </a:r>
            <a:r>
              <a:rPr lang="en-US" baseline="0"/>
              <a:t> encourage you all to read carefully the new scoring criteria. </a:t>
            </a:r>
          </a:p>
          <a:p>
            <a:endParaRPr lang="en-US" baseline="0"/>
          </a:p>
          <a:p>
            <a:r>
              <a:rPr lang="en-US"/>
              <a:t>Applicants must then score at least a 70% for the first section of the scoring criteria (this is criterion 1-4), in order be evaluated for the second section (which includes criterion 5-7). Additionally, applicants must pass with a minimum of 70% of the total combined points possible in order to be considered for an award. </a:t>
            </a:r>
          </a:p>
          <a:p>
            <a:endParaRPr lang="en-US"/>
          </a:p>
          <a:p>
            <a:r>
              <a:rPr lang="en-US"/>
              <a:t>An area to highlight is Funds Spent in California which is often confusing for applicants that have not worked with the Energy Commission before. “Spent in California” means that: (1) Funds under the “Direct Labor” category and all categories calculated based on direct labor (Prime and Subcontractor Labor Rates) are paid to individuals who pay California state income taxes on wages received for work performed under the agreement; and/or (2) Business transactions that are entered into with a business located in California. Out of state workers and travel out of state do not count. </a:t>
            </a:r>
          </a:p>
          <a:p>
            <a:endParaRPr lang="en-US"/>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41</a:t>
            </a:fld>
            <a:endParaRPr lang="en-US">
              <a:solidFill>
                <a:prstClr val="black"/>
              </a:solidFill>
              <a:latin typeface="Calibri"/>
            </a:endParaRPr>
          </a:p>
        </p:txBody>
      </p:sp>
    </p:spTree>
    <p:extLst>
      <p:ext uri="{BB962C8B-B14F-4D97-AF65-F5344CB8AC3E}">
        <p14:creationId xmlns:p14="http://schemas.microsoft.com/office/powerpoint/2010/main" val="5305099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is up to 10 preference points available for applications who  provide match funding and meet minimum passing scores. </a:t>
            </a:r>
          </a:p>
          <a:p>
            <a:endParaRPr lang="en-US"/>
          </a:p>
          <a:p>
            <a:r>
              <a:rPr lang="en-US"/>
              <a:t>5 points for this criterion will be based on the level the type of match funding being committed. Cash will be scored more favorably than in-kind match funding. </a:t>
            </a:r>
          </a:p>
          <a:p>
            <a:r>
              <a:rPr lang="en-US"/>
              <a:t>The remaining 5 points is calculated by the amount of match funds committed, relative to the amount of CEC funds requested. Applicants should use the tables provided in the scoring section for more details.  </a:t>
            </a:r>
          </a:p>
          <a:p>
            <a:endParaRPr lang="en-US"/>
          </a:p>
          <a:p>
            <a:r>
              <a:rPr lang="en-US"/>
              <a:t>Remember that Match funds must be fully committed and expensed during the project term.</a:t>
            </a:r>
          </a:p>
          <a:p>
            <a:endParaRPr lang="en-US"/>
          </a:p>
          <a:p>
            <a:r>
              <a:rPr lang="en-US"/>
              <a:t>Commitment letters are required from all match fund contributors, including the applicant. </a:t>
            </a:r>
          </a:p>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42</a:t>
            </a:fld>
            <a:endParaRPr lang="en-US"/>
          </a:p>
        </p:txBody>
      </p:sp>
    </p:spTree>
    <p:extLst>
      <p:ext uri="{BB962C8B-B14F-4D97-AF65-F5344CB8AC3E}">
        <p14:creationId xmlns:p14="http://schemas.microsoft.com/office/powerpoint/2010/main" val="42839942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250FA-6242-4C1F-832D-4F56EEE2A0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00FB5B-BDD3-A537-CEE7-22156D9DED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FB79F8-1CAB-4F2A-4DD4-347B14F96ED9}"/>
              </a:ext>
            </a:extLst>
          </p:cNvPr>
          <p:cNvSpPr>
            <a:spLocks noGrp="1"/>
          </p:cNvSpPr>
          <p:nvPr>
            <p:ph type="body" idx="1"/>
          </p:nvPr>
        </p:nvSpPr>
        <p:spPr/>
        <p:txBody>
          <a:bodyPr/>
          <a:lstStyle/>
          <a:p>
            <a:r>
              <a:rPr lang="en-US"/>
              <a:t>There is up to 10 preference points available for applications who  provide match funding and meet minimum passing scores. </a:t>
            </a:r>
          </a:p>
          <a:p>
            <a:endParaRPr lang="en-US"/>
          </a:p>
          <a:p>
            <a:r>
              <a:rPr lang="en-US"/>
              <a:t>5 points for this criterion will be based on the level the type of match funding being committed. Cash will be scored more favorably than in-kind match funding. </a:t>
            </a:r>
          </a:p>
          <a:p>
            <a:r>
              <a:rPr lang="en-US"/>
              <a:t>The remaining 5 points is calculated by the amount of match funds committed, relative to the amount of CEC funds requested. Applicants should use the tables provided in the scoring section for more details.  </a:t>
            </a:r>
          </a:p>
          <a:p>
            <a:endParaRPr lang="en-US"/>
          </a:p>
          <a:p>
            <a:r>
              <a:rPr lang="en-US"/>
              <a:t>Remember that Match funds must be fully committed and expensed during the project term.</a:t>
            </a:r>
          </a:p>
          <a:p>
            <a:endParaRPr lang="en-US"/>
          </a:p>
          <a:p>
            <a:r>
              <a:rPr lang="en-US"/>
              <a:t>Commitment letters are required from all match fund contributors, including the applicant. </a:t>
            </a:r>
          </a:p>
          <a:p>
            <a:endParaRPr lang="en-US"/>
          </a:p>
        </p:txBody>
      </p:sp>
      <p:sp>
        <p:nvSpPr>
          <p:cNvPr id="4" name="Slide Number Placeholder 3">
            <a:extLst>
              <a:ext uri="{FF2B5EF4-FFF2-40B4-BE49-F238E27FC236}">
                <a16:creationId xmlns:a16="http://schemas.microsoft.com/office/drawing/2014/main" id="{D2711197-A9B3-191D-2799-13C2D239E46F}"/>
              </a:ext>
            </a:extLst>
          </p:cNvPr>
          <p:cNvSpPr>
            <a:spLocks noGrp="1"/>
          </p:cNvSpPr>
          <p:nvPr>
            <p:ph type="sldNum" sz="quarter" idx="5"/>
          </p:nvPr>
        </p:nvSpPr>
        <p:spPr/>
        <p:txBody>
          <a:bodyPr/>
          <a:lstStyle/>
          <a:p>
            <a:fld id="{0B67BDF7-E776-6644-B0FD-0131F7606DCF}" type="slidenum">
              <a:rPr lang="en-US" smtClean="0"/>
              <a:t>43</a:t>
            </a:fld>
            <a:endParaRPr lang="en-US"/>
          </a:p>
        </p:txBody>
      </p:sp>
    </p:spTree>
    <p:extLst>
      <p:ext uri="{BB962C8B-B14F-4D97-AF65-F5344CB8AC3E}">
        <p14:creationId xmlns:p14="http://schemas.microsoft.com/office/powerpoint/2010/main" val="23011687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CF893-9052-2090-1E96-46B12E6E01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638E0B-1D2F-3CD3-0EC1-18AEBFD068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E03FF3-189D-B268-5F86-01B548438BDD}"/>
              </a:ext>
            </a:extLst>
          </p:cNvPr>
          <p:cNvSpPr>
            <a:spLocks noGrp="1"/>
          </p:cNvSpPr>
          <p:nvPr>
            <p:ph type="body" idx="1"/>
          </p:nvPr>
        </p:nvSpPr>
        <p:spPr/>
        <p:txBody>
          <a:bodyPr/>
          <a:lstStyle/>
          <a:p>
            <a:r>
              <a:rPr lang="en-US"/>
              <a:t>There is up to 10 preference points available for applications who  provide match funding and meet minimum passing scores. </a:t>
            </a:r>
          </a:p>
          <a:p>
            <a:endParaRPr lang="en-US"/>
          </a:p>
          <a:p>
            <a:r>
              <a:rPr lang="en-US"/>
              <a:t>5 points for this criterion will be based on the level the type of match funding being committed. Cash will be scored more favorably than in-kind match funding. </a:t>
            </a:r>
          </a:p>
          <a:p>
            <a:r>
              <a:rPr lang="en-US"/>
              <a:t>The remaining 5 points is calculated by the amount of match funds committed, relative to the amount of CEC funds requested. Applicants should use the tables provided in the scoring section for more details.  </a:t>
            </a:r>
          </a:p>
          <a:p>
            <a:endParaRPr lang="en-US"/>
          </a:p>
          <a:p>
            <a:r>
              <a:rPr lang="en-US"/>
              <a:t>Remember that Match funds must be fully committed and expensed during the project term.</a:t>
            </a:r>
          </a:p>
          <a:p>
            <a:endParaRPr lang="en-US"/>
          </a:p>
          <a:p>
            <a:r>
              <a:rPr lang="en-US"/>
              <a:t>Commitment letters are required from all match fund contributors, including the applicant. </a:t>
            </a:r>
          </a:p>
          <a:p>
            <a:endParaRPr lang="en-US"/>
          </a:p>
        </p:txBody>
      </p:sp>
      <p:sp>
        <p:nvSpPr>
          <p:cNvPr id="4" name="Slide Number Placeholder 3">
            <a:extLst>
              <a:ext uri="{FF2B5EF4-FFF2-40B4-BE49-F238E27FC236}">
                <a16:creationId xmlns:a16="http://schemas.microsoft.com/office/drawing/2014/main" id="{135186C0-9F49-FAD2-BD37-B14EEA536A72}"/>
              </a:ext>
            </a:extLst>
          </p:cNvPr>
          <p:cNvSpPr>
            <a:spLocks noGrp="1"/>
          </p:cNvSpPr>
          <p:nvPr>
            <p:ph type="sldNum" sz="quarter" idx="5"/>
          </p:nvPr>
        </p:nvSpPr>
        <p:spPr/>
        <p:txBody>
          <a:bodyPr/>
          <a:lstStyle/>
          <a:p>
            <a:fld id="{0B67BDF7-E776-6644-B0FD-0131F7606DCF}" type="slidenum">
              <a:rPr lang="en-US" smtClean="0"/>
              <a:t>44</a:t>
            </a:fld>
            <a:endParaRPr lang="en-US"/>
          </a:p>
        </p:txBody>
      </p:sp>
    </p:spTree>
    <p:extLst>
      <p:ext uri="{BB962C8B-B14F-4D97-AF65-F5344CB8AC3E}">
        <p14:creationId xmlns:p14="http://schemas.microsoft.com/office/powerpoint/2010/main" val="37393214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F8D5F-8028-DFC9-4622-7AFCD57D5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AF831A-7550-957C-C75D-EB6C4D7CC8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82C5EF-924C-D04E-80D8-36D049A1AB30}"/>
              </a:ext>
            </a:extLst>
          </p:cNvPr>
          <p:cNvSpPr>
            <a:spLocks noGrp="1"/>
          </p:cNvSpPr>
          <p:nvPr>
            <p:ph type="body" idx="1"/>
          </p:nvPr>
        </p:nvSpPr>
        <p:spPr/>
        <p:txBody>
          <a:bodyPr/>
          <a:lstStyle/>
          <a:p>
            <a:r>
              <a:rPr lang="en-US"/>
              <a:t>There is up to 10 preference points available for applications who  provide match funding and meet minimum passing scores. </a:t>
            </a:r>
          </a:p>
          <a:p>
            <a:endParaRPr lang="en-US"/>
          </a:p>
          <a:p>
            <a:r>
              <a:rPr lang="en-US"/>
              <a:t>5 points for this criterion will be based on the level the type of match funding being committed. Cash will be scored more favorably than in-kind match funding. </a:t>
            </a:r>
          </a:p>
          <a:p>
            <a:r>
              <a:rPr lang="en-US"/>
              <a:t>The remaining 5 points is calculated by the amount of match funds committed, relative to the amount of CEC funds requested. Applicants should use the tables provided in the scoring section for more details.  </a:t>
            </a:r>
          </a:p>
          <a:p>
            <a:endParaRPr lang="en-US"/>
          </a:p>
          <a:p>
            <a:r>
              <a:rPr lang="en-US"/>
              <a:t>Remember that Match funds must be fully committed and expensed during the project term.</a:t>
            </a:r>
          </a:p>
          <a:p>
            <a:endParaRPr lang="en-US"/>
          </a:p>
          <a:p>
            <a:r>
              <a:rPr lang="en-US"/>
              <a:t>Commitment letters are required from all match fund contributors, including the applicant. </a:t>
            </a:r>
          </a:p>
          <a:p>
            <a:endParaRPr lang="en-US"/>
          </a:p>
        </p:txBody>
      </p:sp>
      <p:sp>
        <p:nvSpPr>
          <p:cNvPr id="4" name="Slide Number Placeholder 3">
            <a:extLst>
              <a:ext uri="{FF2B5EF4-FFF2-40B4-BE49-F238E27FC236}">
                <a16:creationId xmlns:a16="http://schemas.microsoft.com/office/drawing/2014/main" id="{462DF03E-508F-8095-37A4-C81F2871F047}"/>
              </a:ext>
            </a:extLst>
          </p:cNvPr>
          <p:cNvSpPr>
            <a:spLocks noGrp="1"/>
          </p:cNvSpPr>
          <p:nvPr>
            <p:ph type="sldNum" sz="quarter" idx="5"/>
          </p:nvPr>
        </p:nvSpPr>
        <p:spPr/>
        <p:txBody>
          <a:bodyPr/>
          <a:lstStyle/>
          <a:p>
            <a:fld id="{0B67BDF7-E776-6644-B0FD-0131F7606DCF}" type="slidenum">
              <a:rPr lang="en-US" smtClean="0"/>
              <a:t>45</a:t>
            </a:fld>
            <a:endParaRPr lang="en-US"/>
          </a:p>
        </p:txBody>
      </p:sp>
    </p:spTree>
    <p:extLst>
      <p:ext uri="{BB962C8B-B14F-4D97-AF65-F5344CB8AC3E}">
        <p14:creationId xmlns:p14="http://schemas.microsoft.com/office/powerpoint/2010/main" val="27198996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Notice of Proposed Award is posted after all applications have been evaluated and scored by the evaluation team.  </a:t>
            </a:r>
          </a:p>
          <a:p>
            <a:endParaRPr lang="en-US"/>
          </a:p>
          <a:p>
            <a:r>
              <a:rPr lang="en-US"/>
              <a:t>Applicants may choose to request a debriefing of their application by the evaluation team. All requests must be made within 30 calendar days of the NOPA posting date. The purpose of  these debriefings are to provide feedback to applicants so that they may improve upon their future applications. Debriefings are not intended to be a comprehensive examination of all deficiencies within an application.  </a:t>
            </a:r>
          </a:p>
          <a:p>
            <a:endParaRPr lang="en-US"/>
          </a:p>
          <a:p>
            <a:r>
              <a:rPr lang="en-US"/>
              <a:t>After the NOPA posting, the Commission Agreement Manager will work with awardees to develop the agreement. Because of the tight timeline, awardees need to be available and ready to provide needed edits and answers to questions. </a:t>
            </a:r>
          </a:p>
          <a:p>
            <a:endParaRPr lang="en-US"/>
          </a:p>
          <a:p>
            <a:r>
              <a:rPr lang="en-US"/>
              <a:t>The Energy Commission reserves the right to cancel the pending award if an agreement cannot be made. </a:t>
            </a:r>
          </a:p>
          <a:p>
            <a:endParaRPr lang="en-US"/>
          </a:p>
          <a:p>
            <a:r>
              <a:rPr lang="en-US"/>
              <a:t>The project can only begin after both the recipient and the Energy Commission have signed the agreement. </a:t>
            </a:r>
          </a:p>
          <a:p>
            <a:endParaRPr lang="en-US"/>
          </a:p>
          <a:p>
            <a:r>
              <a:rPr lang="en-US"/>
              <a:t>Neither match funding nor Energy Commission funds can be spent before the grant agreement has been fully executed.</a:t>
            </a:r>
          </a:p>
          <a:p>
            <a:endParaRPr lang="en-US"/>
          </a:p>
          <a:p>
            <a:r>
              <a:rPr lang="en-US"/>
              <a:t>Applicants who did not receive an award may request a debrief with the Commission Agreement Officer. </a:t>
            </a:r>
          </a:p>
        </p:txBody>
      </p:sp>
      <p:sp>
        <p:nvSpPr>
          <p:cNvPr id="4" name="Slide Number Placeholder 3"/>
          <p:cNvSpPr>
            <a:spLocks noGrp="1"/>
          </p:cNvSpPr>
          <p:nvPr>
            <p:ph type="sldNum" sz="quarter" idx="5"/>
          </p:nvPr>
        </p:nvSpPr>
        <p:spPr/>
        <p:txBody>
          <a:bodyPr/>
          <a:lstStyle/>
          <a:p>
            <a:fld id="{0B67BDF7-E776-6644-B0FD-0131F7606DCF}" type="slidenum">
              <a:rPr lang="en-US" smtClean="0"/>
              <a:t>46</a:t>
            </a:fld>
            <a:endParaRPr lang="en-US"/>
          </a:p>
        </p:txBody>
      </p:sp>
    </p:spTree>
    <p:extLst>
      <p:ext uri="{BB962C8B-B14F-4D97-AF65-F5344CB8AC3E}">
        <p14:creationId xmlns:p14="http://schemas.microsoft.com/office/powerpoint/2010/main" val="41860492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7BDF7-E776-6644-B0FD-0131F7606DCF}" type="slidenum">
              <a:rPr lang="en-US" smtClean="0"/>
              <a:t>47</a:t>
            </a:fld>
            <a:endParaRPr lang="en-US"/>
          </a:p>
        </p:txBody>
      </p:sp>
    </p:spTree>
    <p:extLst>
      <p:ext uri="{BB962C8B-B14F-4D97-AF65-F5344CB8AC3E}">
        <p14:creationId xmlns:p14="http://schemas.microsoft.com/office/powerpoint/2010/main" val="843078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part of our commitment to diversity, we’re surveying attendees to better understand the participation of underrepresented groups in our workshops. We’d appreciate if you would complete this quick 1-2 minute survey. The link will be placed in the chat and we ask that you please click the link to complete the survey. Thank you for your participation.</a:t>
            </a:r>
          </a:p>
        </p:txBody>
      </p:sp>
      <p:sp>
        <p:nvSpPr>
          <p:cNvPr id="4" name="Slide Number Placeholder 3"/>
          <p:cNvSpPr>
            <a:spLocks noGrp="1"/>
          </p:cNvSpPr>
          <p:nvPr>
            <p:ph type="sldNum" sz="quarter" idx="5"/>
          </p:nvPr>
        </p:nvSpPr>
        <p:spPr/>
        <p:txBody>
          <a:bodyPr/>
          <a:lstStyle/>
          <a:p>
            <a:fld id="{0B67BDF7-E776-6644-B0FD-0131F7606DCF}" type="slidenum">
              <a:rPr lang="en-US" smtClean="0"/>
              <a:t>5</a:t>
            </a:fld>
            <a:endParaRPr lang="en-US"/>
          </a:p>
        </p:txBody>
      </p:sp>
    </p:spTree>
    <p:extLst>
      <p:ext uri="{BB962C8B-B14F-4D97-AF65-F5344CB8AC3E}">
        <p14:creationId xmlns:p14="http://schemas.microsoft.com/office/powerpoint/2010/main" val="37426274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48</a:t>
            </a:fld>
            <a:endParaRPr lang="en-US"/>
          </a:p>
        </p:txBody>
      </p:sp>
    </p:spTree>
    <p:extLst>
      <p:ext uri="{BB962C8B-B14F-4D97-AF65-F5344CB8AC3E}">
        <p14:creationId xmlns:p14="http://schemas.microsoft.com/office/powerpoint/2010/main" val="9327320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08E8E-C38A-8C7E-CD46-E3C13307A6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50A8B1-330A-984C-C2AE-4A8C0E3B0C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6341C3-9AE6-CEE2-5D23-53190C18C7F1}"/>
              </a:ext>
            </a:extLst>
          </p:cNvPr>
          <p:cNvSpPr>
            <a:spLocks noGrp="1"/>
          </p:cNvSpPr>
          <p:nvPr>
            <p:ph type="body" idx="1"/>
          </p:nvPr>
        </p:nvSpPr>
        <p:spPr/>
        <p:txBody>
          <a:bodyPr/>
          <a:lstStyle/>
          <a:p>
            <a:r>
              <a:rPr lang="en-US" dirty="0"/>
              <a:t>We will now start our questions and answers period. We will start with questions in the Q&amp;A and will then move to attendees who would like to ask their questions live. You can also ask your question using the Q&amp;A window. Or you may raise your hand and we will call on you to unmute yourself. Please remember to introduce yourself by stating your name and affiliation and to keep questions under 3 minutes to allow time for other attendees. Please note that our official response will be given in writing and posted on the GFO webpage. </a:t>
            </a:r>
          </a:p>
        </p:txBody>
      </p:sp>
      <p:sp>
        <p:nvSpPr>
          <p:cNvPr id="4" name="Slide Number Placeholder 3">
            <a:extLst>
              <a:ext uri="{FF2B5EF4-FFF2-40B4-BE49-F238E27FC236}">
                <a16:creationId xmlns:a16="http://schemas.microsoft.com/office/drawing/2014/main" id="{A6C1EE9F-A30F-E2E8-0699-234C9C084FEB}"/>
              </a:ext>
            </a:extLst>
          </p:cNvPr>
          <p:cNvSpPr>
            <a:spLocks noGrp="1"/>
          </p:cNvSpPr>
          <p:nvPr>
            <p:ph type="sldNum" sz="quarter" idx="5"/>
          </p:nvPr>
        </p:nvSpPr>
        <p:spPr/>
        <p:txBody>
          <a:bodyPr/>
          <a:lstStyle/>
          <a:p>
            <a:fld id="{0B67BDF7-E776-6644-B0FD-0131F7606DCF}" type="slidenum">
              <a:rPr lang="en-US" smtClean="0"/>
              <a:t>50</a:t>
            </a:fld>
            <a:endParaRPr lang="en-US"/>
          </a:p>
        </p:txBody>
      </p:sp>
    </p:spTree>
    <p:extLst>
      <p:ext uri="{BB962C8B-B14F-4D97-AF65-F5344CB8AC3E}">
        <p14:creationId xmlns:p14="http://schemas.microsoft.com/office/powerpoint/2010/main" val="1347245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technical questions can be sent to the Commission Agreement Officer. Their information is listed on this slide. </a:t>
            </a:r>
          </a:p>
          <a:p>
            <a:endParaRPr lang="en-US" dirty="0"/>
          </a:p>
          <a:p>
            <a:r>
              <a:rPr lang="en-US" dirty="0"/>
              <a:t>Just as a reminder, this deadline does not apply to non-technical questions or to questions that address an ambiguity, conflict, discrepancy, omission, or other possible errors in the solicitation.  Such questions may be submitted to the Commission Agreement Officer at any time prior to the application deadline. </a:t>
            </a:r>
          </a:p>
        </p:txBody>
      </p:sp>
      <p:sp>
        <p:nvSpPr>
          <p:cNvPr id="4" name="Slide Number Placeholder 3"/>
          <p:cNvSpPr>
            <a:spLocks noGrp="1"/>
          </p:cNvSpPr>
          <p:nvPr>
            <p:ph type="sldNum" sz="quarter" idx="10"/>
          </p:nvPr>
        </p:nvSpPr>
        <p:spPr/>
        <p:txBody>
          <a:bodyPr/>
          <a:lstStyle/>
          <a:p>
            <a:fld id="{0B67BDF7-E776-6644-B0FD-0131F7606DCF}" type="slidenum">
              <a:rPr lang="en-US" smtClean="0"/>
              <a:t>51</a:t>
            </a:fld>
            <a:endParaRPr lang="en-US"/>
          </a:p>
        </p:txBody>
      </p:sp>
    </p:spTree>
    <p:extLst>
      <p:ext uri="{BB962C8B-B14F-4D97-AF65-F5344CB8AC3E}">
        <p14:creationId xmlns:p14="http://schemas.microsoft.com/office/powerpoint/2010/main" val="23579920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all for interest and attending this Pre-Application workshop. </a:t>
            </a:r>
          </a:p>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52</a:t>
            </a:fld>
            <a:endParaRPr lang="en-US"/>
          </a:p>
        </p:txBody>
      </p:sp>
    </p:spTree>
    <p:extLst>
      <p:ext uri="{BB962C8B-B14F-4D97-AF65-F5344CB8AC3E}">
        <p14:creationId xmlns:p14="http://schemas.microsoft.com/office/powerpoint/2010/main" val="4183087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a:t>We encourage everyone to </a:t>
            </a:r>
            <a:r>
              <a:rPr lang="en-US">
                <a:latin typeface="Calibri" pitchFamily="34" charset="0"/>
              </a:rPr>
              <a:t>c</a:t>
            </a:r>
            <a:r>
              <a:rPr lang="en-US" altLang="en-US">
                <a:latin typeface="Calibri" pitchFamily="34" charset="0"/>
              </a:rPr>
              <a:t>onnect with us on a variety of social media platforms</a:t>
            </a:r>
            <a:r>
              <a:rPr lang="en-US" altLang="en-US" baseline="0">
                <a:latin typeface="Calibri" pitchFamily="34" charset="0"/>
              </a:rPr>
              <a:t> (</a:t>
            </a:r>
            <a:r>
              <a:rPr lang="en-US" altLang="en-US">
                <a:latin typeface="Calibri" pitchFamily="34" charset="0"/>
              </a:rPr>
              <a:t>Twitter, Instagram, LinkedIn, Flicker, Blogger)</a:t>
            </a:r>
            <a:r>
              <a:rPr lang="en-US" altLang="en-US" baseline="0">
                <a:latin typeface="Calibri" pitchFamily="34" charset="0"/>
              </a:rPr>
              <a:t> and the Energy Commission blog.</a:t>
            </a:r>
            <a:endParaRPr lang="en-US" altLang="en-US">
              <a:latin typeface="Times New Roman" pitchFamily="18" charset="0"/>
            </a:endParaRPr>
          </a:p>
          <a:p>
            <a:endParaRPr lang="en-US"/>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6</a:t>
            </a:fld>
            <a:endParaRPr lang="en-US">
              <a:solidFill>
                <a:prstClr val="black"/>
              </a:solidFill>
              <a:latin typeface="Calibri"/>
            </a:endParaRPr>
          </a:p>
        </p:txBody>
      </p:sp>
    </p:spTree>
    <p:extLst>
      <p:ext uri="{BB962C8B-B14F-4D97-AF65-F5344CB8AC3E}">
        <p14:creationId xmlns:p14="http://schemas.microsoft.com/office/powerpoint/2010/main" val="852554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i="1" dirty="0">
                <a:cs typeface="Calibri"/>
              </a:rPr>
              <a:t>Talking Points:</a:t>
            </a:r>
          </a:p>
          <a:p>
            <a:pPr marL="174708" indent="-174708">
              <a:buFont typeface="Arial" panose="020B0604020202020204" pitchFamily="34" charset="0"/>
              <a:buChar char="•"/>
            </a:pPr>
            <a:r>
              <a:rPr lang="en-IN" dirty="0">
                <a:cs typeface="Calibri"/>
              </a:rPr>
              <a:t>We encourage anyone interested in applying for a CEC grant to join Empower Innovation, </a:t>
            </a:r>
            <a:r>
              <a:rPr lang="en-US" dirty="0">
                <a:cs typeface="Calibri"/>
              </a:rPr>
              <a:t>the newest tool in the CEC’s Energy Innovation Ecosystem. </a:t>
            </a:r>
          </a:p>
          <a:p>
            <a:pPr marL="174708" indent="-174708" defTabSz="931774">
              <a:buFont typeface="Arial" panose="020B0604020202020204" pitchFamily="34" charset="0"/>
              <a:buChar char="•"/>
              <a:defRPr/>
            </a:pPr>
            <a:r>
              <a:rPr lang="en-US" dirty="0">
                <a:cs typeface="Calibri"/>
              </a:rPr>
              <a:t>Empower Innovation is an online platform designed specifically for the cleantech community, and provides </a:t>
            </a:r>
            <a:r>
              <a:rPr lang="en-IN" dirty="0">
                <a:cs typeface="Calibri"/>
              </a:rPr>
              <a:t>a great networking opportunity for individuals and organizations exploring our funding opportunities. </a:t>
            </a:r>
          </a:p>
          <a:p>
            <a:pPr marL="174708" indent="-174708">
              <a:buFont typeface="Arial" panose="020B0604020202020204" pitchFamily="34" charset="0"/>
              <a:buChar char="•"/>
            </a:pPr>
            <a:r>
              <a:rPr lang="en-IN" dirty="0">
                <a:cs typeface="Calibri"/>
              </a:rPr>
              <a:t>On Empower Innovation, you will find a community of cleantech entrepreneurs, developers, technology adopters, and community-based organizations. You will also be able to see the latest funding announcements from the CEC. </a:t>
            </a:r>
          </a:p>
          <a:p>
            <a:pPr marL="174708" indent="-174708">
              <a:buFont typeface="Arial" panose="020B0604020202020204" pitchFamily="34" charset="0"/>
              <a:buChar char="•"/>
            </a:pPr>
            <a:r>
              <a:rPr lang="en-IN" dirty="0"/>
              <a:t>The "Find a Partner" feature allows you to announce your interest in a specific funding opportunity and view other interested parties to find potential partners in a trusted environment. </a:t>
            </a:r>
          </a:p>
          <a:p>
            <a:pPr marL="174708" marR="0" lvl="0" indent="-17470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dirty="0">
                <a:cs typeface="Calibri"/>
              </a:rPr>
              <a:t>The site address for this solicitation with Empower Innovation is at the bottom of the slide</a:t>
            </a:r>
            <a:r>
              <a:rPr lang="en-US" dirty="0">
                <a:cs typeface="Calibri"/>
              </a:rPr>
              <a:t>.</a:t>
            </a:r>
          </a:p>
          <a:p>
            <a:endParaRPr lang="en-US" dirty="0"/>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7</a:t>
            </a:fld>
            <a:endParaRPr lang="en-US">
              <a:solidFill>
                <a:prstClr val="black"/>
              </a:solidFill>
              <a:latin typeface="Calibri"/>
            </a:endParaRPr>
          </a:p>
        </p:txBody>
      </p:sp>
    </p:spTree>
    <p:extLst>
      <p:ext uri="{BB962C8B-B14F-4D97-AF65-F5344CB8AC3E}">
        <p14:creationId xmlns:p14="http://schemas.microsoft.com/office/powerpoint/2010/main" val="3390267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[Prior to Video]</a:t>
            </a:r>
          </a:p>
          <a:p>
            <a:pPr defTabSz="931774">
              <a:defRPr/>
            </a:pPr>
            <a:r>
              <a:rPr lang="en-IN" i="1" dirty="0">
                <a:cs typeface="Calibri"/>
              </a:rPr>
              <a:t>Talking Points:</a:t>
            </a:r>
            <a:endParaRPr lang="en-US" dirty="0">
              <a:cs typeface="Calibri"/>
            </a:endParaRPr>
          </a:p>
          <a:p>
            <a:pPr marL="174708" indent="-174708">
              <a:buFont typeface="Arial" panose="020B0604020202020204" pitchFamily="34" charset="0"/>
              <a:buChar char="•"/>
            </a:pPr>
            <a:r>
              <a:rPr lang="en-US" dirty="0">
                <a:cs typeface="Calibri"/>
              </a:rPr>
              <a:t>We will now show a brief video describing the concept behind Empower Innovation and highlighting the various features of the platform. </a:t>
            </a:r>
          </a:p>
          <a:p>
            <a:pPr marL="174708" indent="-174708">
              <a:buFont typeface="Arial" panose="020B0604020202020204" pitchFamily="34" charset="0"/>
              <a:buChar char="•"/>
            </a:pPr>
            <a:r>
              <a:rPr lang="en-US" dirty="0">
                <a:cs typeface="Calibri"/>
              </a:rPr>
              <a:t>In this video, you will see how Empower Innovation provides many opportunities to engage with the cleantech community and find resources and funding opportunities. </a:t>
            </a:r>
          </a:p>
          <a:p>
            <a:pPr marL="174708" indent="-174708">
              <a:buFont typeface="Arial" panose="020B0604020202020204" pitchFamily="34" charset="0"/>
              <a:buChar char="•"/>
            </a:pPr>
            <a:r>
              <a:rPr lang="en-US" dirty="0">
                <a:cs typeface="Calibri"/>
              </a:rPr>
              <a:t>Again, we hope you will join us on </a:t>
            </a:r>
            <a:r>
              <a:rPr lang="en-US" u="sng" dirty="0">
                <a:cs typeface="Calibri"/>
              </a:rPr>
              <a:t>EmpowerInnovation.net</a:t>
            </a:r>
            <a:r>
              <a:rPr lang="en-US" dirty="0">
                <a:cs typeface="Calibri"/>
              </a:rPr>
              <a:t>. </a:t>
            </a:r>
          </a:p>
          <a:p>
            <a:endParaRPr lang="en-US" dirty="0">
              <a:cs typeface="Calibri"/>
            </a:endParaRPr>
          </a:p>
        </p:txBody>
      </p:sp>
      <p:sp>
        <p:nvSpPr>
          <p:cNvPr id="4" name="Slide Number Placeholder 3"/>
          <p:cNvSpPr>
            <a:spLocks noGrp="1"/>
          </p:cNvSpPr>
          <p:nvPr>
            <p:ph type="sldNum" sz="quarter" idx="5"/>
          </p:nvPr>
        </p:nvSpPr>
        <p:spPr/>
        <p:txBody>
          <a:bodyPr/>
          <a:lstStyle/>
          <a:p>
            <a:fld id="{6A4D2F39-1736-4EAD-BD50-366A3B00B833}" type="slidenum">
              <a:rPr lang="en-US" smtClean="0"/>
              <a:t>8</a:t>
            </a:fld>
            <a:endParaRPr lang="en-US"/>
          </a:p>
        </p:txBody>
      </p:sp>
    </p:spTree>
    <p:extLst>
      <p:ext uri="{BB962C8B-B14F-4D97-AF65-F5344CB8AC3E}">
        <p14:creationId xmlns:p14="http://schemas.microsoft.com/office/powerpoint/2010/main" val="923147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9</a:t>
            </a:fld>
            <a:endParaRPr lang="en-US"/>
          </a:p>
        </p:txBody>
      </p:sp>
    </p:spTree>
    <p:extLst>
      <p:ext uri="{BB962C8B-B14F-4D97-AF65-F5344CB8AC3E}">
        <p14:creationId xmlns:p14="http://schemas.microsoft.com/office/powerpoint/2010/main" val="2177860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11</a:t>
            </a:fld>
            <a:endParaRPr lang="en-US"/>
          </a:p>
        </p:txBody>
      </p:sp>
    </p:spTree>
    <p:extLst>
      <p:ext uri="{BB962C8B-B14F-4D97-AF65-F5344CB8AC3E}">
        <p14:creationId xmlns:p14="http://schemas.microsoft.com/office/powerpoint/2010/main" val="109659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708F4D2-989C-42A9-A3C0-EA9B0530723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6/27/2025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54663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2680DD9-CBFB-4F64-8F60-B4171B5CBFE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6/27/2025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7362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70F858B-7C0E-4C5F-95B6-D915B6E5690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6/27/2025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2250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5D2AC9C-603C-45C3-84C6-312E84F879E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6/27/2025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8368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1: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EDD649A-067E-4C0E-97B0-5E29016022E8}" type="datetime1">
              <a:rPr lang="en-US" smtClean="0"/>
              <a:t>6/27/2025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Enter Title Here"/>
          <p:cNvSpPr>
            <a:spLocks noGrp="1"/>
          </p:cNvSpPr>
          <p:nvPr>
            <p:ph type="title"/>
          </p:nvPr>
        </p:nvSpPr>
        <p:spPr>
          <a:xfrm>
            <a:off x="831850" y="4289258"/>
            <a:ext cx="10515600" cy="1356059"/>
          </a:xfrm>
          <a:prstGeom prst="rect">
            <a:avLst/>
          </a:prstGeom>
        </p:spPr>
        <p:txBody>
          <a:bodyPr anchor="b"/>
          <a:lstStyle>
            <a:lvl1pPr>
              <a:defRPr sz="4800">
                <a:solidFill>
                  <a:schemeClr val="tx2">
                    <a:lumMod val="75000"/>
                  </a:schemeClr>
                </a:solidFill>
              </a:defRPr>
            </a:lvl1pPr>
          </a:lstStyle>
          <a:p>
            <a:r>
              <a:rPr lang="en-US"/>
              <a:t>Click to edit Master title style</a:t>
            </a:r>
          </a:p>
        </p:txBody>
      </p:sp>
      <p:sp>
        <p:nvSpPr>
          <p:cNvPr id="8" name="Text Placeholder 2"/>
          <p:cNvSpPr>
            <a:spLocks noGrp="1"/>
          </p:cNvSpPr>
          <p:nvPr>
            <p:ph type="body" idx="1"/>
          </p:nvPr>
        </p:nvSpPr>
        <p:spPr>
          <a:xfrm>
            <a:off x="831850" y="5672305"/>
            <a:ext cx="10515600" cy="684045"/>
          </a:xfrm>
          <a:prstGeom prst="rect">
            <a:avLst/>
          </a:prstGeo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9" name="Picture 8" descr="California Energy Commiss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4485" y="369826"/>
            <a:ext cx="1287483" cy="1131555"/>
          </a:xfrm>
          <a:prstGeom prst="rect">
            <a:avLst/>
          </a:prstGeom>
        </p:spPr>
      </p:pic>
      <p:pic>
        <p:nvPicPr>
          <p:cNvPr id="2" name="Picture 1" descr="California Climate Investments logo">
            <a:extLst>
              <a:ext uri="{FF2B5EF4-FFF2-40B4-BE49-F238E27FC236}">
                <a16:creationId xmlns:a16="http://schemas.microsoft.com/office/drawing/2014/main" id="{7E705AB8-1A49-BE6F-56E2-0A84C891B63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3045" y="369826"/>
            <a:ext cx="1394723" cy="1097245"/>
          </a:xfrm>
          <a:prstGeom prst="rect">
            <a:avLst/>
          </a:prstGeom>
        </p:spPr>
      </p:pic>
    </p:spTree>
    <p:extLst>
      <p:ext uri="{BB962C8B-B14F-4D97-AF65-F5344CB8AC3E}">
        <p14:creationId xmlns:p14="http://schemas.microsoft.com/office/powerpoint/2010/main" val="2737655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B17DA-1118-4913-ABED-62143E6DA972}" type="datetime1">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463234"/>
            <a:ext cx="1803400"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3095358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F41E4F-FF47-4E7C-AD7A-EB483E2D81E2}" type="datetime1">
              <a:rPr lang="en-US" smtClean="0"/>
              <a:t>6/27/2025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424385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4085A1-90D9-4655-BC50-F7CCF1BACC38}" type="datetime1">
              <a:rPr lang="en-US" smtClean="0"/>
              <a:t>6/27/2025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638199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8A7471-AF1B-4F0E-8832-2632197088F0}" type="datetime1">
              <a:rPr lang="en-US" smtClean="0"/>
              <a:t>6/27/2025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345649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6BF6D2-3F00-4CDA-8401-0EED0A578132}" type="datetime1">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463234"/>
            <a:ext cx="1803400"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1931917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690FF0-C0C8-410C-B553-C3E8362BA6AD}" type="datetime1">
              <a:rPr lang="en-US" smtClean="0"/>
              <a:t>6/27/2025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413758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7DCEFD0-390F-448F-9311-D8F8E8B8F31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6/27/2025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51077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2D6659-8050-45B9-A126-15A6A4BEBAD3}" type="datetime1">
              <a:rPr lang="en-US" smtClean="0"/>
              <a:t>6/27/2025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151236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D5D3-3677-4D9C-B11F-7BE09EF15970}" type="datetime1">
              <a:rPr lang="en-US" smtClean="0"/>
              <a:t>6/27/2025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2285798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5584D28-CAAF-4416-9272-3749C11D86F6}" type="datetime1">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p:spPr>
        <p:txBody>
          <a:bodyPr/>
          <a:lstStyle/>
          <a:p>
            <a:r>
              <a:rPr lang="en-US"/>
              <a:t>Click to edit Master title style</a:t>
            </a:r>
          </a:p>
        </p:txBody>
      </p:sp>
      <p:sp>
        <p:nvSpPr>
          <p:cNvPr id="8" name="Content Placeholder 2"/>
          <p:cNvSpPr>
            <a:spLocks noGrp="1"/>
          </p:cNvSpPr>
          <p:nvPr>
            <p:ph idx="1"/>
          </p:nvPr>
        </p:nvSpPr>
        <p:spPr>
          <a:xfrm>
            <a:off x="1399822" y="1825625"/>
            <a:ext cx="99539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2968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28DA6A-5CBB-4127-947E-7EF331B2CA22}" type="datetime1">
              <a:rPr lang="en-US" smtClean="0"/>
              <a:t>6/27/2025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9A1A5-4186-AE45-B489-8F93D826EB49}" type="slidenum">
              <a:rPr lang="en-US" smtClean="0"/>
              <a:t>‹#›</a:t>
            </a:fld>
            <a:endParaRPr lang="en-US"/>
          </a:p>
        </p:txBody>
      </p:sp>
      <p:sp>
        <p:nvSpPr>
          <p:cNvPr id="8"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7878511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9F9C79-A3D6-4CCB-AFF7-CD250A093D5B}" type="datetime1">
              <a:rPr lang="en-US" smtClean="0"/>
              <a:t>6/27/2025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09A1A5-4186-AE45-B489-8F93D826EB49}" type="slidenum">
              <a:rPr lang="en-US" smtClean="0"/>
              <a:t>‹#›</a:t>
            </a:fld>
            <a:endParaRPr lang="en-US"/>
          </a:p>
        </p:txBody>
      </p:sp>
      <p:sp>
        <p:nvSpPr>
          <p:cNvPr id="10"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524146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2: Centered">
    <p:spTree>
      <p:nvGrpSpPr>
        <p:cNvPr id="1" name=""/>
        <p:cNvGrpSpPr/>
        <p:nvPr/>
      </p:nvGrpSpPr>
      <p:grpSpPr>
        <a:xfrm>
          <a:off x="0" y="0"/>
          <a:ext cx="0" cy="0"/>
          <a:chOff x="0" y="0"/>
          <a:chExt cx="0" cy="0"/>
        </a:xfrm>
      </p:grpSpPr>
      <p:sp>
        <p:nvSpPr>
          <p:cNvPr id="2" name="Enter Title Here"/>
          <p:cNvSpPr>
            <a:spLocks noGrp="1"/>
          </p:cNvSpPr>
          <p:nvPr>
            <p:ph type="ctrTitle"/>
          </p:nvPr>
        </p:nvSpPr>
        <p:spPr>
          <a:xfrm>
            <a:off x="890016" y="809622"/>
            <a:ext cx="10411968"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890016" y="3289297"/>
            <a:ext cx="1041196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4400" y="5614142"/>
            <a:ext cx="2743200" cy="365125"/>
          </a:xfrm>
        </p:spPr>
        <p:txBody>
          <a:bodyPr/>
          <a:lstStyle>
            <a:lvl1pPr algn="ctr">
              <a:defRPr/>
            </a:lvl1pPr>
          </a:lstStyle>
          <a:p>
            <a:fld id="{B1C54985-49AB-40FC-B88D-EE7E01963753}" type="datetime1">
              <a:rPr lang="en-US" smtClean="0"/>
              <a:t>6/27/2025</a:t>
            </a:fld>
            <a:endParaRPr lang="en-US"/>
          </a:p>
        </p:txBody>
      </p:sp>
      <p:sp>
        <p:nvSpPr>
          <p:cNvPr id="5" name="Footer Placeholder 4"/>
          <p:cNvSpPr>
            <a:spLocks noGrp="1"/>
          </p:cNvSpPr>
          <p:nvPr>
            <p:ph type="ftr" sz="quarter" idx="11"/>
          </p:nvPr>
        </p:nvSpPr>
        <p:spPr>
          <a:xfrm>
            <a:off x="4038600" y="6095093"/>
            <a:ext cx="4114800" cy="365125"/>
          </a:xfrm>
        </p:spPr>
        <p:txBody>
          <a:bodyPr/>
          <a:lstStyle>
            <a:lvl1pPr algn="ctr">
              <a:defRPr/>
            </a:lvl1pPr>
          </a:lstStyle>
          <a:p>
            <a:endParaRPr lang="en-US"/>
          </a:p>
        </p:txBody>
      </p:sp>
      <p:pic>
        <p:nvPicPr>
          <p:cNvPr id="7" name="Picture 6"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98731" y="717547"/>
            <a:ext cx="1247274" cy="1096212"/>
          </a:xfrm>
          <a:prstGeom prst="rect">
            <a:avLst/>
          </a:prstGeom>
        </p:spPr>
      </p:pic>
      <p:pic>
        <p:nvPicPr>
          <p:cNvPr id="6" name="Picture 5" descr="California Climate Investments logo">
            <a:extLst>
              <a:ext uri="{FF2B5EF4-FFF2-40B4-BE49-F238E27FC236}">
                <a16:creationId xmlns:a16="http://schemas.microsoft.com/office/drawing/2014/main" id="{BB412E28-9F76-345C-695E-0540E244D7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24745" y="627760"/>
            <a:ext cx="1627230" cy="1280160"/>
          </a:xfrm>
          <a:prstGeom prst="rect">
            <a:avLst/>
          </a:prstGeom>
        </p:spPr>
      </p:pic>
    </p:spTree>
    <p:extLst>
      <p:ext uri="{BB962C8B-B14F-4D97-AF65-F5344CB8AC3E}">
        <p14:creationId xmlns:p14="http://schemas.microsoft.com/office/powerpoint/2010/main" val="2756418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2: Left">
    <p:spTree>
      <p:nvGrpSpPr>
        <p:cNvPr id="1" name=""/>
        <p:cNvGrpSpPr/>
        <p:nvPr/>
      </p:nvGrpSpPr>
      <p:grpSpPr>
        <a:xfrm>
          <a:off x="0" y="0"/>
          <a:ext cx="0" cy="0"/>
          <a:chOff x="0" y="0"/>
          <a:chExt cx="0" cy="0"/>
        </a:xfrm>
      </p:grpSpPr>
      <p:sp>
        <p:nvSpPr>
          <p:cNvPr id="2" name="Enter Title Here"/>
          <p:cNvSpPr>
            <a:spLocks noGrp="1"/>
          </p:cNvSpPr>
          <p:nvPr>
            <p:ph type="title"/>
          </p:nvPr>
        </p:nvSpPr>
        <p:spPr>
          <a:xfrm>
            <a:off x="831850" y="712801"/>
            <a:ext cx="10515600" cy="2852737"/>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831850" y="3592526"/>
            <a:ext cx="10515600" cy="1500187"/>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17828E-9E41-4CB2-8AE8-DCC3470B9CE3}" type="datetime1">
              <a:rPr lang="en-US" smtClean="0"/>
              <a:t>6/27/2025</a:t>
            </a:fld>
            <a:endParaRPr lang="en-US"/>
          </a:p>
        </p:txBody>
      </p:sp>
      <p:pic>
        <p:nvPicPr>
          <p:cNvPr id="8" name="Picture 7"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4883817"/>
            <a:ext cx="1247274" cy="1096212"/>
          </a:xfrm>
          <a:prstGeom prst="rect">
            <a:avLst/>
          </a:prstGeom>
        </p:spPr>
      </p:pic>
      <p:sp>
        <p:nvSpPr>
          <p:cNvPr id="10" name="Content Placeholder 9"/>
          <p:cNvSpPr>
            <a:spLocks noGrp="1"/>
          </p:cNvSpPr>
          <p:nvPr>
            <p:ph sz="quarter" idx="13" hasCustomPrompt="1"/>
          </p:nvPr>
        </p:nvSpPr>
        <p:spPr>
          <a:xfrm>
            <a:off x="2363788" y="4813085"/>
            <a:ext cx="2911475" cy="1022350"/>
          </a:xfrm>
        </p:spPr>
        <p:txBody>
          <a:bodyPr>
            <a:noAutofit/>
          </a:bodyPr>
          <a:lstStyle>
            <a:lvl1pPr marL="0" indent="0">
              <a:buNone/>
              <a:defRPr sz="24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Presenters:</a:t>
            </a:r>
          </a:p>
          <a:p>
            <a:pPr lvl="0"/>
            <a:r>
              <a:rPr lang="en-US"/>
              <a:t>Name 1</a:t>
            </a:r>
          </a:p>
          <a:p>
            <a:pPr lvl="0"/>
            <a:r>
              <a:rPr lang="en-US"/>
              <a:t>Name 2</a:t>
            </a:r>
          </a:p>
        </p:txBody>
      </p:sp>
    </p:spTree>
    <p:extLst>
      <p:ext uri="{BB962C8B-B14F-4D97-AF65-F5344CB8AC3E}">
        <p14:creationId xmlns:p14="http://schemas.microsoft.com/office/powerpoint/2010/main" val="499627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2: Simple">
    <p:spTree>
      <p:nvGrpSpPr>
        <p:cNvPr id="1" name=""/>
        <p:cNvGrpSpPr/>
        <p:nvPr/>
      </p:nvGrpSpPr>
      <p:grpSpPr>
        <a:xfrm>
          <a:off x="0" y="0"/>
          <a:ext cx="0" cy="0"/>
          <a:chOff x="0" y="0"/>
          <a:chExt cx="0" cy="0"/>
        </a:xfrm>
      </p:grpSpPr>
      <p:sp>
        <p:nvSpPr>
          <p:cNvPr id="2" name="Enter Title Here"/>
          <p:cNvSpPr>
            <a:spLocks noGrp="1"/>
          </p:cNvSpPr>
          <p:nvPr>
            <p:ph type="title"/>
          </p:nvPr>
        </p:nvSpPr>
        <p:spPr>
          <a:xfrm>
            <a:off x="838200" y="3012554"/>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A6E52428-A2CA-4C7A-B5CC-74C843A9DDFE}" type="datetime1">
              <a:rPr lang="en-US" smtClean="0"/>
              <a:t>6/27/2025</a:t>
            </a:fld>
            <a:endParaRPr lang="en-US"/>
          </a:p>
        </p:txBody>
      </p:sp>
      <p:pic>
        <p:nvPicPr>
          <p:cNvPr id="6" name="Picture 5"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56202"/>
            <a:ext cx="1247274" cy="1096212"/>
          </a:xfrm>
          <a:prstGeom prst="rect">
            <a:avLst/>
          </a:prstGeom>
        </p:spPr>
      </p:pic>
      <p:pic>
        <p:nvPicPr>
          <p:cNvPr id="4" name="Picture 3" descr="California Climate Investments logo">
            <a:extLst>
              <a:ext uri="{FF2B5EF4-FFF2-40B4-BE49-F238E27FC236}">
                <a16:creationId xmlns:a16="http://schemas.microsoft.com/office/drawing/2014/main" id="{A20292B6-A4BF-C8DA-6960-E2D954B277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85473" y="656202"/>
            <a:ext cx="1510999" cy="1188720"/>
          </a:xfrm>
          <a:prstGeom prst="rect">
            <a:avLst/>
          </a:prstGeom>
        </p:spPr>
      </p:pic>
    </p:spTree>
    <p:extLst>
      <p:ext uri="{BB962C8B-B14F-4D97-AF65-F5344CB8AC3E}">
        <p14:creationId xmlns:p14="http://schemas.microsoft.com/office/powerpoint/2010/main" val="3766066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44669A4-4ADB-45A1-A252-871ADA9DCF6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6/27/2025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00892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7B44D9A-8D98-48B3-8E14-076639DD3FC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6/27/2025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0493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8C2B9B6-A26A-4FD2-9383-4BE01FB1C04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6/27/2025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645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4196BA-1ECC-43DE-9255-2B7B3D75C0D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6/27/2025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21581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C6C8186-A2CD-49AC-ADAA-4ECF1C1A6B9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6/27/2025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97248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A12F162-25B2-44AB-B11F-1A8CD3A47843}"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6/27/2025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6200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3879328-9394-4881-8F85-D3C0DE05E91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6/27/2025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645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0.xml"/><Relationship Id="rId7" Type="http://schemas.openxmlformats.org/officeDocument/2006/relationships/image" Target="../media/image3.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theme" Target="../theme/theme4.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7.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18B996A-BFBA-4CD8-8984-C050929D573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6/27/2025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descr="This provides the agerenda for the Pre-Application Workshop. " title="Agenda Slide">
            <a:extLst>
              <a:ext uri="{FF2B5EF4-FFF2-40B4-BE49-F238E27FC236}">
                <a16:creationId xmlns:a16="http://schemas.microsoft.com/office/drawing/2014/main" id="{9E744614-DDAC-3544-BC23-283A46340461}"/>
              </a:ext>
            </a:extLst>
          </p:cNvPr>
          <p:cNvPicPr>
            <a:picLocks noChangeAspect="1"/>
          </p:cNvPicPr>
          <p:nvPr userDrawn="1"/>
        </p:nvPicPr>
        <p:blipFill>
          <a:blip r:embed="rId14"/>
          <a:stretch>
            <a:fillRect/>
          </a:stretch>
        </p:blipFill>
        <p:spPr>
          <a:xfrm>
            <a:off x="0" y="-90311"/>
            <a:ext cx="12192000" cy="6858000"/>
          </a:xfrm>
          <a:prstGeom prst="rect">
            <a:avLst/>
          </a:prstGeom>
        </p:spPr>
      </p:pic>
    </p:spTree>
    <p:extLst>
      <p:ext uri="{BB962C8B-B14F-4D97-AF65-F5344CB8AC3E}">
        <p14:creationId xmlns:p14="http://schemas.microsoft.com/office/powerpoint/2010/main" val="30262542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4A540-2F10-4048-A0B3-A5BACFFBF0DD}" type="datetime1">
              <a:rPr lang="en-US" smtClean="0"/>
              <a:t>6/27/2025</a:t>
            </a:fld>
            <a:endParaRPr lang="en-US"/>
          </a:p>
        </p:txBody>
      </p:sp>
    </p:spTree>
    <p:extLst>
      <p:ext uri="{BB962C8B-B14F-4D97-AF65-F5344CB8AC3E}">
        <p14:creationId xmlns:p14="http://schemas.microsoft.com/office/powerpoint/2010/main" val="2927634303"/>
      </p:ext>
    </p:extLst>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fld id="{6F1169AF-EDC4-4F2D-9C47-FD97B7AC7C5C}" type="datetime1">
              <a:rPr lang="en-US" smtClean="0"/>
              <a:t>6/27/2025</a:t>
            </a:fld>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pic>
        <p:nvPicPr>
          <p:cNvPr id="8" name="Picture 7" descr="California Climate Investments logo">
            <a:extLst>
              <a:ext uri="{FF2B5EF4-FFF2-40B4-BE49-F238E27FC236}">
                <a16:creationId xmlns:a16="http://schemas.microsoft.com/office/drawing/2014/main" id="{8EE6CE8F-5AF4-3D9F-D5B5-0FC6D5FA79AD}"/>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01145" y="223837"/>
            <a:ext cx="1162306" cy="914400"/>
          </a:xfrm>
          <a:prstGeom prst="rect">
            <a:avLst/>
          </a:prstGeom>
        </p:spPr>
      </p:pic>
    </p:spTree>
    <p:extLst>
      <p:ext uri="{BB962C8B-B14F-4D97-AF65-F5344CB8AC3E}">
        <p14:creationId xmlns:p14="http://schemas.microsoft.com/office/powerpoint/2010/main" val="126215667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fld id="{ABAEAD3F-D127-4D69-B09B-716133DDE5A1}" type="datetime1">
              <a:rPr lang="en-US" smtClean="0"/>
              <a:t>6/27/2025</a:t>
            </a:fld>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pic>
        <p:nvPicPr>
          <p:cNvPr id="8" name="Picture 7" descr="California Climate Investments logo">
            <a:extLst>
              <a:ext uri="{FF2B5EF4-FFF2-40B4-BE49-F238E27FC236}">
                <a16:creationId xmlns:a16="http://schemas.microsoft.com/office/drawing/2014/main" id="{7BCFD923-537B-C43A-3558-1B1BD7E04F4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01145" y="237067"/>
            <a:ext cx="1162306" cy="914400"/>
          </a:xfrm>
          <a:prstGeom prst="rect">
            <a:avLst/>
          </a:prstGeom>
        </p:spPr>
      </p:pic>
    </p:spTree>
    <p:extLst>
      <p:ext uri="{BB962C8B-B14F-4D97-AF65-F5344CB8AC3E}">
        <p14:creationId xmlns:p14="http://schemas.microsoft.com/office/powerpoint/2010/main" val="313516634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7D205-47A8-4B90-9D18-6A8813BC30A2}" type="datetime1">
              <a:rPr lang="en-US" smtClean="0"/>
              <a:t>6/27/2025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134095539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8D5F6-1772-4491-A9AC-83759608AA9C}" type="datetime1">
              <a:rPr lang="en-US" smtClean="0"/>
              <a:t>6/27/2025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12032-C4BC-1846-BCAE-83F2C463453C}" type="slidenum">
              <a:rPr lang="en-US" smtClean="0"/>
              <a:t>‹#›</a:t>
            </a:fld>
            <a:endParaRPr lang="en-US"/>
          </a:p>
        </p:txBody>
      </p:sp>
    </p:spTree>
    <p:extLst>
      <p:ext uri="{BB962C8B-B14F-4D97-AF65-F5344CB8AC3E}">
        <p14:creationId xmlns:p14="http://schemas.microsoft.com/office/powerpoint/2010/main" val="194468256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https://www.energy.ca.gov/sites/default/files/2025-05/CEC_Standard_Grant_Ex_C_FPIP_5-2-25_ada.pdf" TargetMode="External"/><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hyperlink" Target="http://www.sos.ca.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www.census.gov/naics/?input=31&amp;chart=2022"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www.energy.ca.gov/solicitations/2025-06/food-production-investment-program-fpip-2025"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caclimateinvestments.ca.gov/tools" TargetMode="Externa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hyperlink" Target="https://ecams.energy.ca.gov/s/login/"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hyperlink" Target="https://www.energy.ca.gov/media/7893"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energy.ca.gov/media/7956"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hyperlink" Target="mailto:ECAMS.SalesforceSupport@Energy.ca.gov" TargetMode="External"/><Relationship Id="rId5" Type="http://schemas.openxmlformats.org/officeDocument/2006/relationships/image" Target="../media/image24.png"/><Relationship Id="rId4" Type="http://schemas.openxmlformats.org/officeDocument/2006/relationships/hyperlink" Target="https://www.energy.ca.gov/funding-opportunities/funding-resource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3" Type="http://schemas.openxmlformats.org/officeDocument/2006/relationships/hyperlink" Target="https://ww2.arb.ca.gov/sites/default/files/auction-proceeds/energy_bat.pdf" TargetMode="External"/><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1.xml"/><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hyperlink" Target="https://www.energy.ca.gov/programs-and-topics/programs/food-production-program" TargetMode="External"/><Relationship Id="rId2" Type="http://schemas.openxmlformats.org/officeDocument/2006/relationships/notesSlide" Target="../notesSlides/notesSlide40.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hyperlink" Target="https://gcc02.safelinks.protection.outlook.com/?url=https%3A%2F%2Fforms.office.com%2Fg%2FNf0cnpZgd5&amp;data=05%7C02%7C%7C0f68367bb1e5442b74d708ddaa0ee60f%7Cac3a124413f44ef68d1bbaa27148194e%7C0%7C0%7C638853703138417691%7CUnknown%7CTWFpbGZsb3d8eyJFbXB0eU1hcGkiOnRydWUsIlYiOiIwLjAuMDAwMCIsIlAiOiJXaW4zMiIsIkFOIjoiTWFpbCIsIldUIjoyfQ%3D%3D%7C0%7C%7C%7C&amp;sdata=IQ1AGpUaEihkfeHTpbhCSGMBNI3uAu%2FyeCj8hQkZNk4%3D&amp;reserved=0"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s://gcc02.safelinks.protection.outlook.com/?url=https%3A%2F%2Fwww.empowerinnovation.net%2Fen%2Fcustom%2Ffunding%2Fview%2F47374&amp;data=05%7C02%7C%7C0f68367bb1e5442b74d708ddaa0ee60f%7Cac3a124413f44ef68d1bbaa27148194e%7C0%7C0%7C638853703138435851%7CUnknown%7CTWFpbGZsb3d8eyJFbXB0eU1hcGkiOnRydWUsIlYiOiIwLjAuMDAwMCIsIlAiOiJXaW4zMiIsIkFOIjoiTWFpbCIsIldUIjoyfQ%3D%3D%7C0%7C%7C%7C&amp;sdata=DCoxaZjn7fA8oKOfqCp38w4845od%2FYUYrNVfQ6Le228%3D&amp;reserved=0"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31850" y="5025499"/>
            <a:ext cx="10515600" cy="1559536"/>
          </a:xfrm>
        </p:spPr>
        <p:txBody>
          <a:bodyPr lIns="91440" tIns="45720" rIns="91440" bIns="45720" anchor="t"/>
          <a:lstStyle/>
          <a:p>
            <a:pPr>
              <a:lnSpc>
                <a:spcPct val="100000"/>
              </a:lnSpc>
              <a:spcBef>
                <a:spcPts val="0"/>
              </a:spcBef>
            </a:pPr>
            <a:r>
              <a:rPr lang="en-US" b="1"/>
              <a:t>Food Production Investment Program (FPIP) 2025</a:t>
            </a:r>
          </a:p>
          <a:p>
            <a:pPr>
              <a:lnSpc>
                <a:spcPct val="100000"/>
              </a:lnSpc>
              <a:spcBef>
                <a:spcPts val="0"/>
              </a:spcBef>
            </a:pPr>
            <a:endParaRPr lang="en-US" sz="1400"/>
          </a:p>
          <a:p>
            <a:pPr>
              <a:lnSpc>
                <a:spcPct val="100000"/>
              </a:lnSpc>
              <a:spcBef>
                <a:spcPts val="0"/>
              </a:spcBef>
            </a:pPr>
            <a:r>
              <a:rPr lang="en-US" sz="2400"/>
              <a:t>Energy Research and Development Division, California Energy Commission</a:t>
            </a:r>
            <a:endParaRPr lang="en-US" sz="2400">
              <a:cs typeface="Arial" panose="020B0604020202020204"/>
            </a:endParaRPr>
          </a:p>
          <a:p>
            <a:pPr>
              <a:lnSpc>
                <a:spcPct val="100000"/>
              </a:lnSpc>
              <a:spcBef>
                <a:spcPts val="0"/>
              </a:spcBef>
            </a:pPr>
            <a:r>
              <a:rPr lang="en-US" sz="2400">
                <a:cs typeface="Arial" panose="020B0604020202020204"/>
              </a:rPr>
              <a:t>Food Production Unit</a:t>
            </a:r>
          </a:p>
          <a:p>
            <a:pPr>
              <a:lnSpc>
                <a:spcPct val="100000"/>
              </a:lnSpc>
              <a:spcBef>
                <a:spcPts val="0"/>
              </a:spcBef>
            </a:pPr>
            <a:r>
              <a:rPr lang="en-US">
                <a:cs typeface="Arial" panose="020B0604020202020204"/>
              </a:rPr>
              <a:t>June 26,</a:t>
            </a:r>
            <a:r>
              <a:rPr lang="en-US" sz="2400">
                <a:cs typeface="Arial" panose="020B0604020202020204"/>
              </a:rPr>
              <a:t> 2025 | 10:00 a.m.</a:t>
            </a:r>
          </a:p>
        </p:txBody>
      </p:sp>
      <p:sp>
        <p:nvSpPr>
          <p:cNvPr id="4" name="Title 3"/>
          <p:cNvSpPr>
            <a:spLocks noGrp="1"/>
          </p:cNvSpPr>
          <p:nvPr>
            <p:ph type="title"/>
          </p:nvPr>
        </p:nvSpPr>
        <p:spPr>
          <a:xfrm>
            <a:off x="831850" y="4454161"/>
            <a:ext cx="10515600" cy="722751"/>
          </a:xfrm>
        </p:spPr>
        <p:txBody>
          <a:bodyPr/>
          <a:lstStyle/>
          <a:p>
            <a:r>
              <a:rPr kumimoji="0" lang="en-US" sz="3600" b="1" i="0" u="none" strike="noStrike" kern="1200" cap="none" spc="0" normalizeH="0" baseline="0" noProof="0">
                <a:ln>
                  <a:noFill/>
                </a:ln>
                <a:solidFill>
                  <a:srgbClr val="4F81BD">
                    <a:lumMod val="50000"/>
                  </a:srgbClr>
                </a:solidFill>
                <a:effectLst/>
                <a:uLnTx/>
                <a:uFillTx/>
                <a:latin typeface="Arial"/>
                <a:ea typeface="+mj-ea"/>
                <a:cs typeface="Arial"/>
              </a:rPr>
              <a:t>GFO-2</a:t>
            </a:r>
            <a:r>
              <a:rPr lang="en-US" sz="3600" b="1">
                <a:solidFill>
                  <a:srgbClr val="4F81BD">
                    <a:lumMod val="50000"/>
                  </a:srgbClr>
                </a:solidFill>
                <a:latin typeface="Arial"/>
                <a:cs typeface="Arial"/>
              </a:rPr>
              <a:t>4</a:t>
            </a:r>
            <a:r>
              <a:rPr kumimoji="0" lang="en-US" sz="3600" b="1" i="0" u="none" strike="noStrike" kern="1200" cap="none" spc="0" normalizeH="0" baseline="0" noProof="0">
                <a:ln>
                  <a:noFill/>
                </a:ln>
                <a:solidFill>
                  <a:srgbClr val="4F81BD">
                    <a:lumMod val="50000"/>
                  </a:srgbClr>
                </a:solidFill>
                <a:effectLst/>
                <a:uLnTx/>
                <a:uFillTx/>
                <a:latin typeface="Arial"/>
                <a:ea typeface="+mj-ea"/>
                <a:cs typeface="Arial"/>
              </a:rPr>
              <a:t>-311 Pre-Application Workshop</a:t>
            </a:r>
            <a:endParaRPr lang="en-US"/>
          </a:p>
        </p:txBody>
      </p:sp>
    </p:spTree>
    <p:extLst>
      <p:ext uri="{BB962C8B-B14F-4D97-AF65-F5344CB8AC3E}">
        <p14:creationId xmlns:p14="http://schemas.microsoft.com/office/powerpoint/2010/main" val="1975939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E2FED8-4F72-7C84-E399-931997808B9C}"/>
              </a:ext>
            </a:extLst>
          </p:cNvPr>
          <p:cNvSpPr>
            <a:spLocks noGrp="1"/>
          </p:cNvSpPr>
          <p:nvPr>
            <p:ph type="ctrTitle"/>
          </p:nvPr>
        </p:nvSpPr>
        <p:spPr/>
        <p:txBody>
          <a:bodyPr/>
          <a:lstStyle/>
          <a:p>
            <a:r>
              <a:rPr lang="en-US"/>
              <a:t>Solicitation Overview</a:t>
            </a:r>
          </a:p>
        </p:txBody>
      </p:sp>
      <p:sp>
        <p:nvSpPr>
          <p:cNvPr id="7" name="Subtitle 6">
            <a:extLst>
              <a:ext uri="{FF2B5EF4-FFF2-40B4-BE49-F238E27FC236}">
                <a16:creationId xmlns:a16="http://schemas.microsoft.com/office/drawing/2014/main" id="{C19AEBD9-7D65-668C-0EB5-5B38D16230BF}"/>
              </a:ext>
            </a:extLst>
          </p:cNvPr>
          <p:cNvSpPr>
            <a:spLocks noGrp="1"/>
          </p:cNvSpPr>
          <p:nvPr>
            <p:ph type="subTitle" idx="1"/>
          </p:nvPr>
        </p:nvSpPr>
        <p:spPr/>
        <p:txBody>
          <a:bodyPr/>
          <a:lstStyle/>
          <a:p>
            <a:r>
              <a:rPr lang="en-US" sz="2400"/>
              <a:t>GFO-24-311</a:t>
            </a:r>
          </a:p>
          <a:p>
            <a:r>
              <a:rPr lang="en-US" sz="2400"/>
              <a:t>Food Production Investment Program (FPIP) 2025</a:t>
            </a:r>
            <a:endParaRPr lang="en-US" sz="2400">
              <a:cs typeface="Arial"/>
            </a:endParaRPr>
          </a:p>
          <a:p>
            <a:endParaRPr lang="en-US"/>
          </a:p>
        </p:txBody>
      </p:sp>
      <p:sp>
        <p:nvSpPr>
          <p:cNvPr id="5" name="Slide Number Placeholder 4">
            <a:extLst>
              <a:ext uri="{FF2B5EF4-FFF2-40B4-BE49-F238E27FC236}">
                <a16:creationId xmlns:a16="http://schemas.microsoft.com/office/drawing/2014/main" id="{2F8FE83E-AB9D-0ACD-8125-6FDB4114CCEF}"/>
              </a:ext>
            </a:extLst>
          </p:cNvPr>
          <p:cNvSpPr>
            <a:spLocks noGrp="1"/>
          </p:cNvSpPr>
          <p:nvPr>
            <p:ph type="sldNum" sz="quarter" idx="4294967295"/>
          </p:nvPr>
        </p:nvSpPr>
        <p:spPr>
          <a:xfrm>
            <a:off x="10431463" y="6462713"/>
            <a:ext cx="1760537" cy="365125"/>
          </a:xfrm>
        </p:spPr>
        <p:txBody>
          <a:bodyPr/>
          <a:lstStyle/>
          <a:p>
            <a:fld id="{005C4985-ACD0-2B4C-8981-36243250F268}" type="slidenum">
              <a:rPr lang="en-US" smtClean="0"/>
              <a:t>10</a:t>
            </a:fld>
            <a:endParaRPr lang="en-US"/>
          </a:p>
        </p:txBody>
      </p:sp>
    </p:spTree>
    <p:extLst>
      <p:ext uri="{BB962C8B-B14F-4D97-AF65-F5344CB8AC3E}">
        <p14:creationId xmlns:p14="http://schemas.microsoft.com/office/powerpoint/2010/main" val="67666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Purpose of Solicitation</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26432" y="1473933"/>
            <a:ext cx="10446937" cy="4351338"/>
          </a:xfrm>
        </p:spPr>
        <p:txBody>
          <a:bodyPr vert="horz" lIns="91440" tIns="45720" rIns="91440" bIns="45720" rtlCol="0" anchor="t">
            <a:normAutofit fontScale="85000" lnSpcReduction="20000"/>
          </a:bodyPr>
          <a:lstStyle/>
          <a:p>
            <a:pPr marL="0" indent="0">
              <a:buNone/>
            </a:pPr>
            <a:r>
              <a:rPr lang="en-US" sz="3200">
                <a:latin typeface="Arial"/>
                <a:ea typeface="+mj-ea"/>
                <a:cs typeface="Arial"/>
              </a:rPr>
              <a:t>This solicitation will:</a:t>
            </a:r>
          </a:p>
          <a:p>
            <a:r>
              <a:rPr lang="en-US" sz="3200">
                <a:latin typeface="Arial"/>
                <a:ea typeface="+mj-ea"/>
                <a:cs typeface="Arial"/>
              </a:rPr>
              <a:t>Help California food processors work towards a low-carbon future</a:t>
            </a:r>
          </a:p>
          <a:p>
            <a:pPr>
              <a:lnSpc>
                <a:spcPct val="110000"/>
              </a:lnSpc>
            </a:pPr>
            <a:r>
              <a:rPr lang="en-US" sz="3200">
                <a:latin typeface="Arial"/>
                <a:ea typeface="+mj-ea"/>
                <a:cs typeface="Arial"/>
              </a:rPr>
              <a:t>Demonstrate reliability and effectiveness of advanced energy and decarbonization technologies and strategies </a:t>
            </a:r>
          </a:p>
          <a:p>
            <a:r>
              <a:rPr lang="en-US" sz="3200">
                <a:latin typeface="Arial"/>
                <a:ea typeface="+mj-ea"/>
                <a:cs typeface="Arial"/>
              </a:rPr>
              <a:t>Enhance and benefit the electrical grid, especially during net peak periods</a:t>
            </a:r>
            <a:endParaRPr lang="en-US" sz="3200">
              <a:latin typeface="Arial" panose="020B0604020202020204" pitchFamily="34" charset="0"/>
              <a:ea typeface="+mj-ea"/>
              <a:cs typeface="Arial" panose="020B0604020202020204" pitchFamily="34" charset="0"/>
            </a:endParaRPr>
          </a:p>
          <a:p>
            <a:r>
              <a:rPr lang="en-US" sz="3200">
                <a:latin typeface="Arial"/>
                <a:ea typeface="+mj-ea"/>
                <a:cs typeface="Arial"/>
              </a:rPr>
              <a:t>Benefit or improve public health and the environment, particularly in priority populations</a:t>
            </a:r>
          </a:p>
          <a:p>
            <a:endParaRPr lang="en-US" sz="3200">
              <a:latin typeface="Arial" panose="020B0604020202020204" pitchFamily="34" charset="0"/>
              <a:ea typeface="+mj-ea"/>
              <a:cs typeface="Arial" panose="020B0604020202020204" pitchFamily="34" charset="0"/>
            </a:endParaRPr>
          </a:p>
          <a:p>
            <a:pPr marL="0" indent="0" algn="ctr">
              <a:buNone/>
            </a:pPr>
            <a:r>
              <a:rPr lang="en-US" sz="3600" b="1" u="sng">
                <a:latin typeface="Arial"/>
                <a:ea typeface="+mj-ea"/>
                <a:cs typeface="Arial"/>
              </a:rPr>
              <a:t>Competitive Grant Solicitation!</a:t>
            </a:r>
          </a:p>
          <a:p>
            <a:pPr marL="0" indent="0">
              <a:buNone/>
            </a:pPr>
            <a:endParaRPr lang="en-US" sz="3200">
              <a:solidFill>
                <a:schemeClr val="accent1">
                  <a:lumMod val="75000"/>
                </a:schemeClr>
              </a:solidFill>
              <a:latin typeface="Arial"/>
              <a:cs typeface="Arial"/>
            </a:endParaRPr>
          </a:p>
          <a:p>
            <a:pPr marL="0" indent="0">
              <a:buNone/>
            </a:pPr>
            <a:endParaRPr lang="en-US" sz="3200">
              <a:solidFill>
                <a:schemeClr val="accent1">
                  <a:lumMod val="75000"/>
                </a:schemeClr>
              </a:solidFill>
              <a:latin typeface="Arial"/>
              <a:cs typeface="Arial"/>
            </a:endParaRPr>
          </a:p>
        </p:txBody>
      </p:sp>
      <p:sp>
        <p:nvSpPr>
          <p:cNvPr id="4" name="Content Placeholder 5">
            <a:extLst>
              <a:ext uri="{FF2B5EF4-FFF2-40B4-BE49-F238E27FC236}">
                <a16:creationId xmlns:a16="http://schemas.microsoft.com/office/drawing/2014/main" id="{AE73C091-1969-0EE9-8DD9-70345D61357B}"/>
              </a:ext>
            </a:extLst>
          </p:cNvPr>
          <p:cNvSpPr txBox="1">
            <a:spLocks/>
          </p:cNvSpPr>
          <p:nvPr/>
        </p:nvSpPr>
        <p:spPr>
          <a:xfrm>
            <a:off x="926433" y="5982971"/>
            <a:ext cx="9967728" cy="4802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a:latin typeface="Arial" panose="020B0604020202020204" pitchFamily="34" charset="0"/>
                <a:ea typeface="+mj-ea"/>
                <a:cs typeface="Arial" panose="020B0604020202020204" pitchFamily="34" charset="0"/>
              </a:rPr>
              <a:t>Solicitation Manual pp. 1-2, “Purpose of Solicitation”</a:t>
            </a:r>
          </a:p>
        </p:txBody>
      </p:sp>
      <p:sp>
        <p:nvSpPr>
          <p:cNvPr id="2" name="Slide Number Placeholder 1">
            <a:extLst>
              <a:ext uri="{FF2B5EF4-FFF2-40B4-BE49-F238E27FC236}">
                <a16:creationId xmlns:a16="http://schemas.microsoft.com/office/drawing/2014/main" id="{BCF6018C-9572-49A6-88F3-2C61EF5088C9}"/>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11</a:t>
            </a:fld>
            <a:endParaRPr lang="en-US">
              <a:solidFill>
                <a:schemeClr val="tx1"/>
              </a:solidFill>
            </a:endParaRPr>
          </a:p>
        </p:txBody>
      </p:sp>
    </p:spTree>
    <p:extLst>
      <p:ext uri="{BB962C8B-B14F-4D97-AF65-F5344CB8AC3E}">
        <p14:creationId xmlns:p14="http://schemas.microsoft.com/office/powerpoint/2010/main" val="17874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Available Funding</a:t>
            </a:r>
          </a:p>
        </p:txBody>
      </p:sp>
      <p:graphicFrame>
        <p:nvGraphicFramePr>
          <p:cNvPr id="9" name="Content Placeholder 3" descr="Table outines the avilable funding for each group including the minimum and maximum amount per award. " title="Funding Table"/>
          <p:cNvGraphicFramePr>
            <a:graphicFrameLocks noGrp="1"/>
          </p:cNvGraphicFramePr>
          <p:nvPr>
            <p:ph idx="1"/>
            <p:extLst>
              <p:ext uri="{D42A27DB-BD31-4B8C-83A1-F6EECF244321}">
                <p14:modId xmlns:p14="http://schemas.microsoft.com/office/powerpoint/2010/main" val="2015188157"/>
              </p:ext>
            </p:extLst>
          </p:nvPr>
        </p:nvGraphicFramePr>
        <p:xfrm>
          <a:off x="1119188" y="1342819"/>
          <a:ext cx="9953623" cy="2383431"/>
        </p:xfrm>
        <a:graphic>
          <a:graphicData uri="http://schemas.openxmlformats.org/drawingml/2006/table">
            <a:tbl>
              <a:tblPr firstRow="1" bandRow="1">
                <a:tableStyleId>{5C22544A-7EE6-4342-B048-85BDC9FD1C3A}</a:tableStyleId>
              </a:tblPr>
              <a:tblGrid>
                <a:gridCol w="4700322">
                  <a:extLst>
                    <a:ext uri="{9D8B030D-6E8A-4147-A177-3AD203B41FA5}">
                      <a16:colId xmlns:a16="http://schemas.microsoft.com/office/drawing/2014/main" val="20000"/>
                    </a:ext>
                  </a:extLst>
                </a:gridCol>
                <a:gridCol w="1935427">
                  <a:extLst>
                    <a:ext uri="{9D8B030D-6E8A-4147-A177-3AD203B41FA5}">
                      <a16:colId xmlns:a16="http://schemas.microsoft.com/office/drawing/2014/main" val="20001"/>
                    </a:ext>
                  </a:extLst>
                </a:gridCol>
                <a:gridCol w="1658936">
                  <a:extLst>
                    <a:ext uri="{9D8B030D-6E8A-4147-A177-3AD203B41FA5}">
                      <a16:colId xmlns:a16="http://schemas.microsoft.com/office/drawing/2014/main" val="20002"/>
                    </a:ext>
                  </a:extLst>
                </a:gridCol>
                <a:gridCol w="1658938">
                  <a:extLst>
                    <a:ext uri="{9D8B030D-6E8A-4147-A177-3AD203B41FA5}">
                      <a16:colId xmlns:a16="http://schemas.microsoft.com/office/drawing/2014/main" val="20003"/>
                    </a:ext>
                  </a:extLst>
                </a:gridCol>
              </a:tblGrid>
              <a:tr h="1132846">
                <a:tc>
                  <a:txBody>
                    <a:bodyPr/>
                    <a:lstStyle/>
                    <a:p>
                      <a:r>
                        <a:rPr lang="en-US" sz="2000"/>
                        <a:t>Project Group</a:t>
                      </a:r>
                    </a:p>
                  </a:txBody>
                  <a:tcPr anchor="b"/>
                </a:tc>
                <a:tc>
                  <a:txBody>
                    <a:bodyPr/>
                    <a:lstStyle/>
                    <a:p>
                      <a:r>
                        <a:rPr lang="en-US" sz="2000"/>
                        <a:t>Available</a:t>
                      </a:r>
                      <a:r>
                        <a:rPr lang="en-US" sz="2000" baseline="0"/>
                        <a:t> Funding</a:t>
                      </a:r>
                      <a:endParaRPr lang="en-US" sz="2000"/>
                    </a:p>
                  </a:txBody>
                  <a:tcPr anchor="b"/>
                </a:tc>
                <a:tc>
                  <a:txBody>
                    <a:bodyPr/>
                    <a:lstStyle/>
                    <a:p>
                      <a:r>
                        <a:rPr lang="en-US" sz="2000"/>
                        <a:t>Minimum Award Amount</a:t>
                      </a:r>
                    </a:p>
                  </a:txBody>
                  <a:tcPr anchor="b"/>
                </a:tc>
                <a:tc>
                  <a:txBody>
                    <a:bodyPr/>
                    <a:lstStyle/>
                    <a:p>
                      <a:r>
                        <a:rPr lang="en-US" sz="2000"/>
                        <a:t>Maximum Award Amount</a:t>
                      </a:r>
                    </a:p>
                  </a:txBody>
                  <a:tcPr anchor="b"/>
                </a:tc>
                <a:extLst>
                  <a:ext uri="{0D108BD9-81ED-4DB2-BD59-A6C34878D82A}">
                    <a16:rowId xmlns:a16="http://schemas.microsoft.com/office/drawing/2014/main" val="10000"/>
                  </a:ext>
                </a:extLst>
              </a:tr>
              <a:tr h="549545">
                <a:tc>
                  <a:txBody>
                    <a:bodyPr/>
                    <a:lstStyle/>
                    <a:p>
                      <a:r>
                        <a:rPr lang="en-US" sz="2000" b="1"/>
                        <a:t>Group 1: Heat Pump with option to include Microgrid</a:t>
                      </a:r>
                      <a:endParaRPr lang="en-US" sz="2000"/>
                    </a:p>
                  </a:txBody>
                  <a:tcPr/>
                </a:tc>
                <a:tc>
                  <a:txBody>
                    <a:bodyPr/>
                    <a:lstStyle/>
                    <a:p>
                      <a:r>
                        <a:rPr lang="en-US" sz="2000"/>
                        <a:t>$5,000,000</a:t>
                      </a:r>
                    </a:p>
                  </a:txBody>
                  <a:tcPr/>
                </a:tc>
                <a:tc>
                  <a:txBody>
                    <a:bodyPr/>
                    <a:lstStyle/>
                    <a:p>
                      <a:r>
                        <a:rPr lang="en-US" sz="2000"/>
                        <a:t>$1,000,000</a:t>
                      </a:r>
                    </a:p>
                  </a:txBody>
                  <a:tcPr/>
                </a:tc>
                <a:tc>
                  <a:txBody>
                    <a:bodyPr/>
                    <a:lstStyle/>
                    <a:p>
                      <a:r>
                        <a:rPr lang="en-US" sz="2000"/>
                        <a:t>$2,500,000</a:t>
                      </a:r>
                    </a:p>
                  </a:txBody>
                  <a:tcPr/>
                </a:tc>
                <a:extLst>
                  <a:ext uri="{0D108BD9-81ED-4DB2-BD59-A6C34878D82A}">
                    <a16:rowId xmlns:a16="http://schemas.microsoft.com/office/drawing/2014/main" val="10001"/>
                  </a:ext>
                </a:extLst>
              </a:tr>
              <a:tr h="549545">
                <a:tc>
                  <a:txBody>
                    <a:bodyPr/>
                    <a:lstStyle/>
                    <a:p>
                      <a:r>
                        <a:rPr lang="en-US" sz="2000" b="1" kern="1200">
                          <a:solidFill>
                            <a:schemeClr val="dk1"/>
                          </a:solidFill>
                          <a:effectLst/>
                          <a:latin typeface="+mn-lt"/>
                          <a:ea typeface="+mn-ea"/>
                          <a:cs typeface="+mn-cs"/>
                        </a:rPr>
                        <a:t>Group 2: Other Eligible Technologies</a:t>
                      </a:r>
                      <a:endParaRPr lang="en-US" sz="2000"/>
                    </a:p>
                  </a:txBody>
                  <a:tcPr/>
                </a:tc>
                <a:tc>
                  <a:txBody>
                    <a:bodyPr/>
                    <a:lstStyle/>
                    <a:p>
                      <a:r>
                        <a:rPr lang="en-US" sz="2000"/>
                        <a:t>$5,000,000</a:t>
                      </a:r>
                    </a:p>
                  </a:txBody>
                  <a:tcPr/>
                </a:tc>
                <a:tc>
                  <a:txBody>
                    <a:bodyPr/>
                    <a:lstStyle/>
                    <a:p>
                      <a:r>
                        <a:rPr lang="en-US" sz="2000"/>
                        <a:t>$1,000,000</a:t>
                      </a:r>
                    </a:p>
                  </a:txBody>
                  <a:tcPr/>
                </a:tc>
                <a:tc>
                  <a:txBody>
                    <a:bodyPr/>
                    <a:lstStyle/>
                    <a:p>
                      <a:r>
                        <a:rPr lang="en-US" sz="2000"/>
                        <a:t>$2,500,000</a:t>
                      </a:r>
                    </a:p>
                  </a:txBody>
                  <a:tcPr/>
                </a:tc>
                <a:extLst>
                  <a:ext uri="{0D108BD9-81ED-4DB2-BD59-A6C34878D82A}">
                    <a16:rowId xmlns:a16="http://schemas.microsoft.com/office/drawing/2014/main" val="10002"/>
                  </a:ext>
                </a:extLst>
              </a:tr>
            </a:tbl>
          </a:graphicData>
        </a:graphic>
      </p:graphicFrame>
      <p:sp>
        <p:nvSpPr>
          <p:cNvPr id="3" name="TextBox 2">
            <a:extLst>
              <a:ext uri="{FF2B5EF4-FFF2-40B4-BE49-F238E27FC236}">
                <a16:creationId xmlns:a16="http://schemas.microsoft.com/office/drawing/2014/main" id="{160A60A4-0E1D-94CA-1413-A5C8FBA5772E}"/>
              </a:ext>
            </a:extLst>
          </p:cNvPr>
          <p:cNvSpPr txBox="1"/>
          <p:nvPr/>
        </p:nvSpPr>
        <p:spPr>
          <a:xfrm>
            <a:off x="1119187" y="3992520"/>
            <a:ext cx="9953623" cy="2523768"/>
          </a:xfrm>
          <a:prstGeom prst="rect">
            <a:avLst/>
          </a:prstGeom>
          <a:noFill/>
        </p:spPr>
        <p:txBody>
          <a:bodyPr wrap="square" lIns="91440" tIns="45720" rIns="91440" bIns="45720" rtlCol="0" anchor="t">
            <a:spAutoFit/>
          </a:bodyPr>
          <a:lstStyle/>
          <a:p>
            <a:pPr algn="ctr"/>
            <a:r>
              <a:rPr lang="en-US" sz="2400" b="1" u="sng">
                <a:solidFill>
                  <a:schemeClr val="accent1">
                    <a:lumMod val="50000"/>
                  </a:schemeClr>
                </a:solidFill>
                <a:latin typeface="Arial"/>
                <a:ea typeface="+mj-ea"/>
                <a:cs typeface="Arial"/>
              </a:rPr>
              <a:t>~$10 million</a:t>
            </a:r>
            <a:r>
              <a:rPr lang="en-US" sz="2400">
                <a:solidFill>
                  <a:schemeClr val="accent1">
                    <a:lumMod val="50000"/>
                  </a:schemeClr>
                </a:solidFill>
                <a:latin typeface="Arial"/>
                <a:ea typeface="+mj-ea"/>
                <a:cs typeface="Arial"/>
              </a:rPr>
              <a:t> available</a:t>
            </a:r>
          </a:p>
          <a:p>
            <a:endParaRPr lang="en-US" sz="2000">
              <a:solidFill>
                <a:schemeClr val="accent1">
                  <a:lumMod val="50000"/>
                </a:schemeClr>
              </a:solidFill>
              <a:latin typeface="Arial"/>
              <a:ea typeface="+mj-ea"/>
              <a:cs typeface="Arial"/>
            </a:endParaRPr>
          </a:p>
          <a:p>
            <a:pPr marL="0" indent="0">
              <a:spcBef>
                <a:spcPts val="0"/>
              </a:spcBef>
              <a:buNone/>
            </a:pPr>
            <a:r>
              <a:rPr lang="en-US" sz="2400">
                <a:solidFill>
                  <a:schemeClr val="accent1">
                    <a:lumMod val="50000"/>
                  </a:schemeClr>
                </a:solidFill>
                <a:latin typeface="Arial"/>
                <a:ea typeface="+mj-ea"/>
                <a:cs typeface="Arial"/>
              </a:rPr>
              <a:t>Eligible food processors can submit multiple applications:</a:t>
            </a:r>
          </a:p>
          <a:p>
            <a:pPr marL="742950" lvl="1" indent="-285750">
              <a:buFont typeface="Arial" panose="020B0604020202020204" pitchFamily="34" charset="0"/>
              <a:buChar char="•"/>
            </a:pPr>
            <a:r>
              <a:rPr lang="en-US" sz="2400">
                <a:solidFill>
                  <a:schemeClr val="accent1">
                    <a:lumMod val="50000"/>
                  </a:schemeClr>
                </a:solidFill>
                <a:latin typeface="Arial"/>
                <a:ea typeface="+mj-ea"/>
                <a:cs typeface="Arial"/>
              </a:rPr>
              <a:t>Each application must be for a distinct project with no overlap​.</a:t>
            </a:r>
          </a:p>
          <a:p>
            <a:pPr marL="742950" lvl="1" indent="-285750">
              <a:buFont typeface="Arial" panose="020B0604020202020204" pitchFamily="34" charset="0"/>
              <a:buChar char="•"/>
            </a:pPr>
            <a:r>
              <a:rPr lang="en-US" sz="2400">
                <a:solidFill>
                  <a:schemeClr val="accent1">
                    <a:lumMod val="50000"/>
                  </a:schemeClr>
                </a:solidFill>
                <a:latin typeface="Arial"/>
                <a:ea typeface="+mj-ea"/>
                <a:cs typeface="Arial"/>
              </a:rPr>
              <a:t>Bundling of technologies within the same facility and bundling of multiple facilities within the same company is allowed. </a:t>
            </a:r>
          </a:p>
          <a:p>
            <a:pPr marL="0" indent="0">
              <a:buNone/>
            </a:pPr>
            <a:endParaRPr lang="en-US">
              <a:latin typeface="Arial" panose="020B0604020202020204" pitchFamily="34" charset="0"/>
              <a:ea typeface="+mj-ea"/>
              <a:cs typeface="Arial" panose="020B0604020202020204" pitchFamily="34" charset="0"/>
            </a:endParaRPr>
          </a:p>
        </p:txBody>
      </p:sp>
      <p:sp>
        <p:nvSpPr>
          <p:cNvPr id="5" name="Content Placeholder 5">
            <a:extLst>
              <a:ext uri="{FF2B5EF4-FFF2-40B4-BE49-F238E27FC236}">
                <a16:creationId xmlns:a16="http://schemas.microsoft.com/office/drawing/2014/main" id="{88245978-9B25-9263-BBB5-0E53DECE5F9A}"/>
              </a:ext>
            </a:extLst>
          </p:cNvPr>
          <p:cNvSpPr txBox="1">
            <a:spLocks/>
          </p:cNvSpPr>
          <p:nvPr/>
        </p:nvSpPr>
        <p:spPr>
          <a:xfrm>
            <a:off x="1119011" y="6241392"/>
            <a:ext cx="9775149" cy="36512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a:latin typeface="Arial" panose="020B0604020202020204" pitchFamily="34" charset="0"/>
                <a:ea typeface="+mj-ea"/>
                <a:cs typeface="Arial" panose="020B0604020202020204" pitchFamily="34" charset="0"/>
              </a:rPr>
              <a:t>Solicitation Manual pp. 7-8, “Funding”</a:t>
            </a:r>
          </a:p>
        </p:txBody>
      </p:sp>
      <p:sp>
        <p:nvSpPr>
          <p:cNvPr id="2" name="Slide Number Placeholder 1">
            <a:extLst>
              <a:ext uri="{FF2B5EF4-FFF2-40B4-BE49-F238E27FC236}">
                <a16:creationId xmlns:a16="http://schemas.microsoft.com/office/drawing/2014/main" id="{3B525658-DE1F-4F49-8E00-0C1E6B534DB5}"/>
              </a:ext>
            </a:extLst>
          </p:cNvPr>
          <p:cNvSpPr>
            <a:spLocks noGrp="1"/>
          </p:cNvSpPr>
          <p:nvPr>
            <p:ph type="sldNum" sz="quarter" idx="12"/>
          </p:nvPr>
        </p:nvSpPr>
        <p:spPr>
          <a:xfrm>
            <a:off x="9599949" y="6463234"/>
            <a:ext cx="1803400" cy="365125"/>
          </a:xfrm>
        </p:spPr>
        <p:txBody>
          <a:bodyPr/>
          <a:lstStyle/>
          <a:p>
            <a:fld id="{005C4985-ACD0-2B4C-8981-36243250F268}" type="slidenum">
              <a:rPr lang="en-US" smtClean="0">
                <a:solidFill>
                  <a:schemeClr val="tx1"/>
                </a:solidFill>
              </a:rPr>
              <a:t>12</a:t>
            </a:fld>
            <a:endParaRPr lang="en-US">
              <a:solidFill>
                <a:schemeClr val="tx1"/>
              </a:solidFill>
            </a:endParaRPr>
          </a:p>
        </p:txBody>
      </p:sp>
    </p:spTree>
    <p:extLst>
      <p:ext uri="{BB962C8B-B14F-4D97-AF65-F5344CB8AC3E}">
        <p14:creationId xmlns:p14="http://schemas.microsoft.com/office/powerpoint/2010/main" val="3240945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Match Funding </a:t>
            </a:r>
            <a:endParaRPr lang="en-US" b="1">
              <a:solidFill>
                <a:schemeClr val="tx2">
                  <a:lumMod val="60000"/>
                  <a:lumOff val="40000"/>
                </a:schemeClr>
              </a:solidFill>
              <a:latin typeface="Arial"/>
              <a:cs typeface="Arial"/>
            </a:endParaRP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626320" y="1410119"/>
            <a:ext cx="10727480" cy="4509418"/>
          </a:xfrm>
        </p:spPr>
        <p:txBody>
          <a:bodyPr vert="horz" lIns="91440" tIns="45720" rIns="91440" bIns="45720" rtlCol="0" anchor="t">
            <a:normAutofit/>
          </a:bodyPr>
          <a:lstStyle/>
          <a:p>
            <a:pPr>
              <a:lnSpc>
                <a:spcPct val="100000"/>
              </a:lnSpc>
            </a:pPr>
            <a:r>
              <a:rPr lang="en-US">
                <a:latin typeface="Arial"/>
                <a:ea typeface="+mj-ea"/>
                <a:cs typeface="Arial"/>
              </a:rPr>
              <a:t>25% of eligible costs is required for match funding.</a:t>
            </a:r>
          </a:p>
          <a:p>
            <a:pPr>
              <a:lnSpc>
                <a:spcPct val="100000"/>
              </a:lnSpc>
            </a:pPr>
            <a:r>
              <a:rPr lang="en-US">
                <a:latin typeface="Arial"/>
                <a:ea typeface="+mj-ea"/>
                <a:cs typeface="Arial"/>
              </a:rPr>
              <a:t>Match funding contributors must submit match funding commitment letters in alignment with solicitation requirements. Failure to do so will disqualify the match funding commitment from consideration.</a:t>
            </a:r>
          </a:p>
          <a:p>
            <a:pPr marL="0" indent="0" algn="ctr">
              <a:buNone/>
            </a:pPr>
            <a:endParaRPr lang="en-US" sz="2800" i="1">
              <a:latin typeface="Arial"/>
              <a:ea typeface="+mj-ea"/>
              <a:cs typeface="Arial"/>
            </a:endParaRPr>
          </a:p>
          <a:p>
            <a:pPr marL="0" indent="0" algn="ctr">
              <a:buNone/>
            </a:pPr>
            <a:r>
              <a:rPr lang="en-US" sz="2800" i="1">
                <a:latin typeface="Arial"/>
                <a:ea typeface="+mj-ea"/>
                <a:cs typeface="Arial"/>
              </a:rPr>
              <a:t>Match Funding Example</a:t>
            </a:r>
          </a:p>
          <a:p>
            <a:pPr marL="0" indent="0">
              <a:buNone/>
            </a:pPr>
            <a:endParaRPr lang="en-US" sz="3200">
              <a:solidFill>
                <a:schemeClr val="accent1">
                  <a:lumMod val="75000"/>
                </a:schemeClr>
              </a:solidFill>
              <a:latin typeface="Arial"/>
              <a:cs typeface="Arial"/>
            </a:endParaRPr>
          </a:p>
          <a:p>
            <a:pPr marL="0" indent="0">
              <a:buNone/>
            </a:pPr>
            <a:endParaRPr lang="en-US" sz="3200">
              <a:solidFill>
                <a:schemeClr val="accent1">
                  <a:lumMod val="75000"/>
                </a:schemeClr>
              </a:solidFill>
              <a:latin typeface="Arial"/>
              <a:cs typeface="Arial"/>
            </a:endParaRPr>
          </a:p>
          <a:p>
            <a:endParaRPr lang="en-US" sz="3200">
              <a:solidFill>
                <a:schemeClr val="accent1">
                  <a:lumMod val="75000"/>
                </a:schemeClr>
              </a:solidFill>
              <a:latin typeface="Arial"/>
              <a:cs typeface="Arial"/>
            </a:endParaRPr>
          </a:p>
        </p:txBody>
      </p:sp>
      <p:graphicFrame>
        <p:nvGraphicFramePr>
          <p:cNvPr id="4" name="Table 3">
            <a:extLst>
              <a:ext uri="{FF2B5EF4-FFF2-40B4-BE49-F238E27FC236}">
                <a16:creationId xmlns:a16="http://schemas.microsoft.com/office/drawing/2014/main" id="{C34C23E8-1EF2-1A00-0324-7C96ABBB5B79}"/>
              </a:ext>
            </a:extLst>
          </p:cNvPr>
          <p:cNvGraphicFramePr>
            <a:graphicFrameLocks noGrp="1"/>
          </p:cNvGraphicFramePr>
          <p:nvPr>
            <p:extLst>
              <p:ext uri="{D42A27DB-BD31-4B8C-83A1-F6EECF244321}">
                <p14:modId xmlns:p14="http://schemas.microsoft.com/office/powerpoint/2010/main" val="614507547"/>
              </p:ext>
            </p:extLst>
          </p:nvPr>
        </p:nvGraphicFramePr>
        <p:xfrm>
          <a:off x="3187300" y="4282919"/>
          <a:ext cx="5329989" cy="1010920"/>
        </p:xfrm>
        <a:graphic>
          <a:graphicData uri="http://schemas.openxmlformats.org/drawingml/2006/table">
            <a:tbl>
              <a:tblPr firstRow="1" bandRow="1">
                <a:tableStyleId>{5C22544A-7EE6-4342-B048-85BDC9FD1C3A}</a:tableStyleId>
              </a:tblPr>
              <a:tblGrid>
                <a:gridCol w="1792705">
                  <a:extLst>
                    <a:ext uri="{9D8B030D-6E8A-4147-A177-3AD203B41FA5}">
                      <a16:colId xmlns:a16="http://schemas.microsoft.com/office/drawing/2014/main" val="2289995800"/>
                    </a:ext>
                  </a:extLst>
                </a:gridCol>
                <a:gridCol w="3537284">
                  <a:extLst>
                    <a:ext uri="{9D8B030D-6E8A-4147-A177-3AD203B41FA5}">
                      <a16:colId xmlns:a16="http://schemas.microsoft.com/office/drawing/2014/main" val="1948024926"/>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FPIP Award Amount</a:t>
                      </a:r>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Minimum Match Amount (25% of  CEC eligible costs)</a:t>
                      </a:r>
                    </a:p>
                  </a:txBody>
                  <a:tcPr/>
                </a:tc>
                <a:extLst>
                  <a:ext uri="{0D108BD9-81ED-4DB2-BD59-A6C34878D82A}">
                    <a16:rowId xmlns:a16="http://schemas.microsoft.com/office/drawing/2014/main" val="2431767991"/>
                  </a:ext>
                </a:extLst>
              </a:tr>
              <a:tr h="370840">
                <a:tc>
                  <a:txBody>
                    <a:bodyPr/>
                    <a:lstStyle/>
                    <a:p>
                      <a:pPr algn="ctr"/>
                      <a:r>
                        <a:rPr lang="en-US"/>
                        <a:t>$1,000,000</a:t>
                      </a:r>
                    </a:p>
                  </a:txBody>
                  <a:tcPr/>
                </a:tc>
                <a:tc>
                  <a:txBody>
                    <a:bodyPr/>
                    <a:lstStyle/>
                    <a:p>
                      <a:pPr algn="ctr"/>
                      <a:r>
                        <a:rPr lang="en-US"/>
                        <a:t>$250,000</a:t>
                      </a:r>
                    </a:p>
                  </a:txBody>
                  <a:tcPr/>
                </a:tc>
                <a:extLst>
                  <a:ext uri="{0D108BD9-81ED-4DB2-BD59-A6C34878D82A}">
                    <a16:rowId xmlns:a16="http://schemas.microsoft.com/office/drawing/2014/main" val="3635633555"/>
                  </a:ext>
                </a:extLst>
              </a:tr>
            </a:tbl>
          </a:graphicData>
        </a:graphic>
      </p:graphicFrame>
      <p:sp>
        <p:nvSpPr>
          <p:cNvPr id="3" name="Content Placeholder 5">
            <a:extLst>
              <a:ext uri="{FF2B5EF4-FFF2-40B4-BE49-F238E27FC236}">
                <a16:creationId xmlns:a16="http://schemas.microsoft.com/office/drawing/2014/main" id="{1E0008BD-6472-E899-E01A-18A1D55A08FE}"/>
              </a:ext>
            </a:extLst>
          </p:cNvPr>
          <p:cNvSpPr txBox="1">
            <a:spLocks/>
          </p:cNvSpPr>
          <p:nvPr/>
        </p:nvSpPr>
        <p:spPr>
          <a:xfrm>
            <a:off x="964721" y="6098108"/>
            <a:ext cx="9775149" cy="36512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a:latin typeface="Arial"/>
                <a:ea typeface="+mj-ea"/>
                <a:cs typeface="Arial"/>
              </a:rPr>
              <a:t>Solicitation Manual pp. 7-8, “Funding” and pp. 16-17, "Match Funding"</a:t>
            </a:r>
            <a:endParaRPr lang="en-US" sz="2000">
              <a:latin typeface="Arial" panose="020B0604020202020204" pitchFamily="34" charset="0"/>
              <a:ea typeface="+mj-ea"/>
              <a:cs typeface="Arial" panose="020B0604020202020204" pitchFamily="34" charset="0"/>
            </a:endParaRPr>
          </a:p>
        </p:txBody>
      </p:sp>
      <p:sp>
        <p:nvSpPr>
          <p:cNvPr id="2" name="Slide Number Placeholder 1">
            <a:extLst>
              <a:ext uri="{FF2B5EF4-FFF2-40B4-BE49-F238E27FC236}">
                <a16:creationId xmlns:a16="http://schemas.microsoft.com/office/drawing/2014/main" id="{0A6A3AA1-18A4-4FAC-907B-45FBA1A5DE5A}"/>
              </a:ext>
            </a:extLst>
          </p:cNvPr>
          <p:cNvSpPr>
            <a:spLocks noGrp="1"/>
          </p:cNvSpPr>
          <p:nvPr>
            <p:ph type="sldNum" sz="quarter" idx="12"/>
          </p:nvPr>
        </p:nvSpPr>
        <p:spPr>
          <a:xfrm>
            <a:off x="9554978" y="6463234"/>
            <a:ext cx="1803400" cy="365125"/>
          </a:xfrm>
        </p:spPr>
        <p:txBody>
          <a:bodyPr/>
          <a:lstStyle/>
          <a:p>
            <a:fld id="{005C4985-ACD0-2B4C-8981-36243250F268}" type="slidenum">
              <a:rPr lang="en-US" smtClean="0">
                <a:solidFill>
                  <a:schemeClr val="tx1"/>
                </a:solidFill>
              </a:rPr>
              <a:t>13</a:t>
            </a:fld>
            <a:endParaRPr lang="en-US">
              <a:solidFill>
                <a:schemeClr val="tx1"/>
              </a:solidFill>
            </a:endParaRPr>
          </a:p>
        </p:txBody>
      </p:sp>
    </p:spTree>
    <p:extLst>
      <p:ext uri="{BB962C8B-B14F-4D97-AF65-F5344CB8AC3E}">
        <p14:creationId xmlns:p14="http://schemas.microsoft.com/office/powerpoint/2010/main" val="3608783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Eligible Costs </a:t>
            </a:r>
            <a:endParaRPr lang="en-US" b="1">
              <a:solidFill>
                <a:schemeClr val="tx2">
                  <a:lumMod val="60000"/>
                  <a:lumOff val="40000"/>
                </a:schemeClr>
              </a:solidFill>
              <a:latin typeface="Arial"/>
              <a:cs typeface="Arial"/>
            </a:endParaRP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690244" y="1389328"/>
            <a:ext cx="10572204" cy="4753904"/>
          </a:xfrm>
        </p:spPr>
        <p:txBody>
          <a:bodyPr vert="horz" lIns="91440" tIns="45720" rIns="91440" bIns="45720" rtlCol="0" anchor="t">
            <a:normAutofit/>
          </a:bodyPr>
          <a:lstStyle/>
          <a:p>
            <a:pPr marL="0" indent="0">
              <a:lnSpc>
                <a:spcPct val="100000"/>
              </a:lnSpc>
              <a:buNone/>
            </a:pPr>
            <a:r>
              <a:rPr lang="en-US" sz="3200" b="1">
                <a:latin typeface="Arial" panose="020B0604020202020204" pitchFamily="34" charset="0"/>
                <a:ea typeface="+mj-ea"/>
                <a:cs typeface="Arial" panose="020B0604020202020204" pitchFamily="34" charset="0"/>
              </a:rPr>
              <a:t>Eligible costs </a:t>
            </a:r>
            <a:r>
              <a:rPr lang="en-US" sz="3200">
                <a:latin typeface="Arial" panose="020B0604020202020204" pitchFamily="34" charset="0"/>
                <a:ea typeface="+mj-ea"/>
                <a:cs typeface="Arial" panose="020B0604020202020204" pitchFamily="34" charset="0"/>
              </a:rPr>
              <a:t>for </a:t>
            </a:r>
            <a:r>
              <a:rPr lang="en-US" sz="3200" err="1">
                <a:latin typeface="Arial" panose="020B0604020202020204" pitchFamily="34" charset="0"/>
                <a:ea typeface="+mj-ea"/>
                <a:cs typeface="Arial" panose="020B0604020202020204" pitchFamily="34" charset="0"/>
              </a:rPr>
              <a:t>FPIP’s</a:t>
            </a:r>
            <a:r>
              <a:rPr lang="en-US" sz="3200">
                <a:latin typeface="Arial" panose="020B0604020202020204" pitchFamily="34" charset="0"/>
                <a:ea typeface="+mj-ea"/>
                <a:cs typeface="Arial" panose="020B0604020202020204" pitchFamily="34" charset="0"/>
              </a:rPr>
              <a:t> grant funding are limited to the following areas: </a:t>
            </a:r>
            <a:endParaRPr lang="en-US" sz="1600">
              <a:latin typeface="Arial" panose="020B0604020202020204" pitchFamily="34" charset="0"/>
              <a:ea typeface="+mj-ea"/>
              <a:cs typeface="Arial" panose="020B0604020202020204" pitchFamily="34" charset="0"/>
            </a:endParaRPr>
          </a:p>
          <a:p>
            <a:pPr>
              <a:lnSpc>
                <a:spcPct val="100000"/>
              </a:lnSpc>
              <a:spcBef>
                <a:spcPts val="600"/>
              </a:spcBef>
            </a:pPr>
            <a:r>
              <a:rPr lang="en-US" sz="3200">
                <a:latin typeface="Arial" panose="020B0604020202020204" pitchFamily="34" charset="0"/>
                <a:ea typeface="+mj-ea"/>
                <a:cs typeface="Arial" panose="020B0604020202020204" pitchFamily="34" charset="0"/>
              </a:rPr>
              <a:t>Equipment costs - equipment must result in reductions in GHG emissions and/or benefit to the electrical grid. </a:t>
            </a:r>
          </a:p>
          <a:p>
            <a:pPr>
              <a:lnSpc>
                <a:spcPct val="100000"/>
              </a:lnSpc>
              <a:spcBef>
                <a:spcPts val="600"/>
              </a:spcBef>
            </a:pPr>
            <a:r>
              <a:rPr lang="en-US" sz="3200">
                <a:latin typeface="Arial" panose="020B0604020202020204" pitchFamily="34" charset="0"/>
                <a:ea typeface="+mj-ea"/>
                <a:cs typeface="Arial" panose="020B0604020202020204" pitchFamily="34" charset="0"/>
              </a:rPr>
              <a:t>Third-party subrecipient costs for project-related design and engineering.  </a:t>
            </a:r>
          </a:p>
          <a:p>
            <a:pPr>
              <a:lnSpc>
                <a:spcPct val="100000"/>
              </a:lnSpc>
              <a:spcBef>
                <a:spcPts val="600"/>
              </a:spcBef>
            </a:pPr>
            <a:r>
              <a:rPr lang="en-US" sz="3200">
                <a:latin typeface="Arial" panose="020B0604020202020204" pitchFamily="34" charset="0"/>
                <a:ea typeface="+mj-ea"/>
                <a:cs typeface="Arial" panose="020B0604020202020204" pitchFamily="34" charset="0"/>
              </a:rPr>
              <a:t>Third-party subrecipient costs for measurement and verification (</a:t>
            </a:r>
            <a:r>
              <a:rPr lang="en-US" sz="3200" err="1">
                <a:latin typeface="Arial" panose="020B0604020202020204" pitchFamily="34" charset="0"/>
                <a:ea typeface="+mj-ea"/>
                <a:cs typeface="Arial" panose="020B0604020202020204" pitchFamily="34" charset="0"/>
              </a:rPr>
              <a:t>M&amp;V</a:t>
            </a:r>
            <a:r>
              <a:rPr lang="en-US" sz="3200">
                <a:latin typeface="Arial" panose="020B0604020202020204" pitchFamily="34" charset="0"/>
                <a:ea typeface="+mj-ea"/>
                <a:cs typeface="Arial" panose="020B0604020202020204" pitchFamily="34" charset="0"/>
              </a:rPr>
              <a:t>) of project performance. </a:t>
            </a:r>
          </a:p>
          <a:p>
            <a:endParaRPr lang="en-US" sz="320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054FB52B-9D83-42E8-9DCE-0D2E90FC8EE0}"/>
              </a:ext>
            </a:extLst>
          </p:cNvPr>
          <p:cNvSpPr>
            <a:spLocks noGrp="1"/>
          </p:cNvSpPr>
          <p:nvPr>
            <p:ph type="sldNum" sz="quarter" idx="12"/>
          </p:nvPr>
        </p:nvSpPr>
        <p:spPr>
          <a:xfrm>
            <a:off x="9599949" y="6463234"/>
            <a:ext cx="1803400" cy="365125"/>
          </a:xfrm>
        </p:spPr>
        <p:txBody>
          <a:bodyPr/>
          <a:lstStyle/>
          <a:p>
            <a:fld id="{005C4985-ACD0-2B4C-8981-36243250F268}" type="slidenum">
              <a:rPr lang="en-US" smtClean="0">
                <a:solidFill>
                  <a:schemeClr val="tx1"/>
                </a:solidFill>
              </a:rPr>
              <a:t>14</a:t>
            </a:fld>
            <a:endParaRPr lang="en-US">
              <a:solidFill>
                <a:schemeClr val="tx1"/>
              </a:solidFill>
            </a:endParaRPr>
          </a:p>
        </p:txBody>
      </p:sp>
      <p:sp>
        <p:nvSpPr>
          <p:cNvPr id="3" name="Content Placeholder 5">
            <a:extLst>
              <a:ext uri="{FF2B5EF4-FFF2-40B4-BE49-F238E27FC236}">
                <a16:creationId xmlns:a16="http://schemas.microsoft.com/office/drawing/2014/main" id="{05EF50EC-230F-89A1-92EB-7BA368BD0B60}"/>
              </a:ext>
            </a:extLst>
          </p:cNvPr>
          <p:cNvSpPr txBox="1">
            <a:spLocks/>
          </p:cNvSpPr>
          <p:nvPr/>
        </p:nvSpPr>
        <p:spPr>
          <a:xfrm>
            <a:off x="929552" y="6143232"/>
            <a:ext cx="9964608" cy="5486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a:latin typeface="Arial"/>
                <a:ea typeface="+mj-ea"/>
                <a:cs typeface="Arial"/>
              </a:rPr>
              <a:t>Solicitation Manual pp. 7-8, “Funding”</a:t>
            </a:r>
            <a:endParaRPr lang="en-US" sz="2000">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65089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1119011" y="172354"/>
            <a:ext cx="9953978" cy="1038840"/>
          </a:xfrm>
        </p:spPr>
        <p:txBody>
          <a:bodyPr>
            <a:normAutofit fontScale="90000"/>
          </a:bodyPr>
          <a:lstStyle/>
          <a:p>
            <a:pPr algn="l"/>
            <a:r>
              <a:rPr lang="en-US" sz="4400" b="1">
                <a:solidFill>
                  <a:srgbClr val="254061"/>
                </a:solidFill>
                <a:latin typeface="Arial"/>
                <a:cs typeface="Arial"/>
              </a:rPr>
              <a:t>Examples of Ineligible vs Eligible Costs </a:t>
            </a:r>
            <a:endParaRPr lang="en-US" b="1">
              <a:solidFill>
                <a:srgbClr val="254061"/>
              </a:solidFill>
              <a:latin typeface="Arial"/>
              <a:cs typeface="Arial"/>
            </a:endParaRPr>
          </a:p>
        </p:txBody>
      </p:sp>
      <p:sp>
        <p:nvSpPr>
          <p:cNvPr id="3" name="Content Placeholder 5">
            <a:extLst>
              <a:ext uri="{FF2B5EF4-FFF2-40B4-BE49-F238E27FC236}">
                <a16:creationId xmlns:a16="http://schemas.microsoft.com/office/drawing/2014/main" id="{86878B8D-B58A-A8F3-571E-E3312EED9DB6}"/>
              </a:ext>
            </a:extLst>
          </p:cNvPr>
          <p:cNvSpPr>
            <a:spLocks noGrp="1"/>
          </p:cNvSpPr>
          <p:nvPr>
            <p:ph idx="1"/>
          </p:nvPr>
        </p:nvSpPr>
        <p:spPr>
          <a:xfrm>
            <a:off x="1119011" y="1383682"/>
            <a:ext cx="4752400" cy="4347344"/>
          </a:xfrm>
        </p:spPr>
        <p:txBody>
          <a:bodyPr vert="horz" lIns="91440" tIns="45720" rIns="91440" bIns="45720" rtlCol="0" anchor="t">
            <a:noAutofit/>
          </a:bodyPr>
          <a:lstStyle/>
          <a:p>
            <a:pPr marL="0" indent="0" algn="ctr">
              <a:lnSpc>
                <a:spcPct val="100000"/>
              </a:lnSpc>
              <a:buNone/>
            </a:pPr>
            <a:r>
              <a:rPr lang="en-US" sz="2200" b="1" u="sng">
                <a:latin typeface="Arial" panose="020B0604020202020204" pitchFamily="34" charset="0"/>
                <a:ea typeface="+mj-ea"/>
                <a:cs typeface="Arial" panose="020B0604020202020204" pitchFamily="34" charset="0"/>
              </a:rPr>
              <a:t>Ineligible Costs</a:t>
            </a:r>
          </a:p>
          <a:p>
            <a:pPr>
              <a:lnSpc>
                <a:spcPct val="100000"/>
              </a:lnSpc>
            </a:pPr>
            <a:r>
              <a:rPr lang="en-US" sz="2200">
                <a:latin typeface="Arial" panose="020B0604020202020204" pitchFamily="34" charset="0"/>
                <a:ea typeface="+mj-ea"/>
                <a:cs typeface="Arial" panose="020B0604020202020204" pitchFamily="34" charset="0"/>
              </a:rPr>
              <a:t>Installation costs (labor)</a:t>
            </a:r>
          </a:p>
          <a:p>
            <a:pPr>
              <a:lnSpc>
                <a:spcPct val="100000"/>
              </a:lnSpc>
            </a:pPr>
            <a:r>
              <a:rPr lang="en-US" sz="2200">
                <a:latin typeface="Arial" panose="020B0604020202020204" pitchFamily="34" charset="0"/>
                <a:ea typeface="+mj-ea"/>
                <a:cs typeface="Arial" panose="020B0604020202020204" pitchFamily="34" charset="0"/>
              </a:rPr>
              <a:t>Equipment warranty</a:t>
            </a:r>
          </a:p>
          <a:p>
            <a:pPr>
              <a:lnSpc>
                <a:spcPct val="100000"/>
              </a:lnSpc>
            </a:pPr>
            <a:r>
              <a:rPr lang="en-US" sz="2200">
                <a:latin typeface="Arial" panose="020B0604020202020204" pitchFamily="34" charset="0"/>
                <a:ea typeface="+mj-ea"/>
                <a:cs typeface="Arial" panose="020B0604020202020204" pitchFamily="34" charset="0"/>
              </a:rPr>
              <a:t>Infrastructure upgrades for future electrification purposes</a:t>
            </a:r>
          </a:p>
          <a:p>
            <a:pPr>
              <a:lnSpc>
                <a:spcPct val="100000"/>
              </a:lnSpc>
            </a:pPr>
            <a:r>
              <a:rPr lang="en-US" sz="2200">
                <a:latin typeface="Arial" panose="020B0604020202020204" pitchFamily="34" charset="0"/>
                <a:ea typeface="+mj-ea"/>
                <a:cs typeface="Arial" panose="020B0604020202020204" pitchFamily="34" charset="0"/>
              </a:rPr>
              <a:t>Solely software</a:t>
            </a:r>
          </a:p>
          <a:p>
            <a:pPr>
              <a:lnSpc>
                <a:spcPct val="100000"/>
              </a:lnSpc>
            </a:pPr>
            <a:r>
              <a:rPr lang="en-US" sz="2200">
                <a:latin typeface="Arial" panose="020B0604020202020204" pitchFamily="34" charset="0"/>
                <a:ea typeface="+mj-ea"/>
                <a:cs typeface="Arial" panose="020B0604020202020204" pitchFamily="34" charset="0"/>
              </a:rPr>
              <a:t>Grant writing and/or management</a:t>
            </a:r>
          </a:p>
          <a:p>
            <a:pPr>
              <a:lnSpc>
                <a:spcPct val="100000"/>
              </a:lnSpc>
            </a:pPr>
            <a:r>
              <a:rPr lang="en-US" sz="2200">
                <a:latin typeface="Arial"/>
                <a:ea typeface="+mj-ea"/>
                <a:cs typeface="Arial"/>
              </a:rPr>
              <a:t>M&amp;V collection required for applications</a:t>
            </a:r>
          </a:p>
          <a:p>
            <a:pPr>
              <a:lnSpc>
                <a:spcPct val="100000"/>
              </a:lnSpc>
            </a:pPr>
            <a:r>
              <a:rPr lang="en-US" sz="2200">
                <a:latin typeface="Arial"/>
                <a:ea typeface="+mj-ea"/>
                <a:cs typeface="Arial"/>
              </a:rPr>
              <a:t>Rental equipment</a:t>
            </a:r>
            <a:endParaRPr lang="en-US" sz="3200">
              <a:solidFill>
                <a:schemeClr val="accent1">
                  <a:lumMod val="75000"/>
                </a:schemeClr>
              </a:solidFill>
              <a:latin typeface="Arial"/>
              <a:cs typeface="Arial"/>
            </a:endParaRPr>
          </a:p>
        </p:txBody>
      </p:sp>
      <p:sp>
        <p:nvSpPr>
          <p:cNvPr id="4" name="Content Placeholder 5">
            <a:extLst>
              <a:ext uri="{FF2B5EF4-FFF2-40B4-BE49-F238E27FC236}">
                <a16:creationId xmlns:a16="http://schemas.microsoft.com/office/drawing/2014/main" id="{6F1F58A8-B6C1-F091-AC67-13C1FA10429C}"/>
              </a:ext>
            </a:extLst>
          </p:cNvPr>
          <p:cNvSpPr txBox="1">
            <a:spLocks/>
          </p:cNvSpPr>
          <p:nvPr/>
        </p:nvSpPr>
        <p:spPr>
          <a:xfrm>
            <a:off x="6650949" y="1405788"/>
            <a:ext cx="4562483" cy="43473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buFont typeface="Arial"/>
              <a:buNone/>
            </a:pPr>
            <a:r>
              <a:rPr lang="en-US" sz="2200" b="1" u="sng">
                <a:latin typeface="Arial" panose="020B0604020202020204" pitchFamily="34" charset="0"/>
                <a:ea typeface="+mj-ea"/>
                <a:cs typeface="Arial" panose="020B0604020202020204" pitchFamily="34" charset="0"/>
              </a:rPr>
              <a:t>Eligible Costs</a:t>
            </a:r>
            <a:endParaRPr lang="en-US" sz="3200" b="1" u="sng">
              <a:solidFill>
                <a:schemeClr val="accent1">
                  <a:lumMod val="75000"/>
                </a:schemeClr>
              </a:solidFill>
              <a:latin typeface="Arial"/>
              <a:ea typeface="+mj-ea"/>
              <a:cs typeface="Arial"/>
            </a:endParaRPr>
          </a:p>
          <a:p>
            <a:pPr>
              <a:lnSpc>
                <a:spcPct val="100000"/>
              </a:lnSpc>
            </a:pPr>
            <a:r>
              <a:rPr lang="en-US" sz="2200">
                <a:latin typeface="Arial" panose="020B0604020202020204" pitchFamily="34" charset="0"/>
                <a:ea typeface="+mj-ea"/>
                <a:cs typeface="Arial" panose="020B0604020202020204" pitchFamily="34" charset="0"/>
              </a:rPr>
              <a:t>Equipment delivery</a:t>
            </a:r>
          </a:p>
          <a:p>
            <a:pPr>
              <a:lnSpc>
                <a:spcPct val="100000"/>
              </a:lnSpc>
            </a:pPr>
            <a:r>
              <a:rPr lang="en-US" sz="2200">
                <a:latin typeface="Arial" panose="020B0604020202020204" pitchFamily="34" charset="0"/>
                <a:ea typeface="+mj-ea"/>
                <a:cs typeface="Arial" panose="020B0604020202020204" pitchFamily="34" charset="0"/>
              </a:rPr>
              <a:t>Equipment tax</a:t>
            </a:r>
          </a:p>
          <a:p>
            <a:pPr>
              <a:lnSpc>
                <a:spcPct val="100000"/>
              </a:lnSpc>
            </a:pPr>
            <a:r>
              <a:rPr lang="en-US" sz="2200">
                <a:latin typeface="Arial" panose="020B0604020202020204" pitchFamily="34" charset="0"/>
                <a:ea typeface="+mj-ea"/>
                <a:cs typeface="Arial" panose="020B0604020202020204" pitchFamily="34" charset="0"/>
              </a:rPr>
              <a:t>Permanent </a:t>
            </a:r>
            <a:r>
              <a:rPr lang="en-US" sz="2200" err="1">
                <a:latin typeface="Arial" panose="020B0604020202020204" pitchFamily="34" charset="0"/>
                <a:ea typeface="+mj-ea"/>
                <a:cs typeface="Arial" panose="020B0604020202020204" pitchFamily="34" charset="0"/>
              </a:rPr>
              <a:t>M&amp;V</a:t>
            </a:r>
            <a:r>
              <a:rPr lang="en-US" sz="2200">
                <a:latin typeface="Arial" panose="020B0604020202020204" pitchFamily="34" charset="0"/>
                <a:ea typeface="+mj-ea"/>
                <a:cs typeface="Arial" panose="020B0604020202020204" pitchFamily="34" charset="0"/>
              </a:rPr>
              <a:t> equipment</a:t>
            </a:r>
          </a:p>
          <a:p>
            <a:pPr>
              <a:lnSpc>
                <a:spcPct val="100000"/>
              </a:lnSpc>
            </a:pPr>
            <a:r>
              <a:rPr lang="en-US" sz="2200">
                <a:latin typeface="Arial" panose="020B0604020202020204" pitchFamily="34" charset="0"/>
                <a:ea typeface="+mj-ea"/>
                <a:cs typeface="Arial" panose="020B0604020202020204" pitchFamily="34" charset="0"/>
              </a:rPr>
              <a:t>Software related to eligible technologies</a:t>
            </a:r>
          </a:p>
        </p:txBody>
      </p:sp>
      <p:sp>
        <p:nvSpPr>
          <p:cNvPr id="5" name="Content Placeholder 5">
            <a:extLst>
              <a:ext uri="{FF2B5EF4-FFF2-40B4-BE49-F238E27FC236}">
                <a16:creationId xmlns:a16="http://schemas.microsoft.com/office/drawing/2014/main" id="{B40FB012-5141-CFEE-96F5-D608FFA25EFA}"/>
              </a:ext>
            </a:extLst>
          </p:cNvPr>
          <p:cNvSpPr txBox="1">
            <a:spLocks/>
          </p:cNvSpPr>
          <p:nvPr/>
        </p:nvSpPr>
        <p:spPr>
          <a:xfrm>
            <a:off x="1119011" y="6098108"/>
            <a:ext cx="9775149" cy="36512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a:latin typeface="Arial" panose="020B0604020202020204" pitchFamily="34" charset="0"/>
                <a:ea typeface="+mj-ea"/>
                <a:cs typeface="Arial" panose="020B0604020202020204" pitchFamily="34" charset="0"/>
              </a:rPr>
              <a:t>Solicitation Manual pp. 7-8, “Funding”</a:t>
            </a:r>
          </a:p>
        </p:txBody>
      </p:sp>
      <p:sp>
        <p:nvSpPr>
          <p:cNvPr id="2" name="Slide Number Placeholder 1">
            <a:extLst>
              <a:ext uri="{FF2B5EF4-FFF2-40B4-BE49-F238E27FC236}">
                <a16:creationId xmlns:a16="http://schemas.microsoft.com/office/drawing/2014/main" id="{56D1AEC0-A2A3-4032-8013-6F958C7E7E00}"/>
              </a:ext>
            </a:extLst>
          </p:cNvPr>
          <p:cNvSpPr>
            <a:spLocks noGrp="1"/>
          </p:cNvSpPr>
          <p:nvPr>
            <p:ph type="sldNum" sz="quarter" idx="12"/>
          </p:nvPr>
        </p:nvSpPr>
        <p:spPr>
          <a:xfrm>
            <a:off x="9629929" y="6463234"/>
            <a:ext cx="1803400" cy="365125"/>
          </a:xfrm>
        </p:spPr>
        <p:txBody>
          <a:bodyPr/>
          <a:lstStyle/>
          <a:p>
            <a:fld id="{005C4985-ACD0-2B4C-8981-36243250F268}" type="slidenum">
              <a:rPr lang="en-US" smtClean="0">
                <a:solidFill>
                  <a:schemeClr val="tx1"/>
                </a:solidFill>
              </a:rPr>
              <a:t>15</a:t>
            </a:fld>
            <a:endParaRPr lang="en-US">
              <a:solidFill>
                <a:schemeClr val="tx1"/>
              </a:solidFill>
            </a:endParaRPr>
          </a:p>
        </p:txBody>
      </p:sp>
    </p:spTree>
    <p:extLst>
      <p:ext uri="{BB962C8B-B14F-4D97-AF65-F5344CB8AC3E}">
        <p14:creationId xmlns:p14="http://schemas.microsoft.com/office/powerpoint/2010/main" val="2569031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Project Overview</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617169" y="1852223"/>
            <a:ext cx="9953978" cy="4351338"/>
          </a:xfrm>
        </p:spPr>
        <p:txBody>
          <a:bodyPr vert="horz" lIns="91440" tIns="45720" rIns="91440" bIns="45720" rtlCol="0" anchor="t">
            <a:normAutofit/>
          </a:bodyPr>
          <a:lstStyle/>
          <a:p>
            <a:pPr marL="0" indent="0">
              <a:lnSpc>
                <a:spcPct val="100000"/>
              </a:lnSpc>
              <a:buNone/>
            </a:pPr>
            <a:r>
              <a:rPr lang="en-US" sz="3200">
                <a:latin typeface="Arial"/>
                <a:ea typeface="+mj-ea"/>
                <a:cs typeface="Arial"/>
              </a:rPr>
              <a:t>Projects must include two or more of these goals to:</a:t>
            </a:r>
            <a:endParaRPr lang="en-US" sz="3200">
              <a:latin typeface="Arial" panose="020B0604020202020204" pitchFamily="34" charset="0"/>
              <a:ea typeface="+mj-ea"/>
              <a:cs typeface="Arial" panose="020B0604020202020204" pitchFamily="34" charset="0"/>
            </a:endParaRPr>
          </a:p>
          <a:p>
            <a:pPr>
              <a:lnSpc>
                <a:spcPct val="100000"/>
              </a:lnSpc>
            </a:pPr>
            <a:r>
              <a:rPr lang="en-US" sz="3200">
                <a:latin typeface="Arial"/>
                <a:ea typeface="+mj-ea"/>
                <a:cs typeface="Arial"/>
              </a:rPr>
              <a:t>maximize GHG emissions reductions</a:t>
            </a:r>
          </a:p>
          <a:p>
            <a:pPr>
              <a:lnSpc>
                <a:spcPct val="100000"/>
              </a:lnSpc>
            </a:pPr>
            <a:r>
              <a:rPr lang="en-US" sz="3200">
                <a:latin typeface="Arial"/>
                <a:ea typeface="+mj-ea"/>
                <a:cs typeface="Arial"/>
              </a:rPr>
              <a:t>maximize energy reductions</a:t>
            </a:r>
            <a:endParaRPr lang="en-US" sz="3600">
              <a:latin typeface="Arial"/>
              <a:ea typeface="+mj-ea"/>
              <a:cs typeface="Arial"/>
            </a:endParaRPr>
          </a:p>
          <a:p>
            <a:pPr>
              <a:lnSpc>
                <a:spcPct val="100000"/>
              </a:lnSpc>
            </a:pPr>
            <a:r>
              <a:rPr lang="en-US" sz="3200">
                <a:latin typeface="Arial"/>
                <a:ea typeface="+mj-ea"/>
                <a:cs typeface="Arial"/>
              </a:rPr>
              <a:t>provide benefits to support grid reliability</a:t>
            </a:r>
          </a:p>
          <a:p>
            <a:pPr>
              <a:lnSpc>
                <a:spcPct val="100000"/>
              </a:lnSpc>
            </a:pPr>
            <a:r>
              <a:rPr lang="en-US" sz="3200">
                <a:latin typeface="Arial"/>
                <a:ea typeface="+mj-ea"/>
                <a:cs typeface="Arial"/>
              </a:rPr>
              <a:t>provide benefits to priority populations</a:t>
            </a:r>
            <a:endParaRPr lang="en-US" sz="3600">
              <a:latin typeface="Arial"/>
              <a:ea typeface="+mj-ea"/>
              <a:cs typeface="Arial"/>
            </a:endParaRPr>
          </a:p>
          <a:p>
            <a:endParaRPr lang="en-US" sz="320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7BD27283-DFA5-4A46-9952-A732B268804C}"/>
              </a:ext>
            </a:extLst>
          </p:cNvPr>
          <p:cNvSpPr>
            <a:spLocks noGrp="1"/>
          </p:cNvSpPr>
          <p:nvPr>
            <p:ph type="sldNum" sz="quarter" idx="12"/>
          </p:nvPr>
        </p:nvSpPr>
        <p:spPr>
          <a:xfrm>
            <a:off x="9674900" y="6463234"/>
            <a:ext cx="1803400" cy="365125"/>
          </a:xfrm>
        </p:spPr>
        <p:txBody>
          <a:bodyPr/>
          <a:lstStyle/>
          <a:p>
            <a:fld id="{005C4985-ACD0-2B4C-8981-36243250F268}" type="slidenum">
              <a:rPr lang="en-US" smtClean="0">
                <a:solidFill>
                  <a:schemeClr val="tx1"/>
                </a:solidFill>
              </a:rPr>
              <a:t>16</a:t>
            </a:fld>
            <a:endParaRPr lang="en-US">
              <a:solidFill>
                <a:schemeClr val="tx1"/>
              </a:solidFill>
            </a:endParaRPr>
          </a:p>
        </p:txBody>
      </p:sp>
      <p:pic>
        <p:nvPicPr>
          <p:cNvPr id="4" name="Picture 3">
            <a:extLst>
              <a:ext uri="{FF2B5EF4-FFF2-40B4-BE49-F238E27FC236}">
                <a16:creationId xmlns:a16="http://schemas.microsoft.com/office/drawing/2014/main" id="{9FB19BF4-2D85-1476-99F0-EF908DC45EF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48944" y="4689409"/>
            <a:ext cx="1392382" cy="1392382"/>
          </a:xfrm>
          <a:prstGeom prst="rect">
            <a:avLst/>
          </a:prstGeom>
        </p:spPr>
      </p:pic>
      <p:pic>
        <p:nvPicPr>
          <p:cNvPr id="5" name="Picture 4">
            <a:extLst>
              <a:ext uri="{FF2B5EF4-FFF2-40B4-BE49-F238E27FC236}">
                <a16:creationId xmlns:a16="http://schemas.microsoft.com/office/drawing/2014/main" id="{5BFBC64B-81A8-9F91-054F-07CECFD1C05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610203" y="5107057"/>
            <a:ext cx="1535753" cy="1535753"/>
          </a:xfrm>
          <a:prstGeom prst="rect">
            <a:avLst/>
          </a:prstGeom>
        </p:spPr>
      </p:pic>
      <p:pic>
        <p:nvPicPr>
          <p:cNvPr id="6" name="Picture 5">
            <a:extLst>
              <a:ext uri="{FF2B5EF4-FFF2-40B4-BE49-F238E27FC236}">
                <a16:creationId xmlns:a16="http://schemas.microsoft.com/office/drawing/2014/main" id="{144C0B31-3697-7523-055B-6498655BD6B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754944" y="3212374"/>
            <a:ext cx="1438275" cy="1628775"/>
          </a:xfrm>
          <a:prstGeom prst="rect">
            <a:avLst/>
          </a:prstGeom>
        </p:spPr>
      </p:pic>
      <p:pic>
        <p:nvPicPr>
          <p:cNvPr id="9" name="Picture 8">
            <a:extLst>
              <a:ext uri="{FF2B5EF4-FFF2-40B4-BE49-F238E27FC236}">
                <a16:creationId xmlns:a16="http://schemas.microsoft.com/office/drawing/2014/main" id="{1D69999A-FF4F-8AB1-DE65-5181B67F1679}"/>
              </a:ext>
              <a:ext uri="{C183D7F6-B498-43B3-948B-1728B52AA6E4}">
                <adec:decorative xmlns:adec="http://schemas.microsoft.com/office/drawing/2017/decorative" val="1"/>
              </a:ext>
            </a:extLst>
          </p:cNvPr>
          <p:cNvPicPr>
            <a:picLocks noChangeAspect="1"/>
          </p:cNvPicPr>
          <p:nvPr/>
        </p:nvPicPr>
        <p:blipFill rotWithShape="1">
          <a:blip r:embed="rId6"/>
          <a:srcRect l="10541" t="12684" r="14816" b="18842"/>
          <a:stretch/>
        </p:blipFill>
        <p:spPr>
          <a:xfrm>
            <a:off x="10148529" y="1810556"/>
            <a:ext cx="1761658" cy="1616047"/>
          </a:xfrm>
          <a:prstGeom prst="rect">
            <a:avLst/>
          </a:prstGeom>
        </p:spPr>
      </p:pic>
    </p:spTree>
    <p:extLst>
      <p:ext uri="{BB962C8B-B14F-4D97-AF65-F5344CB8AC3E}">
        <p14:creationId xmlns:p14="http://schemas.microsoft.com/office/powerpoint/2010/main" val="1519837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Project Requirements</a:t>
            </a:r>
          </a:p>
        </p:txBody>
      </p:sp>
      <p:sp>
        <p:nvSpPr>
          <p:cNvPr id="5" name="Content Placeholder 5">
            <a:extLst>
              <a:ext uri="{FF2B5EF4-FFF2-40B4-BE49-F238E27FC236}">
                <a16:creationId xmlns:a16="http://schemas.microsoft.com/office/drawing/2014/main" id="{79E47BB0-085C-3C44-6448-C5A3B68AD463}"/>
              </a:ext>
            </a:extLst>
          </p:cNvPr>
          <p:cNvSpPr>
            <a:spLocks noGrp="1"/>
          </p:cNvSpPr>
          <p:nvPr>
            <p:ph idx="1"/>
          </p:nvPr>
        </p:nvSpPr>
        <p:spPr>
          <a:xfrm>
            <a:off x="1119011" y="1477927"/>
            <a:ext cx="9953978" cy="4347344"/>
          </a:xfrm>
        </p:spPr>
        <p:txBody>
          <a:bodyPr vert="horz" lIns="91440" tIns="45720" rIns="91440" bIns="45720" rtlCol="0" anchor="t">
            <a:noAutofit/>
          </a:bodyPr>
          <a:lstStyle/>
          <a:p>
            <a:pPr marL="0" indent="0">
              <a:lnSpc>
                <a:spcPct val="100000"/>
              </a:lnSpc>
              <a:buNone/>
            </a:pPr>
            <a:r>
              <a:rPr lang="en-US" sz="2200">
                <a:ea typeface="+mj-ea"/>
                <a:cs typeface="Arial"/>
              </a:rPr>
              <a:t>Projects must install and demonstrate the reliability of: </a:t>
            </a:r>
            <a:endParaRPr lang="en-US">
              <a:ea typeface="+mj-ea"/>
              <a:cs typeface="Arial" panose="020B0604020202020204"/>
            </a:endParaRPr>
          </a:p>
          <a:p>
            <a:pPr>
              <a:lnSpc>
                <a:spcPct val="100000"/>
              </a:lnSpc>
            </a:pPr>
            <a:r>
              <a:rPr lang="en-US" sz="2200" b="1" i="1">
                <a:ea typeface="+mj-ea"/>
                <a:cs typeface="Arial"/>
              </a:rPr>
              <a:t>Commercially available technologies: </a:t>
            </a:r>
            <a:endParaRPr lang="en-US" sz="2200">
              <a:ea typeface="+mj-ea"/>
              <a:cs typeface="Arial" panose="020B0604020202020204" pitchFamily="34" charset="0"/>
            </a:endParaRPr>
          </a:p>
          <a:p>
            <a:pPr lvl="1">
              <a:lnSpc>
                <a:spcPct val="100000"/>
              </a:lnSpc>
            </a:pPr>
            <a:r>
              <a:rPr lang="en-US" sz="2200">
                <a:ea typeface="+mj-ea"/>
                <a:cs typeface="Arial"/>
              </a:rPr>
              <a:t>drop-in replacement or addition(s) to current systems </a:t>
            </a:r>
            <a:endParaRPr lang="en-US" sz="2200">
              <a:ea typeface="+mj-ea"/>
              <a:cs typeface="Arial" panose="020B0604020202020204" pitchFamily="34" charset="0"/>
            </a:endParaRPr>
          </a:p>
          <a:p>
            <a:pPr lvl="1">
              <a:lnSpc>
                <a:spcPct val="100000"/>
              </a:lnSpc>
            </a:pPr>
            <a:r>
              <a:rPr lang="en-US" sz="2200">
                <a:ea typeface="+mj-ea"/>
                <a:cs typeface="Arial"/>
              </a:rPr>
              <a:t>have higher efficiencies than current best practices and industry standards  </a:t>
            </a:r>
            <a:endParaRPr lang="en-US" sz="2200">
              <a:ea typeface="+mj-ea"/>
              <a:cs typeface="Arial" panose="020B0604020202020204" pitchFamily="34" charset="0"/>
            </a:endParaRPr>
          </a:p>
          <a:p>
            <a:pPr>
              <a:lnSpc>
                <a:spcPct val="100000"/>
              </a:lnSpc>
            </a:pPr>
            <a:r>
              <a:rPr lang="en-US" sz="2200" b="1" i="1">
                <a:ea typeface="+mj-ea"/>
                <a:cs typeface="Arial"/>
              </a:rPr>
              <a:t>Cutting-edge emerging technologies:</a:t>
            </a:r>
            <a:r>
              <a:rPr lang="en-US" sz="2200">
                <a:ea typeface="+mj-ea"/>
                <a:cs typeface="Arial"/>
              </a:rPr>
              <a:t> </a:t>
            </a:r>
          </a:p>
          <a:p>
            <a:pPr lvl="1">
              <a:lnSpc>
                <a:spcPct val="100000"/>
              </a:lnSpc>
            </a:pPr>
            <a:r>
              <a:rPr lang="en-US" sz="2200">
                <a:ea typeface="+mj-ea"/>
                <a:cs typeface="Arial"/>
              </a:rPr>
              <a:t>with a minimum technology readiness level (TRL) 8</a:t>
            </a:r>
            <a:endParaRPr lang="en-US">
              <a:ea typeface="+mj-ea"/>
              <a:cs typeface="Arial"/>
            </a:endParaRPr>
          </a:p>
          <a:p>
            <a:pPr lvl="1">
              <a:lnSpc>
                <a:spcPct val="100000"/>
              </a:lnSpc>
            </a:pPr>
            <a:r>
              <a:rPr lang="en-US" sz="2200">
                <a:ea typeface="+mj-ea"/>
                <a:cs typeface="Arial"/>
              </a:rPr>
              <a:t>not widely used in California</a:t>
            </a:r>
            <a:endParaRPr lang="en-US">
              <a:ea typeface="+mj-ea"/>
              <a:cs typeface="Arial"/>
            </a:endParaRPr>
          </a:p>
          <a:p>
            <a:pPr lvl="1">
              <a:lnSpc>
                <a:spcPct val="100000"/>
              </a:lnSpc>
            </a:pPr>
            <a:r>
              <a:rPr lang="en-US" sz="2200">
                <a:ea typeface="+mj-ea"/>
                <a:cs typeface="Arial"/>
              </a:rPr>
              <a:t>not drop-in ready replacement equipment or addition </a:t>
            </a:r>
            <a:endParaRPr lang="en-US">
              <a:ea typeface="+mj-ea"/>
              <a:cs typeface="Arial"/>
            </a:endParaRPr>
          </a:p>
          <a:p>
            <a:pPr lvl="1">
              <a:lnSpc>
                <a:spcPct val="100000"/>
              </a:lnSpc>
            </a:pPr>
            <a:r>
              <a:rPr lang="en-US" sz="2200">
                <a:ea typeface="+mj-ea"/>
                <a:cs typeface="Arial"/>
              </a:rPr>
              <a:t>commercially proven elsewhere in food processing applications. </a:t>
            </a:r>
            <a:endParaRPr lang="en-US" sz="3200">
              <a:solidFill>
                <a:schemeClr val="accent1">
                  <a:lumMod val="75000"/>
                </a:schemeClr>
              </a:solidFill>
              <a:cs typeface="Arial"/>
            </a:endParaRPr>
          </a:p>
        </p:txBody>
      </p:sp>
      <p:sp>
        <p:nvSpPr>
          <p:cNvPr id="8" name="Content Placeholder 5">
            <a:extLst>
              <a:ext uri="{FF2B5EF4-FFF2-40B4-BE49-F238E27FC236}">
                <a16:creationId xmlns:a16="http://schemas.microsoft.com/office/drawing/2014/main" id="{834A7DAB-6BB9-8181-C7DA-D56B7544EC65}"/>
              </a:ext>
            </a:extLst>
          </p:cNvPr>
          <p:cNvSpPr txBox="1">
            <a:spLocks/>
          </p:cNvSpPr>
          <p:nvPr/>
        </p:nvSpPr>
        <p:spPr>
          <a:xfrm>
            <a:off x="1032746" y="6098108"/>
            <a:ext cx="9775149" cy="36512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a:latin typeface="Arial" panose="020B0604020202020204" pitchFamily="34" charset="0"/>
                <a:ea typeface="+mj-ea"/>
                <a:cs typeface="Arial" panose="020B0604020202020204" pitchFamily="34" charset="0"/>
              </a:rPr>
              <a:t>Solicitation Manual pp. 20-24, “Project Requirements”</a:t>
            </a:r>
          </a:p>
        </p:txBody>
      </p:sp>
      <p:sp>
        <p:nvSpPr>
          <p:cNvPr id="2" name="Slide Number Placeholder 1">
            <a:extLst>
              <a:ext uri="{FF2B5EF4-FFF2-40B4-BE49-F238E27FC236}">
                <a16:creationId xmlns:a16="http://schemas.microsoft.com/office/drawing/2014/main" id="{88446854-F447-47F1-A8CF-D764B2A4A65D}"/>
              </a:ext>
            </a:extLst>
          </p:cNvPr>
          <p:cNvSpPr>
            <a:spLocks noGrp="1"/>
          </p:cNvSpPr>
          <p:nvPr>
            <p:ph type="sldNum" sz="quarter" idx="12"/>
          </p:nvPr>
        </p:nvSpPr>
        <p:spPr>
          <a:xfrm>
            <a:off x="9584959" y="6463234"/>
            <a:ext cx="1803400" cy="365125"/>
          </a:xfrm>
        </p:spPr>
        <p:txBody>
          <a:bodyPr/>
          <a:lstStyle/>
          <a:p>
            <a:fld id="{005C4985-ACD0-2B4C-8981-36243250F268}" type="slidenum">
              <a:rPr lang="en-US" smtClean="0">
                <a:solidFill>
                  <a:schemeClr val="tx1"/>
                </a:solidFill>
              </a:rPr>
              <a:t>17</a:t>
            </a:fld>
            <a:endParaRPr lang="en-US">
              <a:solidFill>
                <a:schemeClr val="tx1"/>
              </a:solidFill>
            </a:endParaRPr>
          </a:p>
        </p:txBody>
      </p:sp>
    </p:spTree>
    <p:extLst>
      <p:ext uri="{BB962C8B-B14F-4D97-AF65-F5344CB8AC3E}">
        <p14:creationId xmlns:p14="http://schemas.microsoft.com/office/powerpoint/2010/main" val="4227430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Technologies</a:t>
            </a:r>
            <a:endParaRPr lang="en-US" b="1">
              <a:solidFill>
                <a:schemeClr val="tx2">
                  <a:lumMod val="60000"/>
                  <a:lumOff val="40000"/>
                </a:schemeClr>
              </a:solidFill>
              <a:latin typeface="Arial"/>
              <a:cs typeface="Arial"/>
            </a:endParaRP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00046" y="1367188"/>
            <a:ext cx="10793086" cy="4125355"/>
          </a:xfrm>
        </p:spPr>
        <p:txBody>
          <a:bodyPr numCol="2" spcCol="365760">
            <a:noAutofit/>
          </a:bodyPr>
          <a:lstStyle/>
          <a:p>
            <a:pPr marL="0" indent="0">
              <a:lnSpc>
                <a:spcPct val="120000"/>
              </a:lnSpc>
              <a:buNone/>
            </a:pPr>
            <a:r>
              <a:rPr lang="en-US" sz="1800" b="1" u="sng">
                <a:latin typeface="Arial" panose="020B0604020202020204" pitchFamily="34" charset="0"/>
                <a:ea typeface="+mj-ea"/>
                <a:cs typeface="Arial" panose="020B0604020202020204" pitchFamily="34" charset="0"/>
              </a:rPr>
              <a:t>Group 1</a:t>
            </a:r>
          </a:p>
          <a:p>
            <a:pPr>
              <a:lnSpc>
                <a:spcPct val="100000"/>
              </a:lnSpc>
              <a:spcBef>
                <a:spcPts val="600"/>
              </a:spcBef>
            </a:pPr>
            <a:r>
              <a:rPr lang="en-US" sz="1800">
                <a:latin typeface="Arial" panose="020B0604020202020204" pitchFamily="34" charset="0"/>
                <a:ea typeface="+mj-ea"/>
                <a:cs typeface="Arial" panose="020B0604020202020204" pitchFamily="34" charset="0"/>
              </a:rPr>
              <a:t>Industrial Heat Pumps</a:t>
            </a:r>
            <a:endParaRPr lang="en-US" sz="1800" dirty="0">
              <a:latin typeface="Arial" panose="020B0604020202020204" pitchFamily="34" charset="0"/>
              <a:ea typeface="+mj-ea"/>
              <a:cs typeface="Arial" panose="020B0604020202020204" pitchFamily="34" charset="0"/>
            </a:endParaRPr>
          </a:p>
          <a:p>
            <a:pPr>
              <a:lnSpc>
                <a:spcPct val="100000"/>
              </a:lnSpc>
              <a:spcBef>
                <a:spcPts val="600"/>
              </a:spcBef>
            </a:pPr>
            <a:r>
              <a:rPr lang="en-US" sz="1800">
                <a:latin typeface="Arial" panose="020B0604020202020204" pitchFamily="34" charset="0"/>
                <a:ea typeface="+mj-ea"/>
                <a:cs typeface="Arial" panose="020B0604020202020204" pitchFamily="34" charset="0"/>
              </a:rPr>
              <a:t>Microgrid (optional addition to a Heat Pump project)</a:t>
            </a:r>
            <a:endParaRPr lang="en-US" sz="1800" dirty="0">
              <a:latin typeface="Arial" panose="020B0604020202020204" pitchFamily="34" charset="0"/>
              <a:ea typeface="+mj-ea"/>
              <a:cs typeface="Arial" panose="020B0604020202020204" pitchFamily="34" charset="0"/>
            </a:endParaRPr>
          </a:p>
          <a:p>
            <a:pPr>
              <a:lnSpc>
                <a:spcPct val="120000"/>
              </a:lnSpc>
            </a:pPr>
            <a:endParaRPr lang="en-US" sz="1800">
              <a:latin typeface="Arial" panose="020B0604020202020204" pitchFamily="34" charset="0"/>
              <a:ea typeface="+mj-ea"/>
              <a:cs typeface="Arial" panose="020B0604020202020204" pitchFamily="34" charset="0"/>
            </a:endParaRPr>
          </a:p>
          <a:p>
            <a:pPr>
              <a:lnSpc>
                <a:spcPct val="120000"/>
              </a:lnSpc>
            </a:pPr>
            <a:endParaRPr lang="en-US" sz="1800">
              <a:latin typeface="Arial" panose="020B0604020202020204" pitchFamily="34" charset="0"/>
              <a:ea typeface="+mj-ea"/>
              <a:cs typeface="Arial" panose="020B0604020202020204" pitchFamily="34" charset="0"/>
            </a:endParaRPr>
          </a:p>
          <a:p>
            <a:pPr>
              <a:lnSpc>
                <a:spcPct val="120000"/>
              </a:lnSpc>
            </a:pPr>
            <a:endParaRPr lang="en-US" sz="1800">
              <a:latin typeface="Arial" panose="020B0604020202020204" pitchFamily="34" charset="0"/>
              <a:ea typeface="+mj-ea"/>
              <a:cs typeface="Arial" panose="020B0604020202020204" pitchFamily="34" charset="0"/>
            </a:endParaRPr>
          </a:p>
          <a:p>
            <a:pPr>
              <a:lnSpc>
                <a:spcPct val="120000"/>
              </a:lnSpc>
            </a:pPr>
            <a:endParaRPr lang="en-US" sz="1800">
              <a:latin typeface="Arial" panose="020B0604020202020204" pitchFamily="34" charset="0"/>
              <a:ea typeface="+mj-ea"/>
              <a:cs typeface="Arial" panose="020B0604020202020204" pitchFamily="34" charset="0"/>
            </a:endParaRPr>
          </a:p>
          <a:p>
            <a:pPr>
              <a:lnSpc>
                <a:spcPct val="120000"/>
              </a:lnSpc>
            </a:pPr>
            <a:endParaRPr lang="en-US" sz="1800">
              <a:latin typeface="Arial" panose="020B0604020202020204" pitchFamily="34" charset="0"/>
              <a:ea typeface="+mj-ea"/>
              <a:cs typeface="Arial" panose="020B0604020202020204" pitchFamily="34" charset="0"/>
            </a:endParaRPr>
          </a:p>
          <a:p>
            <a:pPr>
              <a:lnSpc>
                <a:spcPct val="120000"/>
              </a:lnSpc>
            </a:pPr>
            <a:endParaRPr lang="en-US" sz="1800">
              <a:latin typeface="Arial" panose="020B0604020202020204" pitchFamily="34" charset="0"/>
              <a:ea typeface="+mj-ea"/>
              <a:cs typeface="Arial" panose="020B0604020202020204" pitchFamily="34" charset="0"/>
            </a:endParaRPr>
          </a:p>
          <a:p>
            <a:pPr>
              <a:lnSpc>
                <a:spcPct val="120000"/>
              </a:lnSpc>
            </a:pPr>
            <a:endParaRPr lang="en-US" sz="1800">
              <a:latin typeface="Arial" panose="020B0604020202020204" pitchFamily="34" charset="0"/>
              <a:ea typeface="+mj-ea"/>
              <a:cs typeface="Arial" panose="020B0604020202020204" pitchFamily="34" charset="0"/>
            </a:endParaRPr>
          </a:p>
          <a:p>
            <a:pPr>
              <a:lnSpc>
                <a:spcPct val="120000"/>
              </a:lnSpc>
            </a:pPr>
            <a:endParaRPr lang="en-US" sz="1800">
              <a:latin typeface="Arial" panose="020B0604020202020204" pitchFamily="34" charset="0"/>
              <a:ea typeface="+mj-ea"/>
              <a:cs typeface="Arial" panose="020B0604020202020204" pitchFamily="34" charset="0"/>
            </a:endParaRPr>
          </a:p>
          <a:p>
            <a:pPr marL="0" indent="0">
              <a:lnSpc>
                <a:spcPct val="120000"/>
              </a:lnSpc>
              <a:buFont typeface="Arial"/>
              <a:buNone/>
            </a:pPr>
            <a:r>
              <a:rPr lang="en-US" sz="1800" b="1" u="sng">
                <a:latin typeface="Arial" panose="020B0604020202020204" pitchFamily="34" charset="0"/>
                <a:ea typeface="+mj-ea"/>
                <a:cs typeface="Arial" panose="020B0604020202020204" pitchFamily="34" charset="0"/>
              </a:rPr>
              <a:t>Group 2</a:t>
            </a:r>
          </a:p>
          <a:p>
            <a:pPr>
              <a:lnSpc>
                <a:spcPct val="100000"/>
              </a:lnSpc>
              <a:spcBef>
                <a:spcPts val="600"/>
              </a:spcBef>
            </a:pPr>
            <a:r>
              <a:rPr lang="en-US" sz="1800">
                <a:latin typeface="Arial" panose="020B0604020202020204" pitchFamily="34" charset="0"/>
                <a:ea typeface="+mj-ea"/>
                <a:cs typeface="Arial" panose="020B0604020202020204" pitchFamily="34" charset="0"/>
              </a:rPr>
              <a:t>Microgrid</a:t>
            </a:r>
            <a:endParaRPr lang="en-US" sz="1800" dirty="0">
              <a:latin typeface="Arial" panose="020B0604020202020204" pitchFamily="34" charset="0"/>
              <a:ea typeface="+mj-ea"/>
              <a:cs typeface="Arial" panose="020B0604020202020204" pitchFamily="34" charset="0"/>
            </a:endParaRPr>
          </a:p>
          <a:p>
            <a:pPr>
              <a:lnSpc>
                <a:spcPct val="100000"/>
              </a:lnSpc>
              <a:spcBef>
                <a:spcPts val="600"/>
              </a:spcBef>
            </a:pPr>
            <a:r>
              <a:rPr lang="en-US" sz="1800">
                <a:latin typeface="Arial" panose="020B0604020202020204" pitchFamily="34" charset="0"/>
                <a:ea typeface="+mj-ea"/>
                <a:cs typeface="Arial" panose="020B0604020202020204" pitchFamily="34" charset="0"/>
              </a:rPr>
              <a:t>Mechanical dewatering </a:t>
            </a:r>
            <a:endParaRPr lang="en-US" sz="1800" dirty="0">
              <a:latin typeface="Arial" panose="020B0604020202020204" pitchFamily="34" charset="0"/>
              <a:ea typeface="+mj-ea"/>
              <a:cs typeface="Arial" panose="020B0604020202020204" pitchFamily="34" charset="0"/>
            </a:endParaRPr>
          </a:p>
          <a:p>
            <a:pPr>
              <a:lnSpc>
                <a:spcPct val="100000"/>
              </a:lnSpc>
              <a:spcBef>
                <a:spcPts val="600"/>
              </a:spcBef>
            </a:pPr>
            <a:r>
              <a:rPr lang="en-US" sz="1800">
                <a:latin typeface="Arial" panose="020B0604020202020204" pitchFamily="34" charset="0"/>
                <a:ea typeface="+mj-ea"/>
                <a:cs typeface="Arial" panose="020B0604020202020204" pitchFamily="34" charset="0"/>
              </a:rPr>
              <a:t>Advanced motors and controls, including variable frequency drives </a:t>
            </a:r>
            <a:endParaRPr lang="en-US" sz="1800" dirty="0">
              <a:latin typeface="Arial" panose="020B0604020202020204" pitchFamily="34" charset="0"/>
              <a:ea typeface="+mj-ea"/>
              <a:cs typeface="Arial" panose="020B0604020202020204" pitchFamily="34" charset="0"/>
            </a:endParaRPr>
          </a:p>
          <a:p>
            <a:pPr>
              <a:lnSpc>
                <a:spcPct val="100000"/>
              </a:lnSpc>
              <a:spcBef>
                <a:spcPts val="600"/>
              </a:spcBef>
            </a:pPr>
            <a:r>
              <a:rPr lang="en-US" sz="1800">
                <a:latin typeface="Arial" panose="020B0604020202020204" pitchFamily="34" charset="0"/>
                <a:ea typeface="+mj-ea"/>
                <a:cs typeface="Arial" panose="020B0604020202020204" pitchFamily="34" charset="0"/>
              </a:rPr>
              <a:t>Refrigeration system optimization – Ultra Low GWP Refrigerants (GWP &lt; 10)</a:t>
            </a:r>
            <a:endParaRPr lang="en-US" sz="1800" dirty="0">
              <a:latin typeface="Arial" panose="020B0604020202020204" pitchFamily="34" charset="0"/>
              <a:ea typeface="+mj-ea"/>
              <a:cs typeface="Arial" panose="020B0604020202020204" pitchFamily="34" charset="0"/>
            </a:endParaRPr>
          </a:p>
          <a:p>
            <a:pPr>
              <a:lnSpc>
                <a:spcPct val="100000"/>
              </a:lnSpc>
              <a:spcBef>
                <a:spcPts val="600"/>
              </a:spcBef>
            </a:pPr>
            <a:r>
              <a:rPr lang="en-US" sz="1800">
                <a:latin typeface="Arial" panose="020B0604020202020204" pitchFamily="34" charset="0"/>
                <a:ea typeface="+mj-ea"/>
                <a:cs typeface="Arial" panose="020B0604020202020204" pitchFamily="34" charset="0"/>
              </a:rPr>
              <a:t>Process equipment insulation </a:t>
            </a:r>
            <a:endParaRPr lang="en-US" sz="1800" dirty="0">
              <a:latin typeface="Arial" panose="020B0604020202020204" pitchFamily="34" charset="0"/>
              <a:ea typeface="+mj-ea"/>
              <a:cs typeface="Arial" panose="020B0604020202020204" pitchFamily="34" charset="0"/>
            </a:endParaRPr>
          </a:p>
          <a:p>
            <a:pPr>
              <a:lnSpc>
                <a:spcPct val="100000"/>
              </a:lnSpc>
              <a:spcBef>
                <a:spcPts val="600"/>
              </a:spcBef>
            </a:pPr>
            <a:r>
              <a:rPr lang="en-US" sz="1800">
                <a:latin typeface="Arial" panose="020B0604020202020204" pitchFamily="34" charset="0"/>
                <a:ea typeface="+mj-ea"/>
                <a:cs typeface="Arial" panose="020B0604020202020204" pitchFamily="34" charset="0"/>
              </a:rPr>
              <a:t>Waste heat to power</a:t>
            </a:r>
            <a:endParaRPr lang="en-US" sz="1800" dirty="0">
              <a:latin typeface="Arial" panose="020B0604020202020204" pitchFamily="34" charset="0"/>
              <a:ea typeface="+mj-ea"/>
              <a:cs typeface="Arial" panose="020B0604020202020204" pitchFamily="34" charset="0"/>
            </a:endParaRPr>
          </a:p>
          <a:p>
            <a:pPr>
              <a:lnSpc>
                <a:spcPct val="100000"/>
              </a:lnSpc>
              <a:spcBef>
                <a:spcPts val="600"/>
              </a:spcBef>
            </a:pPr>
            <a:r>
              <a:rPr lang="en-US" sz="1800">
                <a:latin typeface="Arial" panose="020B0604020202020204" pitchFamily="34" charset="0"/>
                <a:ea typeface="+mj-ea"/>
                <a:cs typeface="Arial" panose="020B0604020202020204" pitchFamily="34" charset="0"/>
              </a:rPr>
              <a:t>Onsite wastewater treatment</a:t>
            </a:r>
            <a:endParaRPr lang="en-US" sz="1800" dirty="0">
              <a:latin typeface="Arial" panose="020B0604020202020204" pitchFamily="34" charset="0"/>
              <a:ea typeface="+mj-ea"/>
              <a:cs typeface="Arial" panose="020B0604020202020204" pitchFamily="34" charset="0"/>
            </a:endParaRPr>
          </a:p>
          <a:p>
            <a:pPr>
              <a:lnSpc>
                <a:spcPct val="100000"/>
              </a:lnSpc>
              <a:spcBef>
                <a:spcPts val="600"/>
              </a:spcBef>
            </a:pPr>
            <a:r>
              <a:rPr lang="en-US" sz="1800">
                <a:latin typeface="Arial" panose="020B0604020202020204" pitchFamily="34" charset="0"/>
                <a:ea typeface="+mj-ea"/>
                <a:cs typeface="Arial" panose="020B0604020202020204" pitchFamily="34" charset="0"/>
              </a:rPr>
              <a:t>Fuel switching</a:t>
            </a:r>
            <a:endParaRPr lang="en-US" sz="1800" dirty="0">
              <a:latin typeface="Arial" panose="020B0604020202020204" pitchFamily="34" charset="0"/>
              <a:ea typeface="+mj-ea"/>
              <a:cs typeface="Arial" panose="020B0604020202020204" pitchFamily="34" charset="0"/>
            </a:endParaRPr>
          </a:p>
          <a:p>
            <a:pPr>
              <a:lnSpc>
                <a:spcPct val="100000"/>
              </a:lnSpc>
              <a:spcBef>
                <a:spcPts val="600"/>
              </a:spcBef>
            </a:pPr>
            <a:r>
              <a:rPr lang="en-US" sz="1800" b="0" i="0" u="none" strike="noStrike">
                <a:solidFill>
                  <a:srgbClr val="083763"/>
                </a:solidFill>
                <a:effectLst/>
                <a:latin typeface="Arial" panose="020B0604020202020204" pitchFamily="34" charset="0"/>
              </a:rPr>
              <a:t>Additional technologies that are added as a result of comments received during the Q&amp;A period​.</a:t>
            </a:r>
            <a:r>
              <a:rPr lang="en-US" sz="1800" b="0" i="0">
                <a:solidFill>
                  <a:srgbClr val="000000"/>
                </a:solidFill>
                <a:effectLst/>
                <a:latin typeface="Arial" panose="020B0604020202020204" pitchFamily="34" charset="0"/>
              </a:rPr>
              <a:t>​</a:t>
            </a:r>
            <a:endParaRPr lang="en-US" sz="1800" b="0" i="0" dirty="0">
              <a:solidFill>
                <a:srgbClr val="000000"/>
              </a:solidFill>
              <a:effectLst/>
              <a:latin typeface="Arial" panose="020B0604020202020204" pitchFamily="34" charset="0"/>
            </a:endParaRPr>
          </a:p>
          <a:p>
            <a:pPr>
              <a:lnSpc>
                <a:spcPct val="120000"/>
              </a:lnSpc>
            </a:pPr>
            <a:endParaRPr lang="en-US" sz="1800">
              <a:latin typeface="Arial" panose="020B0604020202020204" pitchFamily="34" charset="0"/>
              <a:ea typeface="+mj-ea"/>
              <a:cs typeface="Arial" panose="020B0604020202020204" pitchFamily="34" charset="0"/>
            </a:endParaRPr>
          </a:p>
        </p:txBody>
      </p:sp>
      <p:sp>
        <p:nvSpPr>
          <p:cNvPr id="10" name="Content Placeholder 5">
            <a:extLst>
              <a:ext uri="{FF2B5EF4-FFF2-40B4-BE49-F238E27FC236}">
                <a16:creationId xmlns:a16="http://schemas.microsoft.com/office/drawing/2014/main" id="{6855FBBE-D61E-DA55-525C-B92D0CEF8855}"/>
              </a:ext>
            </a:extLst>
          </p:cNvPr>
          <p:cNvSpPr txBox="1">
            <a:spLocks/>
          </p:cNvSpPr>
          <p:nvPr/>
        </p:nvSpPr>
        <p:spPr>
          <a:xfrm>
            <a:off x="390718" y="5233737"/>
            <a:ext cx="5576945" cy="1045203"/>
          </a:xfrm>
          <a:prstGeom prst="rect">
            <a:avLst/>
          </a:prstGeom>
        </p:spPr>
        <p:txBody>
          <a:bodyPr vert="horz" lIns="91440" tIns="45720" rIns="91440" bIns="45720" numCol="1" spcCol="365760" rtlCol="0">
            <a:normAutofit fontScale="62500" lnSpcReduction="20000"/>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buFont typeface="Arial"/>
              <a:buNone/>
            </a:pPr>
            <a:r>
              <a:rPr lang="en-US" sz="2600" i="1">
                <a:solidFill>
                  <a:srgbClr val="FF0000"/>
                </a:solidFill>
                <a:latin typeface="Arial" panose="020B0604020202020204" pitchFamily="34" charset="0"/>
                <a:ea typeface="+mj-ea"/>
                <a:cs typeface="Arial" panose="020B0604020202020204" pitchFamily="34" charset="0"/>
              </a:rPr>
              <a:t>Note: Projects that are solely gas efficiency projects will not be eligible. Energy efficiency projects that can work with both fossil fuel and electrification processes are eligible.</a:t>
            </a:r>
          </a:p>
          <a:p>
            <a:endParaRPr lang="en-US" sz="3200">
              <a:latin typeface="Arial" panose="020B0604020202020204" pitchFamily="34" charset="0"/>
              <a:ea typeface="+mj-ea"/>
              <a:cs typeface="Arial" panose="020B0604020202020204" pitchFamily="34" charset="0"/>
            </a:endParaRPr>
          </a:p>
          <a:p>
            <a:endParaRPr lang="en-US" sz="3200">
              <a:latin typeface="Arial" panose="020B0604020202020204" pitchFamily="34" charset="0"/>
              <a:ea typeface="+mj-ea"/>
              <a:cs typeface="Arial" panose="020B0604020202020204" pitchFamily="34" charset="0"/>
            </a:endParaRPr>
          </a:p>
          <a:p>
            <a:pPr marL="0" indent="0">
              <a:buNone/>
            </a:pPr>
            <a:endParaRPr lang="en-US" sz="3200">
              <a:latin typeface="Arial" panose="020B0604020202020204" pitchFamily="34" charset="0"/>
              <a:ea typeface="+mj-ea"/>
              <a:cs typeface="Arial" panose="020B0604020202020204" pitchFamily="34" charset="0"/>
            </a:endParaRPr>
          </a:p>
        </p:txBody>
      </p:sp>
      <p:sp>
        <p:nvSpPr>
          <p:cNvPr id="4" name="Content Placeholder 5">
            <a:extLst>
              <a:ext uri="{FF2B5EF4-FFF2-40B4-BE49-F238E27FC236}">
                <a16:creationId xmlns:a16="http://schemas.microsoft.com/office/drawing/2014/main" id="{858F0E71-CEAD-3D82-FFBD-8693201E7081}"/>
              </a:ext>
            </a:extLst>
          </p:cNvPr>
          <p:cNvSpPr txBox="1">
            <a:spLocks/>
          </p:cNvSpPr>
          <p:nvPr/>
        </p:nvSpPr>
        <p:spPr>
          <a:xfrm>
            <a:off x="390718" y="6438370"/>
            <a:ext cx="9775149" cy="365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1400">
                <a:latin typeface="Arial" panose="020B0604020202020204" pitchFamily="34" charset="0"/>
                <a:ea typeface="+mj-ea"/>
                <a:cs typeface="Arial" panose="020B0604020202020204" pitchFamily="34" charset="0"/>
              </a:rPr>
              <a:t>Solicitation Manual pp. 21-23, “Technologies”</a:t>
            </a:r>
          </a:p>
        </p:txBody>
      </p:sp>
      <p:sp>
        <p:nvSpPr>
          <p:cNvPr id="2" name="Slide Number Placeholder 1">
            <a:extLst>
              <a:ext uri="{FF2B5EF4-FFF2-40B4-BE49-F238E27FC236}">
                <a16:creationId xmlns:a16="http://schemas.microsoft.com/office/drawing/2014/main" id="{1A65DB63-82B9-4784-BFF0-F8EF1C7D667C}"/>
              </a:ext>
            </a:extLst>
          </p:cNvPr>
          <p:cNvSpPr>
            <a:spLocks noGrp="1"/>
          </p:cNvSpPr>
          <p:nvPr>
            <p:ph type="sldNum" sz="quarter" idx="12"/>
          </p:nvPr>
        </p:nvSpPr>
        <p:spPr>
          <a:xfrm>
            <a:off x="9539988" y="6463234"/>
            <a:ext cx="1803400" cy="365125"/>
          </a:xfrm>
        </p:spPr>
        <p:txBody>
          <a:bodyPr/>
          <a:lstStyle/>
          <a:p>
            <a:fld id="{005C4985-ACD0-2B4C-8981-36243250F268}" type="slidenum">
              <a:rPr lang="en-US" smtClean="0">
                <a:solidFill>
                  <a:schemeClr val="tx1"/>
                </a:solidFill>
              </a:rPr>
              <a:t>18</a:t>
            </a:fld>
            <a:endParaRPr lang="en-US">
              <a:solidFill>
                <a:schemeClr val="tx1"/>
              </a:solidFill>
            </a:endParaRPr>
          </a:p>
        </p:txBody>
      </p:sp>
    </p:spTree>
    <p:extLst>
      <p:ext uri="{BB962C8B-B14F-4D97-AF65-F5344CB8AC3E}">
        <p14:creationId xmlns:p14="http://schemas.microsoft.com/office/powerpoint/2010/main" val="831580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Eligibility Overview</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45200" y="1403595"/>
            <a:ext cx="10864669" cy="4654306"/>
          </a:xfrm>
        </p:spPr>
        <p:txBody>
          <a:bodyPr vert="horz" lIns="91440" tIns="45720" rIns="91440" bIns="45720" rtlCol="0" anchor="t">
            <a:normAutofit fontScale="92500" lnSpcReduction="10000"/>
          </a:bodyPr>
          <a:lstStyle/>
          <a:p>
            <a:pPr marL="0" indent="0">
              <a:lnSpc>
                <a:spcPct val="110000"/>
              </a:lnSpc>
              <a:spcBef>
                <a:spcPts val="0"/>
              </a:spcBef>
              <a:buNone/>
            </a:pPr>
            <a:r>
              <a:rPr lang="en-US" sz="2800">
                <a:ea typeface="+mj-ea"/>
                <a:cs typeface="Arial"/>
              </a:rPr>
              <a:t>To be eligible for funding, Applicants must:​</a:t>
            </a:r>
          </a:p>
          <a:p>
            <a:pPr>
              <a:lnSpc>
                <a:spcPct val="110000"/>
              </a:lnSpc>
              <a:spcBef>
                <a:spcPts val="1200"/>
              </a:spcBef>
              <a:buFont typeface="Arial" panose="020B0604020202020204" pitchFamily="34" charset="0"/>
              <a:buChar char="•"/>
            </a:pPr>
            <a:r>
              <a:rPr lang="en-US" sz="2800">
                <a:ea typeface="+mj-ea"/>
                <a:cs typeface="Arial"/>
              </a:rPr>
              <a:t>Be an existing food processing facility located in California; </a:t>
            </a:r>
          </a:p>
          <a:p>
            <a:pPr>
              <a:lnSpc>
                <a:spcPct val="110000"/>
              </a:lnSpc>
              <a:spcBef>
                <a:spcPts val="1200"/>
              </a:spcBef>
              <a:buFont typeface="Arial" panose="020B0604020202020204" pitchFamily="34" charset="0"/>
              <a:buChar char="•"/>
            </a:pPr>
            <a:r>
              <a:rPr lang="en-US" sz="2800">
                <a:ea typeface="+mj-ea"/>
                <a:cs typeface="Arial"/>
              </a:rPr>
              <a:t>Accept the FPIP terms and conditions without negotiation;</a:t>
            </a:r>
          </a:p>
          <a:p>
            <a:pPr marL="457200" lvl="1" indent="0">
              <a:lnSpc>
                <a:spcPct val="110000"/>
              </a:lnSpc>
              <a:spcBef>
                <a:spcPts val="1200"/>
              </a:spcBef>
              <a:buNone/>
            </a:pPr>
            <a:r>
              <a:rPr lang="en-US" sz="2800">
                <a:ea typeface="+mj-ea"/>
                <a:cs typeface="Arial"/>
                <a:hlinkClick r:id="rId3"/>
              </a:rPr>
              <a:t>https://www.energy.ca.gov/sites/default/files/2025-05/CEC_Standard_Grant_Ex_C_FPIP_5-2-25_ada.pdf</a:t>
            </a:r>
            <a:endParaRPr lang="en-US" sz="2800">
              <a:ea typeface="+mj-ea"/>
              <a:cs typeface="Arial" panose="020B0604020202020204"/>
            </a:endParaRPr>
          </a:p>
          <a:p>
            <a:pPr>
              <a:lnSpc>
                <a:spcPct val="110000"/>
              </a:lnSpc>
              <a:spcBef>
                <a:spcPts val="1200"/>
              </a:spcBef>
            </a:pPr>
            <a:r>
              <a:rPr lang="en-US" sz="2800">
                <a:ea typeface="+mj-ea"/>
                <a:cs typeface="Arial" panose="020B0604020202020204"/>
              </a:rPr>
              <a:t>Register with the California Secretary of State. All recipients and subrecipients must be registered and in good standing to enter into an agreement with the CEC: </a:t>
            </a:r>
            <a:r>
              <a:rPr lang="en-US" sz="2800">
                <a:ea typeface="+mj-ea"/>
                <a:cs typeface="Arial"/>
                <a:hlinkClick r:id="rId4"/>
              </a:rPr>
              <a:t>http://www.sos.ca.gov</a:t>
            </a:r>
            <a:r>
              <a:rPr lang="en-US" sz="2800">
                <a:ea typeface="+mj-ea"/>
                <a:cs typeface="Arial"/>
              </a:rPr>
              <a:t> </a:t>
            </a:r>
          </a:p>
          <a:p>
            <a:pPr>
              <a:spcBef>
                <a:spcPts val="1200"/>
              </a:spcBef>
              <a:buFont typeface="Arial" panose="020B0604020202020204" pitchFamily="34" charset="0"/>
              <a:buChar char="•"/>
            </a:pPr>
            <a:r>
              <a:rPr lang="en-US" sz="3000">
                <a:ea typeface="+mj-ea"/>
                <a:cs typeface="Arial"/>
              </a:rPr>
              <a:t>Meet all eligibility and other criteria specified in the solicitation; </a:t>
            </a:r>
          </a:p>
          <a:p>
            <a:pPr>
              <a:spcBef>
                <a:spcPts val="1200"/>
              </a:spcBef>
              <a:buFont typeface="Arial" panose="020B0604020202020204" pitchFamily="34" charset="0"/>
              <a:buChar char="•"/>
            </a:pPr>
            <a:endParaRPr lang="en-US" sz="3200">
              <a:latin typeface="Arial"/>
              <a:ea typeface="+mj-ea"/>
              <a:cs typeface="Arial"/>
            </a:endParaRPr>
          </a:p>
          <a:p>
            <a:pPr>
              <a:spcBef>
                <a:spcPts val="1200"/>
              </a:spcBef>
              <a:buFont typeface="Arial" panose="020B0604020202020204" pitchFamily="34" charset="0"/>
              <a:buChar char="•"/>
            </a:pPr>
            <a:endParaRPr lang="en-US" sz="3200">
              <a:latin typeface="Arial" panose="020B0604020202020204" pitchFamily="34" charset="0"/>
              <a:ea typeface="+mj-ea"/>
              <a:cs typeface="Arial" panose="020B0604020202020204" pitchFamily="34" charset="0"/>
            </a:endParaRPr>
          </a:p>
        </p:txBody>
      </p:sp>
      <p:sp>
        <p:nvSpPr>
          <p:cNvPr id="3" name="Content Placeholder 5">
            <a:extLst>
              <a:ext uri="{FF2B5EF4-FFF2-40B4-BE49-F238E27FC236}">
                <a16:creationId xmlns:a16="http://schemas.microsoft.com/office/drawing/2014/main" id="{F93737A8-964A-81FE-18FC-FE3320E3219A}"/>
              </a:ext>
            </a:extLst>
          </p:cNvPr>
          <p:cNvSpPr txBox="1">
            <a:spLocks/>
          </p:cNvSpPr>
          <p:nvPr/>
        </p:nvSpPr>
        <p:spPr>
          <a:xfrm>
            <a:off x="848612" y="6203475"/>
            <a:ext cx="9775149" cy="36512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a:latin typeface="Arial" panose="020B0604020202020204" pitchFamily="34" charset="0"/>
                <a:ea typeface="+mj-ea"/>
                <a:cs typeface="Arial" panose="020B0604020202020204" pitchFamily="34" charset="0"/>
              </a:rPr>
              <a:t>Solicitation Manual pp. 18-20, “Eligibility Requirements”</a:t>
            </a:r>
          </a:p>
        </p:txBody>
      </p:sp>
      <p:sp>
        <p:nvSpPr>
          <p:cNvPr id="2" name="Slide Number Placeholder 1">
            <a:extLst>
              <a:ext uri="{FF2B5EF4-FFF2-40B4-BE49-F238E27FC236}">
                <a16:creationId xmlns:a16="http://schemas.microsoft.com/office/drawing/2014/main" id="{23880427-389B-4F21-A82D-0977B809F82A}"/>
              </a:ext>
            </a:extLst>
          </p:cNvPr>
          <p:cNvSpPr>
            <a:spLocks noGrp="1"/>
          </p:cNvSpPr>
          <p:nvPr>
            <p:ph type="sldNum" sz="quarter" idx="12"/>
          </p:nvPr>
        </p:nvSpPr>
        <p:spPr>
          <a:xfrm>
            <a:off x="9539988" y="6463234"/>
            <a:ext cx="1803400" cy="365125"/>
          </a:xfrm>
        </p:spPr>
        <p:txBody>
          <a:bodyPr/>
          <a:lstStyle/>
          <a:p>
            <a:fld id="{005C4985-ACD0-2B4C-8981-36243250F268}" type="slidenum">
              <a:rPr lang="en-US" smtClean="0">
                <a:solidFill>
                  <a:schemeClr val="tx1"/>
                </a:solidFill>
              </a:rPr>
              <a:t>19</a:t>
            </a:fld>
            <a:endParaRPr lang="en-US">
              <a:solidFill>
                <a:schemeClr val="tx1"/>
              </a:solidFill>
            </a:endParaRPr>
          </a:p>
        </p:txBody>
      </p:sp>
    </p:spTree>
    <p:extLst>
      <p:ext uri="{BB962C8B-B14F-4D97-AF65-F5344CB8AC3E}">
        <p14:creationId xmlns:p14="http://schemas.microsoft.com/office/powerpoint/2010/main" val="1308028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822" y="103312"/>
            <a:ext cx="9953978" cy="1038840"/>
          </a:xfrm>
        </p:spPr>
        <p:txBody>
          <a:bodyPr/>
          <a:lstStyle/>
          <a:p>
            <a:r>
              <a:rPr lang="en-US"/>
              <a:t>Agenda</a:t>
            </a:r>
          </a:p>
        </p:txBody>
      </p:sp>
      <p:sp>
        <p:nvSpPr>
          <p:cNvPr id="3" name="Content Placeholder 2"/>
          <p:cNvSpPr>
            <a:spLocks noGrp="1"/>
          </p:cNvSpPr>
          <p:nvPr>
            <p:ph idx="1"/>
          </p:nvPr>
        </p:nvSpPr>
        <p:spPr>
          <a:xfrm>
            <a:off x="1119011" y="1180281"/>
            <a:ext cx="10515600" cy="5378964"/>
          </a:xfrm>
        </p:spPr>
        <p:txBody>
          <a:bodyPr>
            <a:normAutofit fontScale="92500" lnSpcReduction="20000"/>
          </a:bodyPr>
          <a:lstStyle/>
          <a:p>
            <a:pPr marL="342900" marR="0" lvl="0" indent="-342900" algn="l" defTabSz="457200" rtl="0" eaLnBrk="1" fontAlgn="auto" latinLnBrk="0" hangingPunct="1">
              <a:lnSpc>
                <a:spcPct val="110000"/>
              </a:lnSpc>
              <a:spcBef>
                <a:spcPct val="20000"/>
              </a:spcBef>
              <a:spcAft>
                <a:spcPts val="0"/>
              </a:spcAft>
              <a:buClrTx/>
              <a:buSzTx/>
              <a:buFont typeface="Arial"/>
              <a:buChar char="•"/>
              <a:tabLst/>
              <a:defRPr/>
            </a:pPr>
            <a:r>
              <a:rPr lang="en-US">
                <a:solidFill>
                  <a:schemeClr val="accent1">
                    <a:lumMod val="50000"/>
                  </a:schemeClr>
                </a:solidFill>
                <a:latin typeface="Arial"/>
                <a:ea typeface="+mj-ea"/>
                <a:cs typeface="Arial"/>
              </a:rPr>
              <a:t>Solicitation Background </a:t>
            </a:r>
          </a:p>
          <a:p>
            <a:pPr marL="857250" lvl="1" indent="-457200">
              <a:lnSpc>
                <a:spcPct val="110000"/>
              </a:lnSpc>
              <a:buFont typeface="Courier New" panose="02070309020205020404" pitchFamily="49" charset="0"/>
              <a:buChar char="o"/>
              <a:defRPr/>
            </a:pPr>
            <a:r>
              <a:rPr lang="en-US">
                <a:solidFill>
                  <a:schemeClr val="accent1">
                    <a:lumMod val="50000"/>
                  </a:schemeClr>
                </a:solidFill>
                <a:latin typeface="Arial"/>
                <a:ea typeface="+mj-ea"/>
                <a:cs typeface="Arial"/>
              </a:rPr>
              <a:t>Diversity Survey</a:t>
            </a:r>
            <a:endParaRPr lang="en-US">
              <a:solidFill>
                <a:schemeClr val="accent1">
                  <a:lumMod val="50000"/>
                </a:schemeClr>
              </a:solidFill>
              <a:latin typeface="Arial" panose="020B0604020202020204" pitchFamily="34" charset="0"/>
              <a:ea typeface="+mj-ea"/>
              <a:cs typeface="Arial" panose="020B0604020202020204" pitchFamily="34" charset="0"/>
            </a:endParaRPr>
          </a:p>
          <a:p>
            <a:pPr marL="857250" lvl="1" indent="-457200">
              <a:lnSpc>
                <a:spcPct val="110000"/>
              </a:lnSpc>
              <a:buFont typeface="Courier New" panose="02070309020205020404" pitchFamily="49" charset="0"/>
              <a:buChar char="o"/>
              <a:defRPr/>
            </a:pPr>
            <a:r>
              <a:rPr lang="en-US">
                <a:solidFill>
                  <a:schemeClr val="accent1">
                    <a:lumMod val="50000"/>
                  </a:schemeClr>
                </a:solidFill>
                <a:latin typeface="Arial"/>
                <a:ea typeface="+mj-ea"/>
                <a:cs typeface="Arial"/>
              </a:rPr>
              <a:t>Empower Innovation</a:t>
            </a:r>
          </a:p>
          <a:p>
            <a:pPr marL="857250" lvl="1" indent="-457200">
              <a:lnSpc>
                <a:spcPct val="110000"/>
              </a:lnSpc>
              <a:buFont typeface="Courier New" panose="02070309020205020404" pitchFamily="49" charset="0"/>
              <a:buChar char="o"/>
              <a:defRPr/>
            </a:pPr>
            <a:r>
              <a:rPr lang="en-US">
                <a:solidFill>
                  <a:schemeClr val="accent1">
                    <a:lumMod val="50000"/>
                  </a:schemeClr>
                </a:solidFill>
                <a:latin typeface="Arial"/>
                <a:ea typeface="+mj-ea"/>
                <a:cs typeface="Arial"/>
              </a:rPr>
              <a:t>Food Production Investment Program Background</a:t>
            </a:r>
          </a:p>
          <a:p>
            <a:pPr marL="342900" marR="0" lvl="0" indent="-342900" algn="l" defTabSz="457200" rtl="0" eaLnBrk="1" fontAlgn="auto" latinLnBrk="0" hangingPunct="1">
              <a:lnSpc>
                <a:spcPct val="110000"/>
              </a:lnSpc>
              <a:spcBef>
                <a:spcPct val="20000"/>
              </a:spcBef>
              <a:spcAft>
                <a:spcPts val="0"/>
              </a:spcAft>
              <a:buClrTx/>
              <a:buSzTx/>
              <a:buFont typeface="Arial"/>
              <a:buChar char="•"/>
              <a:tabLst/>
              <a:defRPr/>
            </a:pPr>
            <a:r>
              <a:rPr lang="en-US">
                <a:solidFill>
                  <a:schemeClr val="accent1">
                    <a:lumMod val="50000"/>
                  </a:schemeClr>
                </a:solidFill>
                <a:latin typeface="Arial"/>
                <a:ea typeface="+mj-ea"/>
                <a:cs typeface="Arial"/>
              </a:rPr>
              <a:t>Solicitation Overview</a:t>
            </a:r>
          </a:p>
          <a:p>
            <a:pPr marL="857250" lvl="1" indent="-457200">
              <a:lnSpc>
                <a:spcPct val="110000"/>
              </a:lnSpc>
              <a:buFont typeface="Courier New" panose="02070309020205020404" pitchFamily="49" charset="0"/>
              <a:buChar char="o"/>
              <a:defRPr/>
            </a:pPr>
            <a:r>
              <a:rPr lang="en-US">
                <a:solidFill>
                  <a:schemeClr val="accent1">
                    <a:lumMod val="50000"/>
                  </a:schemeClr>
                </a:solidFill>
                <a:latin typeface="Arial"/>
                <a:ea typeface="+mj-ea"/>
                <a:cs typeface="Arial"/>
              </a:rPr>
              <a:t>Purpose</a:t>
            </a:r>
          </a:p>
          <a:p>
            <a:pPr marL="857250" lvl="1" indent="-457200">
              <a:lnSpc>
                <a:spcPct val="110000"/>
              </a:lnSpc>
              <a:buFont typeface="Courier New" panose="02070309020205020404" pitchFamily="49" charset="0"/>
              <a:buChar char="o"/>
              <a:defRPr/>
            </a:pPr>
            <a:r>
              <a:rPr lang="en-US">
                <a:solidFill>
                  <a:schemeClr val="accent1">
                    <a:lumMod val="50000"/>
                  </a:schemeClr>
                </a:solidFill>
                <a:latin typeface="Arial"/>
                <a:ea typeface="+mj-ea"/>
                <a:cs typeface="Arial"/>
              </a:rPr>
              <a:t>Available Funding </a:t>
            </a:r>
          </a:p>
          <a:p>
            <a:pPr marL="857250" lvl="1" indent="-457200">
              <a:lnSpc>
                <a:spcPct val="110000"/>
              </a:lnSpc>
              <a:buFont typeface="Courier New" panose="02070309020205020404" pitchFamily="49" charset="0"/>
              <a:buChar char="o"/>
              <a:defRPr/>
            </a:pPr>
            <a:r>
              <a:rPr lang="en-US">
                <a:solidFill>
                  <a:schemeClr val="accent1">
                    <a:lumMod val="50000"/>
                  </a:schemeClr>
                </a:solidFill>
                <a:latin typeface="Arial"/>
                <a:ea typeface="+mj-ea"/>
                <a:cs typeface="Arial"/>
              </a:rPr>
              <a:t>Eligible Technologies and Applicants </a:t>
            </a:r>
            <a:endParaRPr lang="en-US">
              <a:solidFill>
                <a:schemeClr val="accent1">
                  <a:lumMod val="50000"/>
                </a:schemeClr>
              </a:solidFill>
              <a:latin typeface="Arial" panose="020B0604020202020204" pitchFamily="34" charset="0"/>
              <a:ea typeface="+mj-ea"/>
              <a:cs typeface="Arial" panose="020B0604020202020204" pitchFamily="34" charset="0"/>
            </a:endParaRPr>
          </a:p>
          <a:p>
            <a:pPr marL="342900" marR="0" lvl="0" indent="-342900" algn="l" defTabSz="457200" rtl="0" eaLnBrk="1" fontAlgn="auto" latinLnBrk="0" hangingPunct="1">
              <a:lnSpc>
                <a:spcPct val="110000"/>
              </a:lnSpc>
              <a:spcBef>
                <a:spcPct val="20000"/>
              </a:spcBef>
              <a:spcAft>
                <a:spcPts val="0"/>
              </a:spcAft>
              <a:buClrTx/>
              <a:buSzTx/>
              <a:buFont typeface="Arial"/>
              <a:buChar char="•"/>
              <a:tabLst/>
              <a:defRPr/>
            </a:pPr>
            <a:r>
              <a:rPr lang="en-US">
                <a:solidFill>
                  <a:schemeClr val="accent1">
                    <a:lumMod val="50000"/>
                  </a:schemeClr>
                </a:solidFill>
                <a:latin typeface="Arial"/>
                <a:ea typeface="+mj-ea"/>
                <a:cs typeface="Arial"/>
              </a:rPr>
              <a:t>Application Overview</a:t>
            </a:r>
          </a:p>
          <a:p>
            <a:pPr marL="857250" lvl="1" indent="-457200">
              <a:lnSpc>
                <a:spcPct val="110000"/>
              </a:lnSpc>
              <a:buFont typeface="Courier New" panose="02070309020205020404" pitchFamily="49" charset="0"/>
              <a:buChar char="o"/>
              <a:defRPr/>
            </a:pPr>
            <a:r>
              <a:rPr lang="en-US">
                <a:solidFill>
                  <a:schemeClr val="accent1">
                    <a:lumMod val="50000"/>
                  </a:schemeClr>
                </a:solidFill>
                <a:latin typeface="Arial"/>
                <a:ea typeface="+mj-ea"/>
                <a:cs typeface="Arial"/>
              </a:rPr>
              <a:t>Attachments</a:t>
            </a:r>
          </a:p>
          <a:p>
            <a:pPr marL="857250" lvl="1" indent="-457200">
              <a:lnSpc>
                <a:spcPct val="110000"/>
              </a:lnSpc>
              <a:buFont typeface="Courier New" panose="02070309020205020404" pitchFamily="49" charset="0"/>
              <a:buChar char="o"/>
              <a:defRPr/>
            </a:pPr>
            <a:r>
              <a:rPr lang="en-US">
                <a:solidFill>
                  <a:schemeClr val="accent1">
                    <a:lumMod val="50000"/>
                  </a:schemeClr>
                </a:solidFill>
                <a:latin typeface="Arial"/>
                <a:ea typeface="+mj-ea"/>
                <a:cs typeface="Arial"/>
              </a:rPr>
              <a:t>Submittal Process</a:t>
            </a:r>
          </a:p>
          <a:p>
            <a:pPr marL="857250" lvl="1" indent="-457200">
              <a:lnSpc>
                <a:spcPct val="110000"/>
              </a:lnSpc>
              <a:buFont typeface="Courier New" panose="02070309020205020404" pitchFamily="49" charset="0"/>
              <a:buChar char="o"/>
              <a:defRPr/>
            </a:pPr>
            <a:r>
              <a:rPr lang="en-US">
                <a:solidFill>
                  <a:schemeClr val="accent1">
                    <a:lumMod val="50000"/>
                  </a:schemeClr>
                </a:solidFill>
                <a:latin typeface="Arial"/>
                <a:ea typeface="+mj-ea"/>
                <a:cs typeface="Arial"/>
              </a:rPr>
              <a:t>Evaluation Process </a:t>
            </a:r>
            <a:endParaRPr lang="en-US">
              <a:solidFill>
                <a:schemeClr val="accent1">
                  <a:lumMod val="50000"/>
                </a:schemeClr>
              </a:solidFill>
              <a:latin typeface="Arial" panose="020B0604020202020204" pitchFamily="34" charset="0"/>
              <a:ea typeface="+mj-ea"/>
              <a:cs typeface="Arial" panose="020B0604020202020204" pitchFamily="34" charset="0"/>
            </a:endParaRPr>
          </a:p>
          <a:p>
            <a:pPr>
              <a:lnSpc>
                <a:spcPct val="110000"/>
              </a:lnSpc>
              <a:defRPr/>
            </a:pPr>
            <a:r>
              <a:rPr lang="en-US">
                <a:solidFill>
                  <a:schemeClr val="accent1">
                    <a:lumMod val="50000"/>
                  </a:schemeClr>
                </a:solidFill>
                <a:latin typeface="Arial"/>
                <a:ea typeface="+mj-ea"/>
                <a:cs typeface="Arial"/>
              </a:rPr>
              <a:t>Next Steps </a:t>
            </a:r>
            <a:endParaRPr lang="en-US">
              <a:solidFill>
                <a:schemeClr val="accent1">
                  <a:lumMod val="50000"/>
                </a:schemeClr>
              </a:solidFill>
              <a:latin typeface="Arial" panose="020B0604020202020204" pitchFamily="34" charset="0"/>
              <a:ea typeface="+mj-ea"/>
              <a:cs typeface="Arial" panose="020B0604020202020204" pitchFamily="34" charset="0"/>
            </a:endParaRPr>
          </a:p>
          <a:p>
            <a:pPr>
              <a:lnSpc>
                <a:spcPct val="110000"/>
              </a:lnSpc>
              <a:defRPr/>
            </a:pPr>
            <a:r>
              <a:rPr lang="en-US">
                <a:solidFill>
                  <a:schemeClr val="accent1">
                    <a:lumMod val="50000"/>
                  </a:schemeClr>
                </a:solidFill>
                <a:latin typeface="Arial"/>
                <a:ea typeface="+mj-ea"/>
                <a:cs typeface="Arial"/>
              </a:rPr>
              <a:t>Questions &amp; Answers </a:t>
            </a:r>
            <a:endParaRPr lang="en-US">
              <a:solidFill>
                <a:schemeClr val="accent1">
                  <a:lumMod val="50000"/>
                </a:schemeClr>
              </a:solidFill>
              <a:latin typeface="Arial" panose="020B0604020202020204" pitchFamily="34" charset="0"/>
              <a:ea typeface="+mj-ea"/>
              <a:cs typeface="Arial" panose="020B0604020202020204" pitchFamily="34" charset="0"/>
            </a:endParaRPr>
          </a:p>
          <a:p>
            <a:endParaRPr lang="en-US"/>
          </a:p>
        </p:txBody>
      </p:sp>
      <p:sp>
        <p:nvSpPr>
          <p:cNvPr id="5" name="Slide Number Placeholder 4"/>
          <p:cNvSpPr>
            <a:spLocks noGrp="1"/>
          </p:cNvSpPr>
          <p:nvPr>
            <p:ph type="sldNum" sz="quarter" idx="12"/>
          </p:nvPr>
        </p:nvSpPr>
        <p:spPr>
          <a:xfrm>
            <a:off x="9884764" y="6389563"/>
            <a:ext cx="1803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chemeClr val="tx1"/>
              </a:solidFill>
              <a:effectLst/>
              <a:uLnTx/>
              <a:uFillTx/>
              <a:latin typeface="Arial" panose="020B0604020202020204"/>
              <a:ea typeface="+mn-ea"/>
              <a:cs typeface="+mn-cs"/>
            </a:endParaRPr>
          </a:p>
        </p:txBody>
      </p:sp>
    </p:spTree>
    <p:extLst>
      <p:ext uri="{BB962C8B-B14F-4D97-AF65-F5344CB8AC3E}">
        <p14:creationId xmlns:p14="http://schemas.microsoft.com/office/powerpoint/2010/main" val="642586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AD283-5A54-FBE3-676C-DA5C6D88E91D}"/>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A353499-B9B4-1049-30B6-90066D2042D6}"/>
              </a:ext>
            </a:extLst>
          </p:cNvPr>
          <p:cNvSpPr>
            <a:spLocks noGrp="1"/>
          </p:cNvSpPr>
          <p:nvPr>
            <p:ph type="title"/>
          </p:nvPr>
        </p:nvSpPr>
        <p:spPr/>
        <p:txBody>
          <a:bodyPr>
            <a:normAutofit/>
          </a:bodyPr>
          <a:lstStyle/>
          <a:p>
            <a:pPr algn="l"/>
            <a:r>
              <a:rPr lang="en-US" b="1">
                <a:solidFill>
                  <a:srgbClr val="254061"/>
                </a:solidFill>
                <a:latin typeface="Arial"/>
                <a:cs typeface="Arial"/>
              </a:rPr>
              <a:t>Eligible Applicants</a:t>
            </a:r>
          </a:p>
        </p:txBody>
      </p:sp>
      <p:sp>
        <p:nvSpPr>
          <p:cNvPr id="8" name="Content Placeholder 5">
            <a:extLst>
              <a:ext uri="{FF2B5EF4-FFF2-40B4-BE49-F238E27FC236}">
                <a16:creationId xmlns:a16="http://schemas.microsoft.com/office/drawing/2014/main" id="{8553C6A4-DEC4-C215-CBE7-47D7DB9603B3}"/>
              </a:ext>
            </a:extLst>
          </p:cNvPr>
          <p:cNvSpPr>
            <a:spLocks noGrp="1"/>
          </p:cNvSpPr>
          <p:nvPr>
            <p:ph idx="1"/>
          </p:nvPr>
        </p:nvSpPr>
        <p:spPr>
          <a:xfrm>
            <a:off x="745200" y="1403595"/>
            <a:ext cx="10644091" cy="4654306"/>
          </a:xfrm>
        </p:spPr>
        <p:txBody>
          <a:bodyPr vert="horz" lIns="91440" tIns="45720" rIns="91440" bIns="45720" rtlCol="0" anchor="t">
            <a:normAutofit fontScale="92500" lnSpcReduction="20000"/>
          </a:bodyPr>
          <a:lstStyle/>
          <a:p>
            <a:pPr marL="0" indent="0">
              <a:lnSpc>
                <a:spcPct val="110000"/>
              </a:lnSpc>
              <a:spcBef>
                <a:spcPts val="0"/>
              </a:spcBef>
              <a:buNone/>
            </a:pPr>
            <a:r>
              <a:rPr lang="en-US" sz="2200">
                <a:latin typeface="Arial" panose="020B0604020202020204" pitchFamily="34" charset="0"/>
                <a:ea typeface="+mj-ea"/>
                <a:cs typeface="Arial" panose="020B0604020202020204" pitchFamily="34" charset="0"/>
              </a:rPr>
              <a:t>Eligible Applicants are food processing facilities located in California. ​</a:t>
            </a:r>
          </a:p>
          <a:p>
            <a:pPr marL="0" indent="0">
              <a:lnSpc>
                <a:spcPct val="110000"/>
              </a:lnSpc>
              <a:spcBef>
                <a:spcPts val="0"/>
              </a:spcBef>
              <a:buNone/>
            </a:pPr>
            <a:endParaRPr lang="en-US" sz="2200">
              <a:latin typeface="Arial" panose="020B0604020202020204" pitchFamily="34" charset="0"/>
              <a:ea typeface="+mj-ea"/>
              <a:cs typeface="Arial" panose="020B0604020202020204" pitchFamily="34" charset="0"/>
            </a:endParaRPr>
          </a:p>
          <a:p>
            <a:pPr marL="0" indent="0">
              <a:lnSpc>
                <a:spcPct val="110000"/>
              </a:lnSpc>
              <a:spcBef>
                <a:spcPts val="0"/>
              </a:spcBef>
              <a:buNone/>
            </a:pPr>
            <a:r>
              <a:rPr lang="en-US" sz="2200">
                <a:latin typeface="Arial"/>
                <a:ea typeface="+mj-ea"/>
                <a:cs typeface="Arial"/>
              </a:rPr>
              <a:t>Food processing facilities are those defined by the North American Industry Classification System (NAICS*) codes:</a:t>
            </a:r>
          </a:p>
          <a:p>
            <a:pPr marL="0" indent="0">
              <a:lnSpc>
                <a:spcPct val="110000"/>
              </a:lnSpc>
              <a:spcBef>
                <a:spcPts val="0"/>
              </a:spcBef>
              <a:buNone/>
            </a:pPr>
            <a:endParaRPr lang="en-US" sz="2200">
              <a:latin typeface="Arial"/>
              <a:ea typeface="+mj-ea"/>
              <a:cs typeface="Arial"/>
            </a:endParaRPr>
          </a:p>
          <a:p>
            <a:pPr lvl="1">
              <a:lnSpc>
                <a:spcPct val="110000"/>
              </a:lnSpc>
              <a:spcBef>
                <a:spcPts val="0"/>
              </a:spcBef>
            </a:pPr>
            <a:r>
              <a:rPr lang="en-US" sz="2200">
                <a:latin typeface="Arial" panose="020B0604020202020204" pitchFamily="34" charset="0"/>
                <a:ea typeface="+mj-ea"/>
                <a:cs typeface="Arial" panose="020B0604020202020204" pitchFamily="34" charset="0"/>
              </a:rPr>
              <a:t>311 (Food Manufacturing)​ </a:t>
            </a:r>
          </a:p>
          <a:p>
            <a:pPr lvl="1">
              <a:lnSpc>
                <a:spcPct val="110000"/>
              </a:lnSpc>
              <a:spcBef>
                <a:spcPts val="0"/>
              </a:spcBef>
            </a:pPr>
            <a:r>
              <a:rPr lang="en-US" sz="2200">
                <a:latin typeface="Arial" panose="020B0604020202020204" pitchFamily="34" charset="0"/>
                <a:ea typeface="+mj-ea"/>
                <a:cs typeface="Arial" panose="020B0604020202020204" pitchFamily="34" charset="0"/>
              </a:rPr>
              <a:t>3121 (Beverage Manufacturing)</a:t>
            </a:r>
          </a:p>
          <a:p>
            <a:pPr lvl="1">
              <a:lnSpc>
                <a:spcPct val="110000"/>
              </a:lnSpc>
              <a:spcBef>
                <a:spcPts val="0"/>
              </a:spcBef>
            </a:pPr>
            <a:r>
              <a:rPr lang="en-US" sz="2200">
                <a:latin typeface="Arial" panose="020B0604020202020204" pitchFamily="34" charset="0"/>
                <a:ea typeface="+mj-ea"/>
                <a:cs typeface="Arial" panose="020B0604020202020204" pitchFamily="34" charset="0"/>
              </a:rPr>
              <a:t>493120 (Refrigerated Warehousing and Storage)</a:t>
            </a:r>
          </a:p>
          <a:p>
            <a:pPr lvl="1">
              <a:lnSpc>
                <a:spcPct val="110000"/>
              </a:lnSpc>
              <a:spcBef>
                <a:spcPts val="0"/>
              </a:spcBef>
            </a:pPr>
            <a:r>
              <a:rPr lang="en-US" sz="2200">
                <a:latin typeface="Arial" panose="020B0604020202020204" pitchFamily="34" charset="0"/>
                <a:ea typeface="+mj-ea"/>
                <a:cs typeface="Arial" panose="020B0604020202020204" pitchFamily="34" charset="0"/>
              </a:rPr>
              <a:t>Additional food processing support facilities may be considered</a:t>
            </a:r>
          </a:p>
          <a:p>
            <a:pPr marL="0" indent="0">
              <a:lnSpc>
                <a:spcPct val="110000"/>
              </a:lnSpc>
              <a:spcBef>
                <a:spcPts val="0"/>
              </a:spcBef>
              <a:buNone/>
            </a:pPr>
            <a:endParaRPr lang="en-US" sz="2200">
              <a:latin typeface="Arial" panose="020B0604020202020204" pitchFamily="34" charset="0"/>
              <a:ea typeface="+mj-ea"/>
              <a:cs typeface="Arial" panose="020B0604020202020204" pitchFamily="34" charset="0"/>
            </a:endParaRPr>
          </a:p>
          <a:p>
            <a:pPr marL="0" indent="0">
              <a:lnSpc>
                <a:spcPct val="110000"/>
              </a:lnSpc>
              <a:spcBef>
                <a:spcPts val="0"/>
              </a:spcBef>
              <a:buNone/>
            </a:pPr>
            <a:r>
              <a:rPr lang="en-US" sz="2200">
                <a:latin typeface="Arial" panose="020B0604020202020204" pitchFamily="34" charset="0"/>
                <a:ea typeface="+mj-ea"/>
                <a:cs typeface="Arial" panose="020B0604020202020204" pitchFamily="34" charset="0"/>
              </a:rPr>
              <a:t>*NAICS: ​</a:t>
            </a:r>
            <a:r>
              <a:rPr lang="en-US" sz="2200">
                <a:latin typeface="Arial" panose="020B0604020202020204" pitchFamily="34" charset="0"/>
                <a:ea typeface="+mj-ea"/>
                <a:cs typeface="Arial" panose="020B0604020202020204" pitchFamily="34" charset="0"/>
                <a:hlinkClick r:id="rId3"/>
              </a:rPr>
              <a:t>https://www.census.gov/naics/?input=31&amp;chart=2022</a:t>
            </a:r>
            <a:endParaRPr lang="en-US" sz="2200">
              <a:latin typeface="Arial" panose="020B0604020202020204" pitchFamily="34" charset="0"/>
              <a:ea typeface="+mj-ea"/>
              <a:cs typeface="Arial" panose="020B0604020202020204" pitchFamily="34" charset="0"/>
            </a:endParaRPr>
          </a:p>
          <a:p>
            <a:pPr marL="0" indent="0">
              <a:lnSpc>
                <a:spcPct val="110000"/>
              </a:lnSpc>
              <a:spcBef>
                <a:spcPts val="0"/>
              </a:spcBef>
              <a:buNone/>
            </a:pPr>
            <a:endParaRPr lang="en-US" sz="2200">
              <a:solidFill>
                <a:schemeClr val="accent1">
                  <a:lumMod val="75000"/>
                </a:schemeClr>
              </a:solidFill>
              <a:latin typeface="Arial" panose="020B0604020202020204" pitchFamily="34" charset="0"/>
              <a:ea typeface="+mj-ea"/>
              <a:cs typeface="Arial" panose="020B0604020202020204" pitchFamily="34" charset="0"/>
            </a:endParaRPr>
          </a:p>
          <a:p>
            <a:pPr marL="0" indent="0">
              <a:lnSpc>
                <a:spcPct val="110000"/>
              </a:lnSpc>
              <a:spcBef>
                <a:spcPts val="0"/>
              </a:spcBef>
              <a:buNone/>
            </a:pPr>
            <a:r>
              <a:rPr lang="en-US" sz="2200" i="1">
                <a:latin typeface="Arial"/>
                <a:cs typeface="Arial"/>
              </a:rPr>
              <a:t>Food and beverage processers and related support facilities that are receiving funding for the same project or portions of the same project from the CEC’s Industrial Decarbonization and Improvement of Grid Operations (INDIGO) Program or the California Air Resources Board’s </a:t>
            </a:r>
            <a:r>
              <a:rPr lang="en-US" sz="2200" i="1" err="1">
                <a:latin typeface="Arial"/>
                <a:cs typeface="Arial"/>
              </a:rPr>
              <a:t>F-gas</a:t>
            </a:r>
            <a:r>
              <a:rPr lang="en-US" sz="2200" i="1">
                <a:latin typeface="Arial"/>
                <a:cs typeface="Arial"/>
              </a:rPr>
              <a:t> Reduction Incentive Program (FRIP) are ineligible for funding from </a:t>
            </a:r>
            <a:r>
              <a:rPr lang="en-US" sz="2200" i="1" err="1">
                <a:latin typeface="Arial"/>
                <a:cs typeface="Arial"/>
              </a:rPr>
              <a:t>FPIP</a:t>
            </a:r>
            <a:r>
              <a:rPr lang="en-US" sz="2200" i="1">
                <a:latin typeface="Arial"/>
                <a:cs typeface="Arial"/>
              </a:rPr>
              <a:t>.</a:t>
            </a:r>
          </a:p>
        </p:txBody>
      </p:sp>
      <p:sp>
        <p:nvSpPr>
          <p:cNvPr id="3" name="Content Placeholder 5">
            <a:extLst>
              <a:ext uri="{FF2B5EF4-FFF2-40B4-BE49-F238E27FC236}">
                <a16:creationId xmlns:a16="http://schemas.microsoft.com/office/drawing/2014/main" id="{74ABF099-E5FA-B045-8AFE-B42BEC6F0067}"/>
              </a:ext>
            </a:extLst>
          </p:cNvPr>
          <p:cNvSpPr txBox="1">
            <a:spLocks/>
          </p:cNvSpPr>
          <p:nvPr/>
        </p:nvSpPr>
        <p:spPr>
          <a:xfrm>
            <a:off x="745200" y="6185589"/>
            <a:ext cx="9775149" cy="36512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a:latin typeface="Arial" panose="020B0604020202020204" pitchFamily="34" charset="0"/>
                <a:ea typeface="+mj-ea"/>
                <a:cs typeface="Arial" panose="020B0604020202020204" pitchFamily="34" charset="0"/>
              </a:rPr>
              <a:t>Solicitation Manual pp. 18-20, “Eligibility Requirements”</a:t>
            </a:r>
          </a:p>
        </p:txBody>
      </p:sp>
      <p:sp>
        <p:nvSpPr>
          <p:cNvPr id="2" name="Slide Number Placeholder 1">
            <a:extLst>
              <a:ext uri="{FF2B5EF4-FFF2-40B4-BE49-F238E27FC236}">
                <a16:creationId xmlns:a16="http://schemas.microsoft.com/office/drawing/2014/main" id="{A0B26F38-E55B-859B-EFA9-1CE6FC8E4A27}"/>
              </a:ext>
            </a:extLst>
          </p:cNvPr>
          <p:cNvSpPr>
            <a:spLocks noGrp="1"/>
          </p:cNvSpPr>
          <p:nvPr>
            <p:ph type="sldNum" sz="quarter" idx="12"/>
          </p:nvPr>
        </p:nvSpPr>
        <p:spPr>
          <a:xfrm>
            <a:off x="9539988" y="6463234"/>
            <a:ext cx="1803400" cy="365125"/>
          </a:xfrm>
        </p:spPr>
        <p:txBody>
          <a:bodyPr/>
          <a:lstStyle/>
          <a:p>
            <a:fld id="{005C4985-ACD0-2B4C-8981-36243250F268}" type="slidenum">
              <a:rPr lang="en-US" smtClean="0">
                <a:solidFill>
                  <a:schemeClr val="tx1"/>
                </a:solidFill>
              </a:rPr>
              <a:t>20</a:t>
            </a:fld>
            <a:endParaRPr lang="en-US">
              <a:solidFill>
                <a:schemeClr val="tx1"/>
              </a:solidFill>
            </a:endParaRPr>
          </a:p>
        </p:txBody>
      </p:sp>
    </p:spTree>
    <p:extLst>
      <p:ext uri="{BB962C8B-B14F-4D97-AF65-F5344CB8AC3E}">
        <p14:creationId xmlns:p14="http://schemas.microsoft.com/office/powerpoint/2010/main" val="2906090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14B15-2D17-7107-09D4-417156AE843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4A98EFC-0BA1-6C67-7F63-5D3239DEBB57}"/>
              </a:ext>
            </a:extLst>
          </p:cNvPr>
          <p:cNvSpPr>
            <a:spLocks noGrp="1"/>
          </p:cNvSpPr>
          <p:nvPr>
            <p:ph type="ctrTitle"/>
          </p:nvPr>
        </p:nvSpPr>
        <p:spPr/>
        <p:txBody>
          <a:bodyPr/>
          <a:lstStyle/>
          <a:p>
            <a:r>
              <a:rPr lang="en-US"/>
              <a:t>Application Overview</a:t>
            </a:r>
          </a:p>
        </p:txBody>
      </p:sp>
      <p:sp>
        <p:nvSpPr>
          <p:cNvPr id="7" name="Subtitle 6">
            <a:extLst>
              <a:ext uri="{FF2B5EF4-FFF2-40B4-BE49-F238E27FC236}">
                <a16:creationId xmlns:a16="http://schemas.microsoft.com/office/drawing/2014/main" id="{7494B2CD-D2D1-2182-9412-8C4C098399E3}"/>
              </a:ext>
            </a:extLst>
          </p:cNvPr>
          <p:cNvSpPr>
            <a:spLocks noGrp="1"/>
          </p:cNvSpPr>
          <p:nvPr>
            <p:ph type="subTitle" idx="1"/>
          </p:nvPr>
        </p:nvSpPr>
        <p:spPr/>
        <p:txBody>
          <a:bodyPr/>
          <a:lstStyle/>
          <a:p>
            <a:r>
              <a:rPr lang="en-US" sz="2400"/>
              <a:t>GFO-24-311</a:t>
            </a:r>
          </a:p>
          <a:p>
            <a:r>
              <a:rPr lang="en-US" sz="2400"/>
              <a:t>Food Production Investment Program (FPIP) 2025</a:t>
            </a:r>
            <a:endParaRPr lang="en-US" sz="2400">
              <a:cs typeface="Arial"/>
            </a:endParaRPr>
          </a:p>
          <a:p>
            <a:endParaRPr lang="en-US"/>
          </a:p>
        </p:txBody>
      </p:sp>
      <p:sp>
        <p:nvSpPr>
          <p:cNvPr id="5" name="Slide Number Placeholder 4">
            <a:extLst>
              <a:ext uri="{FF2B5EF4-FFF2-40B4-BE49-F238E27FC236}">
                <a16:creationId xmlns:a16="http://schemas.microsoft.com/office/drawing/2014/main" id="{EE6C8899-8CB3-6C3D-6017-144B8B0C6439}"/>
              </a:ext>
            </a:extLst>
          </p:cNvPr>
          <p:cNvSpPr>
            <a:spLocks noGrp="1"/>
          </p:cNvSpPr>
          <p:nvPr>
            <p:ph type="sldNum" sz="quarter" idx="4294967295"/>
          </p:nvPr>
        </p:nvSpPr>
        <p:spPr>
          <a:xfrm>
            <a:off x="10431463" y="6462713"/>
            <a:ext cx="1760537" cy="365125"/>
          </a:xfrm>
        </p:spPr>
        <p:txBody>
          <a:bodyPr/>
          <a:lstStyle/>
          <a:p>
            <a:fld id="{005C4985-ACD0-2B4C-8981-36243250F268}" type="slidenum">
              <a:rPr lang="en-US" smtClean="0"/>
              <a:t>21</a:t>
            </a:fld>
            <a:endParaRPr lang="en-US"/>
          </a:p>
        </p:txBody>
      </p:sp>
    </p:spTree>
    <p:extLst>
      <p:ext uri="{BB962C8B-B14F-4D97-AF65-F5344CB8AC3E}">
        <p14:creationId xmlns:p14="http://schemas.microsoft.com/office/powerpoint/2010/main" val="2689706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Application Requirements</a:t>
            </a:r>
          </a:p>
        </p:txBody>
      </p:sp>
      <p:sp>
        <p:nvSpPr>
          <p:cNvPr id="6" name="Content Placeholder 5">
            <a:extLst>
              <a:ext uri="{FF2B5EF4-FFF2-40B4-BE49-F238E27FC236}">
                <a16:creationId xmlns:a16="http://schemas.microsoft.com/office/drawing/2014/main" id="{44D4FCD0-79F5-F76B-2779-CFB8F54B0D6C}"/>
              </a:ext>
            </a:extLst>
          </p:cNvPr>
          <p:cNvSpPr txBox="1">
            <a:spLocks/>
          </p:cNvSpPr>
          <p:nvPr/>
        </p:nvSpPr>
        <p:spPr>
          <a:xfrm>
            <a:off x="1181101" y="1535380"/>
            <a:ext cx="9775149" cy="36512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a:latin typeface="Arial" panose="020B0604020202020204" pitchFamily="34" charset="0"/>
                <a:ea typeface="+mj-ea"/>
                <a:cs typeface="Arial" panose="020B0604020202020204" pitchFamily="34" charset="0"/>
              </a:rPr>
              <a:t>Each application must complete and include the following:</a:t>
            </a:r>
          </a:p>
        </p:txBody>
      </p:sp>
      <p:graphicFrame>
        <p:nvGraphicFramePr>
          <p:cNvPr id="5" name="Content Placeholder 4">
            <a:extLst>
              <a:ext uri="{FF2B5EF4-FFF2-40B4-BE49-F238E27FC236}">
                <a16:creationId xmlns:a16="http://schemas.microsoft.com/office/drawing/2014/main" id="{201F029F-B588-C1CB-7EF0-AC4A784792C4}"/>
              </a:ext>
            </a:extLst>
          </p:cNvPr>
          <p:cNvGraphicFramePr>
            <a:graphicFrameLocks noGrp="1"/>
          </p:cNvGraphicFramePr>
          <p:nvPr>
            <p:ph idx="1"/>
            <p:extLst>
              <p:ext uri="{D42A27DB-BD31-4B8C-83A1-F6EECF244321}">
                <p14:modId xmlns:p14="http://schemas.microsoft.com/office/powerpoint/2010/main" val="1513023078"/>
              </p:ext>
            </p:extLst>
          </p:nvPr>
        </p:nvGraphicFramePr>
        <p:xfrm>
          <a:off x="1181101" y="1927860"/>
          <a:ext cx="9953978" cy="3962400"/>
        </p:xfrm>
        <a:graphic>
          <a:graphicData uri="http://schemas.openxmlformats.org/drawingml/2006/table">
            <a:tbl>
              <a:tblPr firstRow="1" bandRow="1">
                <a:tableStyleId>{5C22544A-7EE6-4342-B048-85BDC9FD1C3A}</a:tableStyleId>
              </a:tblPr>
              <a:tblGrid>
                <a:gridCol w="4973055">
                  <a:extLst>
                    <a:ext uri="{9D8B030D-6E8A-4147-A177-3AD203B41FA5}">
                      <a16:colId xmlns:a16="http://schemas.microsoft.com/office/drawing/2014/main" val="1072009021"/>
                    </a:ext>
                  </a:extLst>
                </a:gridCol>
                <a:gridCol w="4980923">
                  <a:extLst>
                    <a:ext uri="{9D8B030D-6E8A-4147-A177-3AD203B41FA5}">
                      <a16:colId xmlns:a16="http://schemas.microsoft.com/office/drawing/2014/main" val="3811506587"/>
                    </a:ext>
                  </a:extLst>
                </a:gridCol>
              </a:tblGrid>
              <a:tr h="365760">
                <a:tc>
                  <a:txBody>
                    <a:bodyPr/>
                    <a:lstStyle/>
                    <a:p>
                      <a:pPr algn="ctr"/>
                      <a:r>
                        <a:rPr lang="en-US" sz="2000"/>
                        <a:t>Attachment</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t>Action Required by Applicant</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3190995"/>
                  </a:ext>
                </a:extLst>
              </a:tr>
              <a:tr h="365760">
                <a:tc>
                  <a:txBody>
                    <a:bodyPr/>
                    <a:lstStyle/>
                    <a:p>
                      <a:r>
                        <a:rPr lang="en-US" sz="2000"/>
                        <a:t>1. Project Overview Form(.docx)</a:t>
                      </a:r>
                    </a:p>
                  </a:txBody>
                  <a:tcPr>
                    <a:lnT w="12700" cap="flat" cmpd="sng" algn="ctr">
                      <a:solidFill>
                        <a:schemeClr val="tx1"/>
                      </a:solidFill>
                      <a:prstDash val="solid"/>
                      <a:round/>
                      <a:headEnd type="none" w="med" len="med"/>
                      <a:tailEnd type="none" w="med" len="med"/>
                    </a:lnT>
                    <a:solidFill>
                      <a:schemeClr val="tx2">
                        <a:lumMod val="20000"/>
                        <a:lumOff val="80000"/>
                      </a:schemeClr>
                    </a:solidFill>
                  </a:tcPr>
                </a:tc>
                <a:tc>
                  <a:txBody>
                    <a:bodyPr/>
                    <a:lstStyle/>
                    <a:p>
                      <a:r>
                        <a:rPr lang="en-US" sz="2000"/>
                        <a:t>Complete the attachment </a:t>
                      </a:r>
                    </a:p>
                  </a:txBody>
                  <a:tcPr>
                    <a:lnT w="12700" cap="flat" cmpd="sng" algn="ctr">
                      <a:solidFill>
                        <a:schemeClr val="tx1"/>
                      </a:solidFill>
                      <a:prstDash val="solid"/>
                      <a:round/>
                      <a:headEnd type="none" w="med" len="med"/>
                      <a:tailEnd type="none" w="med" len="med"/>
                    </a:lnT>
                    <a:solidFill>
                      <a:schemeClr val="tx2">
                        <a:lumMod val="20000"/>
                        <a:lumOff val="80000"/>
                      </a:schemeClr>
                    </a:solidFill>
                  </a:tcPr>
                </a:tc>
                <a:extLst>
                  <a:ext uri="{0D108BD9-81ED-4DB2-BD59-A6C34878D82A}">
                    <a16:rowId xmlns:a16="http://schemas.microsoft.com/office/drawing/2014/main" val="3198758592"/>
                  </a:ext>
                </a:extLst>
              </a:tr>
              <a:tr h="365760">
                <a:tc>
                  <a:txBody>
                    <a:bodyPr/>
                    <a:lstStyle/>
                    <a:p>
                      <a:r>
                        <a:rPr lang="en-US" sz="2000"/>
                        <a:t>2. Project Narrative (.docx)</a:t>
                      </a:r>
                    </a:p>
                  </a:txBody>
                  <a:tcPr/>
                </a:tc>
                <a:tc>
                  <a:txBody>
                    <a:bodyPr/>
                    <a:lstStyle/>
                    <a:p>
                      <a:r>
                        <a:rPr lang="en-US" sz="2000"/>
                        <a:t>Complete the attachment </a:t>
                      </a:r>
                    </a:p>
                  </a:txBody>
                  <a:tcPr/>
                </a:tc>
                <a:extLst>
                  <a:ext uri="{0D108BD9-81ED-4DB2-BD59-A6C34878D82A}">
                    <a16:rowId xmlns:a16="http://schemas.microsoft.com/office/drawing/2014/main" val="279459353"/>
                  </a:ext>
                </a:extLst>
              </a:tr>
              <a:tr h="365760">
                <a:tc>
                  <a:txBody>
                    <a:bodyPr/>
                    <a:lstStyle/>
                    <a:p>
                      <a:r>
                        <a:rPr lang="en-US" sz="2000"/>
                        <a:t>3. Scope of Work (.docx)</a:t>
                      </a:r>
                    </a:p>
                  </a:txBody>
                  <a:tcPr>
                    <a:solidFill>
                      <a:schemeClr val="tx2">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Complete the attachment</a:t>
                      </a:r>
                    </a:p>
                  </a:txBody>
                  <a:tcPr>
                    <a:solidFill>
                      <a:schemeClr val="tx2">
                        <a:lumMod val="20000"/>
                        <a:lumOff val="80000"/>
                      </a:schemeClr>
                    </a:solidFill>
                  </a:tcPr>
                </a:tc>
                <a:extLst>
                  <a:ext uri="{0D108BD9-81ED-4DB2-BD59-A6C34878D82A}">
                    <a16:rowId xmlns:a16="http://schemas.microsoft.com/office/drawing/2014/main" val="331143517"/>
                  </a:ext>
                </a:extLst>
              </a:tr>
              <a:tr h="365760">
                <a:tc>
                  <a:txBody>
                    <a:bodyPr/>
                    <a:lstStyle/>
                    <a:p>
                      <a:r>
                        <a:rPr lang="en-US" sz="2000"/>
                        <a:t>4. Project Schedule (.xlsx)</a:t>
                      </a:r>
                    </a:p>
                  </a:txBody>
                  <a:tcPr/>
                </a:tc>
                <a:tc>
                  <a:txBody>
                    <a:bodyPr/>
                    <a:lstStyle/>
                    <a:p>
                      <a:r>
                        <a:rPr kumimoji="0" lang="en-US" sz="2000" b="0" i="0" u="none" strike="noStrike" kern="1200" cap="none" spc="0" normalizeH="0" baseline="0" noProof="0">
                          <a:ln>
                            <a:noFill/>
                          </a:ln>
                          <a:solidFill>
                            <a:prstClr val="black"/>
                          </a:solidFill>
                          <a:effectLst/>
                          <a:uLnTx/>
                          <a:uFillTx/>
                          <a:latin typeface="+mn-lt"/>
                          <a:ea typeface="+mn-ea"/>
                          <a:cs typeface="+mn-cs"/>
                        </a:rPr>
                        <a:t>Complete the attachment</a:t>
                      </a:r>
                      <a:endParaRPr lang="en-US" sz="2000"/>
                    </a:p>
                  </a:txBody>
                  <a:tcPr/>
                </a:tc>
                <a:extLst>
                  <a:ext uri="{0D108BD9-81ED-4DB2-BD59-A6C34878D82A}">
                    <a16:rowId xmlns:a16="http://schemas.microsoft.com/office/drawing/2014/main" val="2758581817"/>
                  </a:ext>
                </a:extLst>
              </a:tr>
              <a:tr h="365760">
                <a:tc>
                  <a:txBody>
                    <a:bodyPr/>
                    <a:lstStyle/>
                    <a:p>
                      <a:r>
                        <a:rPr lang="en-US" sz="2000"/>
                        <a:t>5. Budget (.xlsx)</a:t>
                      </a:r>
                    </a:p>
                  </a:txBody>
                  <a:tcPr>
                    <a:solidFill>
                      <a:schemeClr val="tx2">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Complete the attachment</a:t>
                      </a:r>
                    </a:p>
                  </a:txBody>
                  <a:tcPr>
                    <a:solidFill>
                      <a:schemeClr val="tx2">
                        <a:lumMod val="20000"/>
                        <a:lumOff val="80000"/>
                      </a:schemeClr>
                    </a:solidFill>
                  </a:tcPr>
                </a:tc>
                <a:extLst>
                  <a:ext uri="{0D108BD9-81ED-4DB2-BD59-A6C34878D82A}">
                    <a16:rowId xmlns:a16="http://schemas.microsoft.com/office/drawing/2014/main" val="302308182"/>
                  </a:ext>
                </a:extLst>
              </a:tr>
              <a:tr h="365760">
                <a:tc>
                  <a:txBody>
                    <a:bodyPr/>
                    <a:lstStyle/>
                    <a:p>
                      <a:r>
                        <a:rPr lang="en-US" sz="2000"/>
                        <a:t>6. CEQA Compliance Form (.docx)</a:t>
                      </a:r>
                    </a:p>
                  </a:txBody>
                  <a:tcPr/>
                </a:tc>
                <a:tc>
                  <a:txBody>
                    <a:bodyPr/>
                    <a:lstStyle/>
                    <a:p>
                      <a:r>
                        <a:rPr kumimoji="0" lang="en-US" sz="2000" b="0" i="0" u="none" strike="noStrike" kern="1200" cap="none" spc="0" normalizeH="0" baseline="0" noProof="0">
                          <a:ln>
                            <a:noFill/>
                          </a:ln>
                          <a:solidFill>
                            <a:prstClr val="black"/>
                          </a:solidFill>
                          <a:effectLst/>
                          <a:uLnTx/>
                          <a:uFillTx/>
                          <a:latin typeface="+mn-lt"/>
                          <a:ea typeface="+mn-ea"/>
                          <a:cs typeface="+mn-cs"/>
                        </a:rPr>
                        <a:t>Complete the attachment</a:t>
                      </a:r>
                      <a:endParaRPr lang="en-US" sz="2000"/>
                    </a:p>
                  </a:txBody>
                  <a:tcPr/>
                </a:tc>
                <a:extLst>
                  <a:ext uri="{0D108BD9-81ED-4DB2-BD59-A6C34878D82A}">
                    <a16:rowId xmlns:a16="http://schemas.microsoft.com/office/drawing/2014/main" val="3287026100"/>
                  </a:ext>
                </a:extLst>
              </a:tr>
              <a:tr h="365760">
                <a:tc>
                  <a:txBody>
                    <a:bodyPr/>
                    <a:lstStyle/>
                    <a:p>
                      <a:r>
                        <a:rPr lang="en-US" sz="2000"/>
                        <a:t>7. Commitment and Support Letters (.pdf) </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Create from template</a:t>
                      </a:r>
                    </a:p>
                  </a:txBody>
                  <a:tcPr>
                    <a:solidFill>
                      <a:schemeClr val="tx2">
                        <a:lumMod val="20000"/>
                        <a:lumOff val="80000"/>
                      </a:schemeClr>
                    </a:solidFill>
                  </a:tcPr>
                </a:tc>
                <a:extLst>
                  <a:ext uri="{0D108BD9-81ED-4DB2-BD59-A6C34878D82A}">
                    <a16:rowId xmlns:a16="http://schemas.microsoft.com/office/drawing/2014/main" val="4124506335"/>
                  </a:ext>
                </a:extLst>
              </a:tr>
              <a:tr h="365760">
                <a:tc>
                  <a:txBody>
                    <a:bodyPr/>
                    <a:lstStyle/>
                    <a:p>
                      <a:r>
                        <a:rPr lang="en-US" sz="2000"/>
                        <a:t>8. FPIP Benefits Calculator (.xlsx)</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Complete the attachment</a:t>
                      </a:r>
                      <a:endParaRPr kumimoji="0" lang="en-US" sz="2000" b="0" i="0" u="none" strike="noStrike" kern="1200" cap="none" spc="0" normalizeH="0" baseline="0" noProof="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2273640809"/>
                  </a:ext>
                </a:extLst>
              </a:tr>
              <a:tr h="365760">
                <a:tc>
                  <a:txBody>
                    <a:bodyPr/>
                    <a:lstStyle/>
                    <a:p>
                      <a:r>
                        <a:rPr lang="en-US" sz="2000"/>
                        <a:t>9. </a:t>
                      </a:r>
                      <a:r>
                        <a:rPr lang="fr-FR" sz="2000" err="1"/>
                        <a:t>Applicant</a:t>
                      </a:r>
                      <a:r>
                        <a:rPr lang="fr-FR" sz="2000"/>
                        <a:t> </a:t>
                      </a:r>
                      <a:r>
                        <a:rPr lang="fr-FR" sz="2000" err="1"/>
                        <a:t>Declaration</a:t>
                      </a:r>
                      <a:r>
                        <a:rPr lang="fr-FR" sz="2000"/>
                        <a:t>  (.docx)</a:t>
                      </a:r>
                      <a:endParaRPr lang="en-US" sz="20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Complete the attachment</a:t>
                      </a:r>
                      <a:endParaRPr kumimoji="0" lang="en-US" sz="2000" b="0" i="0" u="none" strike="noStrike" kern="1200" cap="none" spc="0" normalizeH="0" baseline="0" noProof="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2202645428"/>
                  </a:ext>
                </a:extLst>
              </a:tr>
            </a:tbl>
          </a:graphicData>
        </a:graphic>
      </p:graphicFrame>
      <p:sp>
        <p:nvSpPr>
          <p:cNvPr id="8" name="Content Placeholder 5">
            <a:extLst>
              <a:ext uri="{FF2B5EF4-FFF2-40B4-BE49-F238E27FC236}">
                <a16:creationId xmlns:a16="http://schemas.microsoft.com/office/drawing/2014/main" id="{6A782A0A-4771-93BA-8A15-E1A0EA7D1852}"/>
              </a:ext>
            </a:extLst>
          </p:cNvPr>
          <p:cNvSpPr txBox="1">
            <a:spLocks/>
          </p:cNvSpPr>
          <p:nvPr/>
        </p:nvSpPr>
        <p:spPr>
          <a:xfrm>
            <a:off x="1010232" y="6038747"/>
            <a:ext cx="10407069" cy="5034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a:latin typeface="Arial" panose="020B0604020202020204" pitchFamily="34" charset="0"/>
                <a:ea typeface="+mj-ea"/>
                <a:cs typeface="Arial" panose="020B0604020202020204" pitchFamily="34" charset="0"/>
              </a:rPr>
              <a:t>Attachment A, Applicant Submittal Checklist is optional and is </a:t>
            </a:r>
            <a:r>
              <a:rPr lang="en-US" sz="2000" b="1" u="sng">
                <a:latin typeface="Arial" panose="020B0604020202020204" pitchFamily="34" charset="0"/>
                <a:ea typeface="+mj-ea"/>
                <a:cs typeface="Arial" panose="020B0604020202020204" pitchFamily="34" charset="0"/>
              </a:rPr>
              <a:t>not</a:t>
            </a:r>
            <a:r>
              <a:rPr lang="en-US" sz="2000">
                <a:latin typeface="Arial" panose="020B0604020202020204" pitchFamily="34" charset="0"/>
                <a:ea typeface="+mj-ea"/>
                <a:cs typeface="Arial" panose="020B0604020202020204" pitchFamily="34" charset="0"/>
              </a:rPr>
              <a:t> required to be submitted.</a:t>
            </a:r>
          </a:p>
        </p:txBody>
      </p:sp>
      <p:sp>
        <p:nvSpPr>
          <p:cNvPr id="2" name="Slide Number Placeholder 1">
            <a:extLst>
              <a:ext uri="{FF2B5EF4-FFF2-40B4-BE49-F238E27FC236}">
                <a16:creationId xmlns:a16="http://schemas.microsoft.com/office/drawing/2014/main" id="{871444A1-0E12-4A37-8D07-345336EB129A}"/>
              </a:ext>
            </a:extLst>
          </p:cNvPr>
          <p:cNvSpPr>
            <a:spLocks noGrp="1"/>
          </p:cNvSpPr>
          <p:nvPr>
            <p:ph type="sldNum" sz="quarter" idx="12"/>
          </p:nvPr>
        </p:nvSpPr>
        <p:spPr>
          <a:xfrm>
            <a:off x="9674901" y="6463234"/>
            <a:ext cx="1803400" cy="365125"/>
          </a:xfrm>
        </p:spPr>
        <p:txBody>
          <a:bodyPr/>
          <a:lstStyle/>
          <a:p>
            <a:fld id="{005C4985-ACD0-2B4C-8981-36243250F268}" type="slidenum">
              <a:rPr lang="en-US" smtClean="0">
                <a:solidFill>
                  <a:schemeClr val="tx1"/>
                </a:solidFill>
              </a:rPr>
              <a:t>22</a:t>
            </a:fld>
            <a:endParaRPr lang="en-US">
              <a:solidFill>
                <a:schemeClr val="tx1"/>
              </a:solidFill>
            </a:endParaRPr>
          </a:p>
        </p:txBody>
      </p:sp>
    </p:spTree>
    <p:extLst>
      <p:ext uri="{BB962C8B-B14F-4D97-AF65-F5344CB8AC3E}">
        <p14:creationId xmlns:p14="http://schemas.microsoft.com/office/powerpoint/2010/main" val="353809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a:solidFill>
                  <a:srgbClr val="254061"/>
                </a:solidFill>
                <a:latin typeface="Arial"/>
                <a:cs typeface="Arial"/>
              </a:rPr>
              <a:t>Project Overview Form (Attachment 1)</a:t>
            </a:r>
          </a:p>
        </p:txBody>
      </p:sp>
      <p:sp>
        <p:nvSpPr>
          <p:cNvPr id="5" name="Content Placeholder 5">
            <a:extLst>
              <a:ext uri="{FF2B5EF4-FFF2-40B4-BE49-F238E27FC236}">
                <a16:creationId xmlns:a16="http://schemas.microsoft.com/office/drawing/2014/main" id="{23F667E5-630B-F968-037A-8A115193C702}"/>
              </a:ext>
            </a:extLst>
          </p:cNvPr>
          <p:cNvSpPr>
            <a:spLocks noGrp="1"/>
          </p:cNvSpPr>
          <p:nvPr/>
        </p:nvSpPr>
        <p:spPr>
          <a:xfrm>
            <a:off x="609010" y="2356338"/>
            <a:ext cx="5235781" cy="332848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n-US" sz="2200">
                <a:latin typeface="Arial"/>
                <a:cs typeface="Arial"/>
              </a:rPr>
              <a:t>The Project Overview Form requests basic information about the applicant and the project:</a:t>
            </a:r>
          </a:p>
          <a:p>
            <a:pPr>
              <a:lnSpc>
                <a:spcPct val="100000"/>
              </a:lnSpc>
            </a:pPr>
            <a:r>
              <a:rPr lang="en-US" sz="2200">
                <a:latin typeface="Arial"/>
                <a:cs typeface="Arial"/>
              </a:rPr>
              <a:t>Eligible technologies</a:t>
            </a:r>
          </a:p>
          <a:p>
            <a:pPr>
              <a:lnSpc>
                <a:spcPct val="100000"/>
              </a:lnSpc>
            </a:pPr>
            <a:r>
              <a:rPr lang="en-US" sz="2200">
                <a:latin typeface="Arial"/>
                <a:cs typeface="Arial"/>
              </a:rPr>
              <a:t>Project location</a:t>
            </a:r>
          </a:p>
          <a:p>
            <a:pPr>
              <a:lnSpc>
                <a:spcPct val="100000"/>
              </a:lnSpc>
            </a:pPr>
            <a:r>
              <a:rPr lang="en-US" sz="2200">
                <a:latin typeface="Arial"/>
                <a:cs typeface="Arial"/>
              </a:rPr>
              <a:t>Requested funding &amp; Match source</a:t>
            </a:r>
          </a:p>
          <a:p>
            <a:pPr>
              <a:lnSpc>
                <a:spcPct val="100000"/>
              </a:lnSpc>
            </a:pPr>
            <a:r>
              <a:rPr lang="en-US" sz="2200">
                <a:latin typeface="Arial"/>
                <a:cs typeface="Arial"/>
              </a:rPr>
              <a:t>Estimated emission &amp; energy savings</a:t>
            </a:r>
          </a:p>
        </p:txBody>
      </p:sp>
      <p:pic>
        <p:nvPicPr>
          <p:cNvPr id="3" name="Picture 2" descr="Visual of Attachment 1 ">
            <a:extLst>
              <a:ext uri="{FF2B5EF4-FFF2-40B4-BE49-F238E27FC236}">
                <a16:creationId xmlns:a16="http://schemas.microsoft.com/office/drawing/2014/main" id="{40891194-2F07-7E6D-6508-B5EFAC80006A}"/>
              </a:ext>
            </a:extLst>
          </p:cNvPr>
          <p:cNvPicPr>
            <a:picLocks noChangeAspect="1"/>
          </p:cNvPicPr>
          <p:nvPr/>
        </p:nvPicPr>
        <p:blipFill>
          <a:blip r:embed="rId3"/>
          <a:stretch>
            <a:fillRect/>
          </a:stretch>
        </p:blipFill>
        <p:spPr>
          <a:xfrm>
            <a:off x="6518275" y="1547813"/>
            <a:ext cx="4832350" cy="4613275"/>
          </a:xfrm>
          <a:prstGeom prst="rect">
            <a:avLst/>
          </a:prstGeom>
        </p:spPr>
      </p:pic>
      <p:sp>
        <p:nvSpPr>
          <p:cNvPr id="2" name="Slide Number Placeholder 1">
            <a:extLst>
              <a:ext uri="{FF2B5EF4-FFF2-40B4-BE49-F238E27FC236}">
                <a16:creationId xmlns:a16="http://schemas.microsoft.com/office/drawing/2014/main" id="{CAA56A7D-DD27-4C40-BB34-E40083A44D89}"/>
              </a:ext>
            </a:extLst>
          </p:cNvPr>
          <p:cNvSpPr>
            <a:spLocks noGrp="1"/>
          </p:cNvSpPr>
          <p:nvPr>
            <p:ph type="sldNum" sz="quarter" idx="12"/>
          </p:nvPr>
        </p:nvSpPr>
        <p:spPr>
          <a:xfrm>
            <a:off x="9629931" y="6463234"/>
            <a:ext cx="1803400" cy="365125"/>
          </a:xfrm>
        </p:spPr>
        <p:txBody>
          <a:bodyPr/>
          <a:lstStyle/>
          <a:p>
            <a:fld id="{005C4985-ACD0-2B4C-8981-36243250F268}" type="slidenum">
              <a:rPr lang="en-US" smtClean="0">
                <a:solidFill>
                  <a:schemeClr val="tx1"/>
                </a:solidFill>
              </a:rPr>
              <a:t>23</a:t>
            </a:fld>
            <a:endParaRPr lang="en-US">
              <a:solidFill>
                <a:schemeClr val="tx1"/>
              </a:solidFill>
            </a:endParaRPr>
          </a:p>
        </p:txBody>
      </p:sp>
    </p:spTree>
    <p:extLst>
      <p:ext uri="{BB962C8B-B14F-4D97-AF65-F5344CB8AC3E}">
        <p14:creationId xmlns:p14="http://schemas.microsoft.com/office/powerpoint/2010/main" val="3768265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66BF3-3A77-FFAE-9FCA-97F26D8B6EF5}"/>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884C4F15-DF07-8706-A163-FF035D4F1723}"/>
              </a:ext>
            </a:extLst>
          </p:cNvPr>
          <p:cNvSpPr>
            <a:spLocks noGrp="1"/>
          </p:cNvSpPr>
          <p:nvPr>
            <p:ph type="title"/>
          </p:nvPr>
        </p:nvSpPr>
        <p:spPr/>
        <p:txBody>
          <a:bodyPr>
            <a:noAutofit/>
          </a:bodyPr>
          <a:lstStyle/>
          <a:p>
            <a:pPr algn="l"/>
            <a:r>
              <a:rPr lang="en-US" sz="3600" b="1">
                <a:solidFill>
                  <a:srgbClr val="254061"/>
                </a:solidFill>
                <a:latin typeface="Arial"/>
                <a:cs typeface="Arial"/>
              </a:rPr>
              <a:t>Project Narrative (Attachment 2)</a:t>
            </a:r>
          </a:p>
        </p:txBody>
      </p:sp>
      <p:sp>
        <p:nvSpPr>
          <p:cNvPr id="8" name="Content Placeholder 5">
            <a:extLst>
              <a:ext uri="{FF2B5EF4-FFF2-40B4-BE49-F238E27FC236}">
                <a16:creationId xmlns:a16="http://schemas.microsoft.com/office/drawing/2014/main" id="{88BEDD2D-FBF6-9B6E-B349-9F3B5E2AED22}"/>
              </a:ext>
            </a:extLst>
          </p:cNvPr>
          <p:cNvSpPr>
            <a:spLocks noGrp="1"/>
          </p:cNvSpPr>
          <p:nvPr>
            <p:ph idx="1"/>
          </p:nvPr>
        </p:nvSpPr>
        <p:spPr>
          <a:xfrm>
            <a:off x="687690" y="1292087"/>
            <a:ext cx="10830996" cy="5171147"/>
          </a:xfrm>
        </p:spPr>
        <p:txBody>
          <a:bodyPr vert="horz" lIns="91440" tIns="45720" rIns="91440" bIns="45720" rtlCol="0" anchor="t">
            <a:noAutofit/>
          </a:bodyPr>
          <a:lstStyle/>
          <a:p>
            <a:pPr marL="0" indent="0">
              <a:lnSpc>
                <a:spcPct val="100000"/>
              </a:lnSpc>
              <a:buNone/>
            </a:pPr>
            <a:r>
              <a:rPr lang="en-US" sz="2000">
                <a:latin typeface="Arial"/>
                <a:cs typeface="Arial"/>
              </a:rPr>
              <a:t>The Project Narrative form follows the Scoring Criteria defined in Section IV of the Solicitation Manual.​</a:t>
            </a:r>
          </a:p>
          <a:p>
            <a:pPr marL="0" indent="0">
              <a:lnSpc>
                <a:spcPct val="100000"/>
              </a:lnSpc>
              <a:spcAft>
                <a:spcPts val="600"/>
              </a:spcAft>
              <a:buNone/>
            </a:pPr>
            <a:r>
              <a:rPr lang="en-US" sz="2000">
                <a:latin typeface="Arial"/>
                <a:cs typeface="Arial"/>
              </a:rPr>
              <a:t>Provide a detailed description of the proposed project and provide the information requested in each of the following areas:​</a:t>
            </a:r>
          </a:p>
          <a:p>
            <a:pPr marL="640080" lvl="1" indent="-182880">
              <a:lnSpc>
                <a:spcPct val="100000"/>
              </a:lnSpc>
              <a:buFont typeface="+mj-lt"/>
              <a:buAutoNum type="arabicPeriod"/>
            </a:pPr>
            <a:r>
              <a:rPr lang="en-US" sz="1800" b="1">
                <a:latin typeface="Arial"/>
                <a:cs typeface="Arial"/>
              </a:rPr>
              <a:t> Technical Merit and Need </a:t>
            </a:r>
            <a:r>
              <a:rPr lang="en-US" sz="1800">
                <a:latin typeface="Arial"/>
                <a:cs typeface="Arial"/>
              </a:rPr>
              <a:t>- Justifies the need for the project.</a:t>
            </a:r>
          </a:p>
          <a:p>
            <a:pPr marL="640080" lvl="1" indent="-182880">
              <a:lnSpc>
                <a:spcPct val="100000"/>
              </a:lnSpc>
              <a:buFont typeface="+mj-lt"/>
              <a:buAutoNum type="arabicPeriod"/>
            </a:pPr>
            <a:r>
              <a:rPr lang="en-US" sz="1800" b="1">
                <a:latin typeface="Arial"/>
                <a:cs typeface="Arial"/>
              </a:rPr>
              <a:t> Technical Approach </a:t>
            </a:r>
            <a:r>
              <a:rPr lang="en-US" sz="1800">
                <a:latin typeface="Arial"/>
                <a:cs typeface="Arial"/>
              </a:rPr>
              <a:t>- Describes the project approach, risks, </a:t>
            </a:r>
            <a:r>
              <a:rPr lang="en-US" sz="1800" err="1">
                <a:latin typeface="Arial"/>
                <a:cs typeface="Arial"/>
              </a:rPr>
              <a:t>M&amp;V</a:t>
            </a:r>
            <a:r>
              <a:rPr lang="en-US" sz="1800">
                <a:latin typeface="Arial"/>
                <a:cs typeface="Arial"/>
              </a:rPr>
              <a:t> plan, and team qualifications.</a:t>
            </a:r>
          </a:p>
          <a:p>
            <a:pPr marL="640080" lvl="1" indent="-182880">
              <a:lnSpc>
                <a:spcPct val="100000"/>
              </a:lnSpc>
              <a:buFont typeface="+mj-lt"/>
              <a:buAutoNum type="arabicPeriod"/>
            </a:pPr>
            <a:r>
              <a:rPr lang="en-US" sz="1800" b="1">
                <a:latin typeface="Arial"/>
                <a:cs typeface="Arial"/>
              </a:rPr>
              <a:t> Impacts and Benefits</a:t>
            </a:r>
            <a:r>
              <a:rPr lang="en-US" sz="1800">
                <a:latin typeface="Arial"/>
                <a:cs typeface="Arial"/>
              </a:rPr>
              <a:t> - Provides</a:t>
            </a:r>
            <a:r>
              <a:rPr lang="en-US" sz="1800" b="1">
                <a:latin typeface="Arial"/>
                <a:cs typeface="Arial"/>
              </a:rPr>
              <a:t> </a:t>
            </a:r>
            <a:r>
              <a:rPr lang="en-US" sz="1800">
                <a:latin typeface="Arial"/>
                <a:cs typeface="Arial"/>
              </a:rPr>
              <a:t>quantitative estimates of GHG emission &amp; energy reductions and other benefits, cost-benefit to the state, assumptions​.</a:t>
            </a:r>
          </a:p>
          <a:p>
            <a:pPr marL="640080" lvl="1" indent="-182880">
              <a:lnSpc>
                <a:spcPct val="100000"/>
              </a:lnSpc>
              <a:buFont typeface="+mj-lt"/>
              <a:buAutoNum type="arabicPeriod"/>
            </a:pPr>
            <a:r>
              <a:rPr lang="en-US" sz="1800" b="1">
                <a:latin typeface="Arial"/>
                <a:cs typeface="Arial"/>
              </a:rPr>
              <a:t> Market Potential and Information Sharing</a:t>
            </a:r>
            <a:r>
              <a:rPr lang="en-US" sz="1800">
                <a:latin typeface="Arial"/>
                <a:cs typeface="Arial"/>
              </a:rPr>
              <a:t> – Identify other markets for the technology and information sharing with others​.</a:t>
            </a:r>
          </a:p>
          <a:p>
            <a:pPr marL="640080" lvl="1" indent="-182880">
              <a:lnSpc>
                <a:spcPct val="100000"/>
              </a:lnSpc>
              <a:buFont typeface="+mj-lt"/>
              <a:buAutoNum type="arabicPeriod"/>
            </a:pPr>
            <a:r>
              <a:rPr lang="en-US" sz="1800" b="1">
                <a:latin typeface="Arial"/>
                <a:cs typeface="Arial"/>
              </a:rPr>
              <a:t> California-Based Vendor</a:t>
            </a:r>
            <a:r>
              <a:rPr lang="en-US" sz="1800">
                <a:latin typeface="Arial"/>
                <a:cs typeface="Arial"/>
              </a:rPr>
              <a:t>– Identify the percentage of equipment that will be purchased from a California based vendor.  ​</a:t>
            </a:r>
          </a:p>
          <a:p>
            <a:pPr marL="640080" lvl="1" indent="-182880">
              <a:lnSpc>
                <a:spcPct val="100000"/>
              </a:lnSpc>
              <a:buFont typeface="+mj-lt"/>
              <a:buAutoNum type="arabicPeriod"/>
            </a:pPr>
            <a:r>
              <a:rPr lang="en-US" sz="1800" b="1">
                <a:latin typeface="Arial"/>
                <a:cs typeface="Arial"/>
              </a:rPr>
              <a:t> Preference Points: </a:t>
            </a:r>
            <a:r>
              <a:rPr lang="en-US" sz="1800">
                <a:latin typeface="Arial"/>
                <a:cs typeface="Arial"/>
              </a:rPr>
              <a:t>Separate criterion for evaluation of priority populations and electrical grid benefits. </a:t>
            </a:r>
            <a:endParaRPr lang="en-US" sz="2000">
              <a:latin typeface="Arial"/>
              <a:cs typeface="Arial"/>
            </a:endParaRPr>
          </a:p>
          <a:p>
            <a:pPr marL="0" indent="0">
              <a:lnSpc>
                <a:spcPct val="100000"/>
              </a:lnSpc>
              <a:buNone/>
            </a:pPr>
            <a:r>
              <a:rPr lang="en-US" sz="2000">
                <a:latin typeface="Arial"/>
                <a:cs typeface="Arial"/>
              </a:rPr>
              <a:t>The information in the Project Narrative will be used to score your proposal. </a:t>
            </a:r>
            <a:r>
              <a:rPr lang="en-US" sz="2000" u="sng">
                <a:latin typeface="Arial"/>
                <a:cs typeface="Arial"/>
              </a:rPr>
              <a:t>Provide enough details</a:t>
            </a:r>
            <a:r>
              <a:rPr lang="en-US" sz="2000">
                <a:latin typeface="Arial"/>
                <a:cs typeface="Arial"/>
              </a:rPr>
              <a:t> so that reviewers can evaluate the proposal against each scoring criterion.</a:t>
            </a:r>
          </a:p>
        </p:txBody>
      </p:sp>
      <p:sp>
        <p:nvSpPr>
          <p:cNvPr id="2" name="Slide Number Placeholder 1">
            <a:extLst>
              <a:ext uri="{FF2B5EF4-FFF2-40B4-BE49-F238E27FC236}">
                <a16:creationId xmlns:a16="http://schemas.microsoft.com/office/drawing/2014/main" id="{F2547ABB-8863-6F9C-81D9-1EA3AF49D445}"/>
              </a:ext>
            </a:extLst>
          </p:cNvPr>
          <p:cNvSpPr>
            <a:spLocks noGrp="1"/>
          </p:cNvSpPr>
          <p:nvPr>
            <p:ph type="sldNum" sz="quarter" idx="12"/>
          </p:nvPr>
        </p:nvSpPr>
        <p:spPr>
          <a:xfrm>
            <a:off x="9629931" y="6463234"/>
            <a:ext cx="1803400" cy="365125"/>
          </a:xfrm>
        </p:spPr>
        <p:txBody>
          <a:bodyPr/>
          <a:lstStyle/>
          <a:p>
            <a:fld id="{005C4985-ACD0-2B4C-8981-36243250F268}" type="slidenum">
              <a:rPr lang="en-US" smtClean="0">
                <a:solidFill>
                  <a:schemeClr val="tx1"/>
                </a:solidFill>
              </a:rPr>
              <a:t>24</a:t>
            </a:fld>
            <a:endParaRPr lang="en-US">
              <a:solidFill>
                <a:schemeClr val="tx1"/>
              </a:solidFill>
            </a:endParaRPr>
          </a:p>
        </p:txBody>
      </p:sp>
    </p:spTree>
    <p:extLst>
      <p:ext uri="{BB962C8B-B14F-4D97-AF65-F5344CB8AC3E}">
        <p14:creationId xmlns:p14="http://schemas.microsoft.com/office/powerpoint/2010/main" val="2238836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Scope of Work (Attachment 3)</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60218" y="1275907"/>
            <a:ext cx="10342166" cy="5345026"/>
          </a:xfrm>
        </p:spPr>
        <p:txBody>
          <a:bodyPr vert="horz" lIns="91440" tIns="45720" rIns="91440" bIns="45720" rtlCol="0" anchor="t">
            <a:normAutofit fontScale="70000" lnSpcReduction="20000"/>
          </a:bodyPr>
          <a:lstStyle/>
          <a:p>
            <a:pPr marL="0" indent="0">
              <a:lnSpc>
                <a:spcPct val="110000"/>
              </a:lnSpc>
              <a:spcBef>
                <a:spcPts val="900"/>
              </a:spcBef>
              <a:buNone/>
            </a:pPr>
            <a:r>
              <a:rPr lang="en-US">
                <a:latin typeface="Arial"/>
                <a:cs typeface="Arial"/>
              </a:rPr>
              <a:t>The Scope of Work tells exactly what tasks are proposed for the project. All of the following tasks are mandatory:</a:t>
            </a:r>
          </a:p>
          <a:p>
            <a:pPr marL="0" indent="0">
              <a:lnSpc>
                <a:spcPct val="110000"/>
              </a:lnSpc>
              <a:spcBef>
                <a:spcPts val="900"/>
              </a:spcBef>
              <a:buNone/>
            </a:pPr>
            <a:r>
              <a:rPr lang="en-US" b="1">
                <a:latin typeface="Arial"/>
                <a:cs typeface="Arial"/>
              </a:rPr>
              <a:t>Administrative – </a:t>
            </a:r>
            <a:r>
              <a:rPr lang="en-US" u="sng">
                <a:latin typeface="Arial"/>
                <a:cs typeface="Arial"/>
              </a:rPr>
              <a:t>Do not</a:t>
            </a:r>
            <a:r>
              <a:rPr lang="en-US">
                <a:latin typeface="Arial"/>
                <a:cs typeface="Arial"/>
              </a:rPr>
              <a:t> revise the description.</a:t>
            </a:r>
            <a:endParaRPr lang="en-US" b="1" u="sng">
              <a:latin typeface="Arial"/>
              <a:cs typeface="Arial"/>
            </a:endParaRPr>
          </a:p>
          <a:p>
            <a:pPr lvl="1">
              <a:lnSpc>
                <a:spcPct val="110000"/>
              </a:lnSpc>
              <a:spcBef>
                <a:spcPts val="900"/>
              </a:spcBef>
            </a:pPr>
            <a:r>
              <a:rPr lang="en-US" b="1">
                <a:latin typeface="Arial"/>
                <a:cs typeface="Arial"/>
              </a:rPr>
              <a:t>Task 1 </a:t>
            </a:r>
            <a:r>
              <a:rPr lang="en-US">
                <a:latin typeface="Arial"/>
                <a:cs typeface="Arial"/>
              </a:rPr>
              <a:t>– General Project Tasks</a:t>
            </a:r>
          </a:p>
          <a:p>
            <a:pPr marL="0" indent="0">
              <a:lnSpc>
                <a:spcPct val="110000"/>
              </a:lnSpc>
              <a:buNone/>
            </a:pPr>
            <a:r>
              <a:rPr lang="en-US" b="1">
                <a:latin typeface="Arial"/>
                <a:cs typeface="Arial"/>
              </a:rPr>
              <a:t>Technical Tasks –</a:t>
            </a:r>
            <a:r>
              <a:rPr lang="en-US">
                <a:latin typeface="Arial"/>
                <a:cs typeface="Arial"/>
              </a:rPr>
              <a:t> Provide information in the “Recipient Shall” section on how you’ll implement the following and the resulting products</a:t>
            </a:r>
            <a:endParaRPr lang="en-US" b="1">
              <a:latin typeface="Arial"/>
              <a:cs typeface="Arial"/>
            </a:endParaRPr>
          </a:p>
          <a:p>
            <a:pPr lvl="1">
              <a:lnSpc>
                <a:spcPct val="110000"/>
              </a:lnSpc>
              <a:spcBef>
                <a:spcPts val="1000"/>
              </a:spcBef>
            </a:pPr>
            <a:r>
              <a:rPr lang="en-US" b="1">
                <a:latin typeface="Arial"/>
                <a:cs typeface="Arial"/>
              </a:rPr>
              <a:t>Task 2 </a:t>
            </a:r>
            <a:r>
              <a:rPr lang="en-US">
                <a:latin typeface="Arial"/>
                <a:cs typeface="Arial"/>
              </a:rPr>
              <a:t>– Project Engineering Design </a:t>
            </a:r>
            <a:r>
              <a:rPr lang="en-US" i="1">
                <a:latin typeface="Arial"/>
                <a:cs typeface="Arial"/>
              </a:rPr>
              <a:t>(if applicable) </a:t>
            </a:r>
          </a:p>
          <a:p>
            <a:pPr lvl="1">
              <a:lnSpc>
                <a:spcPct val="110000"/>
              </a:lnSpc>
              <a:spcBef>
                <a:spcPts val="1000"/>
              </a:spcBef>
            </a:pPr>
            <a:r>
              <a:rPr lang="en-US" b="1">
                <a:latin typeface="Arial"/>
                <a:cs typeface="Arial"/>
              </a:rPr>
              <a:t>Task 3 </a:t>
            </a:r>
            <a:r>
              <a:rPr lang="en-US">
                <a:latin typeface="Arial"/>
                <a:cs typeface="Arial"/>
              </a:rPr>
              <a:t>– Site Preparation and Equipment Procurement</a:t>
            </a:r>
          </a:p>
          <a:p>
            <a:pPr lvl="1">
              <a:lnSpc>
                <a:spcPct val="110000"/>
              </a:lnSpc>
              <a:spcBef>
                <a:spcPts val="1000"/>
              </a:spcBef>
            </a:pPr>
            <a:r>
              <a:rPr lang="en-US" b="1">
                <a:latin typeface="Arial"/>
                <a:cs typeface="Arial"/>
              </a:rPr>
              <a:t>Task 4 </a:t>
            </a:r>
            <a:r>
              <a:rPr lang="en-US">
                <a:latin typeface="Arial"/>
                <a:cs typeface="Arial"/>
              </a:rPr>
              <a:t>– Equipment Installation</a:t>
            </a:r>
          </a:p>
          <a:p>
            <a:pPr lvl="1">
              <a:lnSpc>
                <a:spcPct val="110000"/>
              </a:lnSpc>
              <a:spcBef>
                <a:spcPts val="1000"/>
              </a:spcBef>
            </a:pPr>
            <a:r>
              <a:rPr lang="en-US" b="1">
                <a:latin typeface="Arial"/>
                <a:cs typeface="Arial"/>
              </a:rPr>
              <a:t>Task 5 </a:t>
            </a:r>
            <a:r>
              <a:rPr lang="en-US">
                <a:latin typeface="Arial"/>
                <a:cs typeface="Arial"/>
              </a:rPr>
              <a:t>– Measurement and Verification</a:t>
            </a:r>
          </a:p>
          <a:p>
            <a:pPr lvl="1">
              <a:lnSpc>
                <a:spcPct val="110000"/>
              </a:lnSpc>
              <a:spcBef>
                <a:spcPts val="1000"/>
              </a:spcBef>
            </a:pPr>
            <a:r>
              <a:rPr lang="en-US" b="1">
                <a:latin typeface="Arial"/>
                <a:cs typeface="Arial"/>
              </a:rPr>
              <a:t>Task 6 </a:t>
            </a:r>
            <a:r>
              <a:rPr lang="en-US">
                <a:latin typeface="Arial"/>
                <a:cs typeface="Arial"/>
              </a:rPr>
              <a:t>– Technology/Knowledge Transfer Activities </a:t>
            </a:r>
          </a:p>
          <a:p>
            <a:pPr lvl="1">
              <a:lnSpc>
                <a:spcPct val="110000"/>
              </a:lnSpc>
              <a:spcBef>
                <a:spcPts val="600"/>
              </a:spcBef>
            </a:pPr>
            <a:r>
              <a:rPr lang="en-US">
                <a:latin typeface="Arial"/>
                <a:cs typeface="Arial"/>
              </a:rPr>
              <a:t>Indicate additional tasks and actions to be performed and resulting products in the “</a:t>
            </a:r>
            <a:r>
              <a:rPr lang="en-US" i="1">
                <a:latin typeface="Arial"/>
                <a:cs typeface="Arial"/>
              </a:rPr>
              <a:t>Recipient Shall</a:t>
            </a:r>
            <a:r>
              <a:rPr lang="en-US">
                <a:latin typeface="Arial"/>
                <a:cs typeface="Arial"/>
              </a:rPr>
              <a:t>” section.</a:t>
            </a:r>
            <a:endParaRPr lang="en-US" sz="2000">
              <a:latin typeface="Arial"/>
              <a:cs typeface="Arial"/>
            </a:endParaRPr>
          </a:p>
          <a:p>
            <a:pPr marL="0" indent="0">
              <a:lnSpc>
                <a:spcPct val="110000"/>
              </a:lnSpc>
              <a:spcBef>
                <a:spcPts val="600"/>
              </a:spcBef>
              <a:buNone/>
            </a:pPr>
            <a:r>
              <a:rPr lang="en-US">
                <a:latin typeface="Arial"/>
                <a:cs typeface="Arial"/>
              </a:rPr>
              <a:t>“</a:t>
            </a:r>
            <a:r>
              <a:rPr lang="en-US" i="1">
                <a:latin typeface="Arial"/>
                <a:cs typeface="Arial"/>
              </a:rPr>
              <a:t>Products</a:t>
            </a:r>
            <a:r>
              <a:rPr lang="en-US">
                <a:latin typeface="Arial"/>
                <a:cs typeface="Arial"/>
              </a:rPr>
              <a:t>” are major documents, plans, and reports. Tangible items that can be submitted to the CEC.</a:t>
            </a:r>
          </a:p>
          <a:p>
            <a:pPr lvl="1">
              <a:lnSpc>
                <a:spcPct val="110000"/>
              </a:lnSpc>
              <a:spcBef>
                <a:spcPts val="0"/>
              </a:spcBef>
            </a:pPr>
            <a:r>
              <a:rPr lang="en-US">
                <a:latin typeface="Arial"/>
                <a:cs typeface="Arial"/>
              </a:rPr>
              <a:t>“</a:t>
            </a:r>
            <a:r>
              <a:rPr lang="en-US" i="1">
                <a:latin typeface="Arial"/>
                <a:cs typeface="Arial"/>
              </a:rPr>
              <a:t>Products</a:t>
            </a:r>
            <a:r>
              <a:rPr lang="en-US">
                <a:latin typeface="Arial"/>
                <a:cs typeface="Arial"/>
              </a:rPr>
              <a:t>” are </a:t>
            </a:r>
            <a:r>
              <a:rPr lang="en-US" b="1" u="sng">
                <a:latin typeface="Arial"/>
                <a:cs typeface="Arial"/>
              </a:rPr>
              <a:t>not</a:t>
            </a:r>
            <a:r>
              <a:rPr lang="en-US">
                <a:latin typeface="Arial"/>
                <a:cs typeface="Arial"/>
              </a:rPr>
              <a:t> equipment and other items that cannot be delivered and stored at the CEC.</a:t>
            </a:r>
          </a:p>
          <a:p>
            <a:pPr marL="0" indent="0">
              <a:buNone/>
            </a:pPr>
            <a:endParaRPr lang="en-US">
              <a:latin typeface="Arial"/>
              <a:cs typeface="Arial"/>
            </a:endParaRPr>
          </a:p>
        </p:txBody>
      </p:sp>
      <p:sp>
        <p:nvSpPr>
          <p:cNvPr id="2" name="Slide Number Placeholder 1">
            <a:extLst>
              <a:ext uri="{FF2B5EF4-FFF2-40B4-BE49-F238E27FC236}">
                <a16:creationId xmlns:a16="http://schemas.microsoft.com/office/drawing/2014/main" id="{7D7337BA-0FE0-412E-90F1-010F7867CB20}"/>
              </a:ext>
            </a:extLst>
          </p:cNvPr>
          <p:cNvSpPr>
            <a:spLocks noGrp="1"/>
          </p:cNvSpPr>
          <p:nvPr>
            <p:ph type="sldNum" sz="quarter" idx="12"/>
          </p:nvPr>
        </p:nvSpPr>
        <p:spPr>
          <a:xfrm>
            <a:off x="9524999" y="6463234"/>
            <a:ext cx="1803400" cy="365125"/>
          </a:xfrm>
        </p:spPr>
        <p:txBody>
          <a:bodyPr/>
          <a:lstStyle/>
          <a:p>
            <a:fld id="{005C4985-ACD0-2B4C-8981-36243250F268}" type="slidenum">
              <a:rPr lang="en-US" smtClean="0">
                <a:solidFill>
                  <a:schemeClr val="tx1"/>
                </a:solidFill>
              </a:rPr>
              <a:t>25</a:t>
            </a:fld>
            <a:endParaRPr lang="en-US">
              <a:solidFill>
                <a:schemeClr val="tx1"/>
              </a:solidFill>
            </a:endParaRPr>
          </a:p>
        </p:txBody>
      </p:sp>
    </p:spTree>
    <p:extLst>
      <p:ext uri="{BB962C8B-B14F-4D97-AF65-F5344CB8AC3E}">
        <p14:creationId xmlns:p14="http://schemas.microsoft.com/office/powerpoint/2010/main" val="4025808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0C934-DB3E-F2EC-1C02-9FC7A8E05640}"/>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8BF4883B-8EF3-21DE-2585-BE116BEBBDE0}"/>
              </a:ext>
            </a:extLst>
          </p:cNvPr>
          <p:cNvSpPr>
            <a:spLocks noGrp="1"/>
          </p:cNvSpPr>
          <p:nvPr>
            <p:ph type="title"/>
          </p:nvPr>
        </p:nvSpPr>
        <p:spPr/>
        <p:txBody>
          <a:bodyPr>
            <a:normAutofit/>
          </a:bodyPr>
          <a:lstStyle/>
          <a:p>
            <a:pPr algn="l"/>
            <a:r>
              <a:rPr lang="en-US" b="1">
                <a:solidFill>
                  <a:srgbClr val="254061"/>
                </a:solidFill>
                <a:latin typeface="Arial"/>
                <a:cs typeface="Arial"/>
              </a:rPr>
              <a:t>Measurement and Verification</a:t>
            </a:r>
          </a:p>
        </p:txBody>
      </p:sp>
      <p:sp>
        <p:nvSpPr>
          <p:cNvPr id="8" name="Content Placeholder 5">
            <a:extLst>
              <a:ext uri="{FF2B5EF4-FFF2-40B4-BE49-F238E27FC236}">
                <a16:creationId xmlns:a16="http://schemas.microsoft.com/office/drawing/2014/main" id="{C836BB69-082D-AA76-53E8-91DF09D53B2B}"/>
              </a:ext>
            </a:extLst>
          </p:cNvPr>
          <p:cNvSpPr>
            <a:spLocks noGrp="1"/>
          </p:cNvSpPr>
          <p:nvPr>
            <p:ph idx="1"/>
          </p:nvPr>
        </p:nvSpPr>
        <p:spPr>
          <a:xfrm>
            <a:off x="860218" y="1435666"/>
            <a:ext cx="10342166" cy="4854544"/>
          </a:xfrm>
        </p:spPr>
        <p:txBody>
          <a:bodyPr vert="horz" lIns="91440" tIns="45720" rIns="91440" bIns="45720" rtlCol="0" anchor="t">
            <a:normAutofit fontScale="92500" lnSpcReduction="20000"/>
          </a:bodyPr>
          <a:lstStyle/>
          <a:p>
            <a:pPr marL="0" indent="0">
              <a:lnSpc>
                <a:spcPct val="110000"/>
              </a:lnSpc>
              <a:buNone/>
            </a:pPr>
            <a:r>
              <a:rPr lang="en-US">
                <a:latin typeface="Arial"/>
                <a:cs typeface="Arial"/>
              </a:rPr>
              <a:t>Awarded projects are required to perform measurement and verification (</a:t>
            </a:r>
            <a:r>
              <a:rPr lang="en-US" err="1">
                <a:latin typeface="Arial"/>
                <a:cs typeface="Arial"/>
              </a:rPr>
              <a:t>M&amp;V</a:t>
            </a:r>
            <a:r>
              <a:rPr lang="en-US">
                <a:latin typeface="Arial"/>
                <a:cs typeface="Arial"/>
              </a:rPr>
              <a:t>) as follows:</a:t>
            </a:r>
          </a:p>
          <a:p>
            <a:pPr>
              <a:lnSpc>
                <a:spcPct val="110000"/>
              </a:lnSpc>
            </a:pPr>
            <a:r>
              <a:rPr lang="en-US" b="1">
                <a:latin typeface="Arial"/>
                <a:cs typeface="Arial"/>
              </a:rPr>
              <a:t>Pre-Installation:</a:t>
            </a:r>
          </a:p>
          <a:p>
            <a:pPr lvl="1">
              <a:lnSpc>
                <a:spcPct val="110000"/>
              </a:lnSpc>
              <a:buFont typeface="Courier New" panose="02070309020205020404" pitchFamily="49" charset="0"/>
              <a:buChar char="o"/>
            </a:pPr>
            <a:r>
              <a:rPr lang="en-US">
                <a:latin typeface="Arial"/>
                <a:cs typeface="Arial"/>
              </a:rPr>
              <a:t>Year-round and seasonal facilities: 3 months of pre-installation </a:t>
            </a:r>
            <a:r>
              <a:rPr lang="en-US" err="1">
                <a:latin typeface="Arial"/>
                <a:cs typeface="Arial"/>
              </a:rPr>
              <a:t>M&amp;V</a:t>
            </a:r>
            <a:r>
              <a:rPr lang="en-US">
                <a:latin typeface="Arial"/>
                <a:cs typeface="Arial"/>
              </a:rPr>
              <a:t> on the equipment or systems to be retrofitted/replaced.</a:t>
            </a:r>
          </a:p>
          <a:p>
            <a:pPr>
              <a:lnSpc>
                <a:spcPct val="110000"/>
              </a:lnSpc>
            </a:pPr>
            <a:r>
              <a:rPr lang="en-US" b="1">
                <a:latin typeface="Arial"/>
                <a:cs typeface="Arial"/>
              </a:rPr>
              <a:t>Post-installation:</a:t>
            </a:r>
          </a:p>
          <a:p>
            <a:pPr lvl="1">
              <a:lnSpc>
                <a:spcPct val="110000"/>
              </a:lnSpc>
              <a:buFont typeface="Courier New" panose="02070309020205020404" pitchFamily="49" charset="0"/>
              <a:buChar char="o"/>
            </a:pPr>
            <a:r>
              <a:rPr lang="en-US">
                <a:latin typeface="Arial"/>
                <a:cs typeface="Arial"/>
              </a:rPr>
              <a:t>Year-round facilities: 12 months of post-installation </a:t>
            </a:r>
            <a:r>
              <a:rPr lang="en-US" err="1">
                <a:latin typeface="Arial"/>
                <a:cs typeface="Arial"/>
              </a:rPr>
              <a:t>M&amp;V</a:t>
            </a:r>
            <a:r>
              <a:rPr lang="en-US">
                <a:latin typeface="Arial"/>
                <a:cs typeface="Arial"/>
              </a:rPr>
              <a:t> on the equipment/systems installed.</a:t>
            </a:r>
          </a:p>
          <a:p>
            <a:pPr lvl="1">
              <a:lnSpc>
                <a:spcPct val="110000"/>
              </a:lnSpc>
              <a:buFont typeface="Courier New" panose="02070309020205020404" pitchFamily="49" charset="0"/>
              <a:buChar char="o"/>
            </a:pPr>
            <a:r>
              <a:rPr lang="en-US">
                <a:latin typeface="Arial"/>
                <a:cs typeface="Arial"/>
              </a:rPr>
              <a:t>Seasonal Facilities: Two complete seasons with a minimum of 6 months of post-installation </a:t>
            </a:r>
            <a:r>
              <a:rPr lang="en-US" err="1">
                <a:latin typeface="Arial"/>
                <a:cs typeface="Arial"/>
              </a:rPr>
              <a:t>M&amp;V</a:t>
            </a:r>
            <a:r>
              <a:rPr lang="en-US">
                <a:latin typeface="Arial"/>
                <a:cs typeface="Arial"/>
              </a:rPr>
              <a:t> on the equipment/systems installed.</a:t>
            </a:r>
          </a:p>
          <a:p>
            <a:pPr marL="0" indent="0">
              <a:lnSpc>
                <a:spcPct val="110000"/>
              </a:lnSpc>
              <a:buNone/>
            </a:pPr>
            <a:endParaRPr lang="en-US">
              <a:latin typeface="Arial"/>
              <a:cs typeface="Arial"/>
            </a:endParaRPr>
          </a:p>
          <a:p>
            <a:pPr marL="0" indent="0">
              <a:lnSpc>
                <a:spcPct val="110000"/>
              </a:lnSpc>
              <a:buNone/>
            </a:pPr>
            <a:r>
              <a:rPr lang="en-US">
                <a:latin typeface="Arial"/>
                <a:cs typeface="Arial"/>
              </a:rPr>
              <a:t>Make sure to consider the </a:t>
            </a:r>
            <a:r>
              <a:rPr lang="en-US" err="1">
                <a:latin typeface="Arial"/>
                <a:cs typeface="Arial"/>
              </a:rPr>
              <a:t>M&amp;V</a:t>
            </a:r>
            <a:r>
              <a:rPr lang="en-US">
                <a:latin typeface="Arial"/>
                <a:cs typeface="Arial"/>
              </a:rPr>
              <a:t> requirements when creating proposed budgets and schedules.</a:t>
            </a:r>
          </a:p>
          <a:p>
            <a:endParaRPr lang="en-US" sz="400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D30749D3-8480-E3FA-B8F8-3DDAE4F74FF0}"/>
              </a:ext>
            </a:extLst>
          </p:cNvPr>
          <p:cNvSpPr>
            <a:spLocks noGrp="1"/>
          </p:cNvSpPr>
          <p:nvPr>
            <p:ph type="sldNum" sz="quarter" idx="12"/>
          </p:nvPr>
        </p:nvSpPr>
        <p:spPr>
          <a:xfrm>
            <a:off x="9524999" y="6463234"/>
            <a:ext cx="1803400" cy="365125"/>
          </a:xfrm>
        </p:spPr>
        <p:txBody>
          <a:bodyPr/>
          <a:lstStyle/>
          <a:p>
            <a:fld id="{005C4985-ACD0-2B4C-8981-36243250F268}" type="slidenum">
              <a:rPr lang="en-US" smtClean="0">
                <a:solidFill>
                  <a:schemeClr val="tx1"/>
                </a:solidFill>
              </a:rPr>
              <a:t>26</a:t>
            </a:fld>
            <a:endParaRPr lang="en-US">
              <a:solidFill>
                <a:schemeClr val="tx1"/>
              </a:solidFill>
            </a:endParaRPr>
          </a:p>
        </p:txBody>
      </p:sp>
    </p:spTree>
    <p:extLst>
      <p:ext uri="{BB962C8B-B14F-4D97-AF65-F5344CB8AC3E}">
        <p14:creationId xmlns:p14="http://schemas.microsoft.com/office/powerpoint/2010/main" val="186918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sz="4000" b="1">
                <a:solidFill>
                  <a:srgbClr val="254061"/>
                </a:solidFill>
                <a:latin typeface="Arial"/>
                <a:cs typeface="Arial"/>
              </a:rPr>
              <a:t>Project Schedule (Attachment 4)</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16445" y="1293523"/>
            <a:ext cx="10500317" cy="1666245"/>
          </a:xfrm>
        </p:spPr>
        <p:txBody>
          <a:bodyPr>
            <a:noAutofit/>
          </a:bodyPr>
          <a:lstStyle/>
          <a:p>
            <a:pPr marL="0" indent="0">
              <a:lnSpc>
                <a:spcPct val="100000"/>
              </a:lnSpc>
              <a:buNone/>
            </a:pPr>
            <a:r>
              <a:rPr lang="en-US">
                <a:latin typeface="Arial"/>
                <a:cs typeface="Arial"/>
              </a:rPr>
              <a:t>The Project Schedule must be included in the application and must list all products, meetings, and due dates. </a:t>
            </a:r>
          </a:p>
          <a:p>
            <a:pPr marL="0" indent="0">
              <a:lnSpc>
                <a:spcPct val="100000"/>
              </a:lnSpc>
              <a:buNone/>
            </a:pPr>
            <a:r>
              <a:rPr lang="en-US">
                <a:latin typeface="Arial"/>
                <a:cs typeface="Arial"/>
              </a:rPr>
              <a:t>All work must be scheduled for completion by the anticipated agreement end date.</a:t>
            </a:r>
          </a:p>
        </p:txBody>
      </p:sp>
      <p:pic>
        <p:nvPicPr>
          <p:cNvPr id="3" name="Picture 2" descr="Sample screenshot of attachment 4">
            <a:extLst>
              <a:ext uri="{FF2B5EF4-FFF2-40B4-BE49-F238E27FC236}">
                <a16:creationId xmlns:a16="http://schemas.microsoft.com/office/drawing/2014/main" id="{EA461546-040D-06F5-3E18-58AD736E5D03}"/>
              </a:ext>
            </a:extLst>
          </p:cNvPr>
          <p:cNvPicPr>
            <a:picLocks noChangeAspect="1"/>
          </p:cNvPicPr>
          <p:nvPr/>
        </p:nvPicPr>
        <p:blipFill>
          <a:blip r:embed="rId3"/>
          <a:stretch>
            <a:fillRect/>
          </a:stretch>
        </p:blipFill>
        <p:spPr>
          <a:xfrm>
            <a:off x="1886726" y="3111296"/>
            <a:ext cx="7851702" cy="3429181"/>
          </a:xfrm>
          <a:prstGeom prst="rect">
            <a:avLst/>
          </a:prstGeom>
          <a:effectLst>
            <a:outerShdw blurRad="50800" dist="38100" dir="5400000" algn="t" rotWithShape="0">
              <a:prstClr val="black">
                <a:alpha val="40000"/>
              </a:prstClr>
            </a:outerShdw>
          </a:effectLst>
        </p:spPr>
      </p:pic>
      <p:sp>
        <p:nvSpPr>
          <p:cNvPr id="2" name="Slide Number Placeholder 1">
            <a:extLst>
              <a:ext uri="{FF2B5EF4-FFF2-40B4-BE49-F238E27FC236}">
                <a16:creationId xmlns:a16="http://schemas.microsoft.com/office/drawing/2014/main" id="{351AD8E0-069A-4E02-A99C-299F681EB1FC}"/>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27</a:t>
            </a:fld>
            <a:endParaRPr lang="en-US">
              <a:solidFill>
                <a:schemeClr val="tx1"/>
              </a:solidFill>
            </a:endParaRPr>
          </a:p>
        </p:txBody>
      </p:sp>
    </p:spTree>
    <p:extLst>
      <p:ext uri="{BB962C8B-B14F-4D97-AF65-F5344CB8AC3E}">
        <p14:creationId xmlns:p14="http://schemas.microsoft.com/office/powerpoint/2010/main" val="1685374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5595E-E9CF-8D43-8037-9D802971CBA8}"/>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71C10037-1079-1B97-4872-5A80A2C33426}"/>
              </a:ext>
            </a:extLst>
          </p:cNvPr>
          <p:cNvSpPr>
            <a:spLocks noGrp="1"/>
          </p:cNvSpPr>
          <p:nvPr>
            <p:ph type="title"/>
          </p:nvPr>
        </p:nvSpPr>
        <p:spPr/>
        <p:txBody>
          <a:bodyPr>
            <a:normAutofit/>
          </a:bodyPr>
          <a:lstStyle/>
          <a:p>
            <a:pPr algn="l"/>
            <a:r>
              <a:rPr lang="en-US" sz="4000" b="1">
                <a:solidFill>
                  <a:srgbClr val="254061"/>
                </a:solidFill>
                <a:latin typeface="Arial"/>
                <a:cs typeface="Arial"/>
              </a:rPr>
              <a:t>Budget (Attachment 5)</a:t>
            </a:r>
          </a:p>
        </p:txBody>
      </p:sp>
      <p:sp>
        <p:nvSpPr>
          <p:cNvPr id="8" name="Content Placeholder 5">
            <a:extLst>
              <a:ext uri="{FF2B5EF4-FFF2-40B4-BE49-F238E27FC236}">
                <a16:creationId xmlns:a16="http://schemas.microsoft.com/office/drawing/2014/main" id="{74B2BD72-CC56-DD76-B7F1-FAEA685A56D2}"/>
              </a:ext>
            </a:extLst>
          </p:cNvPr>
          <p:cNvSpPr>
            <a:spLocks noGrp="1"/>
          </p:cNvSpPr>
          <p:nvPr>
            <p:ph idx="1"/>
          </p:nvPr>
        </p:nvSpPr>
        <p:spPr>
          <a:xfrm>
            <a:off x="716445" y="1293523"/>
            <a:ext cx="10500317" cy="5169711"/>
          </a:xfrm>
        </p:spPr>
        <p:txBody>
          <a:bodyPr>
            <a:normAutofit/>
          </a:bodyPr>
          <a:lstStyle/>
          <a:p>
            <a:pPr marL="0" indent="0">
              <a:lnSpc>
                <a:spcPct val="100000"/>
              </a:lnSpc>
              <a:buNone/>
            </a:pPr>
            <a:r>
              <a:rPr lang="en-US" sz="2800">
                <a:latin typeface="Arial"/>
                <a:cs typeface="Arial"/>
              </a:rPr>
              <a:t>The budget identifies how the CEC funds and match funds will be spent to complete the project. Applicants are allowed to procure a third-party subcontractor or utilize in-house staff for </a:t>
            </a:r>
            <a:r>
              <a:rPr lang="en-US" sz="2800" err="1">
                <a:latin typeface="Arial"/>
                <a:cs typeface="Arial"/>
              </a:rPr>
              <a:t>M&amp;V</a:t>
            </a:r>
            <a:r>
              <a:rPr lang="en-US" sz="2800">
                <a:latin typeface="Arial"/>
                <a:cs typeface="Arial"/>
              </a:rPr>
              <a:t> and design engineering. Use of in-house staff is </a:t>
            </a:r>
            <a:r>
              <a:rPr lang="en-US" sz="2800" b="1" u="sng">
                <a:latin typeface="Arial"/>
                <a:cs typeface="Arial"/>
              </a:rPr>
              <a:t>NOT</a:t>
            </a:r>
            <a:r>
              <a:rPr lang="en-US" sz="2800">
                <a:latin typeface="Arial"/>
                <a:cs typeface="Arial"/>
              </a:rPr>
              <a:t> reimbursable.</a:t>
            </a:r>
          </a:p>
          <a:p>
            <a:pPr>
              <a:lnSpc>
                <a:spcPct val="100000"/>
              </a:lnSpc>
            </a:pPr>
            <a:r>
              <a:rPr lang="en-US" sz="2800">
                <a:latin typeface="Arial"/>
                <a:cs typeface="Arial"/>
              </a:rPr>
              <a:t>If there is a third-party subcontractor for </a:t>
            </a:r>
            <a:r>
              <a:rPr lang="en-US" sz="2800" err="1">
                <a:latin typeface="Arial"/>
                <a:cs typeface="Arial"/>
              </a:rPr>
              <a:t>M&amp;V</a:t>
            </a:r>
            <a:r>
              <a:rPr lang="en-US" sz="2800">
                <a:latin typeface="Arial"/>
                <a:cs typeface="Arial"/>
              </a:rPr>
              <a:t>, the budget cannot exceed $99,999.</a:t>
            </a:r>
          </a:p>
          <a:p>
            <a:pPr>
              <a:lnSpc>
                <a:spcPct val="100000"/>
              </a:lnSpc>
            </a:pPr>
            <a:r>
              <a:rPr lang="en-US" sz="2800">
                <a:latin typeface="Arial"/>
                <a:cs typeface="Arial"/>
              </a:rPr>
              <a:t>If there is a third-party subcontractor for design &amp; engineering, the budget cannot exceed $99,999.</a:t>
            </a:r>
          </a:p>
          <a:p>
            <a:pPr>
              <a:lnSpc>
                <a:spcPct val="100000"/>
              </a:lnSpc>
            </a:pPr>
            <a:r>
              <a:rPr lang="en-US" sz="2800">
                <a:latin typeface="Arial"/>
                <a:cs typeface="Arial"/>
              </a:rPr>
              <a:t>Only complete the white cells, and do not delete sheets or rows. </a:t>
            </a:r>
            <a:endParaRPr lang="en-US" sz="2800">
              <a:highlight>
                <a:srgbClr val="FFFF00"/>
              </a:highlight>
              <a:latin typeface="Arial"/>
              <a:cs typeface="Arial"/>
            </a:endParaRPr>
          </a:p>
        </p:txBody>
      </p:sp>
      <p:sp>
        <p:nvSpPr>
          <p:cNvPr id="2" name="Slide Number Placeholder 1">
            <a:extLst>
              <a:ext uri="{FF2B5EF4-FFF2-40B4-BE49-F238E27FC236}">
                <a16:creationId xmlns:a16="http://schemas.microsoft.com/office/drawing/2014/main" id="{D49AFCAF-E609-13C8-92B4-C79EC33ECC2B}"/>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28</a:t>
            </a:fld>
            <a:endParaRPr lang="en-US">
              <a:solidFill>
                <a:schemeClr val="tx1"/>
              </a:solidFill>
            </a:endParaRPr>
          </a:p>
        </p:txBody>
      </p:sp>
    </p:spTree>
    <p:extLst>
      <p:ext uri="{BB962C8B-B14F-4D97-AF65-F5344CB8AC3E}">
        <p14:creationId xmlns:p14="http://schemas.microsoft.com/office/powerpoint/2010/main" val="1708933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a:solidFill>
                  <a:srgbClr val="254061"/>
                </a:solidFill>
                <a:latin typeface="Arial"/>
                <a:cs typeface="Arial"/>
              </a:rPr>
              <a:t>CEQA Compliance (Attachment 6)</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73300" y="1765300"/>
            <a:ext cx="10428430" cy="4242121"/>
          </a:xfrm>
        </p:spPr>
        <p:txBody>
          <a:bodyPr vert="horz" lIns="91440" tIns="45720" rIns="91440" bIns="45720" rtlCol="0" anchor="t">
            <a:normAutofit/>
          </a:bodyPr>
          <a:lstStyle/>
          <a:p>
            <a:pPr marL="0" indent="0">
              <a:lnSpc>
                <a:spcPct val="100000"/>
              </a:lnSpc>
              <a:buNone/>
            </a:pPr>
            <a:r>
              <a:rPr lang="en-US">
                <a:latin typeface="Arial"/>
                <a:cs typeface="Arial"/>
              </a:rPr>
              <a:t>The California Environmental Quality Act (CEQA) Compliance form facilitates the CEC’s evaluation of proposed activities under CEQA.</a:t>
            </a:r>
          </a:p>
          <a:p>
            <a:pPr>
              <a:lnSpc>
                <a:spcPct val="100000"/>
              </a:lnSpc>
            </a:pPr>
            <a:r>
              <a:rPr lang="en-US">
                <a:latin typeface="Arial"/>
                <a:cs typeface="Arial"/>
              </a:rPr>
              <a:t>Requires state and local agencies in California to assess the potential environmental impacts of their proposed actions.</a:t>
            </a:r>
          </a:p>
          <a:p>
            <a:pPr marL="0" indent="0">
              <a:lnSpc>
                <a:spcPct val="100000"/>
              </a:lnSpc>
              <a:buNone/>
            </a:pPr>
            <a:r>
              <a:rPr lang="en-US">
                <a:latin typeface="Arial"/>
                <a:cs typeface="Arial"/>
              </a:rPr>
              <a:t>This form must be completed because </a:t>
            </a:r>
            <a:r>
              <a:rPr lang="en-US" err="1">
                <a:latin typeface="Arial"/>
                <a:cs typeface="Arial"/>
              </a:rPr>
              <a:t>FPIP</a:t>
            </a:r>
            <a:r>
              <a:rPr lang="en-US">
                <a:latin typeface="Arial"/>
                <a:cs typeface="Arial"/>
              </a:rPr>
              <a:t> projects </a:t>
            </a:r>
            <a:r>
              <a:rPr lang="en-US" u="sng">
                <a:latin typeface="Arial"/>
                <a:cs typeface="Arial"/>
              </a:rPr>
              <a:t>are considered </a:t>
            </a:r>
            <a:r>
              <a:rPr lang="en-US">
                <a:latin typeface="Arial"/>
                <a:cs typeface="Arial"/>
              </a:rPr>
              <a:t>“projects” under CEQA. </a:t>
            </a:r>
          </a:p>
          <a:p>
            <a:pPr>
              <a:lnSpc>
                <a:spcPct val="100000"/>
              </a:lnSpc>
            </a:pPr>
            <a:r>
              <a:rPr lang="en-US">
                <a:latin typeface="Arial"/>
                <a:cs typeface="Arial"/>
              </a:rPr>
              <a:t>Failure to complete the CEQA process in a timely manner after the CEC’s Notice of Proposed Award may result in the cancellation of a proposed award.</a:t>
            </a:r>
          </a:p>
        </p:txBody>
      </p:sp>
      <p:sp>
        <p:nvSpPr>
          <p:cNvPr id="2" name="Slide Number Placeholder 1">
            <a:extLst>
              <a:ext uri="{FF2B5EF4-FFF2-40B4-BE49-F238E27FC236}">
                <a16:creationId xmlns:a16="http://schemas.microsoft.com/office/drawing/2014/main" id="{EB8AB454-A12B-46ED-ABB5-E4020480E8D3}"/>
              </a:ext>
            </a:extLst>
          </p:cNvPr>
          <p:cNvSpPr>
            <a:spLocks noGrp="1"/>
          </p:cNvSpPr>
          <p:nvPr>
            <p:ph type="sldNum" sz="quarter" idx="12"/>
          </p:nvPr>
        </p:nvSpPr>
        <p:spPr>
          <a:xfrm>
            <a:off x="9495017" y="6463234"/>
            <a:ext cx="1803400" cy="365125"/>
          </a:xfrm>
        </p:spPr>
        <p:txBody>
          <a:bodyPr/>
          <a:lstStyle/>
          <a:p>
            <a:fld id="{005C4985-ACD0-2B4C-8981-36243250F268}" type="slidenum">
              <a:rPr lang="en-US" smtClean="0">
                <a:solidFill>
                  <a:schemeClr val="tx1"/>
                </a:solidFill>
              </a:rPr>
              <a:t>29</a:t>
            </a:fld>
            <a:endParaRPr lang="en-US">
              <a:solidFill>
                <a:schemeClr val="tx1"/>
              </a:solidFill>
            </a:endParaRPr>
          </a:p>
        </p:txBody>
      </p:sp>
    </p:spTree>
    <p:extLst>
      <p:ext uri="{BB962C8B-B14F-4D97-AF65-F5344CB8AC3E}">
        <p14:creationId xmlns:p14="http://schemas.microsoft.com/office/powerpoint/2010/main" val="3285064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Housekeeping</a:t>
            </a:r>
          </a:p>
        </p:txBody>
      </p:sp>
      <p:sp>
        <p:nvSpPr>
          <p:cNvPr id="5" name="Slide Number Placeholder 4"/>
          <p:cNvSpPr>
            <a:spLocks noGrp="1"/>
          </p:cNvSpPr>
          <p:nvPr>
            <p:ph type="sldNum" sz="quarter" idx="12"/>
          </p:nvPr>
        </p:nvSpPr>
        <p:spPr>
          <a:xfrm>
            <a:off x="9569969" y="6463234"/>
            <a:ext cx="1803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7" name="Content Placeholder 5">
            <a:extLst>
              <a:ext uri="{FF2B5EF4-FFF2-40B4-BE49-F238E27FC236}">
                <a16:creationId xmlns:a16="http://schemas.microsoft.com/office/drawing/2014/main" id="{9B912184-A9F8-4AB9-A395-9F6E5FACAE21}"/>
              </a:ext>
            </a:extLst>
          </p:cNvPr>
          <p:cNvSpPr txBox="1">
            <a:spLocks/>
          </p:cNvSpPr>
          <p:nvPr/>
        </p:nvSpPr>
        <p:spPr>
          <a:xfrm>
            <a:off x="609600" y="1275907"/>
            <a:ext cx="10972800" cy="534502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spcBef>
                <a:spcPct val="20000"/>
              </a:spcBef>
              <a:spcAft>
                <a:spcPts val="0"/>
              </a:spcAft>
              <a:buClrTx/>
              <a:buSzTx/>
              <a:buNone/>
              <a:tabLst/>
              <a:defRPr/>
            </a:pPr>
            <a:r>
              <a:rPr lang="en-US" b="1" u="sng">
                <a:solidFill>
                  <a:schemeClr val="accent1">
                    <a:lumMod val="50000"/>
                  </a:schemeClr>
                </a:solidFill>
                <a:latin typeface="Arial" panose="020B0604020202020204" pitchFamily="34" charset="0"/>
                <a:ea typeface="+mj-ea"/>
                <a:cs typeface="Arial" panose="020B0604020202020204" pitchFamily="34" charset="0"/>
              </a:rPr>
              <a:t>This workshop will be recorded.</a:t>
            </a:r>
          </a:p>
          <a:p>
            <a:pPr marL="0" marR="0" lvl="0" indent="0" algn="l" defTabSz="457200" rtl="0" eaLnBrk="1" fontAlgn="auto" latinLnBrk="0" hangingPunct="1">
              <a:spcBef>
                <a:spcPts val="0"/>
              </a:spcBef>
              <a:spcAft>
                <a:spcPts val="0"/>
              </a:spcAft>
              <a:buClrTx/>
              <a:buSzTx/>
              <a:buNone/>
              <a:tabLst/>
              <a:defRPr/>
            </a:pPr>
            <a:r>
              <a:rPr lang="en-US" sz="2800">
                <a:solidFill>
                  <a:schemeClr val="accent1">
                    <a:lumMod val="50000"/>
                  </a:schemeClr>
                </a:solidFill>
                <a:latin typeface="Arial" panose="020B0604020202020204" pitchFamily="34" charset="0"/>
                <a:ea typeface="+mj-ea"/>
                <a:cs typeface="Arial" panose="020B0604020202020204" pitchFamily="34" charset="0"/>
              </a:rPr>
              <a:t>Attendees will be muted during the presentation. Please write your questions in the Q&amp;A window. </a:t>
            </a:r>
          </a:p>
          <a:p>
            <a:pPr marL="0" marR="0" lvl="0" indent="0" algn="l" defTabSz="457200" rtl="0" eaLnBrk="1" fontAlgn="auto" latinLnBrk="0" hangingPunct="1">
              <a:spcBef>
                <a:spcPct val="20000"/>
              </a:spcBef>
              <a:spcAft>
                <a:spcPts val="0"/>
              </a:spcAft>
              <a:buClrTx/>
              <a:buSzTx/>
              <a:buNone/>
              <a:tabLst/>
              <a:defRPr/>
            </a:pPr>
            <a:endParaRPr lang="en-US" sz="600">
              <a:solidFill>
                <a:schemeClr val="accent1">
                  <a:lumMod val="50000"/>
                </a:schemeClr>
              </a:solidFill>
              <a:latin typeface="Arial" panose="020B0604020202020204" pitchFamily="34" charset="0"/>
              <a:ea typeface="+mj-ea"/>
              <a:cs typeface="Arial" panose="020B0604020202020204" pitchFamily="34" charset="0"/>
            </a:endParaRPr>
          </a:p>
          <a:p>
            <a:pPr marL="0" marR="0" lvl="0" indent="0" algn="l" defTabSz="457200" rtl="0" eaLnBrk="1" fontAlgn="auto" latinLnBrk="0" hangingPunct="1">
              <a:spcBef>
                <a:spcPct val="20000"/>
              </a:spcBef>
              <a:spcAft>
                <a:spcPts val="0"/>
              </a:spcAft>
              <a:buClrTx/>
              <a:buSzTx/>
              <a:buNone/>
              <a:tabLst/>
              <a:defRPr/>
            </a:pPr>
            <a:r>
              <a:rPr lang="en-US" sz="2800">
                <a:solidFill>
                  <a:schemeClr val="accent1">
                    <a:lumMod val="50000"/>
                  </a:schemeClr>
                </a:solidFill>
                <a:latin typeface="Arial" panose="020B0604020202020204" pitchFamily="34" charset="0"/>
                <a:ea typeface="+mj-ea"/>
                <a:cs typeface="Arial" panose="020B0604020202020204" pitchFamily="34" charset="0"/>
              </a:rPr>
              <a:t>Virtual participation options:</a:t>
            </a:r>
          </a:p>
          <a:p>
            <a:pPr marL="857250" lvl="1" indent="-457200">
              <a:spcBef>
                <a:spcPts val="0"/>
              </a:spcBef>
              <a:buFont typeface="Courier New" panose="02070309020205020404" pitchFamily="49" charset="0"/>
              <a:buChar char="o"/>
              <a:defRPr/>
            </a:pPr>
            <a:r>
              <a:rPr lang="en-US" sz="2200">
                <a:solidFill>
                  <a:schemeClr val="accent1">
                    <a:lumMod val="50000"/>
                  </a:schemeClr>
                </a:solidFill>
                <a:latin typeface="Arial" panose="020B0604020202020204" pitchFamily="34" charset="0"/>
                <a:ea typeface="+mj-ea"/>
                <a:cs typeface="Arial" panose="020B0604020202020204" pitchFamily="34" charset="0"/>
              </a:rPr>
              <a:t>Write questions in the Q&amp;A window</a:t>
            </a:r>
          </a:p>
          <a:p>
            <a:pPr marL="857250" lvl="1" indent="-457200">
              <a:spcBef>
                <a:spcPts val="0"/>
              </a:spcBef>
              <a:buFont typeface="Courier New" panose="02070309020205020404" pitchFamily="49" charset="0"/>
              <a:buChar char="o"/>
              <a:defRPr/>
            </a:pPr>
            <a:r>
              <a:rPr lang="en-US" sz="2200">
                <a:solidFill>
                  <a:schemeClr val="accent1">
                    <a:lumMod val="50000"/>
                  </a:schemeClr>
                </a:solidFill>
                <a:latin typeface="Arial" panose="020B0604020202020204" pitchFamily="34" charset="0"/>
                <a:ea typeface="+mj-ea"/>
                <a:cs typeface="Arial" panose="020B0604020202020204" pitchFamily="34" charset="0"/>
              </a:rPr>
              <a:t>Raised hand on Zoom </a:t>
            </a:r>
          </a:p>
          <a:p>
            <a:pPr marL="857250" lvl="1" indent="-457200">
              <a:spcBef>
                <a:spcPts val="0"/>
              </a:spcBef>
              <a:buFont typeface="Courier New" panose="02070309020205020404" pitchFamily="49" charset="0"/>
              <a:buChar char="o"/>
              <a:defRPr/>
            </a:pPr>
            <a:r>
              <a:rPr lang="en-US" sz="2200">
                <a:solidFill>
                  <a:schemeClr val="accent1">
                    <a:lumMod val="50000"/>
                  </a:schemeClr>
                </a:solidFill>
                <a:latin typeface="Arial"/>
                <a:ea typeface="+mj-ea"/>
                <a:cs typeface="Arial"/>
              </a:rPr>
              <a:t>Press *6 on the telephone during the Q&amp;A period </a:t>
            </a:r>
          </a:p>
          <a:p>
            <a:pPr marL="0" marR="0" lvl="0" indent="0" algn="l" defTabSz="457200" rtl="0" eaLnBrk="1" fontAlgn="auto" latinLnBrk="0" hangingPunct="1">
              <a:spcBef>
                <a:spcPts val="0"/>
              </a:spcBef>
              <a:spcAft>
                <a:spcPts val="0"/>
              </a:spcAft>
              <a:buClrTx/>
              <a:buSzTx/>
              <a:buNone/>
              <a:tabLst/>
              <a:defRPr/>
            </a:pPr>
            <a:endParaRPr lang="en-US" sz="1800">
              <a:solidFill>
                <a:schemeClr val="accent1">
                  <a:lumMod val="50000"/>
                </a:schemeClr>
              </a:solidFill>
              <a:latin typeface="Arial" panose="020B0604020202020204" pitchFamily="34" charset="0"/>
              <a:ea typeface="+mj-ea"/>
              <a:cs typeface="Arial" panose="020B0604020202020204" pitchFamily="34" charset="0"/>
            </a:endParaRPr>
          </a:p>
          <a:p>
            <a:pPr marL="0" marR="0" lvl="0" indent="0" algn="l" defTabSz="457200" rtl="0" eaLnBrk="1" fontAlgn="auto" latinLnBrk="0" hangingPunct="1">
              <a:spcBef>
                <a:spcPts val="0"/>
              </a:spcBef>
              <a:spcAft>
                <a:spcPts val="0"/>
              </a:spcAft>
              <a:buClrTx/>
              <a:buSzTx/>
              <a:buNone/>
              <a:tabLst/>
              <a:defRPr/>
            </a:pPr>
            <a:r>
              <a:rPr lang="en-US" sz="2800">
                <a:solidFill>
                  <a:schemeClr val="accent1">
                    <a:lumMod val="50000"/>
                  </a:schemeClr>
                </a:solidFill>
                <a:latin typeface="Arial" panose="020B0604020202020204" pitchFamily="34" charset="0"/>
                <a:ea typeface="+mj-ea"/>
                <a:cs typeface="Arial" panose="020B0604020202020204" pitchFamily="34" charset="0"/>
              </a:rPr>
              <a:t>Updates to solicitation documents will be posted on the Grant Funding Opportunity’s webpage: </a:t>
            </a:r>
            <a:r>
              <a:rPr lang="en-US" sz="2800">
                <a:solidFill>
                  <a:schemeClr val="accent1">
                    <a:lumMod val="50000"/>
                  </a:schemeClr>
                </a:solidFill>
                <a:latin typeface="Arial" panose="020B0604020202020204" pitchFamily="34" charset="0"/>
                <a:ea typeface="+mj-ea"/>
                <a:cs typeface="Arial" panose="020B0604020202020204" pitchFamily="34" charset="0"/>
                <a:hlinkClick r:id="rId3"/>
              </a:rPr>
              <a:t>https://www.energy.ca.gov/solicitations/2025-06/food-production-investment-program-fpip-2025</a:t>
            </a:r>
            <a:r>
              <a:rPr lang="en-US" sz="2800">
                <a:solidFill>
                  <a:schemeClr val="accent1">
                    <a:lumMod val="50000"/>
                  </a:schemeClr>
                </a:solidFill>
                <a:latin typeface="Arial" panose="020B0604020202020204" pitchFamily="34" charset="0"/>
                <a:ea typeface="+mj-ea"/>
                <a:cs typeface="Arial" panose="020B0604020202020204" pitchFamily="34" charset="0"/>
              </a:rPr>
              <a:t> </a:t>
            </a:r>
          </a:p>
        </p:txBody>
      </p:sp>
      <p:pic>
        <p:nvPicPr>
          <p:cNvPr id="8" name="Picture 7" descr="Zoom functions showing Chat, Raise Hand, and Q&amp;A. ">
            <a:extLst>
              <a:ext uri="{FF2B5EF4-FFF2-40B4-BE49-F238E27FC236}">
                <a16:creationId xmlns:a16="http://schemas.microsoft.com/office/drawing/2014/main" id="{22BAEBD7-D28B-32A0-7AA6-BD2D8CC2EA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7055" y="3022490"/>
            <a:ext cx="2695575" cy="7334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A833F421-0A54-E5A2-9A27-47A3E4052483}"/>
              </a:ext>
              <a:ext uri="{C183D7F6-B498-43B3-948B-1728B52AA6E4}">
                <adec:decorative xmlns:adec="http://schemas.microsoft.com/office/drawing/2017/decorative" val="1"/>
              </a:ext>
            </a:extLst>
          </p:cNvPr>
          <p:cNvSpPr/>
          <p:nvPr/>
        </p:nvSpPr>
        <p:spPr>
          <a:xfrm>
            <a:off x="8910190" y="2946453"/>
            <a:ext cx="2287325" cy="96509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72907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27145-6163-D582-F1A7-02EC07119531}"/>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ABDFA997-66D3-F024-FA3E-3072AEC02064}"/>
              </a:ext>
            </a:extLst>
          </p:cNvPr>
          <p:cNvSpPr>
            <a:spLocks noGrp="1"/>
          </p:cNvSpPr>
          <p:nvPr>
            <p:ph type="title"/>
          </p:nvPr>
        </p:nvSpPr>
        <p:spPr/>
        <p:txBody>
          <a:bodyPr>
            <a:noAutofit/>
          </a:bodyPr>
          <a:lstStyle/>
          <a:p>
            <a:pPr algn="l"/>
            <a:r>
              <a:rPr lang="en-US" sz="3600" b="1">
                <a:solidFill>
                  <a:srgbClr val="254061"/>
                </a:solidFill>
                <a:latin typeface="Arial"/>
                <a:cs typeface="Arial"/>
              </a:rPr>
              <a:t>Commitment and Support Letters (Attachment 7)</a:t>
            </a:r>
          </a:p>
        </p:txBody>
      </p:sp>
      <p:sp>
        <p:nvSpPr>
          <p:cNvPr id="8" name="Content Placeholder 5">
            <a:extLst>
              <a:ext uri="{FF2B5EF4-FFF2-40B4-BE49-F238E27FC236}">
                <a16:creationId xmlns:a16="http://schemas.microsoft.com/office/drawing/2014/main" id="{70240720-9351-44E2-636E-944916DDE1E5}"/>
              </a:ext>
            </a:extLst>
          </p:cNvPr>
          <p:cNvSpPr>
            <a:spLocks noGrp="1"/>
          </p:cNvSpPr>
          <p:nvPr>
            <p:ph idx="1"/>
          </p:nvPr>
        </p:nvSpPr>
        <p:spPr>
          <a:xfrm>
            <a:off x="773300" y="1555442"/>
            <a:ext cx="10758300" cy="4654858"/>
          </a:xfrm>
        </p:spPr>
        <p:txBody>
          <a:bodyPr vert="horz" lIns="91440" tIns="45720" rIns="91440" bIns="45720" rtlCol="0" anchor="t">
            <a:normAutofit fontScale="85000" lnSpcReduction="10000"/>
          </a:bodyPr>
          <a:lstStyle/>
          <a:p>
            <a:pPr marL="0" indent="0">
              <a:lnSpc>
                <a:spcPct val="110000"/>
              </a:lnSpc>
              <a:buNone/>
            </a:pPr>
            <a:r>
              <a:rPr lang="en-US">
                <a:latin typeface="Arial"/>
                <a:cs typeface="Arial"/>
              </a:rPr>
              <a:t>Commitment Letters are mandatory and will be used for the application screening:</a:t>
            </a:r>
          </a:p>
          <a:p>
            <a:pPr>
              <a:lnSpc>
                <a:spcPct val="110000"/>
              </a:lnSpc>
            </a:pPr>
            <a:r>
              <a:rPr lang="en-US">
                <a:latin typeface="Arial"/>
                <a:cs typeface="Arial"/>
              </a:rPr>
              <a:t>A commitment letter commits an entity or individual to provide the match funding described in the letter – even the </a:t>
            </a:r>
            <a:r>
              <a:rPr lang="en-US" b="1" u="sng">
                <a:latin typeface="Arial"/>
                <a:cs typeface="Arial"/>
              </a:rPr>
              <a:t>applicant</a:t>
            </a:r>
            <a:r>
              <a:rPr lang="en-US">
                <a:latin typeface="Arial"/>
                <a:cs typeface="Arial"/>
              </a:rPr>
              <a:t>.</a:t>
            </a:r>
          </a:p>
          <a:p>
            <a:pPr>
              <a:lnSpc>
                <a:spcPct val="110000"/>
              </a:lnSpc>
            </a:pPr>
            <a:r>
              <a:rPr lang="en-US">
                <a:latin typeface="Arial"/>
                <a:cs typeface="Arial"/>
              </a:rPr>
              <a:t>Letters that are not submitted by the deadline will not be reviewed and counted towards meeting the requirement specified.</a:t>
            </a:r>
          </a:p>
          <a:p>
            <a:pPr>
              <a:lnSpc>
                <a:spcPct val="110000"/>
              </a:lnSpc>
            </a:pPr>
            <a:r>
              <a:rPr lang="en-US">
                <a:latin typeface="Arial"/>
                <a:cs typeface="Arial"/>
              </a:rPr>
              <a:t>Applicants must submit a match funding commitment letter signed by each representative of the entity or individual that is committing to providing match funding.</a:t>
            </a:r>
          </a:p>
          <a:p>
            <a:pPr marL="0" indent="0">
              <a:lnSpc>
                <a:spcPct val="110000"/>
              </a:lnSpc>
              <a:buNone/>
            </a:pPr>
            <a:r>
              <a:rPr lang="en-US">
                <a:latin typeface="Arial"/>
                <a:cs typeface="Arial"/>
              </a:rPr>
              <a:t>All letters must total the required match amount. Letter(s) must:</a:t>
            </a:r>
          </a:p>
          <a:p>
            <a:pPr marL="914400" lvl="1" indent="-457200">
              <a:lnSpc>
                <a:spcPct val="110000"/>
              </a:lnSpc>
              <a:buFont typeface="+mj-lt"/>
              <a:buAutoNum type="arabicPeriod"/>
            </a:pPr>
            <a:r>
              <a:rPr lang="en-US">
                <a:latin typeface="Arial"/>
                <a:cs typeface="Arial"/>
              </a:rPr>
              <a:t>Identify sources of funds</a:t>
            </a:r>
          </a:p>
          <a:p>
            <a:pPr marL="914400" lvl="1" indent="-457200">
              <a:lnSpc>
                <a:spcPct val="110000"/>
              </a:lnSpc>
              <a:buAutoNum type="arabicPeriod"/>
            </a:pPr>
            <a:r>
              <a:rPr lang="en-US">
                <a:latin typeface="Arial"/>
                <a:cs typeface="Arial"/>
              </a:rPr>
              <a:t>Justify the dollar value claimed</a:t>
            </a:r>
          </a:p>
          <a:p>
            <a:pPr marL="914400" lvl="1" indent="-457200">
              <a:lnSpc>
                <a:spcPct val="110000"/>
              </a:lnSpc>
              <a:buFont typeface="+mj-lt"/>
              <a:buAutoNum type="arabicPeriod"/>
            </a:pPr>
            <a:r>
              <a:rPr lang="en-US">
                <a:latin typeface="Arial"/>
                <a:cs typeface="Arial"/>
              </a:rPr>
              <a:t>Guarantee the availability of the funds for the project</a:t>
            </a:r>
          </a:p>
          <a:p>
            <a:pPr marL="914400" lvl="1" indent="-457200">
              <a:lnSpc>
                <a:spcPct val="110000"/>
              </a:lnSpc>
              <a:buAutoNum type="arabicPeriod"/>
            </a:pPr>
            <a:r>
              <a:rPr lang="en-US">
                <a:latin typeface="Arial"/>
                <a:cs typeface="Arial"/>
              </a:rPr>
              <a:t>Identify a strategy for replacing the funds if they are significantly reduced or lost</a:t>
            </a:r>
          </a:p>
          <a:p>
            <a:endParaRPr lang="en-US" sz="2200">
              <a:latin typeface="Arial"/>
              <a:cs typeface="Arial"/>
            </a:endParaRPr>
          </a:p>
        </p:txBody>
      </p:sp>
      <p:sp>
        <p:nvSpPr>
          <p:cNvPr id="2" name="Slide Number Placeholder 1">
            <a:extLst>
              <a:ext uri="{FF2B5EF4-FFF2-40B4-BE49-F238E27FC236}">
                <a16:creationId xmlns:a16="http://schemas.microsoft.com/office/drawing/2014/main" id="{6D261A28-7E7B-A774-DC37-A3E5B82137EA}"/>
              </a:ext>
            </a:extLst>
          </p:cNvPr>
          <p:cNvSpPr>
            <a:spLocks noGrp="1"/>
          </p:cNvSpPr>
          <p:nvPr>
            <p:ph type="sldNum" sz="quarter" idx="12"/>
          </p:nvPr>
        </p:nvSpPr>
        <p:spPr>
          <a:xfrm>
            <a:off x="9495017" y="6463234"/>
            <a:ext cx="1803400" cy="365125"/>
          </a:xfrm>
        </p:spPr>
        <p:txBody>
          <a:bodyPr/>
          <a:lstStyle/>
          <a:p>
            <a:fld id="{005C4985-ACD0-2B4C-8981-36243250F268}" type="slidenum">
              <a:rPr lang="en-US" smtClean="0">
                <a:solidFill>
                  <a:schemeClr val="tx1"/>
                </a:solidFill>
              </a:rPr>
              <a:t>30</a:t>
            </a:fld>
            <a:endParaRPr lang="en-US">
              <a:solidFill>
                <a:schemeClr val="tx1"/>
              </a:solidFill>
            </a:endParaRPr>
          </a:p>
        </p:txBody>
      </p:sp>
    </p:spTree>
    <p:extLst>
      <p:ext uri="{BB962C8B-B14F-4D97-AF65-F5344CB8AC3E}">
        <p14:creationId xmlns:p14="http://schemas.microsoft.com/office/powerpoint/2010/main" val="4213071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1906A-4421-EF69-1E63-D897D9C8F33E}"/>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E2DBBAD-6B30-93D8-26AE-8F193EBCE296}"/>
              </a:ext>
            </a:extLst>
          </p:cNvPr>
          <p:cNvSpPr>
            <a:spLocks noGrp="1"/>
          </p:cNvSpPr>
          <p:nvPr>
            <p:ph type="title"/>
          </p:nvPr>
        </p:nvSpPr>
        <p:spPr/>
        <p:txBody>
          <a:bodyPr>
            <a:noAutofit/>
          </a:bodyPr>
          <a:lstStyle/>
          <a:p>
            <a:pPr algn="l"/>
            <a:r>
              <a:rPr lang="en-US" sz="3600" b="1">
                <a:solidFill>
                  <a:srgbClr val="254061"/>
                </a:solidFill>
                <a:latin typeface="Arial"/>
                <a:cs typeface="Arial"/>
              </a:rPr>
              <a:t>Commitment and Support Letters (Attachment 7) </a:t>
            </a:r>
          </a:p>
        </p:txBody>
      </p:sp>
      <p:sp>
        <p:nvSpPr>
          <p:cNvPr id="8" name="Content Placeholder 5">
            <a:extLst>
              <a:ext uri="{FF2B5EF4-FFF2-40B4-BE49-F238E27FC236}">
                <a16:creationId xmlns:a16="http://schemas.microsoft.com/office/drawing/2014/main" id="{9E2FD361-D5E0-D9A3-279E-A033B60AA54C}"/>
              </a:ext>
            </a:extLst>
          </p:cNvPr>
          <p:cNvSpPr>
            <a:spLocks noGrp="1"/>
          </p:cNvSpPr>
          <p:nvPr>
            <p:ph idx="1"/>
          </p:nvPr>
        </p:nvSpPr>
        <p:spPr>
          <a:xfrm>
            <a:off x="773300" y="1555442"/>
            <a:ext cx="10428430" cy="4781858"/>
          </a:xfrm>
        </p:spPr>
        <p:txBody>
          <a:bodyPr>
            <a:normAutofit/>
          </a:bodyPr>
          <a:lstStyle/>
          <a:p>
            <a:pPr marL="0" indent="0">
              <a:lnSpc>
                <a:spcPct val="100000"/>
              </a:lnSpc>
              <a:buNone/>
            </a:pPr>
            <a:r>
              <a:rPr lang="en-US">
                <a:latin typeface="Arial"/>
                <a:cs typeface="Arial"/>
              </a:rPr>
              <a:t>Support Letters are optional and may be used for scoring:</a:t>
            </a:r>
          </a:p>
          <a:p>
            <a:pPr>
              <a:lnSpc>
                <a:spcPct val="100000"/>
              </a:lnSpc>
            </a:pPr>
            <a:r>
              <a:rPr lang="en-US">
                <a:latin typeface="Arial"/>
                <a:cs typeface="Arial"/>
              </a:rPr>
              <a:t>A support letter details an entity or individual’s support for the project.</a:t>
            </a:r>
          </a:p>
          <a:p>
            <a:pPr>
              <a:lnSpc>
                <a:spcPct val="100000"/>
              </a:lnSpc>
            </a:pPr>
            <a:r>
              <a:rPr lang="en-US">
                <a:latin typeface="Arial"/>
                <a:cs typeface="Arial"/>
              </a:rPr>
              <a:t>Letters that are not submitted by the application deadline will not be reviewed and counted towards meeting the requirement specified.</a:t>
            </a:r>
          </a:p>
          <a:p>
            <a:pPr marL="0" indent="0">
              <a:lnSpc>
                <a:spcPct val="100000"/>
              </a:lnSpc>
              <a:buNone/>
            </a:pPr>
            <a:r>
              <a:rPr lang="en-US">
                <a:latin typeface="Arial"/>
                <a:cs typeface="Arial"/>
              </a:rPr>
              <a:t>Applicants may include support letters from project stakeholders (i.e., an entity or individual that will benefit from or be involved in the project) that:</a:t>
            </a:r>
          </a:p>
          <a:p>
            <a:pPr marL="914400" lvl="1" indent="-457200">
              <a:lnSpc>
                <a:spcPct val="100000"/>
              </a:lnSpc>
              <a:buFont typeface="+mj-lt"/>
              <a:buAutoNum type="arabicPeriod"/>
            </a:pPr>
            <a:r>
              <a:rPr lang="en-US">
                <a:latin typeface="Arial"/>
                <a:cs typeface="Arial"/>
              </a:rPr>
              <a:t>Describes the stakeholder’s interest or involvement in the project;</a:t>
            </a:r>
          </a:p>
          <a:p>
            <a:pPr marL="914400" lvl="1" indent="-457200">
              <a:lnSpc>
                <a:spcPct val="100000"/>
              </a:lnSpc>
              <a:buFont typeface="+mj-lt"/>
              <a:buAutoNum type="arabicPeriod"/>
            </a:pPr>
            <a:r>
              <a:rPr lang="en-US">
                <a:latin typeface="Arial"/>
                <a:cs typeface="Arial"/>
              </a:rPr>
              <a:t>Indicates the extent to which the project has the support of the relevant industry and/or community-based organizations; and</a:t>
            </a:r>
          </a:p>
          <a:p>
            <a:pPr marL="914400" lvl="1" indent="-457200">
              <a:lnSpc>
                <a:spcPct val="100000"/>
              </a:lnSpc>
              <a:buFont typeface="+mj-lt"/>
              <a:buAutoNum type="arabicPeriod"/>
            </a:pPr>
            <a:r>
              <a:rPr lang="en-US">
                <a:latin typeface="Arial"/>
                <a:cs typeface="Arial"/>
              </a:rPr>
              <a:t>Describes any support it intends (but does not necessarily commit) to provide for the project.</a:t>
            </a:r>
          </a:p>
        </p:txBody>
      </p:sp>
      <p:sp>
        <p:nvSpPr>
          <p:cNvPr id="2" name="Slide Number Placeholder 1">
            <a:extLst>
              <a:ext uri="{FF2B5EF4-FFF2-40B4-BE49-F238E27FC236}">
                <a16:creationId xmlns:a16="http://schemas.microsoft.com/office/drawing/2014/main" id="{B9A1DD92-BAB2-46B8-AA21-B9FBC0697E75}"/>
              </a:ext>
            </a:extLst>
          </p:cNvPr>
          <p:cNvSpPr>
            <a:spLocks noGrp="1"/>
          </p:cNvSpPr>
          <p:nvPr>
            <p:ph type="sldNum" sz="quarter" idx="12"/>
          </p:nvPr>
        </p:nvSpPr>
        <p:spPr>
          <a:xfrm>
            <a:off x="9495017" y="6463234"/>
            <a:ext cx="1803400" cy="365125"/>
          </a:xfrm>
        </p:spPr>
        <p:txBody>
          <a:bodyPr/>
          <a:lstStyle/>
          <a:p>
            <a:fld id="{005C4985-ACD0-2B4C-8981-36243250F268}" type="slidenum">
              <a:rPr lang="en-US" smtClean="0">
                <a:solidFill>
                  <a:schemeClr val="tx1"/>
                </a:solidFill>
              </a:rPr>
              <a:t>31</a:t>
            </a:fld>
            <a:endParaRPr lang="en-US">
              <a:solidFill>
                <a:schemeClr val="tx1"/>
              </a:solidFill>
            </a:endParaRPr>
          </a:p>
        </p:txBody>
      </p:sp>
    </p:spTree>
    <p:extLst>
      <p:ext uri="{BB962C8B-B14F-4D97-AF65-F5344CB8AC3E}">
        <p14:creationId xmlns:p14="http://schemas.microsoft.com/office/powerpoint/2010/main" val="4117497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5E04F-5EBD-DD3D-57D0-2B5C3BB71A82}"/>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7617DFEB-64C1-1896-D06D-AE26160EAA6D}"/>
              </a:ext>
            </a:extLst>
          </p:cNvPr>
          <p:cNvSpPr>
            <a:spLocks noGrp="1"/>
          </p:cNvSpPr>
          <p:nvPr>
            <p:ph type="title"/>
          </p:nvPr>
        </p:nvSpPr>
        <p:spPr/>
        <p:txBody>
          <a:bodyPr>
            <a:noAutofit/>
          </a:bodyPr>
          <a:lstStyle/>
          <a:p>
            <a:pPr algn="l"/>
            <a:r>
              <a:rPr lang="en-US" sz="3600" b="1">
                <a:solidFill>
                  <a:srgbClr val="254061"/>
                </a:solidFill>
                <a:latin typeface="Arial"/>
                <a:cs typeface="Arial"/>
              </a:rPr>
              <a:t>Quantification and Reporting Requirements</a:t>
            </a:r>
          </a:p>
        </p:txBody>
      </p:sp>
      <p:sp>
        <p:nvSpPr>
          <p:cNvPr id="11" name="Content Placeholder 5">
            <a:extLst>
              <a:ext uri="{FF2B5EF4-FFF2-40B4-BE49-F238E27FC236}">
                <a16:creationId xmlns:a16="http://schemas.microsoft.com/office/drawing/2014/main" id="{AD425978-BC8E-B8E7-03F4-80FE69B0FC52}"/>
              </a:ext>
            </a:extLst>
          </p:cNvPr>
          <p:cNvSpPr>
            <a:spLocks noGrp="1"/>
          </p:cNvSpPr>
          <p:nvPr/>
        </p:nvSpPr>
        <p:spPr>
          <a:xfrm>
            <a:off x="635914" y="1436405"/>
            <a:ext cx="6144085" cy="492127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n-US" sz="2200">
                <a:latin typeface="Arial"/>
                <a:cs typeface="Arial"/>
              </a:rPr>
              <a:t>The California Air Resources Board (CARB) creates a quantification tool and reporting template for every CCI program.</a:t>
            </a:r>
          </a:p>
          <a:p>
            <a:pPr>
              <a:lnSpc>
                <a:spcPct val="100000"/>
              </a:lnSpc>
            </a:pPr>
            <a:r>
              <a:rPr lang="en-US" sz="2200">
                <a:latin typeface="Arial"/>
                <a:cs typeface="Arial"/>
              </a:rPr>
              <a:t>Awarded projects are required to fill out the tool periodically.</a:t>
            </a:r>
          </a:p>
          <a:p>
            <a:pPr>
              <a:lnSpc>
                <a:spcPct val="100000"/>
              </a:lnSpc>
            </a:pPr>
            <a:r>
              <a:rPr lang="en-US" sz="2200">
                <a:latin typeface="Arial"/>
                <a:cs typeface="Arial"/>
              </a:rPr>
              <a:t>The tool must be filled out with each application.</a:t>
            </a:r>
          </a:p>
          <a:p>
            <a:pPr marL="0" indent="0">
              <a:lnSpc>
                <a:spcPct val="100000"/>
              </a:lnSpc>
              <a:buNone/>
            </a:pPr>
            <a:r>
              <a:rPr lang="en-US" sz="2200">
                <a:latin typeface="Arial"/>
                <a:cs typeface="Arial"/>
              </a:rPr>
              <a:t>The quantification tool for FPIP is located in the “Energy” Project Type of the CCI Quantification, Benefits, and Reporting Materials webpage at </a:t>
            </a:r>
            <a:r>
              <a:rPr lang="en-US" sz="2200">
                <a:latin typeface="Arial"/>
                <a:cs typeface="Arial"/>
                <a:hlinkClick r:id="rId2"/>
              </a:rPr>
              <a:t>http://www.caclimateinvestments.ca.gov/tools</a:t>
            </a:r>
            <a:r>
              <a:rPr lang="en-US" sz="2200">
                <a:latin typeface="Arial"/>
                <a:cs typeface="Arial"/>
              </a:rPr>
              <a:t>.</a:t>
            </a:r>
          </a:p>
          <a:p>
            <a:endParaRPr lang="en-US">
              <a:latin typeface="Arial"/>
              <a:cs typeface="Arial"/>
            </a:endParaRPr>
          </a:p>
        </p:txBody>
      </p:sp>
      <p:pic>
        <p:nvPicPr>
          <p:cNvPr id="4" name="Picture 3" descr="CARB's CCI Investment tools website">
            <a:extLst>
              <a:ext uri="{FF2B5EF4-FFF2-40B4-BE49-F238E27FC236}">
                <a16:creationId xmlns:a16="http://schemas.microsoft.com/office/drawing/2014/main" id="{46A86E29-16B1-3728-5615-617757EBD459}"/>
              </a:ext>
            </a:extLst>
          </p:cNvPr>
          <p:cNvPicPr>
            <a:picLocks noChangeAspect="1"/>
          </p:cNvPicPr>
          <p:nvPr/>
        </p:nvPicPr>
        <p:blipFill>
          <a:blip r:embed="rId3"/>
          <a:stretch>
            <a:fillRect/>
          </a:stretch>
        </p:blipFill>
        <p:spPr>
          <a:xfrm>
            <a:off x="7388962" y="1161594"/>
            <a:ext cx="3670511" cy="2408864"/>
          </a:xfrm>
          <a:prstGeom prst="rect">
            <a:avLst/>
          </a:prstGeom>
        </p:spPr>
      </p:pic>
      <p:pic>
        <p:nvPicPr>
          <p:cNvPr id="9" name="Picture 8" descr="FPIP calculator tool link on CARB's CCI Investment tools website">
            <a:extLst>
              <a:ext uri="{FF2B5EF4-FFF2-40B4-BE49-F238E27FC236}">
                <a16:creationId xmlns:a16="http://schemas.microsoft.com/office/drawing/2014/main" id="{A3FADEF9-458E-564D-B915-C138496057FF}"/>
              </a:ext>
            </a:extLst>
          </p:cNvPr>
          <p:cNvPicPr>
            <a:picLocks noChangeAspect="1"/>
          </p:cNvPicPr>
          <p:nvPr/>
        </p:nvPicPr>
        <p:blipFill>
          <a:blip r:embed="rId4"/>
          <a:stretch>
            <a:fillRect/>
          </a:stretch>
        </p:blipFill>
        <p:spPr>
          <a:xfrm>
            <a:off x="7074326" y="3570458"/>
            <a:ext cx="4841382" cy="2892776"/>
          </a:xfrm>
          <a:prstGeom prst="rect">
            <a:avLst/>
          </a:prstGeom>
        </p:spPr>
      </p:pic>
      <p:sp>
        <p:nvSpPr>
          <p:cNvPr id="13" name="Rectangle: Rounded Corners 12" descr="Emphasizing energy project type">
            <a:extLst>
              <a:ext uri="{FF2B5EF4-FFF2-40B4-BE49-F238E27FC236}">
                <a16:creationId xmlns:a16="http://schemas.microsoft.com/office/drawing/2014/main" id="{75A42FF1-B725-B51C-43B5-95CD9E3AA171}"/>
              </a:ext>
              <a:ext uri="{C183D7F6-B498-43B3-948B-1728B52AA6E4}">
                <adec:decorative xmlns:adec="http://schemas.microsoft.com/office/drawing/2017/decorative" val="0"/>
              </a:ext>
            </a:extLst>
          </p:cNvPr>
          <p:cNvSpPr/>
          <p:nvPr/>
        </p:nvSpPr>
        <p:spPr>
          <a:xfrm>
            <a:off x="7173009" y="4542378"/>
            <a:ext cx="1355172" cy="688761"/>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descr="Visual of FPIP calculator tool link">
            <a:extLst>
              <a:ext uri="{FF2B5EF4-FFF2-40B4-BE49-F238E27FC236}">
                <a16:creationId xmlns:a16="http://schemas.microsoft.com/office/drawing/2014/main" id="{F30DAF7F-9F89-0FA6-15EB-A5D7174E9A80}"/>
              </a:ext>
            </a:extLst>
          </p:cNvPr>
          <p:cNvSpPr/>
          <p:nvPr/>
        </p:nvSpPr>
        <p:spPr>
          <a:xfrm>
            <a:off x="6188725" y="5697923"/>
            <a:ext cx="885601" cy="5570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C4AE1D1-828C-4057-7BB7-7430A111FEA6}"/>
              </a:ext>
            </a:extLst>
          </p:cNvPr>
          <p:cNvSpPr>
            <a:spLocks noGrp="1"/>
          </p:cNvSpPr>
          <p:nvPr>
            <p:ph type="sldNum" sz="quarter" idx="12"/>
          </p:nvPr>
        </p:nvSpPr>
        <p:spPr>
          <a:xfrm>
            <a:off x="9495017" y="6463234"/>
            <a:ext cx="1803400" cy="365125"/>
          </a:xfrm>
        </p:spPr>
        <p:txBody>
          <a:bodyPr/>
          <a:lstStyle/>
          <a:p>
            <a:fld id="{005C4985-ACD0-2B4C-8981-36243250F268}" type="slidenum">
              <a:rPr lang="en-US" smtClean="0">
                <a:solidFill>
                  <a:schemeClr val="tx1"/>
                </a:solidFill>
              </a:rPr>
              <a:t>32</a:t>
            </a:fld>
            <a:endParaRPr lang="en-US">
              <a:solidFill>
                <a:schemeClr val="tx1"/>
              </a:solidFill>
            </a:endParaRPr>
          </a:p>
        </p:txBody>
      </p:sp>
    </p:spTree>
    <p:extLst>
      <p:ext uri="{BB962C8B-B14F-4D97-AF65-F5344CB8AC3E}">
        <p14:creationId xmlns:p14="http://schemas.microsoft.com/office/powerpoint/2010/main" val="1816997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F3B1C-31E0-90CD-5D6D-30849246FD55}"/>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DA4D34AB-119C-1233-019D-A16EC60F63BD}"/>
              </a:ext>
            </a:extLst>
          </p:cNvPr>
          <p:cNvSpPr>
            <a:spLocks noGrp="1"/>
          </p:cNvSpPr>
          <p:nvPr>
            <p:ph type="title"/>
          </p:nvPr>
        </p:nvSpPr>
        <p:spPr/>
        <p:txBody>
          <a:bodyPr>
            <a:noAutofit/>
          </a:bodyPr>
          <a:lstStyle/>
          <a:p>
            <a:pPr algn="l"/>
            <a:r>
              <a:rPr lang="en-US" sz="3600" b="1">
                <a:solidFill>
                  <a:srgbClr val="254061"/>
                </a:solidFill>
                <a:latin typeface="Arial"/>
                <a:cs typeface="Arial"/>
              </a:rPr>
              <a:t>FPIP Benefits Calculator (Attachment 8)</a:t>
            </a:r>
          </a:p>
        </p:txBody>
      </p:sp>
      <p:sp>
        <p:nvSpPr>
          <p:cNvPr id="8" name="Content Placeholder 5">
            <a:extLst>
              <a:ext uri="{FF2B5EF4-FFF2-40B4-BE49-F238E27FC236}">
                <a16:creationId xmlns:a16="http://schemas.microsoft.com/office/drawing/2014/main" id="{181A8394-B34D-36E0-EEE9-944E9BD62AB5}"/>
              </a:ext>
            </a:extLst>
          </p:cNvPr>
          <p:cNvSpPr>
            <a:spLocks noGrp="1"/>
          </p:cNvSpPr>
          <p:nvPr>
            <p:ph idx="1"/>
          </p:nvPr>
        </p:nvSpPr>
        <p:spPr>
          <a:xfrm>
            <a:off x="773300" y="1555443"/>
            <a:ext cx="10428430" cy="2305357"/>
          </a:xfrm>
        </p:spPr>
        <p:txBody>
          <a:bodyPr>
            <a:normAutofit fontScale="92500" lnSpcReduction="20000"/>
          </a:bodyPr>
          <a:lstStyle/>
          <a:p>
            <a:pPr marL="0" indent="0">
              <a:lnSpc>
                <a:spcPct val="110000"/>
              </a:lnSpc>
              <a:buNone/>
            </a:pPr>
            <a:r>
              <a:rPr lang="en-US">
                <a:latin typeface="Arial"/>
                <a:cs typeface="Arial"/>
              </a:rPr>
              <a:t>The </a:t>
            </a:r>
            <a:r>
              <a:rPr lang="en-US" err="1">
                <a:latin typeface="Arial"/>
                <a:cs typeface="Arial"/>
              </a:rPr>
              <a:t>FPIP</a:t>
            </a:r>
            <a:r>
              <a:rPr lang="en-US">
                <a:latin typeface="Arial"/>
                <a:cs typeface="Arial"/>
              </a:rPr>
              <a:t> Benefits Calculator Tool uses inputs such as energy use and project lifetime to estimate benefits for each project.</a:t>
            </a:r>
          </a:p>
          <a:p>
            <a:pPr>
              <a:lnSpc>
                <a:spcPct val="110000"/>
              </a:lnSpc>
            </a:pPr>
            <a:r>
              <a:rPr lang="en-US" err="1">
                <a:latin typeface="Arial"/>
                <a:cs typeface="Arial"/>
              </a:rPr>
              <a:t>MEASUR</a:t>
            </a:r>
            <a:r>
              <a:rPr lang="en-US">
                <a:latin typeface="Arial"/>
                <a:cs typeface="Arial"/>
              </a:rPr>
              <a:t> and </a:t>
            </a:r>
            <a:r>
              <a:rPr lang="en-US" err="1">
                <a:latin typeface="Arial"/>
                <a:cs typeface="Arial"/>
              </a:rPr>
              <a:t>AIRMaster</a:t>
            </a:r>
            <a:r>
              <a:rPr lang="en-US">
                <a:latin typeface="Arial"/>
                <a:cs typeface="Arial"/>
              </a:rPr>
              <a:t>+ provide the inputs for most project types.</a:t>
            </a:r>
          </a:p>
          <a:p>
            <a:pPr>
              <a:lnSpc>
                <a:spcPct val="110000"/>
              </a:lnSpc>
            </a:pPr>
            <a:r>
              <a:rPr lang="en-US">
                <a:latin typeface="Arial"/>
                <a:cs typeface="Arial"/>
              </a:rPr>
              <a:t>Motor and low-GWP refrigerant projects have their own input tabs.</a:t>
            </a:r>
          </a:p>
          <a:p>
            <a:pPr>
              <a:lnSpc>
                <a:spcPct val="110000"/>
              </a:lnSpc>
            </a:pPr>
            <a:r>
              <a:rPr lang="en-US">
                <a:latin typeface="Arial"/>
                <a:cs typeface="Arial"/>
              </a:rPr>
              <a:t>Outputs include GHG emission reductions, energy savings, and criteria pollutant emission reductions.</a:t>
            </a:r>
          </a:p>
        </p:txBody>
      </p:sp>
      <p:pic>
        <p:nvPicPr>
          <p:cNvPr id="4" name="Picture 3" descr="Visual of CARB's Benefits Calculator">
            <a:extLst>
              <a:ext uri="{FF2B5EF4-FFF2-40B4-BE49-F238E27FC236}">
                <a16:creationId xmlns:a16="http://schemas.microsoft.com/office/drawing/2014/main" id="{2B545A18-54CE-C631-40D3-7A0CEB000858}"/>
              </a:ext>
            </a:extLst>
          </p:cNvPr>
          <p:cNvPicPr>
            <a:picLocks noChangeAspect="1"/>
          </p:cNvPicPr>
          <p:nvPr/>
        </p:nvPicPr>
        <p:blipFill>
          <a:blip r:embed="rId2"/>
          <a:stretch>
            <a:fillRect/>
          </a:stretch>
        </p:blipFill>
        <p:spPr>
          <a:xfrm>
            <a:off x="1627188" y="3868738"/>
            <a:ext cx="8239125" cy="2600325"/>
          </a:xfrm>
          <a:prstGeom prst="rect">
            <a:avLst/>
          </a:prstGeom>
        </p:spPr>
      </p:pic>
      <p:sp>
        <p:nvSpPr>
          <p:cNvPr id="2" name="Slide Number Placeholder 1">
            <a:extLst>
              <a:ext uri="{FF2B5EF4-FFF2-40B4-BE49-F238E27FC236}">
                <a16:creationId xmlns:a16="http://schemas.microsoft.com/office/drawing/2014/main" id="{7158B619-2FB3-7088-3935-DAF5ED984C34}"/>
              </a:ext>
            </a:extLst>
          </p:cNvPr>
          <p:cNvSpPr>
            <a:spLocks noGrp="1"/>
          </p:cNvSpPr>
          <p:nvPr>
            <p:ph type="sldNum" sz="quarter" idx="12"/>
          </p:nvPr>
        </p:nvSpPr>
        <p:spPr>
          <a:xfrm>
            <a:off x="9495017" y="6463234"/>
            <a:ext cx="1803400" cy="365125"/>
          </a:xfrm>
        </p:spPr>
        <p:txBody>
          <a:bodyPr/>
          <a:lstStyle/>
          <a:p>
            <a:fld id="{005C4985-ACD0-2B4C-8981-36243250F268}" type="slidenum">
              <a:rPr lang="en-US" smtClean="0">
                <a:solidFill>
                  <a:schemeClr val="tx1"/>
                </a:solidFill>
              </a:rPr>
              <a:t>33</a:t>
            </a:fld>
            <a:endParaRPr lang="en-US">
              <a:solidFill>
                <a:schemeClr val="tx1"/>
              </a:solidFill>
            </a:endParaRPr>
          </a:p>
        </p:txBody>
      </p:sp>
    </p:spTree>
    <p:extLst>
      <p:ext uri="{BB962C8B-B14F-4D97-AF65-F5344CB8AC3E}">
        <p14:creationId xmlns:p14="http://schemas.microsoft.com/office/powerpoint/2010/main" val="3526074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a:solidFill>
                  <a:srgbClr val="254061"/>
                </a:solidFill>
                <a:latin typeface="Arial"/>
                <a:cs typeface="Arial"/>
              </a:rPr>
              <a:t>Application Submission Process </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414068" y="1275907"/>
            <a:ext cx="5778754" cy="4607535"/>
          </a:xfrm>
        </p:spPr>
        <p:txBody>
          <a:bodyPr vert="horz" lIns="91440" tIns="45720" rIns="91440" bIns="45720" rtlCol="0" anchor="t">
            <a:noAutofit/>
          </a:bodyPr>
          <a:lstStyle/>
          <a:p>
            <a:pPr>
              <a:lnSpc>
                <a:spcPct val="100000"/>
              </a:lnSpc>
            </a:pPr>
            <a:r>
              <a:rPr lang="en-US">
                <a:latin typeface="Arial"/>
                <a:cs typeface="Arial"/>
              </a:rPr>
              <a:t>Applications will be submitted through the Energy Commission Agreement Management System (ECAMS) at: </a:t>
            </a:r>
            <a:r>
              <a:rPr lang="en-US">
                <a:solidFill>
                  <a:srgbClr val="ED861F"/>
                </a:solidFill>
                <a:latin typeface="Arial"/>
                <a:cs typeface="Arial"/>
                <a:hlinkClick r:id="rId3">
                  <a:extLst>
                    <a:ext uri="{A12FA001-AC4F-418D-AE19-62706E023703}">
                      <ahyp:hlinkClr xmlns:ahyp="http://schemas.microsoft.com/office/drawing/2018/hyperlinkcolor" val="tx"/>
                    </a:ext>
                  </a:extLst>
                </a:hlinkClick>
              </a:rPr>
              <a:t>https://ecams.energy.ca.gov/</a:t>
            </a:r>
            <a:r>
              <a:rPr lang="en-US">
                <a:solidFill>
                  <a:srgbClr val="ED861F"/>
                </a:solidFill>
                <a:latin typeface="Arial"/>
                <a:cs typeface="Arial"/>
              </a:rPr>
              <a:t> </a:t>
            </a:r>
          </a:p>
          <a:p>
            <a:pPr>
              <a:lnSpc>
                <a:spcPct val="100000"/>
              </a:lnSpc>
            </a:pPr>
            <a:endParaRPr lang="en-US" b="1">
              <a:solidFill>
                <a:schemeClr val="accent1">
                  <a:lumMod val="75000"/>
                </a:schemeClr>
              </a:solidFill>
              <a:latin typeface="Arial"/>
              <a:cs typeface="Arial" panose="020B0604020202020204"/>
            </a:endParaRPr>
          </a:p>
          <a:p>
            <a:pPr>
              <a:lnSpc>
                <a:spcPct val="100000"/>
              </a:lnSpc>
            </a:pPr>
            <a:r>
              <a:rPr lang="en-US" b="1">
                <a:latin typeface="Arial"/>
                <a:cs typeface="Arial"/>
              </a:rPr>
              <a:t>Applicants must have or create a user account to submit a solicitation application.</a:t>
            </a:r>
            <a:r>
              <a:rPr lang="en-US">
                <a:latin typeface="Arial"/>
                <a:cs typeface="Arial"/>
              </a:rPr>
              <a:t> To create an account, please see the guidance User Registration Instructions at: </a:t>
            </a:r>
            <a:r>
              <a:rPr lang="en-US">
                <a:hlinkClick r:id="rId4"/>
              </a:rPr>
              <a:t>https://www.energy.ca.gov/media/7893</a:t>
            </a:r>
            <a:endParaRPr lang="en-US" u="sng">
              <a:solidFill>
                <a:schemeClr val="accent1">
                  <a:lumMod val="75000"/>
                </a:schemeClr>
              </a:solidFill>
              <a:latin typeface="Arial"/>
              <a:cs typeface="Arial" panose="020B0604020202020204"/>
              <a:hlinkClick r:id="rId4">
                <a:extLst>
                  <a:ext uri="{A12FA001-AC4F-418D-AE19-62706E023703}">
                    <ahyp:hlinkClr xmlns:ahyp="http://schemas.microsoft.com/office/drawing/2018/hyperlinkcolor" val="tx"/>
                  </a:ext>
                </a:extLst>
              </a:hlinkClick>
            </a:endParaRPr>
          </a:p>
        </p:txBody>
      </p:sp>
      <p:pic>
        <p:nvPicPr>
          <p:cNvPr id="6" name="Picture 5">
            <a:extLst>
              <a:ext uri="{FF2B5EF4-FFF2-40B4-BE49-F238E27FC236}">
                <a16:creationId xmlns:a16="http://schemas.microsoft.com/office/drawing/2014/main" id="{19E6985F-1BC1-AB67-B9BD-DD038E8EF9F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192822" y="1952070"/>
            <a:ext cx="5698649" cy="3272590"/>
          </a:xfrm>
          <a:prstGeom prst="rect">
            <a:avLst/>
          </a:prstGeom>
          <a:ln>
            <a:no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1F240E51-0A64-31C7-AF1A-CBCBA3FAC7DC}"/>
              </a:ext>
            </a:extLst>
          </p:cNvPr>
          <p:cNvSpPr txBox="1"/>
          <p:nvPr/>
        </p:nvSpPr>
        <p:spPr>
          <a:xfrm>
            <a:off x="585537" y="6182028"/>
            <a:ext cx="9494907" cy="646331"/>
          </a:xfrm>
          <a:prstGeom prst="rect">
            <a:avLst/>
          </a:prstGeom>
          <a:noFill/>
        </p:spPr>
        <p:txBody>
          <a:bodyPr wrap="none" rtlCol="0">
            <a:spAutoFit/>
          </a:bodyPr>
          <a:lstStyle/>
          <a:p>
            <a:r>
              <a:rPr lang="en-US" sz="1800">
                <a:solidFill>
                  <a:schemeClr val="tx2"/>
                </a:solidFill>
                <a:latin typeface="Arial"/>
                <a:cs typeface="Arial" panose="020B0604020202020204"/>
              </a:rPr>
              <a:t>Note: One account manager per organization, but users can be added by account manager</a:t>
            </a:r>
          </a:p>
          <a:p>
            <a:endParaRPr lang="en-US"/>
          </a:p>
        </p:txBody>
      </p:sp>
      <p:sp>
        <p:nvSpPr>
          <p:cNvPr id="2" name="Slide Number Placeholder 1">
            <a:extLst>
              <a:ext uri="{FF2B5EF4-FFF2-40B4-BE49-F238E27FC236}">
                <a16:creationId xmlns:a16="http://schemas.microsoft.com/office/drawing/2014/main" id="{657BDD27-6947-4FD4-A572-578326FEA73B}"/>
              </a:ext>
            </a:extLst>
          </p:cNvPr>
          <p:cNvSpPr>
            <a:spLocks noGrp="1"/>
          </p:cNvSpPr>
          <p:nvPr>
            <p:ph type="sldNum" sz="quarter" idx="12"/>
          </p:nvPr>
        </p:nvSpPr>
        <p:spPr>
          <a:xfrm>
            <a:off x="9659911" y="6463234"/>
            <a:ext cx="1803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01775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a:solidFill>
                  <a:srgbClr val="254061"/>
                </a:solidFill>
                <a:latin typeface="Arial"/>
                <a:cs typeface="Arial"/>
              </a:rPr>
              <a:t>Application Submission Process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414068" y="1514032"/>
            <a:ext cx="11180993" cy="985126"/>
          </a:xfrm>
        </p:spPr>
        <p:txBody>
          <a:bodyPr vert="horz" lIns="91440" tIns="45720" rIns="91440" bIns="45720" rtlCol="0" anchor="t">
            <a:noAutofit/>
          </a:bodyPr>
          <a:lstStyle/>
          <a:p>
            <a:pPr>
              <a:lnSpc>
                <a:spcPct val="100000"/>
              </a:lnSpc>
            </a:pPr>
            <a:r>
              <a:rPr lang="en-US" sz="2600">
                <a:solidFill>
                  <a:schemeClr val="tx2"/>
                </a:solidFill>
                <a:latin typeface="Arial   "/>
                <a:ea typeface="+mn-lt"/>
                <a:cs typeface="+mn-lt"/>
              </a:rPr>
              <a:t>For detailed instructions on application submittal, please see the </a:t>
            </a:r>
            <a:r>
              <a:rPr lang="en-US" sz="2600" i="1">
                <a:solidFill>
                  <a:schemeClr val="tx2"/>
                </a:solidFill>
                <a:latin typeface="Arial   "/>
                <a:ea typeface="+mn-lt"/>
                <a:cs typeface="+mn-lt"/>
              </a:rPr>
              <a:t>Applying for a Solicitation </a:t>
            </a:r>
            <a:r>
              <a:rPr lang="en-US" sz="2600">
                <a:solidFill>
                  <a:schemeClr val="tx2"/>
                </a:solidFill>
                <a:latin typeface="Arial   "/>
                <a:ea typeface="+mn-lt"/>
                <a:cs typeface="+mn-lt"/>
              </a:rPr>
              <a:t>at: </a:t>
            </a:r>
            <a:r>
              <a:rPr lang="en-US" sz="2600">
                <a:solidFill>
                  <a:srgbClr val="ED861F"/>
                </a:solidFill>
                <a:hlinkClick r:id="rId3"/>
              </a:rPr>
              <a:t>https://www.energy.ca.gov/media/7956</a:t>
            </a:r>
            <a:endParaRPr lang="en-US" sz="2600">
              <a:solidFill>
                <a:srgbClr val="ED861F"/>
              </a:solidFill>
            </a:endParaRPr>
          </a:p>
        </p:txBody>
      </p:sp>
      <p:sp>
        <p:nvSpPr>
          <p:cNvPr id="3" name="TextBox 2">
            <a:extLst>
              <a:ext uri="{FF2B5EF4-FFF2-40B4-BE49-F238E27FC236}">
                <a16:creationId xmlns:a16="http://schemas.microsoft.com/office/drawing/2014/main" id="{38327880-10CC-6763-40E3-90E3907F4968}"/>
              </a:ext>
            </a:extLst>
          </p:cNvPr>
          <p:cNvSpPr txBox="1"/>
          <p:nvPr/>
        </p:nvSpPr>
        <p:spPr>
          <a:xfrm>
            <a:off x="398344" y="2680695"/>
            <a:ext cx="5697656" cy="27699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ts val="1000"/>
              </a:spcBef>
              <a:buFont typeface="Arial"/>
              <a:buChar char="•"/>
            </a:pPr>
            <a:r>
              <a:rPr lang="en-US" sz="2600">
                <a:solidFill>
                  <a:schemeClr val="tx2"/>
                </a:solidFill>
              </a:rPr>
              <a:t>Both referenced guidance documents are available at:  </a:t>
            </a:r>
            <a:r>
              <a:rPr lang="en-US" sz="2600">
                <a:solidFill>
                  <a:srgbClr val="F49100"/>
                </a:solidFill>
                <a:hlinkClick r:id="rId4">
                  <a:extLst>
                    <a:ext uri="{A12FA001-AC4F-418D-AE19-62706E023703}">
                      <ahyp:hlinkClr xmlns:ahyp="http://schemas.microsoft.com/office/drawing/2018/hyperlinkcolor" val="tx"/>
                    </a:ext>
                  </a:extLst>
                </a:hlinkClick>
              </a:rPr>
              <a:t>https://www.energy.ca.gov/funding-opportunities/</a:t>
            </a:r>
            <a:r>
              <a:rPr lang="en-US" sz="2600">
                <a:solidFill>
                  <a:srgbClr val="ED861F"/>
                </a:solidFill>
                <a:hlinkClick r:id="rId4">
                  <a:extLst>
                    <a:ext uri="{A12FA001-AC4F-418D-AE19-62706E023703}">
                      <ahyp:hlinkClr xmlns:ahyp="http://schemas.microsoft.com/office/drawing/2018/hyperlinkcolor" val="tx"/>
                    </a:ext>
                  </a:extLst>
                </a:hlinkClick>
              </a:rPr>
              <a:t>funding-resources</a:t>
            </a:r>
            <a:r>
              <a:rPr lang="en-US" sz="2600">
                <a:solidFill>
                  <a:srgbClr val="ED861F"/>
                </a:solidFill>
              </a:rPr>
              <a:t> </a:t>
            </a:r>
            <a:r>
              <a:rPr lang="en-US" sz="2600">
                <a:solidFill>
                  <a:schemeClr val="tx2"/>
                </a:solidFill>
              </a:rPr>
              <a:t>under General Funding Information.</a:t>
            </a:r>
            <a:endParaRPr lang="en-US" sz="2600">
              <a:solidFill>
                <a:schemeClr val="tx2"/>
              </a:solidFill>
              <a:ea typeface="+mn-lt"/>
              <a:cs typeface="+mn-lt"/>
            </a:endParaRPr>
          </a:p>
          <a:p>
            <a:pPr algn="l"/>
            <a:endParaRPr lang="en-US">
              <a:cs typeface="Arial"/>
            </a:endParaRPr>
          </a:p>
        </p:txBody>
      </p:sp>
      <p:grpSp>
        <p:nvGrpSpPr>
          <p:cNvPr id="4" name="Group 3" descr="Screen shot of website with a red box to show where the Energy Commission Agreement Management Systems (ECAMS) on the General Funding Information could be found.">
            <a:extLst>
              <a:ext uri="{FF2B5EF4-FFF2-40B4-BE49-F238E27FC236}">
                <a16:creationId xmlns:a16="http://schemas.microsoft.com/office/drawing/2014/main" id="{012420E3-0174-352A-E911-0A54FC348E82}"/>
              </a:ext>
            </a:extLst>
          </p:cNvPr>
          <p:cNvGrpSpPr/>
          <p:nvPr/>
        </p:nvGrpSpPr>
        <p:grpSpPr>
          <a:xfrm>
            <a:off x="6404554" y="2637270"/>
            <a:ext cx="5058757" cy="2400508"/>
            <a:chOff x="3183754" y="2762454"/>
            <a:chExt cx="6386113" cy="2400508"/>
          </a:xfrm>
        </p:grpSpPr>
        <p:pic>
          <p:nvPicPr>
            <p:cNvPr id="5" name="Picture 4">
              <a:extLst>
                <a:ext uri="{FF2B5EF4-FFF2-40B4-BE49-F238E27FC236}">
                  <a16:creationId xmlns:a16="http://schemas.microsoft.com/office/drawing/2014/main" id="{2CB4809F-D1EC-11DB-2837-591732A07A5C}"/>
                </a:ext>
              </a:extLst>
            </p:cNvPr>
            <p:cNvPicPr>
              <a:picLocks noChangeAspect="1"/>
            </p:cNvPicPr>
            <p:nvPr/>
          </p:nvPicPr>
          <p:blipFill>
            <a:blip r:embed="rId5"/>
            <a:stretch>
              <a:fillRect/>
            </a:stretch>
          </p:blipFill>
          <p:spPr>
            <a:xfrm>
              <a:off x="3183754" y="2762454"/>
              <a:ext cx="6386113" cy="24005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6DD1A64C-316F-DD28-77C7-8D4B089C9DF5}"/>
                </a:ext>
              </a:extLst>
            </p:cNvPr>
            <p:cNvSpPr/>
            <p:nvPr/>
          </p:nvSpPr>
          <p:spPr>
            <a:xfrm>
              <a:off x="3343275" y="4243388"/>
              <a:ext cx="4929188" cy="8143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1C4603E0-CA3E-BDA3-8F16-FD090BB4A62E}"/>
              </a:ext>
            </a:extLst>
          </p:cNvPr>
          <p:cNvSpPr txBox="1"/>
          <p:nvPr/>
        </p:nvSpPr>
        <p:spPr>
          <a:xfrm>
            <a:off x="398344" y="5428255"/>
            <a:ext cx="9181300" cy="1292662"/>
          </a:xfrm>
          <a:prstGeom prst="rect">
            <a:avLst/>
          </a:prstGeom>
          <a:noFill/>
        </p:spPr>
        <p:txBody>
          <a:bodyPr wrap="square">
            <a:spAutoFit/>
          </a:bodyPr>
          <a:lstStyle/>
          <a:p>
            <a:pPr marL="285750" indent="-285750">
              <a:buFont typeface="Arial" panose="020B0604020202020204" pitchFamily="34" charset="0"/>
              <a:buChar char="•"/>
              <a:tabLst>
                <a:tab pos="285750" algn="l"/>
              </a:tabLst>
            </a:pPr>
            <a:r>
              <a:rPr lang="en-US" sz="2600">
                <a:solidFill>
                  <a:schemeClr val="tx2"/>
                </a:solidFill>
                <a:latin typeface="Arial   "/>
                <a:cs typeface="Arial"/>
              </a:rPr>
              <a:t>Questions about the ECAMS system should be directed to: </a:t>
            </a:r>
            <a:r>
              <a:rPr lang="en-US" sz="2600">
                <a:solidFill>
                  <a:srgbClr val="ED861F"/>
                </a:solidFill>
                <a:latin typeface="Arial   "/>
                <a:cs typeface="Arial"/>
                <a:hlinkClick r:id="rId6">
                  <a:extLst>
                    <a:ext uri="{A12FA001-AC4F-418D-AE19-62706E023703}">
                      <ahyp:hlinkClr xmlns:ahyp="http://schemas.microsoft.com/office/drawing/2018/hyperlinkcolor" val="tx"/>
                    </a:ext>
                  </a:extLst>
                </a:hlinkClick>
              </a:rPr>
              <a:t>ECAMS.SalesforceSupport@Energy.ca.gov</a:t>
            </a:r>
            <a:r>
              <a:rPr lang="en-US" sz="2600">
                <a:solidFill>
                  <a:srgbClr val="ED861F"/>
                </a:solidFill>
                <a:latin typeface="Arial   "/>
                <a:cs typeface="Arial"/>
              </a:rPr>
              <a:t> </a:t>
            </a:r>
          </a:p>
          <a:p>
            <a:endParaRPr lang="en-US" sz="2600">
              <a:solidFill>
                <a:srgbClr val="ED861F"/>
              </a:solidFill>
              <a:latin typeface="Arial   "/>
              <a:cs typeface="Arial"/>
            </a:endParaRPr>
          </a:p>
        </p:txBody>
      </p:sp>
      <p:sp>
        <p:nvSpPr>
          <p:cNvPr id="2" name="Slide Number Placeholder 1">
            <a:extLst>
              <a:ext uri="{FF2B5EF4-FFF2-40B4-BE49-F238E27FC236}">
                <a16:creationId xmlns:a16="http://schemas.microsoft.com/office/drawing/2014/main" id="{657BDD27-6947-4FD4-A572-578326FEA73B}"/>
              </a:ext>
            </a:extLst>
          </p:cNvPr>
          <p:cNvSpPr>
            <a:spLocks noGrp="1"/>
          </p:cNvSpPr>
          <p:nvPr>
            <p:ph type="sldNum" sz="quarter" idx="12"/>
          </p:nvPr>
        </p:nvSpPr>
        <p:spPr>
          <a:xfrm>
            <a:off x="9659911" y="6463234"/>
            <a:ext cx="1803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6955204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1399822" y="237067"/>
            <a:ext cx="9953978" cy="1038840"/>
          </a:xfrm>
        </p:spPr>
        <p:txBody>
          <a:bodyPr anchor="ctr">
            <a:normAutofit/>
          </a:bodyPr>
          <a:lstStyle/>
          <a:p>
            <a:r>
              <a:rPr lang="en-US" sz="3600" b="1">
                <a:solidFill>
                  <a:srgbClr val="254061"/>
                </a:solidFill>
                <a:latin typeface="Arial"/>
                <a:cs typeface="Arial"/>
              </a:rPr>
              <a:t>Application Submission Process (</a:t>
            </a:r>
            <a:r>
              <a:rPr lang="en-US" sz="3600" b="1" err="1">
                <a:solidFill>
                  <a:srgbClr val="254061"/>
                </a:solidFill>
                <a:latin typeface="Arial"/>
                <a:cs typeface="Arial"/>
              </a:rPr>
              <a:t>con’t</a:t>
            </a:r>
            <a:r>
              <a:rPr lang="en-US" sz="3600" b="1">
                <a:solidFill>
                  <a:srgbClr val="254061"/>
                </a:solidFill>
                <a:latin typeface="Arial"/>
                <a:cs typeface="Arial"/>
              </a:rPr>
              <a:t>) </a:t>
            </a:r>
            <a:endParaRPr lang="en-US" sz="3600">
              <a:latin typeface="Arial" panose="020B0604020202020204" pitchFamily="34" charset="0"/>
              <a:cs typeface="Arial" panose="020B0604020202020204" pitchFamily="34" charset="0"/>
            </a:endParaRP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sz="half" idx="1"/>
          </p:nvPr>
        </p:nvSpPr>
        <p:spPr>
          <a:xfrm>
            <a:off x="204094" y="1736725"/>
            <a:ext cx="5181600" cy="4351338"/>
          </a:xfrm>
        </p:spPr>
        <p:txBody>
          <a:bodyPr vert="horz" lIns="91440" tIns="45720" rIns="91440" bIns="45720" rtlCol="0">
            <a:normAutofit fontScale="92500" lnSpcReduction="10000"/>
          </a:bodyPr>
          <a:lstStyle/>
          <a:p>
            <a:pPr>
              <a:lnSpc>
                <a:spcPct val="110000"/>
              </a:lnSpc>
            </a:pPr>
            <a:r>
              <a:rPr lang="en-US"/>
              <a:t>Electronic files, other than those requiring signatures, must be consistent with the specific file format provided in the solicitation.</a:t>
            </a:r>
          </a:p>
          <a:p>
            <a:pPr>
              <a:lnSpc>
                <a:spcPct val="110000"/>
              </a:lnSpc>
            </a:pPr>
            <a:r>
              <a:rPr lang="en-US"/>
              <a:t>Application documents should meet formatting requirements, and page recommendations as specified in the solicitation manual.</a:t>
            </a:r>
          </a:p>
          <a:p>
            <a:pPr>
              <a:lnSpc>
                <a:spcPct val="110000"/>
              </a:lnSpc>
            </a:pPr>
            <a:r>
              <a:rPr lang="en-US"/>
              <a:t>Attachments requiring signatures may be signed, scanned, and submitted in PDF format. </a:t>
            </a:r>
          </a:p>
        </p:txBody>
      </p:sp>
      <p:pic>
        <p:nvPicPr>
          <p:cNvPr id="3" name="Picture 2" descr="Screenshot sample of ECAMS document submission. ">
            <a:extLst>
              <a:ext uri="{FF2B5EF4-FFF2-40B4-BE49-F238E27FC236}">
                <a16:creationId xmlns:a16="http://schemas.microsoft.com/office/drawing/2014/main" id="{131CA894-FAC0-AAF4-7F43-4CEF4D75D570}"/>
              </a:ext>
            </a:extLst>
          </p:cNvPr>
          <p:cNvPicPr>
            <a:picLocks noChangeAspect="1"/>
          </p:cNvPicPr>
          <p:nvPr/>
        </p:nvPicPr>
        <p:blipFill>
          <a:blip r:embed="rId3"/>
          <a:stretch>
            <a:fillRect/>
          </a:stretch>
        </p:blipFill>
        <p:spPr>
          <a:xfrm>
            <a:off x="5563046" y="1736724"/>
            <a:ext cx="6512685" cy="3940175"/>
          </a:xfrm>
          <a:prstGeom prst="rect">
            <a:avLst/>
          </a:prstGeom>
          <a:noFill/>
          <a:effectLst>
            <a:outerShdw blurRad="50800" dist="38100" dir="5400000" algn="t" rotWithShape="0">
              <a:prstClr val="black">
                <a:alpha val="40000"/>
              </a:prstClr>
            </a:outerShdw>
          </a:effectLst>
        </p:spPr>
      </p:pic>
      <p:sp>
        <p:nvSpPr>
          <p:cNvPr id="2" name="Slide Number Placeholder 1">
            <a:extLst>
              <a:ext uri="{FF2B5EF4-FFF2-40B4-BE49-F238E27FC236}">
                <a16:creationId xmlns:a16="http://schemas.microsoft.com/office/drawing/2014/main" id="{657BDD27-6947-4FD4-A572-578326FEA73B}"/>
              </a:ext>
            </a:extLst>
          </p:cNvPr>
          <p:cNvSpPr>
            <a:spLocks noGrp="1"/>
          </p:cNvSpPr>
          <p:nvPr>
            <p:ph type="sldNum" sz="quarter" idx="12"/>
          </p:nvPr>
        </p:nvSpPr>
        <p:spPr>
          <a:xfrm>
            <a:off x="8610600" y="6463234"/>
            <a:ext cx="1761067" cy="365125"/>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fld id="{005C4985-ACD0-2B4C-8981-36243250F268}" type="slidenum">
              <a:rPr kumimoji="0" lang="en-US" b="0"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36</a:t>
            </a:fld>
            <a:endParaRPr kumimoji="0" lang="en-US"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2833298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F10C5-D16F-4D6A-8062-80668917FD30}"/>
              </a:ext>
            </a:extLst>
          </p:cNvPr>
          <p:cNvSpPr>
            <a:spLocks noGrp="1"/>
          </p:cNvSpPr>
          <p:nvPr>
            <p:ph type="title"/>
          </p:nvPr>
        </p:nvSpPr>
        <p:spPr/>
        <p:txBody>
          <a:bodyPr/>
          <a:lstStyle/>
          <a:p>
            <a:r>
              <a:rPr lang="en-US" sz="4400" b="1">
                <a:solidFill>
                  <a:srgbClr val="254061"/>
                </a:solidFill>
                <a:latin typeface="Arial"/>
                <a:cs typeface="Arial"/>
              </a:rPr>
              <a:t>Submission Warning</a:t>
            </a:r>
            <a:endParaRPr lang="en-US">
              <a:latin typeface="+mn-lt"/>
            </a:endParaRPr>
          </a:p>
        </p:txBody>
      </p:sp>
      <p:sp>
        <p:nvSpPr>
          <p:cNvPr id="3" name="Content Placeholder 2">
            <a:extLst>
              <a:ext uri="{FF2B5EF4-FFF2-40B4-BE49-F238E27FC236}">
                <a16:creationId xmlns:a16="http://schemas.microsoft.com/office/drawing/2014/main" id="{490086AC-59FB-4979-B64D-D9C6EDDFEF79}"/>
              </a:ext>
            </a:extLst>
          </p:cNvPr>
          <p:cNvSpPr>
            <a:spLocks noGrp="1"/>
          </p:cNvSpPr>
          <p:nvPr>
            <p:ph sz="half" idx="1"/>
          </p:nvPr>
        </p:nvSpPr>
        <p:spPr>
          <a:xfrm>
            <a:off x="838199" y="1275906"/>
            <a:ext cx="10766367" cy="5187327"/>
          </a:xfrm>
        </p:spPr>
        <p:txBody>
          <a:bodyPr>
            <a:normAutofit fontScale="85000" lnSpcReduction="20000"/>
          </a:bodyPr>
          <a:lstStyle/>
          <a:p>
            <a:pPr marL="0" indent="0" algn="ctr" rtl="0" fontAlgn="base">
              <a:lnSpc>
                <a:spcPct val="120000"/>
              </a:lnSpc>
              <a:spcAft>
                <a:spcPts val="1200"/>
              </a:spcAft>
              <a:buNone/>
            </a:pPr>
            <a:r>
              <a:rPr lang="en-US" sz="3500" b="1">
                <a:solidFill>
                  <a:srgbClr val="FF0000"/>
                </a:solidFill>
              </a:rPr>
              <a:t>START THE PROCESS EARLY! </a:t>
            </a:r>
          </a:p>
          <a:p>
            <a:pPr fontAlgn="base">
              <a:lnSpc>
                <a:spcPct val="120000"/>
              </a:lnSpc>
              <a:spcAft>
                <a:spcPts val="600"/>
              </a:spcAft>
            </a:pPr>
            <a:r>
              <a:rPr lang="en-US" sz="3500"/>
              <a:t>Applications must be fully submitted </a:t>
            </a:r>
            <a:r>
              <a:rPr lang="en-US" sz="3500" u="sng">
                <a:solidFill>
                  <a:srgbClr val="FF0000"/>
                </a:solidFill>
              </a:rPr>
              <a:t>BEFORE</a:t>
            </a:r>
            <a:r>
              <a:rPr lang="en-US" sz="3500"/>
              <a:t> the deadline listed in the solicitation manual. </a:t>
            </a:r>
          </a:p>
          <a:p>
            <a:pPr fontAlgn="base">
              <a:lnSpc>
                <a:spcPct val="120000"/>
              </a:lnSpc>
              <a:spcAft>
                <a:spcPts val="600"/>
              </a:spcAft>
            </a:pPr>
            <a:r>
              <a:rPr lang="en-US" sz="3500">
                <a:solidFill>
                  <a:srgbClr val="FF0000"/>
                </a:solidFill>
              </a:rPr>
              <a:t>The ECAMS system will reject applications submitted after the deadline.</a:t>
            </a:r>
          </a:p>
          <a:p>
            <a:pPr fontAlgn="base">
              <a:lnSpc>
                <a:spcPct val="120000"/>
              </a:lnSpc>
              <a:spcAft>
                <a:spcPts val="600"/>
              </a:spcAft>
            </a:pPr>
            <a:r>
              <a:rPr lang="en-US" sz="3500"/>
              <a:t>Applications in the process of being submitted prior to the deadline will </a:t>
            </a:r>
            <a:r>
              <a:rPr lang="en-US" sz="3500" u="sng">
                <a:solidFill>
                  <a:srgbClr val="FF0000"/>
                </a:solidFill>
              </a:rPr>
              <a:t>NOT</a:t>
            </a:r>
            <a:r>
              <a:rPr lang="en-US" sz="3500"/>
              <a:t> be accepted after the deadline. </a:t>
            </a:r>
          </a:p>
          <a:p>
            <a:pPr fontAlgn="base">
              <a:lnSpc>
                <a:spcPct val="120000"/>
              </a:lnSpc>
              <a:spcAft>
                <a:spcPts val="600"/>
              </a:spcAft>
            </a:pPr>
            <a:r>
              <a:rPr lang="en-US" sz="3500"/>
              <a:t>ECAMS support is </a:t>
            </a:r>
            <a:r>
              <a:rPr lang="en-US" sz="3500" u="sng">
                <a:solidFill>
                  <a:srgbClr val="FF0000"/>
                </a:solidFill>
              </a:rPr>
              <a:t>ONLY</a:t>
            </a:r>
            <a:r>
              <a:rPr lang="en-US" sz="3500" b="1"/>
              <a:t> </a:t>
            </a:r>
            <a:r>
              <a:rPr lang="en-US" sz="3500"/>
              <a:t>available from 8am – 5pm Monday-Friday.</a:t>
            </a:r>
          </a:p>
        </p:txBody>
      </p:sp>
      <p:sp>
        <p:nvSpPr>
          <p:cNvPr id="5" name="Slide Number Placeholder 4">
            <a:extLst>
              <a:ext uri="{FF2B5EF4-FFF2-40B4-BE49-F238E27FC236}">
                <a16:creationId xmlns:a16="http://schemas.microsoft.com/office/drawing/2014/main" id="{31679A90-1F6B-4E7B-B15C-EF933347B35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012621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41298-3FB8-4BC5-805D-9B2AB455C6F6}"/>
              </a:ext>
            </a:extLst>
          </p:cNvPr>
          <p:cNvSpPr>
            <a:spLocks noGrp="1"/>
          </p:cNvSpPr>
          <p:nvPr>
            <p:ph type="title"/>
          </p:nvPr>
        </p:nvSpPr>
        <p:spPr/>
        <p:txBody>
          <a:bodyPr>
            <a:normAutofit/>
          </a:bodyPr>
          <a:lstStyle/>
          <a:p>
            <a:r>
              <a:rPr lang="en-US" sz="4400" b="1">
                <a:solidFill>
                  <a:srgbClr val="254061"/>
                </a:solidFill>
                <a:latin typeface="Arial"/>
                <a:cs typeface="Arial"/>
              </a:rPr>
              <a:t>Application Submission</a:t>
            </a:r>
            <a:endParaRPr lang="en-US">
              <a:latin typeface="+mn-lt"/>
            </a:endParaRPr>
          </a:p>
        </p:txBody>
      </p:sp>
      <p:sp>
        <p:nvSpPr>
          <p:cNvPr id="3" name="Content Placeholder 2">
            <a:extLst>
              <a:ext uri="{FF2B5EF4-FFF2-40B4-BE49-F238E27FC236}">
                <a16:creationId xmlns:a16="http://schemas.microsoft.com/office/drawing/2014/main" id="{A0439ABF-4E01-4846-B0E8-8C4E3D41D26F}"/>
              </a:ext>
            </a:extLst>
          </p:cNvPr>
          <p:cNvSpPr>
            <a:spLocks noGrp="1"/>
          </p:cNvSpPr>
          <p:nvPr>
            <p:ph sz="half" idx="1"/>
          </p:nvPr>
        </p:nvSpPr>
        <p:spPr>
          <a:xfrm>
            <a:off x="514350" y="1275907"/>
            <a:ext cx="11233150" cy="4172393"/>
          </a:xfrm>
        </p:spPr>
        <p:txBody>
          <a:bodyPr>
            <a:normAutofit fontScale="92500" lnSpcReduction="10000"/>
          </a:bodyPr>
          <a:lstStyle/>
          <a:p>
            <a:pPr>
              <a:lnSpc>
                <a:spcPct val="100000"/>
              </a:lnSpc>
            </a:pPr>
            <a:r>
              <a:rPr lang="en-US" sz="3000"/>
              <a:t>Register as a New User (if applicable) </a:t>
            </a:r>
          </a:p>
          <a:p>
            <a:pPr>
              <a:lnSpc>
                <a:spcPct val="100000"/>
              </a:lnSpc>
            </a:pPr>
            <a:r>
              <a:rPr lang="en-US" sz="3000"/>
              <a:t>Log In </a:t>
            </a:r>
          </a:p>
          <a:p>
            <a:pPr>
              <a:lnSpc>
                <a:spcPct val="100000"/>
              </a:lnSpc>
            </a:pPr>
            <a:r>
              <a:rPr lang="en-US" sz="3000"/>
              <a:t>4-Step Application Submittal Process: </a:t>
            </a:r>
          </a:p>
          <a:p>
            <a:pPr marL="971550" indent="-457200">
              <a:lnSpc>
                <a:spcPct val="100000"/>
              </a:lnSpc>
              <a:buAutoNum type="arabicPeriod"/>
            </a:pPr>
            <a:r>
              <a:rPr lang="en-US" sz="3000"/>
              <a:t>Select Solicitation </a:t>
            </a:r>
          </a:p>
          <a:p>
            <a:pPr marL="971550" indent="-457200">
              <a:lnSpc>
                <a:spcPct val="100000"/>
              </a:lnSpc>
              <a:buAutoNum type="arabicPeriod"/>
            </a:pPr>
            <a:r>
              <a:rPr lang="en-US" sz="3000"/>
              <a:t>Enter Application Information</a:t>
            </a:r>
          </a:p>
          <a:p>
            <a:pPr marL="971550" indent="-457200">
              <a:lnSpc>
                <a:spcPct val="100000"/>
              </a:lnSpc>
              <a:buAutoNum type="arabicPeriod"/>
            </a:pPr>
            <a:r>
              <a:rPr lang="en-US" sz="3000"/>
              <a:t>Upload Files </a:t>
            </a:r>
          </a:p>
          <a:p>
            <a:pPr marL="1028700" lvl="2" indent="-514350">
              <a:lnSpc>
                <a:spcPct val="100000"/>
              </a:lnSpc>
              <a:spcBef>
                <a:spcPts val="1000"/>
              </a:spcBef>
              <a:buFont typeface="+mj-lt"/>
              <a:buAutoNum type="arabicPeriod" startAt="4"/>
            </a:pPr>
            <a:r>
              <a:rPr lang="en-US" sz="3000"/>
              <a:t>Review and Submit </a:t>
            </a:r>
          </a:p>
          <a:p>
            <a:pPr marL="287338" lvl="1" indent="-287338">
              <a:lnSpc>
                <a:spcPct val="100000"/>
              </a:lnSpc>
              <a:spcBef>
                <a:spcPts val="1000"/>
              </a:spcBef>
            </a:pPr>
            <a:r>
              <a:rPr lang="en-US" sz="3000"/>
              <a:t>Confirmation from ECAMS system that submission was successful</a:t>
            </a:r>
          </a:p>
          <a:p>
            <a:pPr marL="0" lvl="1" indent="0">
              <a:lnSpc>
                <a:spcPct val="100000"/>
              </a:lnSpc>
              <a:spcBef>
                <a:spcPts val="1000"/>
              </a:spcBef>
              <a:buNone/>
            </a:pPr>
            <a:endParaRPr lang="en-US" sz="3200">
              <a:solidFill>
                <a:srgbClr val="FF0000"/>
              </a:solidFill>
            </a:endParaRPr>
          </a:p>
        </p:txBody>
      </p:sp>
      <p:sp>
        <p:nvSpPr>
          <p:cNvPr id="4" name="TextBox 3">
            <a:extLst>
              <a:ext uri="{FF2B5EF4-FFF2-40B4-BE49-F238E27FC236}">
                <a16:creationId xmlns:a16="http://schemas.microsoft.com/office/drawing/2014/main" id="{278465F0-03C5-BB22-7267-BE037DB8EC58}"/>
              </a:ext>
            </a:extLst>
          </p:cNvPr>
          <p:cNvSpPr txBox="1"/>
          <p:nvPr/>
        </p:nvSpPr>
        <p:spPr>
          <a:xfrm>
            <a:off x="337961" y="5650918"/>
            <a:ext cx="11409539" cy="861774"/>
          </a:xfrm>
          <a:prstGeom prst="rect">
            <a:avLst/>
          </a:prstGeom>
          <a:noFill/>
        </p:spPr>
        <p:txBody>
          <a:bodyPr wrap="square" rtlCol="0">
            <a:spAutoFit/>
          </a:bodyPr>
          <a:lstStyle/>
          <a:p>
            <a:r>
              <a:rPr lang="en-US" sz="3200" u="sng">
                <a:solidFill>
                  <a:srgbClr val="FF0000"/>
                </a:solidFill>
              </a:rPr>
              <a:t>All steps must be complete BEFORE the submission deadline</a:t>
            </a:r>
          </a:p>
          <a:p>
            <a:endParaRPr lang="en-US"/>
          </a:p>
        </p:txBody>
      </p:sp>
      <p:sp>
        <p:nvSpPr>
          <p:cNvPr id="5" name="Slide Number Placeholder 4">
            <a:extLst>
              <a:ext uri="{FF2B5EF4-FFF2-40B4-BE49-F238E27FC236}">
                <a16:creationId xmlns:a16="http://schemas.microsoft.com/office/drawing/2014/main" id="{F96BAECF-88DB-4BF1-A320-6C45B01E0E2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154380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41298-3FB8-4BC5-805D-9B2AB455C6F6}"/>
              </a:ext>
            </a:extLst>
          </p:cNvPr>
          <p:cNvSpPr>
            <a:spLocks noGrp="1"/>
          </p:cNvSpPr>
          <p:nvPr>
            <p:ph type="title"/>
          </p:nvPr>
        </p:nvSpPr>
        <p:spPr/>
        <p:txBody>
          <a:bodyPr/>
          <a:lstStyle/>
          <a:p>
            <a:r>
              <a:rPr lang="en-US" b="1">
                <a:latin typeface="+mn-lt"/>
              </a:rPr>
              <a:t>Application Reminders</a:t>
            </a:r>
          </a:p>
        </p:txBody>
      </p:sp>
      <p:sp>
        <p:nvSpPr>
          <p:cNvPr id="3" name="Content Placeholder 2">
            <a:extLst>
              <a:ext uri="{FF2B5EF4-FFF2-40B4-BE49-F238E27FC236}">
                <a16:creationId xmlns:a16="http://schemas.microsoft.com/office/drawing/2014/main" id="{A0439ABF-4E01-4846-B0E8-8C4E3D41D26F}"/>
              </a:ext>
            </a:extLst>
          </p:cNvPr>
          <p:cNvSpPr>
            <a:spLocks noGrp="1"/>
          </p:cNvSpPr>
          <p:nvPr>
            <p:ph sz="half" idx="1"/>
          </p:nvPr>
        </p:nvSpPr>
        <p:spPr>
          <a:xfrm>
            <a:off x="514350" y="1275908"/>
            <a:ext cx="10839450" cy="5276369"/>
          </a:xfrm>
        </p:spPr>
        <p:txBody>
          <a:bodyPr vert="horz" lIns="91440" tIns="45720" rIns="91440" bIns="45720" rtlCol="0" anchor="t">
            <a:normAutofit/>
          </a:bodyPr>
          <a:lstStyle/>
          <a:p>
            <a:pPr marL="0" indent="0">
              <a:lnSpc>
                <a:spcPct val="100000"/>
              </a:lnSpc>
              <a:buNone/>
            </a:pPr>
            <a:r>
              <a:rPr lang="en-US"/>
              <a:t>We recommend you carefully review your application before submission.</a:t>
            </a:r>
          </a:p>
          <a:p>
            <a:pPr marL="800100" lvl="2" indent="-342900">
              <a:lnSpc>
                <a:spcPct val="100000"/>
              </a:lnSpc>
              <a:spcBef>
                <a:spcPts val="1000"/>
              </a:spcBef>
              <a:buFont typeface="Wingdings" panose="05000000000000000000" pitchFamily="2" charset="2"/>
              <a:buChar char="q"/>
            </a:pPr>
            <a:r>
              <a:rPr lang="en-US"/>
              <a:t>Verify that all necessary documents have been uploaded. </a:t>
            </a:r>
          </a:p>
          <a:p>
            <a:pPr marL="800100" lvl="2" indent="-342900">
              <a:lnSpc>
                <a:spcPct val="100000"/>
              </a:lnSpc>
              <a:spcBef>
                <a:spcPts val="1000"/>
              </a:spcBef>
              <a:buFont typeface="Wingdings" panose="05000000000000000000" pitchFamily="2" charset="2"/>
              <a:buChar char="q"/>
            </a:pPr>
            <a:r>
              <a:rPr lang="en-US"/>
              <a:t>Verify that all documents uploaded are the accurate version you intend to submit as your final. </a:t>
            </a:r>
          </a:p>
          <a:p>
            <a:pPr marL="800100" lvl="2" indent="-342900">
              <a:lnSpc>
                <a:spcPct val="100000"/>
              </a:lnSpc>
              <a:spcBef>
                <a:spcPts val="1000"/>
              </a:spcBef>
              <a:buFont typeface="Wingdings" panose="05000000000000000000" pitchFamily="2" charset="2"/>
              <a:buChar char="q"/>
            </a:pPr>
            <a:r>
              <a:rPr lang="en-US"/>
              <a:t>Verify that your documents are not marked "confidential." This solicitation does not allow submission of confidential information. </a:t>
            </a:r>
          </a:p>
          <a:p>
            <a:pPr marL="800100" lvl="2" indent="-342900">
              <a:lnSpc>
                <a:spcPct val="100000"/>
              </a:lnSpc>
              <a:spcBef>
                <a:spcPts val="1000"/>
              </a:spcBef>
              <a:buFont typeface="Wingdings" panose="05000000000000000000" pitchFamily="2" charset="2"/>
              <a:buChar char="q"/>
            </a:pPr>
            <a:r>
              <a:rPr lang="en-US"/>
              <a:t>Verify that your match commitment letters accurately reflect the match amounts included in your budget, including the match provided by the prime applicant. </a:t>
            </a:r>
          </a:p>
          <a:p>
            <a:pPr marL="800100" lvl="2" indent="-342900">
              <a:lnSpc>
                <a:spcPct val="100000"/>
              </a:lnSpc>
              <a:spcBef>
                <a:spcPts val="1000"/>
              </a:spcBef>
              <a:buFont typeface="Wingdings" panose="05000000000000000000" pitchFamily="2" charset="2"/>
              <a:buChar char="q"/>
            </a:pPr>
            <a:r>
              <a:rPr lang="en-US"/>
              <a:t>Verify that amounts entered in ECAMS concur with information included on uploaded budget worksheets</a:t>
            </a:r>
            <a:r>
              <a:rPr lang="en-US">
                <a:solidFill>
                  <a:schemeClr val="accent1">
                    <a:lumMod val="75000"/>
                  </a:schemeClr>
                </a:solidFill>
                <a:cs typeface="Arial"/>
              </a:rPr>
              <a:t>.</a:t>
            </a:r>
          </a:p>
        </p:txBody>
      </p:sp>
      <p:sp>
        <p:nvSpPr>
          <p:cNvPr id="5" name="Slide Number Placeholder 4">
            <a:extLst>
              <a:ext uri="{FF2B5EF4-FFF2-40B4-BE49-F238E27FC236}">
                <a16:creationId xmlns:a16="http://schemas.microsoft.com/office/drawing/2014/main" id="{F96BAECF-88DB-4BF1-A320-6C45B01E0E2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81766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Commitment to Diversity</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4294967295"/>
          </p:nvPr>
        </p:nvSpPr>
        <p:spPr>
          <a:xfrm>
            <a:off x="609600" y="1278234"/>
            <a:ext cx="10972800" cy="5092585"/>
          </a:xfrm>
        </p:spPr>
        <p:txBody>
          <a:bodyPr vert="horz" lIns="91440" tIns="45720" rIns="91440" bIns="45720" rtlCol="0" anchor="t">
            <a:normAutofit fontScale="92500" lnSpcReduction="20000"/>
          </a:bodyPr>
          <a:lstStyle/>
          <a:p>
            <a:pPr marL="0" indent="0">
              <a:lnSpc>
                <a:spcPct val="120000"/>
              </a:lnSpc>
              <a:spcBef>
                <a:spcPts val="600"/>
              </a:spcBef>
              <a:buNone/>
              <a:defRPr/>
            </a:pPr>
            <a:r>
              <a:rPr lang="en-US" sz="2600">
                <a:latin typeface="Arial"/>
                <a:ea typeface="+mj-ea"/>
                <a:cs typeface="Arial"/>
              </a:rPr>
              <a:t>The CEC adopted a resolution strengthening its commitment to diversity in our funding programs. The CEC continues to encourage disadvantaged and underrepresented businesses and communities to engage in and benefit from our many programs.</a:t>
            </a:r>
          </a:p>
          <a:p>
            <a:pPr marL="0" indent="0">
              <a:lnSpc>
                <a:spcPct val="120000"/>
              </a:lnSpc>
              <a:spcBef>
                <a:spcPts val="600"/>
              </a:spcBef>
              <a:buNone/>
              <a:defRPr/>
            </a:pPr>
            <a:endParaRPr lang="en-US" sz="1900">
              <a:latin typeface="Arial" panose="020B0604020202020204" pitchFamily="34" charset="0"/>
              <a:ea typeface="+mj-ea"/>
              <a:cs typeface="Arial" panose="020B0604020202020204" pitchFamily="34" charset="0"/>
            </a:endParaRPr>
          </a:p>
          <a:p>
            <a:pPr marL="0" indent="0">
              <a:lnSpc>
                <a:spcPct val="120000"/>
              </a:lnSpc>
              <a:spcBef>
                <a:spcPts val="600"/>
              </a:spcBef>
              <a:buNone/>
              <a:defRPr/>
            </a:pPr>
            <a:r>
              <a:rPr lang="en-US" sz="2600">
                <a:latin typeface="Arial"/>
                <a:ea typeface="+mj-ea"/>
                <a:cs typeface="Arial"/>
              </a:rPr>
              <a:t>To meet this commitment, CEC staff conducts outreach efforts and activities to:</a:t>
            </a:r>
          </a:p>
          <a:p>
            <a:pPr marL="464820">
              <a:lnSpc>
                <a:spcPct val="120000"/>
              </a:lnSpc>
              <a:spcBef>
                <a:spcPts val="600"/>
              </a:spcBef>
            </a:pPr>
            <a:r>
              <a:rPr lang="en-US" sz="2600">
                <a:latin typeface="Arial" panose="020B0604020202020204" pitchFamily="34" charset="0"/>
                <a:ea typeface="+mj-ea"/>
                <a:cs typeface="Arial" panose="020B0604020202020204" pitchFamily="34" charset="0"/>
              </a:rPr>
              <a:t>Engage with disadvantaged and underrepresented groups throughout the state.</a:t>
            </a:r>
          </a:p>
          <a:p>
            <a:pPr marL="464820">
              <a:lnSpc>
                <a:spcPct val="120000"/>
              </a:lnSpc>
              <a:spcBef>
                <a:spcPts val="600"/>
              </a:spcBef>
            </a:pPr>
            <a:r>
              <a:rPr lang="en-US" sz="2600">
                <a:latin typeface="Arial"/>
                <a:ea typeface="+mj-ea"/>
                <a:cs typeface="Arial"/>
              </a:rPr>
              <a:t>Notify potential new applicants about the CEC’s funding opportunities.</a:t>
            </a:r>
          </a:p>
          <a:p>
            <a:pPr marL="464820">
              <a:lnSpc>
                <a:spcPct val="120000"/>
              </a:lnSpc>
              <a:spcBef>
                <a:spcPts val="600"/>
              </a:spcBef>
            </a:pPr>
            <a:r>
              <a:rPr lang="en-US" sz="2600">
                <a:latin typeface="Arial"/>
                <a:ea typeface="+mj-ea"/>
                <a:cs typeface="Arial"/>
              </a:rPr>
              <a:t>Assist applicants in understanding how to apply for funding from the CEC’s programs.</a:t>
            </a:r>
          </a:p>
          <a:p>
            <a:pPr marL="464820">
              <a:lnSpc>
                <a:spcPct val="120000"/>
              </a:lnSpc>
              <a:spcBef>
                <a:spcPts val="600"/>
              </a:spcBef>
            </a:pPr>
            <a:r>
              <a:rPr lang="en-US" sz="2600">
                <a:latin typeface="Arial"/>
                <a:ea typeface="+mj-ea"/>
                <a:cs typeface="Arial"/>
              </a:rPr>
              <a:t>Survey participants to measure progress in diversity outreach efforts.</a:t>
            </a:r>
          </a:p>
          <a:p>
            <a:endParaRPr lang="en-US">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693B55B7-D647-4BCE-8E71-E543D5697228}"/>
              </a:ext>
            </a:extLst>
          </p:cNvPr>
          <p:cNvSpPr>
            <a:spLocks noGrp="1"/>
          </p:cNvSpPr>
          <p:nvPr>
            <p:ph type="sldNum" sz="quarter" idx="12"/>
          </p:nvPr>
        </p:nvSpPr>
        <p:spPr>
          <a:xfrm>
            <a:off x="9869772" y="6463234"/>
            <a:ext cx="1761067" cy="365125"/>
          </a:xfrm>
        </p:spPr>
        <p:txBody>
          <a:bodyPr/>
          <a:lstStyle/>
          <a:p>
            <a:fld id="{005C4985-ACD0-2B4C-8981-36243250F268}" type="slidenum">
              <a:rPr lang="en-US" smtClean="0">
                <a:solidFill>
                  <a:schemeClr val="tx1"/>
                </a:solidFill>
              </a:rPr>
              <a:t>4</a:t>
            </a:fld>
            <a:endParaRPr lang="en-US">
              <a:solidFill>
                <a:schemeClr val="tx1"/>
              </a:solidFill>
            </a:endParaRPr>
          </a:p>
        </p:txBody>
      </p:sp>
    </p:spTree>
    <p:extLst>
      <p:ext uri="{BB962C8B-B14F-4D97-AF65-F5344CB8AC3E}">
        <p14:creationId xmlns:p14="http://schemas.microsoft.com/office/powerpoint/2010/main" val="3340559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sz="4000" b="1">
                <a:solidFill>
                  <a:srgbClr val="254061"/>
                </a:solidFill>
                <a:latin typeface="Arial"/>
                <a:cs typeface="Arial"/>
              </a:rPr>
              <a:t>How will my Application be Evaluated? </a:t>
            </a:r>
            <a:br>
              <a:rPr lang="en-US" b="1">
                <a:solidFill>
                  <a:srgbClr val="254061"/>
                </a:solidFill>
                <a:latin typeface="Arial"/>
                <a:cs typeface="Arial"/>
              </a:rPr>
            </a:br>
            <a:r>
              <a:rPr lang="en-US" sz="3600" b="1">
                <a:solidFill>
                  <a:srgbClr val="254061"/>
                </a:solidFill>
                <a:latin typeface="Arial"/>
                <a:cs typeface="Arial"/>
              </a:rPr>
              <a:t>Application Screening</a:t>
            </a:r>
          </a:p>
        </p:txBody>
      </p:sp>
      <p:sp>
        <p:nvSpPr>
          <p:cNvPr id="9" name="Content Placeholder 2"/>
          <p:cNvSpPr>
            <a:spLocks noGrp="1"/>
          </p:cNvSpPr>
          <p:nvPr>
            <p:ph sz="half" idx="1"/>
          </p:nvPr>
        </p:nvSpPr>
        <p:spPr>
          <a:solidFill>
            <a:srgbClr val="FFE49F"/>
          </a:solidFill>
        </p:spPr>
        <p:txBody>
          <a:bodyPr>
            <a:normAutofit/>
          </a:bodyPr>
          <a:lstStyle/>
          <a:p>
            <a:pPr marL="0" indent="0" algn="ctr">
              <a:lnSpc>
                <a:spcPct val="100000"/>
              </a:lnSpc>
              <a:buNone/>
            </a:pPr>
            <a:r>
              <a:rPr lang="en-US" sz="2600" b="1" u="sng">
                <a:solidFill>
                  <a:schemeClr val="tx1"/>
                </a:solidFill>
              </a:rPr>
              <a:t>Admin Screening Process</a:t>
            </a:r>
          </a:p>
          <a:p>
            <a:pPr marL="339725" indent="-339725">
              <a:lnSpc>
                <a:spcPct val="100000"/>
              </a:lnSpc>
              <a:buFont typeface="Wingdings" panose="05000000000000000000" pitchFamily="2" charset="2"/>
              <a:buChar char="q"/>
            </a:pPr>
            <a:r>
              <a:rPr lang="en-US" sz="2600">
                <a:solidFill>
                  <a:schemeClr val="tx1"/>
                </a:solidFill>
              </a:rPr>
              <a:t>CEC staff screens applications per criteria in Section </a:t>
            </a:r>
            <a:r>
              <a:rPr lang="en-US" sz="2600" err="1">
                <a:solidFill>
                  <a:schemeClr val="tx1"/>
                </a:solidFill>
              </a:rPr>
              <a:t>IV.E</a:t>
            </a:r>
            <a:r>
              <a:rPr lang="en-US" sz="2600">
                <a:solidFill>
                  <a:schemeClr val="tx1"/>
                </a:solidFill>
              </a:rPr>
              <a:t>.</a:t>
            </a:r>
          </a:p>
          <a:p>
            <a:pPr marL="339725" indent="-339725">
              <a:lnSpc>
                <a:spcPct val="100000"/>
              </a:lnSpc>
              <a:buFont typeface="Wingdings" panose="05000000000000000000" pitchFamily="2" charset="2"/>
              <a:buChar char="q"/>
            </a:pPr>
            <a:r>
              <a:rPr lang="en-US" sz="2600">
                <a:solidFill>
                  <a:schemeClr val="tx1"/>
                </a:solidFill>
              </a:rPr>
              <a:t>Criteria are evaluated on a pass/fail basis.</a:t>
            </a:r>
          </a:p>
          <a:p>
            <a:pPr marL="339725" indent="-339725">
              <a:lnSpc>
                <a:spcPct val="100000"/>
              </a:lnSpc>
              <a:buFont typeface="Wingdings" panose="05000000000000000000" pitchFamily="2" charset="2"/>
              <a:buChar char="q"/>
            </a:pPr>
            <a:r>
              <a:rPr lang="en-US" sz="2600">
                <a:solidFill>
                  <a:schemeClr val="tx1"/>
                </a:solidFill>
              </a:rPr>
              <a:t>Applicants must pass all screening criteria, or the application will be disqualified.</a:t>
            </a:r>
          </a:p>
        </p:txBody>
      </p:sp>
      <p:sp>
        <p:nvSpPr>
          <p:cNvPr id="2" name="Content Placeholder 1">
            <a:extLst>
              <a:ext uri="{FF2B5EF4-FFF2-40B4-BE49-F238E27FC236}">
                <a16:creationId xmlns:a16="http://schemas.microsoft.com/office/drawing/2014/main" id="{0693D5FB-1076-467B-9EF0-AB23352ACC50}"/>
              </a:ext>
            </a:extLst>
          </p:cNvPr>
          <p:cNvSpPr>
            <a:spLocks noGrp="1"/>
          </p:cNvSpPr>
          <p:nvPr>
            <p:ph sz="half" idx="2"/>
          </p:nvPr>
        </p:nvSpPr>
        <p:spPr/>
        <p:txBody>
          <a:bodyPr/>
          <a:lstStyle/>
          <a:p>
            <a:endParaRPr lang="en-US"/>
          </a:p>
        </p:txBody>
      </p:sp>
      <p:sp>
        <p:nvSpPr>
          <p:cNvPr id="10" name="Content Placeholder 2"/>
          <p:cNvSpPr txBox="1">
            <a:spLocks/>
          </p:cNvSpPr>
          <p:nvPr/>
        </p:nvSpPr>
        <p:spPr>
          <a:xfrm>
            <a:off x="6228606" y="1825625"/>
            <a:ext cx="5125194" cy="4351338"/>
          </a:xfrm>
          <a:prstGeom prst="rect">
            <a:avLst/>
          </a:prstGeom>
          <a:solidFill>
            <a:schemeClr val="accent1">
              <a:lumMod val="40000"/>
              <a:lumOff val="60000"/>
            </a:schemeClr>
          </a:solid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600" kern="1200">
                <a:solidFill>
                  <a:schemeClr val="tx2"/>
                </a:solidFill>
                <a:latin typeface="+mn-lt"/>
                <a:ea typeface="+mn-ea"/>
                <a:cs typeface="+mn-cs"/>
              </a:defRPr>
            </a:lvl1pPr>
            <a:lvl2pPr marL="742950" indent="-285750" algn="l" defTabSz="914400" rtl="0" eaLnBrk="1" latinLnBrk="0" hangingPunct="1">
              <a:spcBef>
                <a:spcPct val="20000"/>
              </a:spcBef>
              <a:buFontTx/>
              <a:buBlip>
                <a:blip r:embed="rId3"/>
              </a:buBlip>
              <a:defRPr sz="2400" kern="1200">
                <a:solidFill>
                  <a:schemeClr val="tx2"/>
                </a:solidFill>
                <a:latin typeface="+mn-lt"/>
                <a:ea typeface="+mn-ea"/>
                <a:cs typeface="+mn-cs"/>
              </a:defRPr>
            </a:lvl2pPr>
            <a:lvl3pPr marL="1143000" indent="-228600" algn="l" defTabSz="914400" rtl="0" eaLnBrk="1" latinLnBrk="0" hangingPunct="1">
              <a:spcBef>
                <a:spcPct val="20000"/>
              </a:spcBef>
              <a:buFontTx/>
              <a:buBlip>
                <a:blip r:embed="rId3"/>
              </a:buBlip>
              <a:defRPr sz="2000" kern="1200">
                <a:solidFill>
                  <a:schemeClr val="tx2"/>
                </a:solidFill>
                <a:latin typeface="+mn-lt"/>
                <a:ea typeface="+mn-ea"/>
                <a:cs typeface="+mn-cs"/>
              </a:defRPr>
            </a:lvl3pPr>
            <a:lvl4pPr marL="1600200" indent="-228600" algn="l" defTabSz="914400" rtl="0" eaLnBrk="1" latinLnBrk="0" hangingPunct="1">
              <a:spcBef>
                <a:spcPct val="20000"/>
              </a:spcBef>
              <a:buFontTx/>
              <a:buBlip>
                <a:blip r:embed="rId3"/>
              </a:buBlip>
              <a:defRPr sz="1800" kern="1200">
                <a:solidFill>
                  <a:schemeClr val="tx2"/>
                </a:solidFill>
                <a:latin typeface="+mn-lt"/>
                <a:ea typeface="+mn-ea"/>
                <a:cs typeface="+mn-cs"/>
              </a:defRPr>
            </a:lvl4pPr>
            <a:lvl5pPr marL="2057400" indent="-228600" algn="l" defTabSz="914400" rtl="0" eaLnBrk="1" latinLnBrk="0" hangingPunct="1">
              <a:spcBef>
                <a:spcPct val="20000"/>
              </a:spcBef>
              <a:buFontTx/>
              <a:buBlip>
                <a:blip r:embed="rId3"/>
              </a:buBlip>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b="1" u="sng">
                <a:solidFill>
                  <a:schemeClr val="tx1"/>
                </a:solidFill>
              </a:rPr>
              <a:t>Some Reasons for Disqualification</a:t>
            </a:r>
          </a:p>
          <a:p>
            <a:pPr marL="342900" indent="-342900">
              <a:buFont typeface="Wingdings" panose="05000000000000000000" pitchFamily="2" charset="2"/>
              <a:buChar char="q"/>
            </a:pPr>
            <a:r>
              <a:rPr lang="en-US">
                <a:solidFill>
                  <a:schemeClr val="tx1"/>
                </a:solidFill>
              </a:rPr>
              <a:t>Application is not submitted by the specified due date and time.</a:t>
            </a:r>
          </a:p>
          <a:p>
            <a:pPr marL="342900" indent="-342900">
              <a:buFont typeface="Wingdings" panose="05000000000000000000" pitchFamily="2" charset="2"/>
              <a:buChar char="q"/>
            </a:pPr>
            <a:r>
              <a:rPr lang="en-US">
                <a:solidFill>
                  <a:schemeClr val="tx1"/>
                </a:solidFill>
              </a:rPr>
              <a:t>Application does not include one or more commitment letters.</a:t>
            </a:r>
          </a:p>
          <a:p>
            <a:pPr marL="342900" indent="-342900">
              <a:buFont typeface="Wingdings" panose="05000000000000000000" pitchFamily="2" charset="2"/>
              <a:buChar char="q"/>
            </a:pPr>
            <a:r>
              <a:rPr lang="en-US">
                <a:solidFill>
                  <a:schemeClr val="tx1"/>
                </a:solidFill>
              </a:rPr>
              <a:t>Application contains confidential material.</a:t>
            </a:r>
          </a:p>
        </p:txBody>
      </p:sp>
      <p:sp>
        <p:nvSpPr>
          <p:cNvPr id="3" name="Slide Number Placeholder 2">
            <a:extLst>
              <a:ext uri="{FF2B5EF4-FFF2-40B4-BE49-F238E27FC236}">
                <a16:creationId xmlns:a16="http://schemas.microsoft.com/office/drawing/2014/main" id="{AF46B05B-8D8E-4701-9076-F7FE0B05D043}"/>
              </a:ext>
            </a:extLst>
          </p:cNvPr>
          <p:cNvSpPr>
            <a:spLocks noGrp="1"/>
          </p:cNvSpPr>
          <p:nvPr>
            <p:ph type="sldNum" sz="quarter" idx="12"/>
          </p:nvPr>
        </p:nvSpPr>
        <p:spPr>
          <a:xfrm>
            <a:off x="9435056" y="6463234"/>
            <a:ext cx="1761067" cy="365125"/>
          </a:xfrm>
        </p:spPr>
        <p:txBody>
          <a:bodyPr/>
          <a:lstStyle/>
          <a:p>
            <a:fld id="{005C4985-ACD0-2B4C-8981-36243250F268}" type="slidenum">
              <a:rPr lang="en-US" smtClean="0">
                <a:solidFill>
                  <a:schemeClr val="tx1"/>
                </a:solidFill>
              </a:rPr>
              <a:t>40</a:t>
            </a:fld>
            <a:endParaRPr lang="en-US">
              <a:solidFill>
                <a:schemeClr val="tx1"/>
              </a:solidFill>
            </a:endParaRPr>
          </a:p>
        </p:txBody>
      </p:sp>
    </p:spTree>
    <p:extLst>
      <p:ext uri="{BB962C8B-B14F-4D97-AF65-F5344CB8AC3E}">
        <p14:creationId xmlns:p14="http://schemas.microsoft.com/office/powerpoint/2010/main" val="1597230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sz="3600" b="1">
                <a:solidFill>
                  <a:srgbClr val="254061"/>
                </a:solidFill>
                <a:latin typeface="Arial"/>
                <a:cs typeface="Arial"/>
              </a:rPr>
              <a:t>How will my Application be Evaluated? </a:t>
            </a:r>
            <a:br>
              <a:rPr lang="en-US" sz="3600" b="1">
                <a:solidFill>
                  <a:srgbClr val="254061"/>
                </a:solidFill>
                <a:latin typeface="Arial"/>
                <a:cs typeface="Arial"/>
              </a:rPr>
            </a:br>
            <a:r>
              <a:rPr lang="en-US" sz="3600" b="1">
                <a:solidFill>
                  <a:srgbClr val="254061"/>
                </a:solidFill>
                <a:latin typeface="Arial"/>
                <a:cs typeface="Arial"/>
              </a:rPr>
              <a:t>Application Scoring</a:t>
            </a:r>
            <a:endParaRPr lang="en-US" b="1">
              <a:solidFill>
                <a:srgbClr val="254061"/>
              </a:solidFill>
              <a:latin typeface="Arial"/>
              <a:cs typeface="Arial"/>
            </a:endParaRPr>
          </a:p>
        </p:txBody>
      </p:sp>
      <p:sp>
        <p:nvSpPr>
          <p:cNvPr id="11" name="Content Placeholder 2"/>
          <p:cNvSpPr>
            <a:spLocks noGrp="1"/>
          </p:cNvSpPr>
          <p:nvPr>
            <p:ph idx="4294967295"/>
          </p:nvPr>
        </p:nvSpPr>
        <p:spPr>
          <a:xfrm>
            <a:off x="723900" y="1429117"/>
            <a:ext cx="5122037" cy="5005004"/>
          </a:xfrm>
          <a:solidFill>
            <a:srgbClr val="FFE49F"/>
          </a:solidFill>
        </p:spPr>
        <p:txBody>
          <a:bodyPr>
            <a:noAutofit/>
          </a:bodyPr>
          <a:lstStyle/>
          <a:p>
            <a:pPr marL="285750" indent="-285750">
              <a:lnSpc>
                <a:spcPct val="100000"/>
              </a:lnSpc>
              <a:buFont typeface="Arial" panose="020B0604020202020204" pitchFamily="34" charset="0"/>
              <a:buChar char="•"/>
            </a:pPr>
            <a:r>
              <a:rPr lang="en-US" sz="2000" b="1">
                <a:solidFill>
                  <a:schemeClr val="tx1"/>
                </a:solidFill>
              </a:rPr>
              <a:t>Evaluation Committee applies the scoring scale to the scoring criteria.</a:t>
            </a:r>
          </a:p>
          <a:p>
            <a:pPr marL="285750" indent="-285750">
              <a:lnSpc>
                <a:spcPct val="100000"/>
              </a:lnSpc>
              <a:buFont typeface="Arial" panose="020B0604020202020204" pitchFamily="34" charset="0"/>
              <a:buChar char="•"/>
            </a:pPr>
            <a:r>
              <a:rPr lang="en-US" sz="2000">
                <a:solidFill>
                  <a:schemeClr val="tx1"/>
                </a:solidFill>
              </a:rPr>
              <a:t>Applications must obtain a minimum passing score of 70 points for Criteria 1-5 in order to be considered for funding.</a:t>
            </a:r>
          </a:p>
          <a:p>
            <a:pPr marL="285750" indent="-285750">
              <a:lnSpc>
                <a:spcPct val="100000"/>
              </a:lnSpc>
              <a:buFont typeface="Arial" panose="020B0604020202020204" pitchFamily="34" charset="0"/>
              <a:buChar char="•"/>
            </a:pPr>
            <a:r>
              <a:rPr lang="en-US" sz="2000">
                <a:solidFill>
                  <a:schemeClr val="tx1"/>
                </a:solidFill>
              </a:rPr>
              <a:t>All passing applications will be considered for preference points. Criteria for preference points include:</a:t>
            </a:r>
          </a:p>
          <a:p>
            <a:pPr marL="742950" lvl="1" indent="-285750">
              <a:lnSpc>
                <a:spcPct val="100000"/>
              </a:lnSpc>
              <a:buFont typeface="Arial" panose="020B0604020202020204" pitchFamily="34" charset="0"/>
              <a:buChar char="•"/>
            </a:pPr>
            <a:r>
              <a:rPr lang="en-US" sz="2000">
                <a:solidFill>
                  <a:schemeClr val="tx1"/>
                </a:solidFill>
              </a:rPr>
              <a:t>Priority Populations</a:t>
            </a:r>
          </a:p>
          <a:p>
            <a:pPr marL="742950" lvl="1" indent="-285750">
              <a:lnSpc>
                <a:spcPct val="100000"/>
              </a:lnSpc>
              <a:buFont typeface="Arial" panose="020B0604020202020204" pitchFamily="34" charset="0"/>
              <a:buChar char="•"/>
            </a:pPr>
            <a:r>
              <a:rPr lang="en-US" sz="2000">
                <a:solidFill>
                  <a:schemeClr val="tx1"/>
                </a:solidFill>
              </a:rPr>
              <a:t>Electric Grid Benefits</a:t>
            </a:r>
          </a:p>
          <a:p>
            <a:pPr marL="285750" indent="-285750">
              <a:lnSpc>
                <a:spcPct val="100000"/>
              </a:lnSpc>
              <a:buFont typeface="Arial" panose="020B0604020202020204" pitchFamily="34" charset="0"/>
              <a:buChar char="•"/>
            </a:pPr>
            <a:r>
              <a:rPr lang="en-US" sz="2000">
                <a:solidFill>
                  <a:schemeClr val="tx1"/>
                </a:solidFill>
              </a:rPr>
              <a:t>Review Section IV of the manual and ensure the application provides a clear and complete response to each scoring criteria.</a:t>
            </a:r>
          </a:p>
        </p:txBody>
      </p:sp>
      <p:graphicFrame>
        <p:nvGraphicFramePr>
          <p:cNvPr id="5" name="Table 4" descr="Table outlines the scoring for criterion 1-8 and the maximum point possible. " title="Scoring table">
            <a:extLst>
              <a:ext uri="{FF2B5EF4-FFF2-40B4-BE49-F238E27FC236}">
                <a16:creationId xmlns:a16="http://schemas.microsoft.com/office/drawing/2014/main" id="{75F0FDEC-3DF6-913A-A32A-0EEE5A33E236}"/>
              </a:ext>
            </a:extLst>
          </p:cNvPr>
          <p:cNvGraphicFramePr>
            <a:graphicFrameLocks noGrp="1"/>
          </p:cNvGraphicFramePr>
          <p:nvPr>
            <p:extLst>
              <p:ext uri="{D42A27DB-BD31-4B8C-83A1-F6EECF244321}">
                <p14:modId xmlns:p14="http://schemas.microsoft.com/office/powerpoint/2010/main" val="2928815863"/>
              </p:ext>
            </p:extLst>
          </p:nvPr>
        </p:nvGraphicFramePr>
        <p:xfrm>
          <a:off x="6057900" y="1410433"/>
          <a:ext cx="5295899" cy="3411513"/>
        </p:xfrm>
        <a:graphic>
          <a:graphicData uri="http://schemas.openxmlformats.org/drawingml/2006/table">
            <a:tbl>
              <a:tblPr firstRow="1" bandRow="1">
                <a:tableStyleId>{5C22544A-7EE6-4342-B048-85BDC9FD1C3A}</a:tableStyleId>
              </a:tblPr>
              <a:tblGrid>
                <a:gridCol w="4262070">
                  <a:extLst>
                    <a:ext uri="{9D8B030D-6E8A-4147-A177-3AD203B41FA5}">
                      <a16:colId xmlns:a16="http://schemas.microsoft.com/office/drawing/2014/main" val="20000"/>
                    </a:ext>
                  </a:extLst>
                </a:gridCol>
                <a:gridCol w="1033829">
                  <a:extLst>
                    <a:ext uri="{9D8B030D-6E8A-4147-A177-3AD203B41FA5}">
                      <a16:colId xmlns:a16="http://schemas.microsoft.com/office/drawing/2014/main" val="20001"/>
                    </a:ext>
                  </a:extLst>
                </a:gridCol>
              </a:tblGrid>
              <a:tr h="537866">
                <a:tc>
                  <a:txBody>
                    <a:bodyPr/>
                    <a:lstStyle/>
                    <a:p>
                      <a:pPr algn="ctr"/>
                      <a:r>
                        <a:rPr lang="en-US" sz="2000"/>
                        <a:t>Scoring</a:t>
                      </a:r>
                      <a:r>
                        <a:rPr lang="en-US" sz="2000" baseline="0"/>
                        <a:t> Criteria</a:t>
                      </a:r>
                      <a:endParaRPr lang="en-US" sz="2000"/>
                    </a:p>
                  </a:txBody>
                  <a:tcPr/>
                </a:tc>
                <a:tc>
                  <a:txBody>
                    <a:bodyPr/>
                    <a:lstStyle/>
                    <a:p>
                      <a:pPr algn="ctr"/>
                      <a:r>
                        <a:rPr lang="en-US" sz="1400"/>
                        <a:t>Maximum Points</a:t>
                      </a:r>
                      <a:endParaRPr lang="en-US" sz="1200"/>
                    </a:p>
                  </a:txBody>
                  <a:tcPr/>
                </a:tc>
                <a:extLst>
                  <a:ext uri="{0D108BD9-81ED-4DB2-BD59-A6C34878D82A}">
                    <a16:rowId xmlns:a16="http://schemas.microsoft.com/office/drawing/2014/main" val="10000"/>
                  </a:ext>
                </a:extLst>
              </a:tr>
              <a:tr h="405254">
                <a:tc>
                  <a:txBody>
                    <a:bodyPr/>
                    <a:lstStyle/>
                    <a:p>
                      <a:r>
                        <a:rPr lang="en-US" sz="1600"/>
                        <a:t>1. Technical Merit and Need</a:t>
                      </a:r>
                    </a:p>
                  </a:txBody>
                  <a:tcPr/>
                </a:tc>
                <a:tc>
                  <a:txBody>
                    <a:bodyPr/>
                    <a:lstStyle/>
                    <a:p>
                      <a:pPr algn="ctr"/>
                      <a:r>
                        <a:rPr lang="en-US" sz="1600"/>
                        <a:t>20</a:t>
                      </a:r>
                    </a:p>
                  </a:txBody>
                  <a:tcPr/>
                </a:tc>
                <a:extLst>
                  <a:ext uri="{0D108BD9-81ED-4DB2-BD59-A6C34878D82A}">
                    <a16:rowId xmlns:a16="http://schemas.microsoft.com/office/drawing/2014/main" val="10001"/>
                  </a:ext>
                </a:extLst>
              </a:tr>
              <a:tr h="405254">
                <a:tc>
                  <a:txBody>
                    <a:bodyPr/>
                    <a:lstStyle/>
                    <a:p>
                      <a:r>
                        <a:rPr lang="en-US" sz="1600"/>
                        <a:t>2. Technical Approach</a:t>
                      </a:r>
                    </a:p>
                  </a:txBody>
                  <a:tcPr/>
                </a:tc>
                <a:tc>
                  <a:txBody>
                    <a:bodyPr/>
                    <a:lstStyle/>
                    <a:p>
                      <a:pPr algn="ctr"/>
                      <a:r>
                        <a:rPr lang="en-US" sz="1600"/>
                        <a:t>25</a:t>
                      </a:r>
                    </a:p>
                  </a:txBody>
                  <a:tcPr/>
                </a:tc>
                <a:extLst>
                  <a:ext uri="{0D108BD9-81ED-4DB2-BD59-A6C34878D82A}">
                    <a16:rowId xmlns:a16="http://schemas.microsoft.com/office/drawing/2014/main" val="10002"/>
                  </a:ext>
                </a:extLst>
              </a:tr>
              <a:tr h="418144">
                <a:tc>
                  <a:txBody>
                    <a:bodyPr/>
                    <a:lstStyle/>
                    <a:p>
                      <a:pPr marL="169863" indent="-169863"/>
                      <a:r>
                        <a:rPr lang="en-US" sz="1600"/>
                        <a:t>3. Impacts and Benefits</a:t>
                      </a:r>
                    </a:p>
                  </a:txBody>
                  <a:tcPr/>
                </a:tc>
                <a:tc>
                  <a:txBody>
                    <a:bodyPr/>
                    <a:lstStyle/>
                    <a:p>
                      <a:pPr algn="ctr"/>
                      <a:r>
                        <a:rPr lang="en-US" sz="1600"/>
                        <a:t>40</a:t>
                      </a:r>
                    </a:p>
                  </a:txBody>
                  <a:tcPr/>
                </a:tc>
                <a:extLst>
                  <a:ext uri="{0D108BD9-81ED-4DB2-BD59-A6C34878D82A}">
                    <a16:rowId xmlns:a16="http://schemas.microsoft.com/office/drawing/2014/main" val="10003"/>
                  </a:ext>
                </a:extLst>
              </a:tr>
              <a:tr h="446546">
                <a:tc>
                  <a:txBody>
                    <a:bodyPr/>
                    <a:lstStyle/>
                    <a:p>
                      <a:pPr marL="169863" indent="-169863" algn="l" defTabSz="457200" rtl="0" eaLnBrk="1" latinLnBrk="0" hangingPunct="1"/>
                      <a:r>
                        <a:rPr lang="en-US" sz="1600" kern="1200">
                          <a:solidFill>
                            <a:schemeClr val="dk1"/>
                          </a:solidFill>
                          <a:latin typeface="+mn-lt"/>
                          <a:ea typeface="+mn-ea"/>
                          <a:cs typeface="+mn-cs"/>
                        </a:rPr>
                        <a:t>4. Market Potential and Information Sharing</a:t>
                      </a:r>
                    </a:p>
                  </a:txBody>
                  <a:tcPr>
                    <a:lnB w="12700" cap="flat" cmpd="sng" algn="ctr">
                      <a:noFill/>
                      <a:prstDash val="solid"/>
                      <a:round/>
                      <a:headEnd type="none" w="med" len="med"/>
                      <a:tailEnd type="none" w="med" len="med"/>
                    </a:lnB>
                  </a:tcPr>
                </a:tc>
                <a:tc>
                  <a:txBody>
                    <a:bodyPr/>
                    <a:lstStyle/>
                    <a:p>
                      <a:pPr algn="ctr"/>
                      <a:r>
                        <a:rPr lang="en-US" sz="1600"/>
                        <a:t>10</a:t>
                      </a:r>
                    </a:p>
                  </a:txBody>
                  <a:tcPr>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405254">
                <a:tc>
                  <a:txBody>
                    <a:bodyPr/>
                    <a:lstStyle/>
                    <a:p>
                      <a:r>
                        <a:rPr lang="en-US" sz="1600"/>
                        <a:t>5. California-Based Vendor</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5</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05254">
                <a:tc>
                  <a:txBody>
                    <a:bodyPr/>
                    <a:lstStyle/>
                    <a:p>
                      <a:r>
                        <a:rPr lang="en-US" sz="1600" b="1"/>
                        <a:t>Total</a:t>
                      </a:r>
                    </a:p>
                  </a:txBody>
                  <a:tcPr>
                    <a:lnT w="12700" cap="flat" cmpd="sng" algn="ctr">
                      <a:solidFill>
                        <a:schemeClr val="tx1"/>
                      </a:solidFill>
                      <a:prstDash val="solid"/>
                      <a:round/>
                      <a:headEnd type="none" w="med" len="med"/>
                      <a:tailEnd type="none" w="med" len="med"/>
                    </a:lnT>
                  </a:tcPr>
                </a:tc>
                <a:tc>
                  <a:txBody>
                    <a:bodyPr/>
                    <a:lstStyle/>
                    <a:p>
                      <a:pPr algn="ctr"/>
                      <a:r>
                        <a:rPr lang="en-US" sz="1600" b="1"/>
                        <a:t>100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r h="387941">
                <a:tc>
                  <a:txBody>
                    <a:bodyPr/>
                    <a:lstStyle/>
                    <a:p>
                      <a:r>
                        <a:rPr lang="en-US" sz="1600" b="1"/>
                        <a:t>Minimum Points</a:t>
                      </a:r>
                      <a:r>
                        <a:rPr lang="en-US" sz="1600" b="1" baseline="0"/>
                        <a:t> to Pass</a:t>
                      </a:r>
                      <a:endParaRPr lang="en-US" sz="1600" b="1"/>
                    </a:p>
                  </a:txBody>
                  <a:tcPr>
                    <a:lnB w="12700" cap="flat" cmpd="sng" algn="ctr">
                      <a:noFill/>
                      <a:prstDash val="solid"/>
                      <a:round/>
                      <a:headEnd type="none" w="med" len="med"/>
                      <a:tailEnd type="none" w="med" len="med"/>
                    </a:lnB>
                  </a:tcPr>
                </a:tc>
                <a:tc>
                  <a:txBody>
                    <a:bodyPr/>
                    <a:lstStyle/>
                    <a:p>
                      <a:pPr algn="ctr"/>
                      <a:r>
                        <a:rPr lang="en-US" sz="1600" b="1"/>
                        <a:t>70</a:t>
                      </a:r>
                    </a:p>
                  </a:txBody>
                  <a:tcPr>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aphicFrame>
        <p:nvGraphicFramePr>
          <p:cNvPr id="6" name="Table 5">
            <a:extLst>
              <a:ext uri="{FF2B5EF4-FFF2-40B4-BE49-F238E27FC236}">
                <a16:creationId xmlns:a16="http://schemas.microsoft.com/office/drawing/2014/main" id="{9220DED6-1490-0D45-B2A3-FDB82462CE0D}"/>
              </a:ext>
            </a:extLst>
          </p:cNvPr>
          <p:cNvGraphicFramePr>
            <a:graphicFrameLocks noGrp="1"/>
          </p:cNvGraphicFramePr>
          <p:nvPr>
            <p:extLst>
              <p:ext uri="{D42A27DB-BD31-4B8C-83A1-F6EECF244321}">
                <p14:modId xmlns:p14="http://schemas.microsoft.com/office/powerpoint/2010/main" val="3105819062"/>
              </p:ext>
            </p:extLst>
          </p:nvPr>
        </p:nvGraphicFramePr>
        <p:xfrm>
          <a:off x="6071408" y="4850818"/>
          <a:ext cx="5291155" cy="1583303"/>
        </p:xfrm>
        <a:graphic>
          <a:graphicData uri="http://schemas.openxmlformats.org/drawingml/2006/table">
            <a:tbl>
              <a:tblPr firstRow="1" bandRow="1">
                <a:tableStyleId>{5C22544A-7EE6-4342-B048-85BDC9FD1C3A}</a:tableStyleId>
              </a:tblPr>
              <a:tblGrid>
                <a:gridCol w="4256215">
                  <a:extLst>
                    <a:ext uri="{9D8B030D-6E8A-4147-A177-3AD203B41FA5}">
                      <a16:colId xmlns:a16="http://schemas.microsoft.com/office/drawing/2014/main" val="4265399602"/>
                    </a:ext>
                  </a:extLst>
                </a:gridCol>
                <a:gridCol w="1034940">
                  <a:extLst>
                    <a:ext uri="{9D8B030D-6E8A-4147-A177-3AD203B41FA5}">
                      <a16:colId xmlns:a16="http://schemas.microsoft.com/office/drawing/2014/main" val="3289238521"/>
                    </a:ext>
                  </a:extLst>
                </a:gridCol>
              </a:tblGrid>
              <a:tr h="537857">
                <a:tc>
                  <a:txBody>
                    <a:bodyPr/>
                    <a:lstStyle/>
                    <a:p>
                      <a:pPr algn="ctr"/>
                      <a:r>
                        <a:rPr lang="en-US" sz="2000"/>
                        <a:t>Preference Points</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400" b="1"/>
                        <a:t>Maximum Points</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12378449"/>
                  </a:ext>
                </a:extLst>
              </a:tr>
              <a:tr h="348025">
                <a:tc>
                  <a:txBody>
                    <a:bodyPr/>
                    <a:lstStyle/>
                    <a:p>
                      <a:r>
                        <a:rPr lang="en-US" sz="1600"/>
                        <a:t>6. Priority Populations</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b="1"/>
                        <a:t>10</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03398241"/>
                  </a:ext>
                </a:extLst>
              </a:tr>
              <a:tr h="348025">
                <a:tc>
                  <a:txBody>
                    <a:bodyPr/>
                    <a:lstStyle/>
                    <a:p>
                      <a:r>
                        <a:rPr lang="en-US" sz="1600"/>
                        <a:t>7. Electric Grid Benefits</a:t>
                      </a:r>
                    </a:p>
                  </a:txBody>
                  <a:tcPr>
                    <a:lnT w="12700" cmpd="sng">
                      <a:noFill/>
                    </a:lnT>
                    <a:lnB w="12700" cap="flat" cmpd="sng" algn="ctr">
                      <a:solidFill>
                        <a:schemeClr val="tx1"/>
                      </a:solidFill>
                      <a:prstDash val="solid"/>
                      <a:round/>
                      <a:headEnd type="none" w="med" len="med"/>
                      <a:tailEnd type="none" w="med" len="med"/>
                    </a:lnB>
                  </a:tcPr>
                </a:tc>
                <a:tc>
                  <a:txBody>
                    <a:bodyPr/>
                    <a:lstStyle/>
                    <a:p>
                      <a:pPr algn="ctr"/>
                      <a:r>
                        <a:rPr lang="en-US" sz="1600" b="1"/>
                        <a:t>10</a:t>
                      </a:r>
                    </a:p>
                  </a:txBody>
                  <a:tcPr>
                    <a:lnT w="12700" cmpd="sng">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9477461"/>
                  </a:ext>
                </a:extLst>
              </a:tr>
              <a:tr h="349396">
                <a:tc>
                  <a:txBody>
                    <a:bodyPr/>
                    <a:lstStyle/>
                    <a:p>
                      <a:r>
                        <a:rPr lang="en-US" sz="1600" b="1"/>
                        <a:t>Total Bonus Preference Points</a:t>
                      </a:r>
                    </a:p>
                  </a:txBody>
                  <a:tcP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t>20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46174800"/>
                  </a:ext>
                </a:extLst>
              </a:tr>
            </a:tbl>
          </a:graphicData>
        </a:graphic>
      </p:graphicFrame>
      <p:sp>
        <p:nvSpPr>
          <p:cNvPr id="2" name="Slide Number Placeholder 1">
            <a:extLst>
              <a:ext uri="{FF2B5EF4-FFF2-40B4-BE49-F238E27FC236}">
                <a16:creationId xmlns:a16="http://schemas.microsoft.com/office/drawing/2014/main" id="{B62E90CC-731F-4015-8710-E22D3F762BCF}"/>
              </a:ext>
            </a:extLst>
          </p:cNvPr>
          <p:cNvSpPr>
            <a:spLocks noGrp="1"/>
          </p:cNvSpPr>
          <p:nvPr>
            <p:ph type="sldNum" sz="quarter" idx="12"/>
          </p:nvPr>
        </p:nvSpPr>
        <p:spPr>
          <a:xfrm>
            <a:off x="9465038" y="6463234"/>
            <a:ext cx="1761067" cy="365125"/>
          </a:xfrm>
        </p:spPr>
        <p:txBody>
          <a:bodyPr/>
          <a:lstStyle/>
          <a:p>
            <a:fld id="{005C4985-ACD0-2B4C-8981-36243250F268}" type="slidenum">
              <a:rPr lang="en-US" smtClean="0">
                <a:solidFill>
                  <a:schemeClr val="tx1"/>
                </a:solidFill>
              </a:rPr>
              <a:t>41</a:t>
            </a:fld>
            <a:endParaRPr lang="en-US">
              <a:solidFill>
                <a:schemeClr val="tx1"/>
              </a:solidFill>
            </a:endParaRPr>
          </a:p>
        </p:txBody>
      </p:sp>
    </p:spTree>
    <p:extLst>
      <p:ext uri="{BB962C8B-B14F-4D97-AF65-F5344CB8AC3E}">
        <p14:creationId xmlns:p14="http://schemas.microsoft.com/office/powerpoint/2010/main" val="14675012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California-Based Vendors</a:t>
            </a:r>
          </a:p>
        </p:txBody>
      </p:sp>
      <mc:AlternateContent xmlns:mc="http://schemas.openxmlformats.org/markup-compatibility/2006" xmlns:a14="http://schemas.microsoft.com/office/drawing/2010/main">
        <mc:Choice Requires="a14">
          <p:sp>
            <p:nvSpPr>
              <p:cNvPr id="8" name="Content Placeholder 5">
                <a:extLst>
                  <a:ext uri="{FF2B5EF4-FFF2-40B4-BE49-F238E27FC236}">
                    <a16:creationId xmlns:a16="http://schemas.microsoft.com/office/drawing/2014/main" id="{225032D5-95B1-1548-AFAF-7FB1F52B9EA7}"/>
                  </a:ext>
                </a:extLst>
              </p:cNvPr>
              <p:cNvSpPr>
                <a:spLocks noGrp="1"/>
              </p:cNvSpPr>
              <p:nvPr>
                <p:ph idx="4294967295"/>
              </p:nvPr>
            </p:nvSpPr>
            <p:spPr>
              <a:xfrm>
                <a:off x="691119" y="1500310"/>
                <a:ext cx="10662681" cy="4525963"/>
              </a:xfrm>
            </p:spPr>
            <p:txBody>
              <a:bodyPr>
                <a:normAutofit fontScale="77500" lnSpcReduction="20000"/>
              </a:bodyPr>
              <a:lstStyle/>
              <a:p>
                <a:pPr marL="0" indent="0">
                  <a:lnSpc>
                    <a:spcPct val="120000"/>
                  </a:lnSpc>
                  <a:buNone/>
                </a:pPr>
                <a:r>
                  <a:rPr lang="en-US">
                    <a:solidFill>
                      <a:schemeClr val="accent1">
                        <a:lumMod val="50000"/>
                      </a:schemeClr>
                    </a:solidFill>
                    <a:latin typeface="Arial"/>
                    <a:cs typeface="Arial"/>
                  </a:rPr>
                  <a:t>Points will be provided for equipment purchased from California-based vendors, defined as: </a:t>
                </a:r>
                <a:r>
                  <a:rPr lang="en-US" i="1">
                    <a:solidFill>
                      <a:schemeClr val="accent1">
                        <a:lumMod val="50000"/>
                      </a:schemeClr>
                    </a:solidFill>
                    <a:latin typeface="Arial"/>
                    <a:cs typeface="Arial"/>
                  </a:rPr>
                  <a:t>A vendor that has the equipment manufactured in California or has a distribution center in California.</a:t>
                </a:r>
              </a:p>
              <a:p>
                <a:pPr marL="0" indent="0">
                  <a:lnSpc>
                    <a:spcPct val="120000"/>
                  </a:lnSpc>
                  <a:buNone/>
                </a:pPr>
                <a:r>
                  <a:rPr lang="en-US" sz="2400">
                    <a:solidFill>
                      <a:schemeClr val="accent1">
                        <a:lumMod val="50000"/>
                      </a:schemeClr>
                    </a:solidFill>
                    <a:latin typeface="Arial"/>
                    <a:cs typeface="Arial"/>
                  </a:rPr>
                  <a:t>Points are to be awarded based on the following formula:</a:t>
                </a:r>
              </a:p>
              <a:p>
                <a:pPr marL="0" indent="0">
                  <a:lnSpc>
                    <a:spcPct val="120000"/>
                  </a:lnSpc>
                  <a:buNone/>
                </a:pPr>
                <a:endParaRPr lang="en-US">
                  <a:solidFill>
                    <a:schemeClr val="accent1">
                      <a:lumMod val="50000"/>
                    </a:schemeClr>
                  </a:solidFill>
                  <a:latin typeface="Arial"/>
                  <a:cs typeface="Arial"/>
                </a:endParaRPr>
              </a:p>
              <a:p>
                <a:pPr marL="0" indent="0">
                  <a:lnSpc>
                    <a:spcPct val="120000"/>
                  </a:lnSpc>
                  <a:buNone/>
                </a:pPr>
                <a14:m>
                  <m:oMathPara xmlns:m="http://schemas.openxmlformats.org/officeDocument/2006/math">
                    <m:oMathParaPr>
                      <m:jc m:val="centerGroup"/>
                    </m:oMathParaPr>
                    <m:oMath xmlns:m="http://schemas.openxmlformats.org/officeDocument/2006/math">
                      <m:f>
                        <m:fPr>
                          <m:ctrlPr>
                            <a:rPr lang="en-US" sz="2400" b="0" i="1" smtClean="0">
                              <a:solidFill>
                                <a:schemeClr val="accent1">
                                  <a:lumMod val="50000"/>
                                </a:schemeClr>
                              </a:solidFill>
                              <a:latin typeface="Cambria Math" panose="02040503050406030204" pitchFamily="18" charset="0"/>
                              <a:cs typeface="Arial"/>
                            </a:rPr>
                          </m:ctrlPr>
                        </m:fPr>
                        <m:num>
                          <m:r>
                            <a:rPr lang="en-US" sz="2400" i="1">
                              <a:solidFill>
                                <a:schemeClr val="accent1">
                                  <a:lumMod val="50000"/>
                                </a:schemeClr>
                              </a:solidFill>
                              <a:latin typeface="Cambria Math" panose="02040503050406030204" pitchFamily="18" charset="0"/>
                              <a:cs typeface="Arial"/>
                            </a:rPr>
                            <m:t>𝐶𝐸𝐶</m:t>
                          </m:r>
                          <m:r>
                            <a:rPr lang="en-US" sz="2400" i="1">
                              <a:solidFill>
                                <a:schemeClr val="accent1">
                                  <a:lumMod val="50000"/>
                                </a:schemeClr>
                              </a:solidFill>
                              <a:latin typeface="Cambria Math" panose="02040503050406030204" pitchFamily="18" charset="0"/>
                              <a:cs typeface="Arial"/>
                            </a:rPr>
                            <m:t> </m:t>
                          </m:r>
                          <m:r>
                            <a:rPr lang="en-US" sz="2400" i="1">
                              <a:solidFill>
                                <a:schemeClr val="accent1">
                                  <a:lumMod val="50000"/>
                                </a:schemeClr>
                              </a:solidFill>
                              <a:latin typeface="Cambria Math" panose="02040503050406030204" pitchFamily="18" charset="0"/>
                              <a:cs typeface="Arial"/>
                            </a:rPr>
                            <m:t>𝐹𝑢𝑛𝑑𝑠</m:t>
                          </m:r>
                          <m:r>
                            <a:rPr lang="en-US" sz="2400" i="1">
                              <a:solidFill>
                                <a:schemeClr val="accent1">
                                  <a:lumMod val="50000"/>
                                </a:schemeClr>
                              </a:solidFill>
                              <a:latin typeface="Cambria Math" panose="02040503050406030204" pitchFamily="18" charset="0"/>
                              <a:cs typeface="Arial"/>
                            </a:rPr>
                            <m:t> </m:t>
                          </m:r>
                          <m:r>
                            <a:rPr lang="en-US" sz="2400" i="1">
                              <a:solidFill>
                                <a:schemeClr val="accent1">
                                  <a:lumMod val="50000"/>
                                </a:schemeClr>
                              </a:solidFill>
                              <a:latin typeface="Cambria Math" panose="02040503050406030204" pitchFamily="18" charset="0"/>
                              <a:cs typeface="Arial"/>
                            </a:rPr>
                            <m:t>𝑡𝑜𝑤𝑎𝑟𝑑𝑠</m:t>
                          </m:r>
                          <m:r>
                            <a:rPr lang="en-US" sz="2400" i="1">
                              <a:solidFill>
                                <a:schemeClr val="accent1">
                                  <a:lumMod val="50000"/>
                                </a:schemeClr>
                              </a:solidFill>
                              <a:latin typeface="Cambria Math" panose="02040503050406030204" pitchFamily="18" charset="0"/>
                              <a:cs typeface="Arial"/>
                            </a:rPr>
                            <m:t> </m:t>
                          </m:r>
                          <m:r>
                            <a:rPr lang="en-US" sz="2400" i="1">
                              <a:solidFill>
                                <a:schemeClr val="accent1">
                                  <a:lumMod val="50000"/>
                                </a:schemeClr>
                              </a:solidFill>
                              <a:latin typeface="Cambria Math" panose="02040503050406030204" pitchFamily="18" charset="0"/>
                              <a:cs typeface="Arial"/>
                            </a:rPr>
                            <m:t>𝐶𝑎𝑙𝑖𝑓𝑜𝑛𝑖𝑎</m:t>
                          </m:r>
                          <m:r>
                            <a:rPr lang="en-US" sz="2400" i="1">
                              <a:solidFill>
                                <a:schemeClr val="accent1">
                                  <a:lumMod val="50000"/>
                                </a:schemeClr>
                              </a:solidFill>
                              <a:latin typeface="Cambria Math" panose="02040503050406030204" pitchFamily="18" charset="0"/>
                              <a:cs typeface="Arial"/>
                            </a:rPr>
                            <m:t> </m:t>
                          </m:r>
                          <m:r>
                            <a:rPr lang="en-US" sz="2400" i="1">
                              <a:solidFill>
                                <a:schemeClr val="accent1">
                                  <a:lumMod val="50000"/>
                                </a:schemeClr>
                              </a:solidFill>
                              <a:latin typeface="Cambria Math" panose="02040503050406030204" pitchFamily="18" charset="0"/>
                              <a:cs typeface="Arial"/>
                            </a:rPr>
                            <m:t>𝐵𝑎𝑠𝑒𝑑</m:t>
                          </m:r>
                          <m:r>
                            <a:rPr lang="en-US" sz="2400" b="0" i="1" smtClean="0">
                              <a:solidFill>
                                <a:schemeClr val="accent1">
                                  <a:lumMod val="50000"/>
                                </a:schemeClr>
                              </a:solidFill>
                              <a:latin typeface="Cambria Math" panose="02040503050406030204" pitchFamily="18" charset="0"/>
                              <a:cs typeface="Arial"/>
                            </a:rPr>
                            <m:t> </m:t>
                          </m:r>
                          <m:r>
                            <a:rPr lang="en-US" sz="2400" i="1">
                              <a:solidFill>
                                <a:schemeClr val="accent1">
                                  <a:lumMod val="50000"/>
                                </a:schemeClr>
                              </a:solidFill>
                              <a:latin typeface="Cambria Math" panose="02040503050406030204" pitchFamily="18" charset="0"/>
                              <a:cs typeface="Arial"/>
                            </a:rPr>
                            <m:t>𝑉𝑒𝑛𝑑𝑜𝑟𝑠</m:t>
                          </m:r>
                          <m:r>
                            <a:rPr lang="en-US" sz="2400" i="1">
                              <a:solidFill>
                                <a:schemeClr val="accent1">
                                  <a:lumMod val="50000"/>
                                </a:schemeClr>
                              </a:solidFill>
                              <a:latin typeface="Cambria Math" panose="02040503050406030204" pitchFamily="18" charset="0"/>
                              <a:cs typeface="Arial"/>
                            </a:rPr>
                            <m:t> </m:t>
                          </m:r>
                          <m:r>
                            <a:rPr lang="en-US" sz="2400" i="1">
                              <a:solidFill>
                                <a:schemeClr val="accent1">
                                  <a:lumMod val="50000"/>
                                </a:schemeClr>
                              </a:solidFill>
                              <a:latin typeface="Cambria Math" panose="02040503050406030204" pitchFamily="18" charset="0"/>
                              <a:cs typeface="Arial"/>
                            </a:rPr>
                            <m:t>𝑓𝑜𝑟</m:t>
                          </m:r>
                          <m:r>
                            <a:rPr lang="en-US" sz="2400" i="1">
                              <a:solidFill>
                                <a:schemeClr val="accent1">
                                  <a:lumMod val="50000"/>
                                </a:schemeClr>
                              </a:solidFill>
                              <a:latin typeface="Cambria Math" panose="02040503050406030204" pitchFamily="18" charset="0"/>
                              <a:cs typeface="Arial"/>
                            </a:rPr>
                            <m:t> </m:t>
                          </m:r>
                          <m:r>
                            <a:rPr lang="en-US" sz="2400" i="1">
                              <a:solidFill>
                                <a:schemeClr val="accent1">
                                  <a:lumMod val="50000"/>
                                </a:schemeClr>
                              </a:solidFill>
                              <a:latin typeface="Cambria Math" panose="02040503050406030204" pitchFamily="18" charset="0"/>
                              <a:cs typeface="Arial"/>
                            </a:rPr>
                            <m:t>𝐸𝑞𝑢𝑖𝑝𝑚𝑒𝑛𝑡</m:t>
                          </m:r>
                        </m:num>
                        <m:den>
                          <m:r>
                            <a:rPr lang="en-US" sz="2400" b="0" i="1" smtClean="0">
                              <a:solidFill>
                                <a:schemeClr val="accent1">
                                  <a:lumMod val="50000"/>
                                </a:schemeClr>
                              </a:solidFill>
                              <a:latin typeface="Cambria Math" panose="02040503050406030204" pitchFamily="18" charset="0"/>
                              <a:cs typeface="Arial"/>
                            </a:rPr>
                            <m:t>𝑇𝑜𝑡𝑎𝑙</m:t>
                          </m:r>
                          <m:r>
                            <a:rPr lang="en-US" sz="2400" b="0" i="1" smtClean="0">
                              <a:solidFill>
                                <a:schemeClr val="accent1">
                                  <a:lumMod val="50000"/>
                                </a:schemeClr>
                              </a:solidFill>
                              <a:latin typeface="Cambria Math" panose="02040503050406030204" pitchFamily="18" charset="0"/>
                              <a:cs typeface="Arial"/>
                            </a:rPr>
                            <m:t> </m:t>
                          </m:r>
                          <m:r>
                            <a:rPr lang="en-US" sz="2400" b="0" i="1" smtClean="0">
                              <a:solidFill>
                                <a:schemeClr val="accent1">
                                  <a:lumMod val="50000"/>
                                </a:schemeClr>
                              </a:solidFill>
                              <a:latin typeface="Cambria Math" panose="02040503050406030204" pitchFamily="18" charset="0"/>
                              <a:cs typeface="Arial"/>
                            </a:rPr>
                            <m:t>𝐶𝐸𝐶</m:t>
                          </m:r>
                          <m:r>
                            <a:rPr lang="en-US" sz="2400" b="0" i="1" smtClean="0">
                              <a:solidFill>
                                <a:schemeClr val="accent1">
                                  <a:lumMod val="50000"/>
                                </a:schemeClr>
                              </a:solidFill>
                              <a:latin typeface="Cambria Math" panose="02040503050406030204" pitchFamily="18" charset="0"/>
                              <a:cs typeface="Arial"/>
                            </a:rPr>
                            <m:t> </m:t>
                          </m:r>
                          <m:r>
                            <a:rPr lang="en-US" sz="2400" b="0" i="1" smtClean="0">
                              <a:solidFill>
                                <a:schemeClr val="accent1">
                                  <a:lumMod val="50000"/>
                                </a:schemeClr>
                              </a:solidFill>
                              <a:latin typeface="Cambria Math" panose="02040503050406030204" pitchFamily="18" charset="0"/>
                              <a:cs typeface="Arial"/>
                            </a:rPr>
                            <m:t>𝐹𝑢𝑛𝑑𝑠</m:t>
                          </m:r>
                          <m:r>
                            <a:rPr lang="en-US" sz="2400" b="0" i="1" smtClean="0">
                              <a:solidFill>
                                <a:schemeClr val="accent1">
                                  <a:lumMod val="50000"/>
                                </a:schemeClr>
                              </a:solidFill>
                              <a:latin typeface="Cambria Math" panose="02040503050406030204" pitchFamily="18" charset="0"/>
                              <a:cs typeface="Arial"/>
                            </a:rPr>
                            <m:t> </m:t>
                          </m:r>
                          <m:r>
                            <a:rPr lang="en-US" sz="2400" b="0" i="1" smtClean="0">
                              <a:solidFill>
                                <a:schemeClr val="accent1">
                                  <a:lumMod val="50000"/>
                                </a:schemeClr>
                              </a:solidFill>
                              <a:latin typeface="Cambria Math" panose="02040503050406030204" pitchFamily="18" charset="0"/>
                              <a:cs typeface="Arial"/>
                            </a:rPr>
                            <m:t>𝑓𝑜𝑟</m:t>
                          </m:r>
                          <m:r>
                            <a:rPr lang="en-US" sz="2400" b="0" i="1" smtClean="0">
                              <a:solidFill>
                                <a:schemeClr val="accent1">
                                  <a:lumMod val="50000"/>
                                </a:schemeClr>
                              </a:solidFill>
                              <a:latin typeface="Cambria Math" panose="02040503050406030204" pitchFamily="18" charset="0"/>
                              <a:cs typeface="Arial"/>
                            </a:rPr>
                            <m:t> </m:t>
                          </m:r>
                          <m:r>
                            <a:rPr lang="en-US" sz="2400" b="0" i="1" smtClean="0">
                              <a:solidFill>
                                <a:schemeClr val="accent1">
                                  <a:lumMod val="50000"/>
                                </a:schemeClr>
                              </a:solidFill>
                              <a:latin typeface="Cambria Math" panose="02040503050406030204" pitchFamily="18" charset="0"/>
                              <a:cs typeface="Arial"/>
                            </a:rPr>
                            <m:t>𝐸𝑞𝑢𝑖𝑝𝑚𝑒𝑛𝑡</m:t>
                          </m:r>
                        </m:den>
                      </m:f>
                      <m:r>
                        <a:rPr lang="en-US" sz="2400" b="0" i="1" smtClean="0">
                          <a:solidFill>
                            <a:schemeClr val="accent1">
                              <a:lumMod val="50000"/>
                            </a:schemeClr>
                          </a:solidFill>
                          <a:latin typeface="Cambria Math" panose="02040503050406030204" pitchFamily="18" charset="0"/>
                          <a:ea typeface="Cambria Math" panose="02040503050406030204" pitchFamily="18" charset="0"/>
                          <a:cs typeface="Arial"/>
                        </a:rPr>
                        <m:t>×5 </m:t>
                      </m:r>
                      <m:r>
                        <a:rPr lang="en-US" sz="2400" b="0" i="1" smtClean="0">
                          <a:solidFill>
                            <a:schemeClr val="accent1">
                              <a:lumMod val="50000"/>
                            </a:schemeClr>
                          </a:solidFill>
                          <a:latin typeface="Cambria Math" panose="02040503050406030204" pitchFamily="18" charset="0"/>
                          <a:ea typeface="Cambria Math" panose="02040503050406030204" pitchFamily="18" charset="0"/>
                          <a:cs typeface="Arial"/>
                        </a:rPr>
                        <m:t>𝑝𝑜𝑖𝑛𝑡𝑠</m:t>
                      </m:r>
                      <m:r>
                        <a:rPr lang="en-US" sz="2400" b="0" i="1" smtClean="0">
                          <a:solidFill>
                            <a:schemeClr val="accent1">
                              <a:lumMod val="50000"/>
                            </a:schemeClr>
                          </a:solidFill>
                          <a:latin typeface="Cambria Math" panose="02040503050406030204" pitchFamily="18" charset="0"/>
                          <a:ea typeface="Cambria Math" panose="02040503050406030204" pitchFamily="18" charset="0"/>
                          <a:cs typeface="Arial"/>
                        </a:rPr>
                        <m:t>=</m:t>
                      </m:r>
                      <m:r>
                        <a:rPr lang="en-US" sz="2400" b="0" i="1" smtClean="0">
                          <a:solidFill>
                            <a:schemeClr val="accent1">
                              <a:lumMod val="50000"/>
                            </a:schemeClr>
                          </a:solidFill>
                          <a:latin typeface="Cambria Math" panose="02040503050406030204" pitchFamily="18" charset="0"/>
                          <a:ea typeface="Cambria Math" panose="02040503050406030204" pitchFamily="18" charset="0"/>
                          <a:cs typeface="Arial"/>
                        </a:rPr>
                        <m:t>𝑇𝑜𝑡𝑎𝑙</m:t>
                      </m:r>
                      <m:r>
                        <a:rPr lang="en-US" sz="2400" b="0" i="1" smtClean="0">
                          <a:solidFill>
                            <a:schemeClr val="accent1">
                              <a:lumMod val="50000"/>
                            </a:schemeClr>
                          </a:solidFill>
                          <a:latin typeface="Cambria Math" panose="02040503050406030204" pitchFamily="18" charset="0"/>
                          <a:ea typeface="Cambria Math" panose="02040503050406030204" pitchFamily="18" charset="0"/>
                          <a:cs typeface="Arial"/>
                        </a:rPr>
                        <m:t> </m:t>
                      </m:r>
                      <m:r>
                        <a:rPr lang="en-US" sz="2400" b="0" i="1" smtClean="0">
                          <a:solidFill>
                            <a:schemeClr val="accent1">
                              <a:lumMod val="50000"/>
                            </a:schemeClr>
                          </a:solidFill>
                          <a:latin typeface="Cambria Math" panose="02040503050406030204" pitchFamily="18" charset="0"/>
                          <a:ea typeface="Cambria Math" panose="02040503050406030204" pitchFamily="18" charset="0"/>
                          <a:cs typeface="Arial"/>
                        </a:rPr>
                        <m:t>𝑃𝑜𝑖𝑛𝑡𝑠</m:t>
                      </m:r>
                    </m:oMath>
                  </m:oMathPara>
                </a14:m>
                <a:endParaRPr lang="en-US" sz="2400">
                  <a:solidFill>
                    <a:schemeClr val="accent1">
                      <a:lumMod val="50000"/>
                    </a:schemeClr>
                  </a:solidFill>
                  <a:latin typeface="Arial"/>
                  <a:cs typeface="Arial"/>
                </a:endParaRPr>
              </a:p>
              <a:p>
                <a:pPr marL="0" indent="0">
                  <a:lnSpc>
                    <a:spcPct val="120000"/>
                  </a:lnSpc>
                  <a:buNone/>
                </a:pPr>
                <a:endParaRPr lang="en-US">
                  <a:solidFill>
                    <a:schemeClr val="accent1">
                      <a:lumMod val="50000"/>
                    </a:schemeClr>
                  </a:solidFill>
                  <a:latin typeface="Arial"/>
                  <a:cs typeface="Arial"/>
                </a:endParaRPr>
              </a:p>
              <a:p>
                <a:pPr marL="0" indent="0">
                  <a:lnSpc>
                    <a:spcPct val="120000"/>
                  </a:lnSpc>
                  <a:spcAft>
                    <a:spcPts val="600"/>
                  </a:spcAft>
                  <a:buNone/>
                </a:pPr>
                <a:r>
                  <a:rPr lang="en-US" sz="2400">
                    <a:solidFill>
                      <a:schemeClr val="accent1">
                        <a:lumMod val="50000"/>
                      </a:schemeClr>
                    </a:solidFill>
                    <a:latin typeface="Arial"/>
                    <a:cs typeface="Arial"/>
                  </a:rPr>
                  <a:t>For example, if the total equipment cost is $1,000,000 and $500,000 is purchased from California vendors, then the points will be 50% of the total points possible for this criteria. </a:t>
                </a:r>
              </a:p>
              <a:p>
                <a:pPr marL="0" indent="0">
                  <a:lnSpc>
                    <a:spcPct val="120000"/>
                  </a:lnSpc>
                  <a:buNone/>
                </a:pPr>
                <a14:m>
                  <m:oMathPara xmlns:m="http://schemas.openxmlformats.org/officeDocument/2006/math">
                    <m:oMathParaPr>
                      <m:jc m:val="centerGroup"/>
                    </m:oMathParaPr>
                    <m:oMath xmlns:m="http://schemas.openxmlformats.org/officeDocument/2006/math">
                      <m:f>
                        <m:fPr>
                          <m:ctrlPr>
                            <a:rPr lang="en-US" sz="2400" i="1" smtClean="0">
                              <a:solidFill>
                                <a:schemeClr val="accent1">
                                  <a:lumMod val="50000"/>
                                </a:schemeClr>
                              </a:solidFill>
                              <a:latin typeface="Cambria Math" panose="02040503050406030204" pitchFamily="18" charset="0"/>
                              <a:cs typeface="Arial"/>
                            </a:rPr>
                          </m:ctrlPr>
                        </m:fPr>
                        <m:num>
                          <m:r>
                            <a:rPr lang="en-US" sz="2400" b="0" i="1" smtClean="0">
                              <a:solidFill>
                                <a:schemeClr val="accent1">
                                  <a:lumMod val="50000"/>
                                </a:schemeClr>
                              </a:solidFill>
                              <a:latin typeface="Cambria Math" panose="02040503050406030204" pitchFamily="18" charset="0"/>
                              <a:cs typeface="Arial"/>
                            </a:rPr>
                            <m:t>500,000</m:t>
                          </m:r>
                        </m:num>
                        <m:den>
                          <m:r>
                            <a:rPr lang="en-US" sz="2400" b="0" i="1" smtClean="0">
                              <a:solidFill>
                                <a:schemeClr val="accent1">
                                  <a:lumMod val="50000"/>
                                </a:schemeClr>
                              </a:solidFill>
                              <a:latin typeface="Cambria Math" panose="02040503050406030204" pitchFamily="18" charset="0"/>
                              <a:cs typeface="Arial"/>
                            </a:rPr>
                            <m:t>1,000,000</m:t>
                          </m:r>
                        </m:den>
                      </m:f>
                      <m:r>
                        <a:rPr lang="en-US" sz="2400" i="1" smtClean="0">
                          <a:solidFill>
                            <a:schemeClr val="accent1">
                              <a:lumMod val="50000"/>
                            </a:schemeClr>
                          </a:solidFill>
                          <a:latin typeface="Cambria Math" panose="02040503050406030204" pitchFamily="18" charset="0"/>
                          <a:ea typeface="Cambria Math" panose="02040503050406030204" pitchFamily="18" charset="0"/>
                          <a:cs typeface="Arial"/>
                        </a:rPr>
                        <m:t>×</m:t>
                      </m:r>
                      <m:r>
                        <a:rPr lang="en-US" sz="2400" b="0" i="1" smtClean="0">
                          <a:solidFill>
                            <a:schemeClr val="accent1">
                              <a:lumMod val="50000"/>
                            </a:schemeClr>
                          </a:solidFill>
                          <a:latin typeface="Cambria Math" panose="02040503050406030204" pitchFamily="18" charset="0"/>
                          <a:ea typeface="Cambria Math" panose="02040503050406030204" pitchFamily="18" charset="0"/>
                          <a:cs typeface="Arial"/>
                        </a:rPr>
                        <m:t>5=2.5 </m:t>
                      </m:r>
                      <m:r>
                        <a:rPr lang="en-US" sz="2400" b="0" i="1" smtClean="0">
                          <a:solidFill>
                            <a:schemeClr val="accent1">
                              <a:lumMod val="50000"/>
                            </a:schemeClr>
                          </a:solidFill>
                          <a:latin typeface="Cambria Math" panose="02040503050406030204" pitchFamily="18" charset="0"/>
                          <a:ea typeface="Cambria Math" panose="02040503050406030204" pitchFamily="18" charset="0"/>
                          <a:cs typeface="Arial"/>
                        </a:rPr>
                        <m:t>𝑝𝑜𝑖𝑛𝑡𝑠</m:t>
                      </m:r>
                    </m:oMath>
                  </m:oMathPara>
                </a14:m>
                <a:endParaRPr lang="en-US" sz="2400">
                  <a:solidFill>
                    <a:schemeClr val="accent1">
                      <a:lumMod val="50000"/>
                    </a:schemeClr>
                  </a:solidFill>
                  <a:latin typeface="Arial"/>
                  <a:cs typeface="Arial"/>
                </a:endParaRPr>
              </a:p>
              <a:p>
                <a:pPr marL="0" indent="0">
                  <a:buNone/>
                </a:pPr>
                <a:endParaRPr lang="en-US">
                  <a:solidFill>
                    <a:schemeClr val="accent1">
                      <a:lumMod val="50000"/>
                    </a:schemeClr>
                  </a:solidFill>
                  <a:latin typeface="Arial"/>
                  <a:cs typeface="Arial"/>
                </a:endParaRPr>
              </a:p>
            </p:txBody>
          </p:sp>
        </mc:Choice>
        <mc:Fallback xmlns="">
          <p:sp>
            <p:nvSpPr>
              <p:cNvPr id="8" name="Content Placeholder 5">
                <a:extLst>
                  <a:ext uri="{FF2B5EF4-FFF2-40B4-BE49-F238E27FC236}">
                    <a16:creationId xmlns:a16="http://schemas.microsoft.com/office/drawing/2014/main" id="{225032D5-95B1-1548-AFAF-7FB1F52B9EA7}"/>
                  </a:ext>
                </a:extLst>
              </p:cNvPr>
              <p:cNvSpPr>
                <a:spLocks noGrp="1" noRot="1" noChangeAspect="1" noMove="1" noResize="1" noEditPoints="1" noAdjustHandles="1" noChangeArrowheads="1" noChangeShapeType="1" noTextEdit="1"/>
              </p:cNvSpPr>
              <p:nvPr>
                <p:ph idx="4294967295"/>
              </p:nvPr>
            </p:nvSpPr>
            <p:spPr>
              <a:xfrm>
                <a:off x="691119" y="1500310"/>
                <a:ext cx="10662681" cy="4525963"/>
              </a:xfrm>
              <a:blipFill>
                <a:blip r:embed="rId3"/>
                <a:stretch>
                  <a:fillRect l="-514" t="-808" r="-286"/>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7C04129A-1F13-4B84-97FC-F87FF167A45F}"/>
              </a:ext>
            </a:extLst>
          </p:cNvPr>
          <p:cNvSpPr>
            <a:spLocks noGrp="1"/>
          </p:cNvSpPr>
          <p:nvPr>
            <p:ph type="sldNum" sz="quarter" idx="12"/>
          </p:nvPr>
        </p:nvSpPr>
        <p:spPr>
          <a:xfrm>
            <a:off x="9704882" y="6438370"/>
            <a:ext cx="1761067" cy="365125"/>
          </a:xfrm>
        </p:spPr>
        <p:txBody>
          <a:bodyPr/>
          <a:lstStyle/>
          <a:p>
            <a:fld id="{005C4985-ACD0-2B4C-8981-36243250F268}" type="slidenum">
              <a:rPr lang="en-US" smtClean="0">
                <a:solidFill>
                  <a:schemeClr val="tx1"/>
                </a:solidFill>
              </a:rPr>
              <a:t>42</a:t>
            </a:fld>
            <a:endParaRPr lang="en-US">
              <a:solidFill>
                <a:schemeClr val="tx1"/>
              </a:solidFill>
            </a:endParaRPr>
          </a:p>
        </p:txBody>
      </p:sp>
    </p:spTree>
    <p:extLst>
      <p:ext uri="{BB962C8B-B14F-4D97-AF65-F5344CB8AC3E}">
        <p14:creationId xmlns:p14="http://schemas.microsoft.com/office/powerpoint/2010/main" val="857935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0DFA2-0F76-12D0-C881-B9137575C9A6}"/>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CB0CF80A-B730-019F-7277-2823A935A8B4}"/>
              </a:ext>
            </a:extLst>
          </p:cNvPr>
          <p:cNvSpPr>
            <a:spLocks noGrp="1"/>
          </p:cNvSpPr>
          <p:nvPr>
            <p:ph type="title"/>
          </p:nvPr>
        </p:nvSpPr>
        <p:spPr/>
        <p:txBody>
          <a:bodyPr>
            <a:normAutofit/>
          </a:bodyPr>
          <a:lstStyle/>
          <a:p>
            <a:pPr algn="l"/>
            <a:r>
              <a:rPr lang="en-US" b="1" dirty="0">
                <a:solidFill>
                  <a:srgbClr val="254061"/>
                </a:solidFill>
                <a:latin typeface="Arial"/>
                <a:cs typeface="Arial"/>
              </a:rPr>
              <a:t>Priority Populations</a:t>
            </a:r>
          </a:p>
        </p:txBody>
      </p:sp>
      <p:sp>
        <p:nvSpPr>
          <p:cNvPr id="8" name="Content Placeholder 5">
            <a:extLst>
              <a:ext uri="{FF2B5EF4-FFF2-40B4-BE49-F238E27FC236}">
                <a16:creationId xmlns:a16="http://schemas.microsoft.com/office/drawing/2014/main" id="{A66F5486-DDEB-883E-6A73-8E40ACEE4CFC}"/>
              </a:ext>
            </a:extLst>
          </p:cNvPr>
          <p:cNvSpPr>
            <a:spLocks noGrp="1"/>
          </p:cNvSpPr>
          <p:nvPr>
            <p:ph idx="4294967295"/>
          </p:nvPr>
        </p:nvSpPr>
        <p:spPr>
          <a:xfrm>
            <a:off x="351147" y="1187450"/>
            <a:ext cx="11226799" cy="5339377"/>
          </a:xfrm>
        </p:spPr>
        <p:txBody>
          <a:bodyPr vert="horz" lIns="91440" tIns="45720" rIns="91440" bIns="45720" rtlCol="0" anchor="t">
            <a:noAutofit/>
          </a:bodyPr>
          <a:lstStyle/>
          <a:p>
            <a:pPr marL="0" indent="0">
              <a:lnSpc>
                <a:spcPct val="120000"/>
              </a:lnSpc>
              <a:spcBef>
                <a:spcPts val="0"/>
              </a:spcBef>
              <a:buNone/>
            </a:pPr>
            <a:r>
              <a:rPr lang="en-US" sz="1700" dirty="0">
                <a:latin typeface="Arial"/>
                <a:cs typeface="Arial"/>
              </a:rPr>
              <a:t>Preference points will be provided for projects located in and benefiting priority populations as indicated in Section III.C.2.b.</a:t>
            </a:r>
          </a:p>
          <a:p>
            <a:pPr marL="0" indent="0">
              <a:lnSpc>
                <a:spcPct val="120000"/>
              </a:lnSpc>
              <a:buNone/>
            </a:pPr>
            <a:r>
              <a:rPr lang="en-US" sz="1700" dirty="0">
                <a:latin typeface="Arial"/>
                <a:cs typeface="Arial"/>
              </a:rPr>
              <a:t>The applicant must show efforts to provide direct and meaningful benefits and address important community needs using the following approach:</a:t>
            </a:r>
          </a:p>
          <a:p>
            <a:pPr marL="800100" lvl="1" indent="-342900">
              <a:lnSpc>
                <a:spcPct val="120000"/>
              </a:lnSpc>
              <a:spcBef>
                <a:spcPts val="0"/>
              </a:spcBef>
              <a:buFont typeface="+mj-lt"/>
              <a:buAutoNum type="arabicPeriod"/>
            </a:pPr>
            <a:r>
              <a:rPr lang="en-US" sz="1700" b="1" dirty="0">
                <a:latin typeface="Arial"/>
                <a:cs typeface="Arial"/>
              </a:rPr>
              <a:t>Identify the priority population: </a:t>
            </a:r>
            <a:r>
              <a:rPr lang="en-US" sz="1700" dirty="0">
                <a:latin typeface="Arial"/>
                <a:cs typeface="Arial"/>
              </a:rPr>
              <a:t>Priority populations include residents of: (1) census tracts identified as disadvantaged by the California Environmental Protection Agency per SB 535; (2) census tracts identified as low-income per AB 1550; or (3) a low-income household per AB 1550.</a:t>
            </a:r>
            <a:endParaRPr lang="en-US" sz="1700" dirty="0">
              <a:solidFill>
                <a:srgbClr val="ED861F"/>
              </a:solidFill>
              <a:latin typeface="Arial"/>
              <a:cs typeface="Arial"/>
            </a:endParaRPr>
          </a:p>
          <a:p>
            <a:pPr marL="800100" lvl="1" indent="-342900">
              <a:lnSpc>
                <a:spcPct val="120000"/>
              </a:lnSpc>
              <a:spcBef>
                <a:spcPts val="0"/>
              </a:spcBef>
              <a:buFont typeface="+mj-lt"/>
              <a:buAutoNum type="arabicPeriod"/>
            </a:pPr>
            <a:r>
              <a:rPr lang="en-US" sz="1700" b="1" dirty="0">
                <a:latin typeface="Arial"/>
                <a:cs typeface="Arial"/>
              </a:rPr>
              <a:t>Address a Need: </a:t>
            </a:r>
            <a:r>
              <a:rPr lang="en-US" sz="1700" dirty="0">
                <a:latin typeface="Arial"/>
                <a:cs typeface="Arial"/>
              </a:rPr>
              <a:t>Approach for determining community need and documentation of broad support from local community-based organizations and/or residents.</a:t>
            </a:r>
            <a:endParaRPr lang="en-US" sz="1700" dirty="0">
              <a:solidFill>
                <a:srgbClr val="ED861F"/>
              </a:solidFill>
              <a:latin typeface="Arial"/>
              <a:cs typeface="Arial"/>
            </a:endParaRPr>
          </a:p>
          <a:p>
            <a:pPr marL="800100" lvl="1" indent="-342900">
              <a:lnSpc>
                <a:spcPct val="120000"/>
              </a:lnSpc>
              <a:spcBef>
                <a:spcPts val="0"/>
              </a:spcBef>
              <a:buFont typeface="+mj-lt"/>
              <a:buAutoNum type="arabicPeriod"/>
            </a:pPr>
            <a:r>
              <a:rPr lang="en-US" sz="1700" b="1" dirty="0">
                <a:latin typeface="Arial"/>
                <a:cs typeface="Arial"/>
              </a:rPr>
              <a:t>Provide a Benefit: </a:t>
            </a:r>
            <a:r>
              <a:rPr lang="en-US" sz="1700" dirty="0">
                <a:latin typeface="Arial"/>
                <a:cs typeface="Arial"/>
              </a:rPr>
              <a:t>Identify at least one direct, meaningful, and assured benefit that the project provides to priority populations. Must meet at least one of those listed in Step 3, on page 27 of the manual.</a:t>
            </a:r>
          </a:p>
          <a:p>
            <a:pPr marL="0" indent="0">
              <a:lnSpc>
                <a:spcPct val="100000"/>
              </a:lnSpc>
              <a:spcBef>
                <a:spcPts val="400"/>
              </a:spcBef>
              <a:buNone/>
            </a:pPr>
            <a:r>
              <a:rPr lang="en-US" sz="1700" dirty="0">
                <a:latin typeface="Arial"/>
                <a:cs typeface="Arial"/>
              </a:rPr>
              <a:t>Refer to the Priority Populations Benefit Assessments Tool located here: </a:t>
            </a:r>
            <a:r>
              <a:rPr lang="en-US" sz="1700" dirty="0">
                <a:latin typeface="Arial"/>
                <a:cs typeface="Arial"/>
                <a:hlinkClick r:id="rId3"/>
              </a:rPr>
              <a:t>https://ww2.arb.ca.gov/sites/default/files/auction-proceeds/energy_bat.pdf</a:t>
            </a:r>
            <a:endParaRPr lang="en-US" sz="1700" dirty="0">
              <a:latin typeface="Arial"/>
              <a:cs typeface="Arial"/>
            </a:endParaRPr>
          </a:p>
          <a:p>
            <a:pPr marL="0" indent="0">
              <a:lnSpc>
                <a:spcPct val="100000"/>
              </a:lnSpc>
              <a:spcBef>
                <a:spcPts val="400"/>
              </a:spcBef>
              <a:buNone/>
            </a:pPr>
            <a:r>
              <a:rPr lang="en-US" sz="1700" dirty="0">
                <a:latin typeface="Arial"/>
                <a:cs typeface="Arial"/>
              </a:rPr>
              <a:t>Preference points will be awarded based on if the project meets CARB requirements: </a:t>
            </a:r>
            <a:r>
              <a:rPr lang="en-US" sz="1700" dirty="0">
                <a:solidFill>
                  <a:srgbClr val="ED861F"/>
                </a:solidFill>
                <a:latin typeface="Arial"/>
                <a:cs typeface="Arial"/>
              </a:rPr>
              <a:t>https://www.caclimateinvestments.ca.gov/benefit-assessment-guide. </a:t>
            </a:r>
            <a:endParaRPr lang="en-US" sz="1700" dirty="0">
              <a:latin typeface="Arial"/>
              <a:cs typeface="Arial"/>
            </a:endParaRPr>
          </a:p>
          <a:p>
            <a:pPr marL="0" indent="0">
              <a:lnSpc>
                <a:spcPct val="120000"/>
              </a:lnSpc>
              <a:buNone/>
            </a:pPr>
            <a:r>
              <a:rPr lang="en-US" sz="1700" dirty="0">
                <a:latin typeface="Arial"/>
                <a:cs typeface="Arial"/>
              </a:rPr>
              <a:t>If multiple facilities are bundled under one application, the above areas must be addressed for each location to get preference points. No portion of points will be awarded if some plants meet the requirement and others do not. </a:t>
            </a:r>
          </a:p>
        </p:txBody>
      </p:sp>
      <p:sp>
        <p:nvSpPr>
          <p:cNvPr id="2" name="Slide Number Placeholder 1">
            <a:extLst>
              <a:ext uri="{FF2B5EF4-FFF2-40B4-BE49-F238E27FC236}">
                <a16:creationId xmlns:a16="http://schemas.microsoft.com/office/drawing/2014/main" id="{1AA7CCAE-1F9D-AB52-724D-9DBE32E080D0}"/>
              </a:ext>
            </a:extLst>
          </p:cNvPr>
          <p:cNvSpPr>
            <a:spLocks noGrp="1"/>
          </p:cNvSpPr>
          <p:nvPr>
            <p:ph type="sldNum" sz="quarter" idx="12"/>
          </p:nvPr>
        </p:nvSpPr>
        <p:spPr>
          <a:xfrm>
            <a:off x="9704882" y="6438370"/>
            <a:ext cx="1761067" cy="365125"/>
          </a:xfrm>
        </p:spPr>
        <p:txBody>
          <a:bodyPr/>
          <a:lstStyle/>
          <a:p>
            <a:fld id="{005C4985-ACD0-2B4C-8981-36243250F268}" type="slidenum">
              <a:rPr lang="en-US" smtClean="0">
                <a:solidFill>
                  <a:schemeClr val="tx1"/>
                </a:solidFill>
              </a:rPr>
              <a:t>43</a:t>
            </a:fld>
            <a:endParaRPr lang="en-US" dirty="0">
              <a:solidFill>
                <a:schemeClr val="tx1"/>
              </a:solidFill>
            </a:endParaRPr>
          </a:p>
        </p:txBody>
      </p:sp>
    </p:spTree>
    <p:extLst>
      <p:ext uri="{BB962C8B-B14F-4D97-AF65-F5344CB8AC3E}">
        <p14:creationId xmlns:p14="http://schemas.microsoft.com/office/powerpoint/2010/main" val="1485592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5CF3D-D63C-1984-77E0-214D0084107C}"/>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CD5610DD-AE7A-5F18-1D94-C0F1B665C1F3}"/>
              </a:ext>
            </a:extLst>
          </p:cNvPr>
          <p:cNvSpPr>
            <a:spLocks noGrp="1"/>
          </p:cNvSpPr>
          <p:nvPr>
            <p:ph type="title"/>
          </p:nvPr>
        </p:nvSpPr>
        <p:spPr/>
        <p:txBody>
          <a:bodyPr>
            <a:normAutofit/>
          </a:bodyPr>
          <a:lstStyle/>
          <a:p>
            <a:pPr algn="l"/>
            <a:r>
              <a:rPr lang="en-US" b="1">
                <a:solidFill>
                  <a:srgbClr val="254061"/>
                </a:solidFill>
                <a:latin typeface="Arial"/>
                <a:cs typeface="Arial"/>
              </a:rPr>
              <a:t>Electric Grid Benefits</a:t>
            </a:r>
          </a:p>
        </p:txBody>
      </p:sp>
      <p:sp>
        <p:nvSpPr>
          <p:cNvPr id="3" name="Content Placeholder 5">
            <a:extLst>
              <a:ext uri="{FF2B5EF4-FFF2-40B4-BE49-F238E27FC236}">
                <a16:creationId xmlns:a16="http://schemas.microsoft.com/office/drawing/2014/main" id="{00BDC5C2-FB65-7BAC-D472-FDD4363F34A0}"/>
              </a:ext>
            </a:extLst>
          </p:cNvPr>
          <p:cNvSpPr txBox="1">
            <a:spLocks/>
          </p:cNvSpPr>
          <p:nvPr/>
        </p:nvSpPr>
        <p:spPr>
          <a:xfrm>
            <a:off x="414069" y="1171171"/>
            <a:ext cx="11049242" cy="365001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Font typeface="Arial"/>
              <a:buNone/>
            </a:pPr>
            <a:r>
              <a:rPr lang="en-US">
                <a:latin typeface="Arial"/>
                <a:cs typeface="Arial"/>
              </a:rPr>
              <a:t>Preference points will be provided to facilities that reduce overall electric usage (kWh) during their facility’s utility rate peak periods.</a:t>
            </a:r>
          </a:p>
          <a:p>
            <a:pPr marL="457200" lvl="1" indent="0">
              <a:lnSpc>
                <a:spcPct val="100000"/>
              </a:lnSpc>
              <a:buFont typeface="Arial"/>
              <a:buNone/>
            </a:pPr>
            <a:r>
              <a:rPr lang="en-US" sz="1800">
                <a:latin typeface="Arial"/>
                <a:cs typeface="Arial"/>
              </a:rPr>
              <a:t>If multiple facilities are bundled under one application, an analysis must be provided for each individual facility.  </a:t>
            </a:r>
          </a:p>
          <a:p>
            <a:pPr>
              <a:lnSpc>
                <a:spcPct val="100000"/>
              </a:lnSpc>
            </a:pPr>
            <a:r>
              <a:rPr lang="en-US" sz="2200">
                <a:latin typeface="Arial"/>
                <a:cs typeface="Arial"/>
              </a:rPr>
              <a:t>Preference points will be awarded based on the table below using </a:t>
            </a:r>
            <a:r>
              <a:rPr lang="en-US" sz="2200" u="sng">
                <a:latin typeface="Arial"/>
                <a:cs typeface="Arial"/>
              </a:rPr>
              <a:t>the facility with the highest percentage</a:t>
            </a:r>
            <a:r>
              <a:rPr lang="en-US" sz="2200">
                <a:latin typeface="Arial"/>
                <a:cs typeface="Arial"/>
              </a:rPr>
              <a:t> reduction:</a:t>
            </a:r>
          </a:p>
          <a:p>
            <a:pPr>
              <a:lnSpc>
                <a:spcPct val="100000"/>
              </a:lnSpc>
            </a:pPr>
            <a:endParaRPr lang="en-US" sz="2200">
              <a:latin typeface="Arial"/>
              <a:cs typeface="Arial"/>
            </a:endParaRPr>
          </a:p>
          <a:p>
            <a:pPr marL="0" indent="0">
              <a:buFont typeface="Arial"/>
              <a:buNone/>
            </a:pPr>
            <a:endParaRPr lang="en-US">
              <a:latin typeface="Arial"/>
              <a:cs typeface="Arial"/>
            </a:endParaRPr>
          </a:p>
          <a:p>
            <a:pPr marL="0" indent="0">
              <a:buFont typeface="Arial"/>
              <a:buNone/>
            </a:pPr>
            <a:endParaRPr lang="en-US">
              <a:latin typeface="Arial"/>
              <a:cs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8C20635-C8B5-25F1-2C64-E41EFE557994}"/>
                  </a:ext>
                </a:extLst>
              </p:cNvPr>
              <p:cNvSpPr txBox="1"/>
              <p:nvPr/>
            </p:nvSpPr>
            <p:spPr>
              <a:xfrm>
                <a:off x="141028" y="3518027"/>
                <a:ext cx="8039273" cy="1008418"/>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rPr>
                          </m:ctrlPr>
                        </m:fPr>
                        <m:num>
                          <m:r>
                            <a:rPr lang="en-US" sz="1600" i="1">
                              <a:latin typeface="Cambria Math" panose="02040503050406030204" pitchFamily="18" charset="0"/>
                            </a:rPr>
                            <m:t>𝐸𝑙𝑒𝑐𝑡𝑟𝑖𝑐𝑎𝑙</m:t>
                          </m:r>
                          <m:r>
                            <a:rPr lang="en-US" sz="1600" i="1">
                              <a:latin typeface="Cambria Math" panose="02040503050406030204" pitchFamily="18" charset="0"/>
                            </a:rPr>
                            <m:t> </m:t>
                          </m:r>
                          <m:r>
                            <a:rPr lang="en-US" sz="1600" i="1">
                              <a:latin typeface="Cambria Math" panose="02040503050406030204" pitchFamily="18" charset="0"/>
                            </a:rPr>
                            <m:t>𝑒𝑛𝑒𝑟𝑔𝑦</m:t>
                          </m:r>
                          <m:r>
                            <a:rPr lang="en-US" sz="1600" i="1">
                              <a:latin typeface="Cambria Math" panose="02040503050406030204" pitchFamily="18" charset="0"/>
                            </a:rPr>
                            <m:t> </m:t>
                          </m:r>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r>
                                    <a:rPr lang="en-US" sz="1600" i="1">
                                      <a:latin typeface="Cambria Math" panose="02040503050406030204" pitchFamily="18" charset="0"/>
                                    </a:rPr>
                                    <m:t>𝑘𝑊h</m:t>
                                  </m:r>
                                </m:num>
                                <m:den>
                                  <m:r>
                                    <a:rPr lang="en-US" sz="1600" i="1">
                                      <a:latin typeface="Cambria Math" panose="02040503050406030204" pitchFamily="18" charset="0"/>
                                    </a:rPr>
                                    <m:t>𝑦𝑟</m:t>
                                  </m:r>
                                </m:den>
                              </m:f>
                            </m:e>
                          </m:d>
                          <m:r>
                            <a:rPr lang="en-US" sz="1600" i="1">
                              <a:latin typeface="Cambria Math" panose="02040503050406030204" pitchFamily="18" charset="0"/>
                            </a:rPr>
                            <m:t>𝑅𝑒𝑑𝑢𝑐𝑒𝑑</m:t>
                          </m:r>
                          <m:r>
                            <a:rPr lang="en-US" sz="1600" i="1">
                              <a:latin typeface="Cambria Math" panose="02040503050406030204" pitchFamily="18" charset="0"/>
                            </a:rPr>
                            <m:t>+</m:t>
                          </m:r>
                          <m:r>
                            <a:rPr lang="en-US" sz="1600" i="1">
                              <a:latin typeface="Cambria Math" panose="02040503050406030204" pitchFamily="18" charset="0"/>
                            </a:rPr>
                            <m:t>𝐸𝑙𝑒𝑐𝑡𝑟𝑖𝑐𝑎𝑙</m:t>
                          </m:r>
                          <m:r>
                            <a:rPr lang="en-US" sz="1600" i="1">
                              <a:latin typeface="Cambria Math" panose="02040503050406030204" pitchFamily="18" charset="0"/>
                            </a:rPr>
                            <m:t> </m:t>
                          </m:r>
                          <m:r>
                            <a:rPr lang="en-US" sz="1600" i="1">
                              <a:latin typeface="Cambria Math" panose="02040503050406030204" pitchFamily="18" charset="0"/>
                            </a:rPr>
                            <m:t>𝐸𝑛𝑒𝑟𝑔𝑦</m:t>
                          </m:r>
                          <m:r>
                            <a:rPr lang="en-US" sz="1600" i="1">
                              <a:latin typeface="Cambria Math" panose="02040503050406030204" pitchFamily="18" charset="0"/>
                            </a:rPr>
                            <m:t> </m:t>
                          </m:r>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r>
                                    <a:rPr lang="en-US" sz="1600" i="1">
                                      <a:latin typeface="Cambria Math" panose="02040503050406030204" pitchFamily="18" charset="0"/>
                                    </a:rPr>
                                    <m:t>𝑘𝑊h</m:t>
                                  </m:r>
                                </m:num>
                                <m:den>
                                  <m:r>
                                    <a:rPr lang="en-US" sz="1600" i="1">
                                      <a:latin typeface="Cambria Math" panose="02040503050406030204" pitchFamily="18" charset="0"/>
                                    </a:rPr>
                                    <m:t>𝑦𝑟</m:t>
                                  </m:r>
                                </m:den>
                              </m:f>
                            </m:e>
                          </m:d>
                          <m:r>
                            <a:rPr lang="en-US" sz="1600" i="1">
                              <a:latin typeface="Cambria Math" panose="02040503050406030204" pitchFamily="18" charset="0"/>
                            </a:rPr>
                            <m:t>𝐺𝑒𝑛𝑒𝑟𝑎𝑡𝑒𝑑</m:t>
                          </m:r>
                        </m:num>
                        <m:den>
                          <m:r>
                            <a:rPr lang="en-US" sz="1600" i="1">
                              <a:latin typeface="Cambria Math" panose="02040503050406030204" pitchFamily="18" charset="0"/>
                            </a:rPr>
                            <m:t>𝑇𝑜𝑡𝑎𝑙</m:t>
                          </m:r>
                          <m:r>
                            <a:rPr lang="en-US" sz="1600" i="1">
                              <a:latin typeface="Cambria Math" panose="02040503050406030204" pitchFamily="18" charset="0"/>
                            </a:rPr>
                            <m:t> </m:t>
                          </m:r>
                          <m:r>
                            <a:rPr lang="en-US" sz="1600" i="1">
                              <a:latin typeface="Cambria Math" panose="02040503050406030204" pitchFamily="18" charset="0"/>
                            </a:rPr>
                            <m:t>𝐹𝑎𝑐𝑖𝑙𝑖𝑡𝑦</m:t>
                          </m:r>
                          <m:r>
                            <a:rPr lang="en-US" sz="1600" i="1">
                              <a:latin typeface="Cambria Math" panose="02040503050406030204" pitchFamily="18" charset="0"/>
                            </a:rPr>
                            <m:t> </m:t>
                          </m:r>
                          <m:r>
                            <a:rPr lang="en-US" sz="1600" i="1">
                              <a:latin typeface="Cambria Math" panose="02040503050406030204" pitchFamily="18" charset="0"/>
                            </a:rPr>
                            <m:t>𝐸𝑛𝑒𝑟𝑔𝑦</m:t>
                          </m:r>
                          <m:r>
                            <a:rPr lang="en-US" sz="1600" i="1">
                              <a:latin typeface="Cambria Math" panose="02040503050406030204" pitchFamily="18" charset="0"/>
                            </a:rPr>
                            <m:t> </m:t>
                          </m:r>
                          <m:r>
                            <a:rPr lang="en-US" sz="1600" i="1">
                              <a:latin typeface="Cambria Math" panose="02040503050406030204" pitchFamily="18" charset="0"/>
                            </a:rPr>
                            <m:t>𝑈𝑠𝑎𝑔𝑒</m:t>
                          </m:r>
                          <m:r>
                            <a:rPr lang="en-US" sz="1600" i="1">
                              <a:latin typeface="Cambria Math" panose="02040503050406030204" pitchFamily="18" charset="0"/>
                            </a:rPr>
                            <m:t> (</m:t>
                          </m:r>
                          <m:f>
                            <m:fPr>
                              <m:ctrlPr>
                                <a:rPr lang="en-US" sz="1600" i="1">
                                  <a:latin typeface="Cambria Math" panose="02040503050406030204" pitchFamily="18" charset="0"/>
                                </a:rPr>
                              </m:ctrlPr>
                            </m:fPr>
                            <m:num>
                              <m:r>
                                <a:rPr lang="en-US" sz="1600" i="1">
                                  <a:latin typeface="Cambria Math" panose="02040503050406030204" pitchFamily="18" charset="0"/>
                                </a:rPr>
                                <m:t>𝑘𝑊h</m:t>
                              </m:r>
                            </m:num>
                            <m:den>
                              <m:r>
                                <a:rPr lang="en-US" sz="1600" i="1">
                                  <a:latin typeface="Cambria Math" panose="02040503050406030204" pitchFamily="18" charset="0"/>
                                </a:rPr>
                                <m:t>𝑦𝑟</m:t>
                              </m:r>
                            </m:den>
                          </m:f>
                          <m:r>
                            <a:rPr lang="en-US" sz="1600" i="1">
                              <a:latin typeface="Cambria Math" panose="02040503050406030204" pitchFamily="18" charset="0"/>
                            </a:rPr>
                            <m:t>)</m:t>
                          </m:r>
                        </m:den>
                      </m:f>
                      <m:r>
                        <a:rPr lang="en-US" sz="1600" i="1">
                          <a:latin typeface="Cambria Math" panose="02040503050406030204" pitchFamily="18" charset="0"/>
                        </a:rPr>
                        <m:t> </m:t>
                      </m:r>
                      <m:r>
                        <a:rPr lang="en-US" sz="1600" i="1">
                          <a:latin typeface="Cambria Math" panose="02040503050406030204" pitchFamily="18" charset="0"/>
                        </a:rPr>
                        <m:t>𝑋</m:t>
                      </m:r>
                      <m:r>
                        <a:rPr lang="en-US" sz="1600" i="1">
                          <a:latin typeface="Cambria Math" panose="02040503050406030204" pitchFamily="18" charset="0"/>
                        </a:rPr>
                        <m:t> 100=</m:t>
                      </m:r>
                    </m:oMath>
                  </m:oMathPara>
                </a14:m>
                <a:endParaRPr lang="en-US" sz="1600"/>
              </a:p>
            </p:txBody>
          </p:sp>
        </mc:Choice>
        <mc:Fallback xmlns="">
          <p:sp>
            <p:nvSpPr>
              <p:cNvPr id="5" name="TextBox 4">
                <a:extLst>
                  <a:ext uri="{FF2B5EF4-FFF2-40B4-BE49-F238E27FC236}">
                    <a16:creationId xmlns:a16="http://schemas.microsoft.com/office/drawing/2014/main" id="{D8C20635-C8B5-25F1-2C64-E41EFE557994}"/>
                  </a:ext>
                </a:extLst>
              </p:cNvPr>
              <p:cNvSpPr txBox="1">
                <a:spLocks noRot="1" noChangeAspect="1" noMove="1" noResize="1" noEditPoints="1" noAdjustHandles="1" noChangeArrowheads="1" noChangeShapeType="1" noTextEdit="1"/>
              </p:cNvSpPr>
              <p:nvPr/>
            </p:nvSpPr>
            <p:spPr>
              <a:xfrm>
                <a:off x="141028" y="3518027"/>
                <a:ext cx="8039273" cy="100841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BFEA080-1CBF-695E-8776-709C1B5F3093}"/>
                  </a:ext>
                </a:extLst>
              </p:cNvPr>
              <p:cNvSpPr txBox="1"/>
              <p:nvPr/>
            </p:nvSpPr>
            <p:spPr>
              <a:xfrm>
                <a:off x="8072615" y="3560571"/>
                <a:ext cx="3264534"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𝐹𝑎𝑐𝑖𝑙𝑖𝑡𝑦</m:t>
                      </m:r>
                      <m:r>
                        <a:rPr lang="en-US" sz="1800" b="0" i="1" smtClean="0">
                          <a:latin typeface="Cambria Math" panose="02040503050406030204" pitchFamily="18" charset="0"/>
                        </a:rPr>
                        <m:t> </m:t>
                      </m:r>
                      <m:r>
                        <a:rPr lang="en-US" sz="1800" b="0" i="1" smtClean="0">
                          <a:latin typeface="Cambria Math" panose="02040503050406030204" pitchFamily="18" charset="0"/>
                        </a:rPr>
                        <m:t>𝐸𝑙𝑒𝑐𝑡𝑟𝑖𝑐𝑎𝑙</m:t>
                      </m:r>
                      <m:r>
                        <a:rPr lang="en-US" sz="1800" b="0" i="1" smtClean="0">
                          <a:latin typeface="Cambria Math" panose="02040503050406030204" pitchFamily="18" charset="0"/>
                        </a:rPr>
                        <m:t> </m:t>
                      </m:r>
                      <m:r>
                        <a:rPr lang="en-US" sz="1800" b="0" i="1" smtClean="0">
                          <a:latin typeface="Cambria Math" panose="02040503050406030204" pitchFamily="18" charset="0"/>
                        </a:rPr>
                        <m:t>𝑈𝑠𝑎𝑔𝑒</m:t>
                      </m:r>
                      <m:r>
                        <a:rPr lang="en-US" sz="1800" b="0" i="1" smtClean="0">
                          <a:latin typeface="Cambria Math" panose="02040503050406030204" pitchFamily="18" charset="0"/>
                        </a:rPr>
                        <m:t> </m:t>
                      </m:r>
                    </m:oMath>
                  </m:oMathPara>
                </a14:m>
                <a:endParaRPr lang="en-US" sz="1800" b="0" i="1">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𝑅𝑒𝑑𝑢𝑐𝑡𝑖𝑜𝑛</m:t>
                      </m:r>
                      <m:r>
                        <a:rPr lang="en-US" sz="1800" b="0" i="1" smtClean="0">
                          <a:latin typeface="Cambria Math" panose="02040503050406030204" pitchFamily="18" charset="0"/>
                        </a:rPr>
                        <m:t> </m:t>
                      </m:r>
                      <m:r>
                        <a:rPr lang="en-US" sz="1800" b="0" i="1" smtClean="0">
                          <a:latin typeface="Cambria Math" panose="02040503050406030204" pitchFamily="18" charset="0"/>
                        </a:rPr>
                        <m:t>𝑃𝑒𝑟𝑐𝑒𝑛𝑡𝑎𝑔𝑒</m:t>
                      </m:r>
                      <m:r>
                        <a:rPr lang="en-US" sz="1800" b="0" i="1" smtClean="0">
                          <a:latin typeface="Cambria Math" panose="02040503050406030204" pitchFamily="18" charset="0"/>
                        </a:rPr>
                        <m:t> </m:t>
                      </m:r>
                      <m:r>
                        <a:rPr lang="en-US" sz="1800" b="0" i="1" smtClean="0">
                          <a:latin typeface="Cambria Math" panose="02040503050406030204" pitchFamily="18" charset="0"/>
                        </a:rPr>
                        <m:t>𝐷𝑢𝑟𝑖𝑛𝑔</m:t>
                      </m:r>
                      <m:r>
                        <a:rPr lang="en-US" sz="1800" b="0" i="1" smtClean="0">
                          <a:latin typeface="Cambria Math" panose="02040503050406030204" pitchFamily="18" charset="0"/>
                        </a:rPr>
                        <m:t> </m:t>
                      </m:r>
                    </m:oMath>
                  </m:oMathPara>
                </a14:m>
                <a:endParaRPr lang="en-US" sz="1800" b="0" i="1">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𝐹𝑎𝑐𝑖𝑙</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𝑦</m:t>
                          </m:r>
                        </m:e>
                        <m:sup>
                          <m:r>
                            <a:rPr lang="en-US" sz="1800" b="0" i="1" smtClean="0">
                              <a:latin typeface="Cambria Math" panose="02040503050406030204" pitchFamily="18" charset="0"/>
                            </a:rPr>
                            <m:t>′</m:t>
                          </m:r>
                        </m:sup>
                      </m:sSup>
                      <m:r>
                        <a:rPr lang="en-US" sz="1800" b="0" i="1" smtClean="0">
                          <a:latin typeface="Cambria Math" panose="02040503050406030204" pitchFamily="18" charset="0"/>
                        </a:rPr>
                        <m:t>𝑠</m:t>
                      </m:r>
                      <m:r>
                        <a:rPr lang="en-US" sz="1800" b="0" i="1" smtClean="0">
                          <a:latin typeface="Cambria Math" panose="02040503050406030204" pitchFamily="18" charset="0"/>
                        </a:rPr>
                        <m:t> </m:t>
                      </m:r>
                      <m:r>
                        <a:rPr lang="en-US" sz="1800" b="0" i="1" smtClean="0">
                          <a:latin typeface="Cambria Math" panose="02040503050406030204" pitchFamily="18" charset="0"/>
                        </a:rPr>
                        <m:t>𝑈𝑡𝑖𝑙𝑖𝑡𝑦</m:t>
                      </m:r>
                      <m:r>
                        <a:rPr lang="en-US" sz="1800" b="0" i="1" smtClean="0">
                          <a:latin typeface="Cambria Math" panose="02040503050406030204" pitchFamily="18" charset="0"/>
                        </a:rPr>
                        <m:t> </m:t>
                      </m:r>
                      <m:r>
                        <a:rPr lang="en-US" sz="1800" b="0" i="1" smtClean="0">
                          <a:latin typeface="Cambria Math" panose="02040503050406030204" pitchFamily="18" charset="0"/>
                        </a:rPr>
                        <m:t>𝑅𝑎𝑡𝑒</m:t>
                      </m:r>
                      <m:r>
                        <a:rPr lang="en-US" sz="1800" b="0" i="1" smtClean="0">
                          <a:latin typeface="Cambria Math" panose="02040503050406030204" pitchFamily="18" charset="0"/>
                        </a:rPr>
                        <m:t> </m:t>
                      </m:r>
                      <m:r>
                        <a:rPr lang="en-US" sz="1800" b="0" i="1" smtClean="0">
                          <a:latin typeface="Cambria Math" panose="02040503050406030204" pitchFamily="18" charset="0"/>
                        </a:rPr>
                        <m:t>𝑃𝑒𝑎𝑘</m:t>
                      </m:r>
                      <m:r>
                        <a:rPr lang="en-US" sz="1800" b="0" i="1" smtClean="0">
                          <a:latin typeface="Cambria Math" panose="02040503050406030204" pitchFamily="18" charset="0"/>
                        </a:rPr>
                        <m:t> </m:t>
                      </m:r>
                      <m:r>
                        <a:rPr lang="en-US" sz="1800" b="0" i="1" smtClean="0">
                          <a:latin typeface="Cambria Math" panose="02040503050406030204" pitchFamily="18" charset="0"/>
                        </a:rPr>
                        <m:t>𝑃𝑒𝑟𝑖𝑜𝑑𝑠</m:t>
                      </m:r>
                    </m:oMath>
                  </m:oMathPara>
                </a14:m>
                <a:endParaRPr lang="en-US"/>
              </a:p>
            </p:txBody>
          </p:sp>
        </mc:Choice>
        <mc:Fallback xmlns="">
          <p:sp>
            <p:nvSpPr>
              <p:cNvPr id="6" name="TextBox 5">
                <a:extLst>
                  <a:ext uri="{FF2B5EF4-FFF2-40B4-BE49-F238E27FC236}">
                    <a16:creationId xmlns:a16="http://schemas.microsoft.com/office/drawing/2014/main" id="{5BFEA080-1CBF-695E-8776-709C1B5F3093}"/>
                  </a:ext>
                </a:extLst>
              </p:cNvPr>
              <p:cNvSpPr txBox="1">
                <a:spLocks noRot="1" noChangeAspect="1" noMove="1" noResize="1" noEditPoints="1" noAdjustHandles="1" noChangeArrowheads="1" noChangeShapeType="1" noTextEdit="1"/>
              </p:cNvSpPr>
              <p:nvPr/>
            </p:nvSpPr>
            <p:spPr>
              <a:xfrm>
                <a:off x="8072615" y="3560571"/>
                <a:ext cx="3264534" cy="923330"/>
              </a:xfrm>
              <a:prstGeom prst="rect">
                <a:avLst/>
              </a:prstGeom>
              <a:blipFill>
                <a:blip r:embed="rId4"/>
                <a:stretch>
                  <a:fillRect r="-13433" b="-5263"/>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id="{A99CBCEA-62DD-3FF1-4079-AA178AFD9650}"/>
              </a:ext>
            </a:extLst>
          </p:cNvPr>
          <p:cNvGraphicFramePr>
            <a:graphicFrameLocks noGrp="1"/>
          </p:cNvGraphicFramePr>
          <p:nvPr>
            <p:extLst>
              <p:ext uri="{D42A27DB-BD31-4B8C-83A1-F6EECF244321}">
                <p14:modId xmlns:p14="http://schemas.microsoft.com/office/powerpoint/2010/main" val="1810599670"/>
              </p:ext>
            </p:extLst>
          </p:nvPr>
        </p:nvGraphicFramePr>
        <p:xfrm>
          <a:off x="2463133" y="4631192"/>
          <a:ext cx="6711430" cy="2111273"/>
        </p:xfrm>
        <a:graphic>
          <a:graphicData uri="http://schemas.openxmlformats.org/drawingml/2006/table">
            <a:tbl>
              <a:tblPr firstRow="1" bandRow="1">
                <a:tableStyleId>{5C22544A-7EE6-4342-B048-85BDC9FD1C3A}</a:tableStyleId>
              </a:tblPr>
              <a:tblGrid>
                <a:gridCol w="4561709">
                  <a:extLst>
                    <a:ext uri="{9D8B030D-6E8A-4147-A177-3AD203B41FA5}">
                      <a16:colId xmlns:a16="http://schemas.microsoft.com/office/drawing/2014/main" val="1624870751"/>
                    </a:ext>
                  </a:extLst>
                </a:gridCol>
                <a:gridCol w="2149721">
                  <a:extLst>
                    <a:ext uri="{9D8B030D-6E8A-4147-A177-3AD203B41FA5}">
                      <a16:colId xmlns:a16="http://schemas.microsoft.com/office/drawing/2014/main" val="4162996682"/>
                    </a:ext>
                  </a:extLst>
                </a:gridCol>
              </a:tblGrid>
              <a:tr h="569317">
                <a:tc>
                  <a:txBody>
                    <a:bodyPr/>
                    <a:lstStyle/>
                    <a:p>
                      <a:pPr algn="ctr"/>
                      <a:r>
                        <a:rPr lang="en-US" sz="1400"/>
                        <a:t>Facility Electrical Usage Reduction Percentage During Facility's Utility Rate Peak Periods</a:t>
                      </a:r>
                    </a:p>
                  </a:txBody>
                  <a:tcPr/>
                </a:tc>
                <a:tc>
                  <a:txBody>
                    <a:bodyPr/>
                    <a:lstStyle/>
                    <a:p>
                      <a:pPr algn="ctr"/>
                      <a:r>
                        <a:rPr lang="en-US" sz="1400"/>
                        <a:t>Percentage of Possible Points (10)</a:t>
                      </a:r>
                      <a:endParaRPr lang="en-US" sz="1200"/>
                    </a:p>
                  </a:txBody>
                  <a:tcPr/>
                </a:tc>
                <a:extLst>
                  <a:ext uri="{0D108BD9-81ED-4DB2-BD59-A6C34878D82A}">
                    <a16:rowId xmlns:a16="http://schemas.microsoft.com/office/drawing/2014/main" val="57898942"/>
                  </a:ext>
                </a:extLst>
              </a:tr>
              <a:tr h="356957">
                <a:tc>
                  <a:txBody>
                    <a:bodyPr/>
                    <a:lstStyle/>
                    <a:p>
                      <a:pPr algn="ctr"/>
                      <a:r>
                        <a:rPr lang="en-US" sz="1600" kern="1200">
                          <a:solidFill>
                            <a:schemeClr val="dk1"/>
                          </a:solidFill>
                          <a:effectLst/>
                          <a:latin typeface="+mn-lt"/>
                          <a:ea typeface="+mn-ea"/>
                          <a:cs typeface="+mn-cs"/>
                        </a:rPr>
                        <a:t>≥15%</a:t>
                      </a:r>
                      <a:endParaRPr lang="en-US" sz="1600"/>
                    </a:p>
                  </a:txBody>
                  <a:tcPr/>
                </a:tc>
                <a:tc>
                  <a:txBody>
                    <a:bodyPr/>
                    <a:lstStyle/>
                    <a:p>
                      <a:pPr algn="ctr"/>
                      <a:r>
                        <a:rPr lang="en-US" sz="1600"/>
                        <a:t>100%</a:t>
                      </a:r>
                    </a:p>
                  </a:txBody>
                  <a:tcPr/>
                </a:tc>
                <a:extLst>
                  <a:ext uri="{0D108BD9-81ED-4DB2-BD59-A6C34878D82A}">
                    <a16:rowId xmlns:a16="http://schemas.microsoft.com/office/drawing/2014/main" val="3541582149"/>
                  </a:ext>
                </a:extLst>
              </a:tr>
              <a:tr h="356957">
                <a:tc>
                  <a:txBody>
                    <a:bodyPr/>
                    <a:lstStyle/>
                    <a:p>
                      <a:pPr algn="ctr"/>
                      <a:r>
                        <a:rPr lang="en-US" sz="1600" kern="1200">
                          <a:solidFill>
                            <a:schemeClr val="dk1"/>
                          </a:solidFill>
                          <a:effectLst/>
                          <a:latin typeface="+mn-lt"/>
                          <a:ea typeface="+mn-ea"/>
                          <a:cs typeface="+mn-cs"/>
                        </a:rPr>
                        <a:t>≥10% to &lt;15%</a:t>
                      </a:r>
                      <a:endParaRPr lang="en-US" sz="1600"/>
                    </a:p>
                  </a:txBody>
                  <a:tcPr/>
                </a:tc>
                <a:tc>
                  <a:txBody>
                    <a:bodyPr/>
                    <a:lstStyle/>
                    <a:p>
                      <a:pPr algn="ctr"/>
                      <a:r>
                        <a:rPr lang="en-US" sz="1600"/>
                        <a:t>80%</a:t>
                      </a:r>
                    </a:p>
                  </a:txBody>
                  <a:tcPr/>
                </a:tc>
                <a:extLst>
                  <a:ext uri="{0D108BD9-81ED-4DB2-BD59-A6C34878D82A}">
                    <a16:rowId xmlns:a16="http://schemas.microsoft.com/office/drawing/2014/main" val="110734238"/>
                  </a:ext>
                </a:extLst>
              </a:tr>
              <a:tr h="356957">
                <a:tc>
                  <a:txBody>
                    <a:bodyPr/>
                    <a:lstStyle/>
                    <a:p>
                      <a:pPr marL="169863" indent="-169863" algn="ctr"/>
                      <a:r>
                        <a:rPr lang="en-US" sz="1600" kern="1200">
                          <a:solidFill>
                            <a:schemeClr val="dk1"/>
                          </a:solidFill>
                          <a:effectLst/>
                          <a:latin typeface="+mn-lt"/>
                          <a:ea typeface="+mn-ea"/>
                          <a:cs typeface="+mn-cs"/>
                        </a:rPr>
                        <a:t>≥5% to &lt;10%</a:t>
                      </a:r>
                      <a:endParaRPr lang="en-US" sz="1600"/>
                    </a:p>
                  </a:txBody>
                  <a:tcPr/>
                </a:tc>
                <a:tc>
                  <a:txBody>
                    <a:bodyPr/>
                    <a:lstStyle/>
                    <a:p>
                      <a:pPr algn="ctr"/>
                      <a:r>
                        <a:rPr lang="en-US" sz="1600"/>
                        <a:t>60%</a:t>
                      </a:r>
                    </a:p>
                  </a:txBody>
                  <a:tcPr/>
                </a:tc>
                <a:extLst>
                  <a:ext uri="{0D108BD9-81ED-4DB2-BD59-A6C34878D82A}">
                    <a16:rowId xmlns:a16="http://schemas.microsoft.com/office/drawing/2014/main" val="440561287"/>
                  </a:ext>
                </a:extLst>
              </a:tr>
              <a:tr h="471085">
                <a:tc>
                  <a:txBody>
                    <a:bodyPr/>
                    <a:lstStyle/>
                    <a:p>
                      <a:pPr marL="169863" indent="-169863" algn="ctr" defTabSz="457200" rtl="0" eaLnBrk="1" latinLnBrk="0" hangingPunct="1"/>
                      <a:r>
                        <a:rPr lang="en-US" sz="1600" kern="1200">
                          <a:solidFill>
                            <a:schemeClr val="dk1"/>
                          </a:solidFill>
                          <a:effectLst/>
                          <a:latin typeface="+mn-lt"/>
                          <a:ea typeface="+mn-ea"/>
                          <a:cs typeface="+mn-cs"/>
                        </a:rPr>
                        <a:t>≥1% to &lt;5%</a:t>
                      </a:r>
                      <a:endParaRPr lang="en-US" sz="1600" kern="1200">
                        <a:solidFill>
                          <a:schemeClr val="dk1"/>
                        </a:solidFill>
                        <a:latin typeface="+mn-lt"/>
                        <a:ea typeface="+mn-ea"/>
                        <a:cs typeface="+mn-cs"/>
                      </a:endParaRPr>
                    </a:p>
                  </a:txBody>
                  <a:tcPr>
                    <a:lnB w="12700" cap="flat" cmpd="sng" algn="ctr">
                      <a:noFill/>
                      <a:prstDash val="solid"/>
                      <a:round/>
                      <a:headEnd type="none" w="med" len="med"/>
                      <a:tailEnd type="none" w="med" len="med"/>
                    </a:lnB>
                  </a:tcPr>
                </a:tc>
                <a:tc>
                  <a:txBody>
                    <a:bodyPr/>
                    <a:lstStyle/>
                    <a:p>
                      <a:pPr algn="ctr"/>
                      <a:r>
                        <a:rPr lang="en-US" sz="1600"/>
                        <a:t>40%</a:t>
                      </a:r>
                    </a:p>
                  </a:txBody>
                  <a:tcPr>
                    <a:lnB w="12700" cap="flat" cmpd="sng" algn="ctr">
                      <a:noFill/>
                      <a:prstDash val="solid"/>
                      <a:round/>
                      <a:headEnd type="none" w="med" len="med"/>
                      <a:tailEnd type="none" w="med" len="med"/>
                    </a:lnB>
                  </a:tcPr>
                </a:tc>
                <a:extLst>
                  <a:ext uri="{0D108BD9-81ED-4DB2-BD59-A6C34878D82A}">
                    <a16:rowId xmlns:a16="http://schemas.microsoft.com/office/drawing/2014/main" val="2620507688"/>
                  </a:ext>
                </a:extLst>
              </a:tr>
            </a:tbl>
          </a:graphicData>
        </a:graphic>
      </p:graphicFrame>
      <p:sp>
        <p:nvSpPr>
          <p:cNvPr id="2" name="Slide Number Placeholder 1">
            <a:extLst>
              <a:ext uri="{FF2B5EF4-FFF2-40B4-BE49-F238E27FC236}">
                <a16:creationId xmlns:a16="http://schemas.microsoft.com/office/drawing/2014/main" id="{012A5851-7BB8-44E0-725C-13AD0E652EFE}"/>
              </a:ext>
            </a:extLst>
          </p:cNvPr>
          <p:cNvSpPr>
            <a:spLocks noGrp="1"/>
          </p:cNvSpPr>
          <p:nvPr>
            <p:ph type="sldNum" sz="quarter" idx="12"/>
          </p:nvPr>
        </p:nvSpPr>
        <p:spPr>
          <a:xfrm>
            <a:off x="9704882" y="6438370"/>
            <a:ext cx="1761067" cy="365125"/>
          </a:xfrm>
        </p:spPr>
        <p:txBody>
          <a:bodyPr/>
          <a:lstStyle/>
          <a:p>
            <a:fld id="{005C4985-ACD0-2B4C-8981-36243250F268}" type="slidenum">
              <a:rPr lang="en-US" smtClean="0">
                <a:solidFill>
                  <a:schemeClr val="tx1"/>
                </a:solidFill>
              </a:rPr>
              <a:t>44</a:t>
            </a:fld>
            <a:endParaRPr lang="en-US">
              <a:solidFill>
                <a:schemeClr val="tx1"/>
              </a:solidFill>
            </a:endParaRPr>
          </a:p>
        </p:txBody>
      </p:sp>
    </p:spTree>
    <p:extLst>
      <p:ext uri="{BB962C8B-B14F-4D97-AF65-F5344CB8AC3E}">
        <p14:creationId xmlns:p14="http://schemas.microsoft.com/office/powerpoint/2010/main" val="13174005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D28BC-B6B2-6BF4-6EE8-794F0B389130}"/>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DBBCE20-4CF6-8238-F244-2BD1AFB02652}"/>
              </a:ext>
            </a:extLst>
          </p:cNvPr>
          <p:cNvSpPr>
            <a:spLocks noGrp="1"/>
          </p:cNvSpPr>
          <p:nvPr>
            <p:ph type="title"/>
          </p:nvPr>
        </p:nvSpPr>
        <p:spPr/>
        <p:txBody>
          <a:bodyPr>
            <a:normAutofit/>
          </a:bodyPr>
          <a:lstStyle/>
          <a:p>
            <a:pPr algn="l"/>
            <a:r>
              <a:rPr lang="en-US" b="1">
                <a:solidFill>
                  <a:srgbClr val="254061"/>
                </a:solidFill>
                <a:latin typeface="Arial"/>
                <a:cs typeface="Arial"/>
              </a:rPr>
              <a:t>Electric Grid Benefits Example</a:t>
            </a:r>
          </a:p>
        </p:txBody>
      </p:sp>
      <p:sp>
        <p:nvSpPr>
          <p:cNvPr id="10" name="TextBox 9">
            <a:extLst>
              <a:ext uri="{FF2B5EF4-FFF2-40B4-BE49-F238E27FC236}">
                <a16:creationId xmlns:a16="http://schemas.microsoft.com/office/drawing/2014/main" id="{D1BFE397-1172-5F86-CF90-2E618DD0923A}"/>
              </a:ext>
            </a:extLst>
          </p:cNvPr>
          <p:cNvSpPr txBox="1"/>
          <p:nvPr/>
        </p:nvSpPr>
        <p:spPr>
          <a:xfrm>
            <a:off x="593419" y="1275907"/>
            <a:ext cx="10198759" cy="1938992"/>
          </a:xfrm>
          <a:prstGeom prst="rect">
            <a:avLst/>
          </a:prstGeom>
          <a:noFill/>
        </p:spPr>
        <p:txBody>
          <a:bodyPr wrap="square">
            <a:spAutoFit/>
          </a:bodyPr>
          <a:lstStyle/>
          <a:p>
            <a:r>
              <a:rPr lang="en-US" sz="2000">
                <a:solidFill>
                  <a:schemeClr val="accent1">
                    <a:lumMod val="50000"/>
                  </a:schemeClr>
                </a:solidFill>
              </a:rPr>
              <a:t>For example: A facility wants to reduce the electrical consumption during its utility rate peak period by 200,000 kWh/yr by installing new energy efficient packaging equipment.  Additionally, the facility also plans to build a small battery storage system that can offset peak hours by another 50,000 kWh/yr.  Prior to any of the upgrades the facility consumes ~2,500,000 kWh during peak hours. Using the criteria 7 formula and table, the facility would qualify for 8 preference points:  </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D236B68-41C7-EBF8-3F67-0604ED25F5F0}"/>
                  </a:ext>
                </a:extLst>
              </p:cNvPr>
              <p:cNvSpPr txBox="1"/>
              <p:nvPr/>
            </p:nvSpPr>
            <p:spPr>
              <a:xfrm>
                <a:off x="1999957" y="3429000"/>
                <a:ext cx="3535428" cy="709361"/>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f>
                        <m:fPr>
                          <m:ctrlPr>
                            <a:rPr lang="en-US" sz="2000" i="1" smtClean="0">
                              <a:solidFill>
                                <a:schemeClr val="accent1">
                                  <a:lumMod val="50000"/>
                                </a:schemeClr>
                              </a:solidFill>
                              <a:latin typeface="Cambria Math" panose="02040503050406030204" pitchFamily="18" charset="0"/>
                              <a:cs typeface="Arial"/>
                            </a:rPr>
                          </m:ctrlPr>
                        </m:fPr>
                        <m:num>
                          <m:r>
                            <a:rPr lang="en-US" sz="2000" b="0" i="1" smtClean="0">
                              <a:solidFill>
                                <a:schemeClr val="accent1">
                                  <a:lumMod val="50000"/>
                                </a:schemeClr>
                              </a:solidFill>
                              <a:latin typeface="Cambria Math" panose="02040503050406030204" pitchFamily="18" charset="0"/>
                              <a:cs typeface="Arial"/>
                            </a:rPr>
                            <m:t>200,000+50,000</m:t>
                          </m:r>
                        </m:num>
                        <m:den>
                          <m:r>
                            <a:rPr lang="en-US" sz="2000" b="0" i="1" smtClean="0">
                              <a:solidFill>
                                <a:schemeClr val="accent1">
                                  <a:lumMod val="50000"/>
                                </a:schemeClr>
                              </a:solidFill>
                              <a:latin typeface="Cambria Math" panose="02040503050406030204" pitchFamily="18" charset="0"/>
                              <a:cs typeface="Arial"/>
                            </a:rPr>
                            <m:t>2,500,000</m:t>
                          </m:r>
                        </m:den>
                      </m:f>
                      <m:r>
                        <a:rPr lang="en-US" sz="2000" i="1" smtClean="0">
                          <a:solidFill>
                            <a:schemeClr val="accent1">
                              <a:lumMod val="50000"/>
                            </a:schemeClr>
                          </a:solidFill>
                          <a:latin typeface="Cambria Math" panose="02040503050406030204" pitchFamily="18" charset="0"/>
                          <a:ea typeface="Cambria Math" panose="02040503050406030204" pitchFamily="18" charset="0"/>
                          <a:cs typeface="Arial"/>
                        </a:rPr>
                        <m:t>×</m:t>
                      </m:r>
                      <m:r>
                        <a:rPr lang="en-US" sz="2000" b="0" i="1" smtClean="0">
                          <a:solidFill>
                            <a:schemeClr val="accent1">
                              <a:lumMod val="50000"/>
                            </a:schemeClr>
                          </a:solidFill>
                          <a:latin typeface="Cambria Math" panose="02040503050406030204" pitchFamily="18" charset="0"/>
                          <a:ea typeface="Cambria Math" panose="02040503050406030204" pitchFamily="18" charset="0"/>
                          <a:cs typeface="Arial"/>
                        </a:rPr>
                        <m:t>100=</m:t>
                      </m:r>
                    </m:oMath>
                  </m:oMathPara>
                </a14:m>
                <a:endParaRPr lang="en-US" sz="2000">
                  <a:solidFill>
                    <a:schemeClr val="accent1">
                      <a:lumMod val="50000"/>
                    </a:schemeClr>
                  </a:solidFill>
                  <a:latin typeface="Arial"/>
                  <a:cs typeface="Arial"/>
                </a:endParaRPr>
              </a:p>
            </p:txBody>
          </p:sp>
        </mc:Choice>
        <mc:Fallback xmlns="">
          <p:sp>
            <p:nvSpPr>
              <p:cNvPr id="11" name="TextBox 10">
                <a:extLst>
                  <a:ext uri="{FF2B5EF4-FFF2-40B4-BE49-F238E27FC236}">
                    <a16:creationId xmlns:a16="http://schemas.microsoft.com/office/drawing/2014/main" id="{9D236B68-41C7-EBF8-3F67-0604ED25F5F0}"/>
                  </a:ext>
                </a:extLst>
              </p:cNvPr>
              <p:cNvSpPr txBox="1">
                <a:spLocks noRot="1" noChangeAspect="1" noMove="1" noResize="1" noEditPoints="1" noAdjustHandles="1" noChangeArrowheads="1" noChangeShapeType="1" noTextEdit="1"/>
              </p:cNvSpPr>
              <p:nvPr/>
            </p:nvSpPr>
            <p:spPr>
              <a:xfrm>
                <a:off x="1999957" y="3429000"/>
                <a:ext cx="3535428" cy="709361"/>
              </a:xfrm>
              <a:prstGeom prst="rect">
                <a:avLst/>
              </a:prstGeom>
              <a:blipFill>
                <a:blip r:embed="rId3"/>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4A5C6892-5E85-52F9-A10F-BCFF882DC51F}"/>
              </a:ext>
            </a:extLst>
          </p:cNvPr>
          <p:cNvSpPr txBox="1"/>
          <p:nvPr/>
        </p:nvSpPr>
        <p:spPr>
          <a:xfrm>
            <a:off x="4976166" y="3430475"/>
            <a:ext cx="3535428" cy="707886"/>
          </a:xfrm>
          <a:prstGeom prst="rect">
            <a:avLst/>
          </a:prstGeom>
          <a:noFill/>
        </p:spPr>
        <p:txBody>
          <a:bodyPr wrap="square">
            <a:spAutoFit/>
          </a:bodyPr>
          <a:lstStyle/>
          <a:p>
            <a:pPr marL="0" indent="0" algn="ctr">
              <a:buNone/>
            </a:pPr>
            <a:r>
              <a:rPr lang="en-US" sz="2000">
                <a:solidFill>
                  <a:schemeClr val="accent1">
                    <a:lumMod val="50000"/>
                  </a:schemeClr>
                </a:solidFill>
                <a:latin typeface="Arial"/>
                <a:cs typeface="Arial"/>
              </a:rPr>
              <a:t>10% Reduction during </a:t>
            </a:r>
          </a:p>
          <a:p>
            <a:pPr marL="0" indent="0" algn="ctr">
              <a:buNone/>
            </a:pPr>
            <a:r>
              <a:rPr lang="en-US" sz="2000">
                <a:solidFill>
                  <a:schemeClr val="accent1">
                    <a:lumMod val="50000"/>
                  </a:schemeClr>
                </a:solidFill>
                <a:latin typeface="Arial"/>
                <a:cs typeface="Arial"/>
              </a:rPr>
              <a:t>utility rate peak periods.</a:t>
            </a:r>
          </a:p>
        </p:txBody>
      </p:sp>
      <p:graphicFrame>
        <p:nvGraphicFramePr>
          <p:cNvPr id="8" name="Table 7">
            <a:extLst>
              <a:ext uri="{FF2B5EF4-FFF2-40B4-BE49-F238E27FC236}">
                <a16:creationId xmlns:a16="http://schemas.microsoft.com/office/drawing/2014/main" id="{56C1C720-B320-3C27-57D6-E4AB098659EC}"/>
              </a:ext>
            </a:extLst>
          </p:cNvPr>
          <p:cNvGraphicFramePr>
            <a:graphicFrameLocks noGrp="1"/>
          </p:cNvGraphicFramePr>
          <p:nvPr>
            <p:extLst>
              <p:ext uri="{D42A27DB-BD31-4B8C-83A1-F6EECF244321}">
                <p14:modId xmlns:p14="http://schemas.microsoft.com/office/powerpoint/2010/main" val="1696147541"/>
              </p:ext>
            </p:extLst>
          </p:nvPr>
        </p:nvGraphicFramePr>
        <p:xfrm>
          <a:off x="2306022" y="4405958"/>
          <a:ext cx="6458725" cy="1981282"/>
        </p:xfrm>
        <a:graphic>
          <a:graphicData uri="http://schemas.openxmlformats.org/drawingml/2006/table">
            <a:tbl>
              <a:tblPr firstRow="1" bandRow="1">
                <a:tableStyleId>{5C22544A-7EE6-4342-B048-85BDC9FD1C3A}</a:tableStyleId>
              </a:tblPr>
              <a:tblGrid>
                <a:gridCol w="4389947">
                  <a:extLst>
                    <a:ext uri="{9D8B030D-6E8A-4147-A177-3AD203B41FA5}">
                      <a16:colId xmlns:a16="http://schemas.microsoft.com/office/drawing/2014/main" val="1624870751"/>
                    </a:ext>
                  </a:extLst>
                </a:gridCol>
                <a:gridCol w="2068778">
                  <a:extLst>
                    <a:ext uri="{9D8B030D-6E8A-4147-A177-3AD203B41FA5}">
                      <a16:colId xmlns:a16="http://schemas.microsoft.com/office/drawing/2014/main" val="4162996682"/>
                    </a:ext>
                  </a:extLst>
                </a:gridCol>
              </a:tblGrid>
              <a:tr h="532965">
                <a:tc>
                  <a:txBody>
                    <a:bodyPr/>
                    <a:lstStyle/>
                    <a:p>
                      <a:pPr algn="ctr"/>
                      <a:r>
                        <a:rPr lang="en-US" sz="1400"/>
                        <a:t>Facility Electrical Usage Reduction Percentage During Facility's Utility Rate Peak Periods</a:t>
                      </a:r>
                    </a:p>
                  </a:txBody>
                  <a:tcPr/>
                </a:tc>
                <a:tc>
                  <a:txBody>
                    <a:bodyPr/>
                    <a:lstStyle/>
                    <a:p>
                      <a:pPr algn="ctr"/>
                      <a:r>
                        <a:rPr lang="en-US" sz="1400"/>
                        <a:t>Percentage of Possible Points (10)</a:t>
                      </a:r>
                      <a:endParaRPr lang="en-US" sz="1200"/>
                    </a:p>
                  </a:txBody>
                  <a:tcPr/>
                </a:tc>
                <a:extLst>
                  <a:ext uri="{0D108BD9-81ED-4DB2-BD59-A6C34878D82A}">
                    <a16:rowId xmlns:a16="http://schemas.microsoft.com/office/drawing/2014/main" val="57898942"/>
                  </a:ext>
                </a:extLst>
              </a:tr>
              <a:tr h="320366">
                <a:tc>
                  <a:txBody>
                    <a:bodyPr/>
                    <a:lstStyle/>
                    <a:p>
                      <a:pPr algn="ctr"/>
                      <a:r>
                        <a:rPr lang="en-US" sz="1600" kern="1200">
                          <a:solidFill>
                            <a:schemeClr val="dk1"/>
                          </a:solidFill>
                          <a:effectLst/>
                          <a:latin typeface="+mn-lt"/>
                          <a:ea typeface="+mn-ea"/>
                          <a:cs typeface="+mn-cs"/>
                        </a:rPr>
                        <a:t>≥15%</a:t>
                      </a:r>
                      <a:endParaRPr lang="en-US" sz="1600"/>
                    </a:p>
                  </a:txBody>
                  <a:tcPr/>
                </a:tc>
                <a:tc>
                  <a:txBody>
                    <a:bodyPr/>
                    <a:lstStyle/>
                    <a:p>
                      <a:pPr algn="ctr"/>
                      <a:r>
                        <a:rPr lang="en-US" sz="1600"/>
                        <a:t>100%</a:t>
                      </a:r>
                    </a:p>
                  </a:txBody>
                  <a:tcPr/>
                </a:tc>
                <a:extLst>
                  <a:ext uri="{0D108BD9-81ED-4DB2-BD59-A6C34878D82A}">
                    <a16:rowId xmlns:a16="http://schemas.microsoft.com/office/drawing/2014/main" val="3541582149"/>
                  </a:ext>
                </a:extLst>
              </a:tr>
              <a:tr h="329012">
                <a:tc>
                  <a:txBody>
                    <a:bodyPr/>
                    <a:lstStyle/>
                    <a:p>
                      <a:pPr algn="ctr"/>
                      <a:r>
                        <a:rPr lang="en-US" sz="1600" kern="1200">
                          <a:solidFill>
                            <a:schemeClr val="dk1"/>
                          </a:solidFill>
                          <a:effectLst/>
                          <a:latin typeface="+mn-lt"/>
                          <a:ea typeface="+mn-ea"/>
                          <a:cs typeface="+mn-cs"/>
                        </a:rPr>
                        <a:t>≥10% to &lt;15%</a:t>
                      </a:r>
                      <a:endParaRPr lang="en-US" sz="1600"/>
                    </a:p>
                  </a:txBody>
                  <a:tcPr/>
                </a:tc>
                <a:tc>
                  <a:txBody>
                    <a:bodyPr/>
                    <a:lstStyle/>
                    <a:p>
                      <a:pPr algn="ctr"/>
                      <a:r>
                        <a:rPr lang="en-US" sz="1600"/>
                        <a:t>80%</a:t>
                      </a:r>
                    </a:p>
                  </a:txBody>
                  <a:tcPr/>
                </a:tc>
                <a:extLst>
                  <a:ext uri="{0D108BD9-81ED-4DB2-BD59-A6C34878D82A}">
                    <a16:rowId xmlns:a16="http://schemas.microsoft.com/office/drawing/2014/main" val="110734238"/>
                  </a:ext>
                </a:extLst>
              </a:tr>
              <a:tr h="320366">
                <a:tc>
                  <a:txBody>
                    <a:bodyPr/>
                    <a:lstStyle/>
                    <a:p>
                      <a:pPr marL="169863" indent="-169863" algn="ctr"/>
                      <a:r>
                        <a:rPr lang="en-US" sz="1600" kern="1200">
                          <a:solidFill>
                            <a:schemeClr val="dk1"/>
                          </a:solidFill>
                          <a:effectLst/>
                          <a:latin typeface="+mn-lt"/>
                          <a:ea typeface="+mn-ea"/>
                          <a:cs typeface="+mn-cs"/>
                        </a:rPr>
                        <a:t>≥5% to &lt;10%</a:t>
                      </a:r>
                      <a:endParaRPr lang="en-US" sz="1600"/>
                    </a:p>
                  </a:txBody>
                  <a:tcPr/>
                </a:tc>
                <a:tc>
                  <a:txBody>
                    <a:bodyPr/>
                    <a:lstStyle/>
                    <a:p>
                      <a:pPr algn="ctr"/>
                      <a:r>
                        <a:rPr lang="en-US" sz="1600"/>
                        <a:t>60%</a:t>
                      </a:r>
                    </a:p>
                  </a:txBody>
                  <a:tcPr/>
                </a:tc>
                <a:extLst>
                  <a:ext uri="{0D108BD9-81ED-4DB2-BD59-A6C34878D82A}">
                    <a16:rowId xmlns:a16="http://schemas.microsoft.com/office/drawing/2014/main" val="440561287"/>
                  </a:ext>
                </a:extLst>
              </a:tr>
              <a:tr h="442477">
                <a:tc>
                  <a:txBody>
                    <a:bodyPr/>
                    <a:lstStyle/>
                    <a:p>
                      <a:pPr marL="169863" indent="-169863" algn="ctr" defTabSz="457200" rtl="0" eaLnBrk="1" latinLnBrk="0" hangingPunct="1"/>
                      <a:r>
                        <a:rPr lang="en-US" sz="1600" kern="1200">
                          <a:solidFill>
                            <a:schemeClr val="dk1"/>
                          </a:solidFill>
                          <a:effectLst/>
                          <a:latin typeface="+mn-lt"/>
                          <a:ea typeface="+mn-ea"/>
                          <a:cs typeface="+mn-cs"/>
                        </a:rPr>
                        <a:t>≥1% to &lt;5%</a:t>
                      </a:r>
                      <a:endParaRPr lang="en-US" sz="1600" kern="1200">
                        <a:solidFill>
                          <a:schemeClr val="dk1"/>
                        </a:solidFill>
                        <a:latin typeface="+mn-lt"/>
                        <a:ea typeface="+mn-ea"/>
                        <a:cs typeface="+mn-cs"/>
                      </a:endParaRPr>
                    </a:p>
                  </a:txBody>
                  <a:tcPr>
                    <a:lnB w="12700" cap="flat" cmpd="sng" algn="ctr">
                      <a:noFill/>
                      <a:prstDash val="solid"/>
                      <a:round/>
                      <a:headEnd type="none" w="med" len="med"/>
                      <a:tailEnd type="none" w="med" len="med"/>
                    </a:lnB>
                  </a:tcPr>
                </a:tc>
                <a:tc>
                  <a:txBody>
                    <a:bodyPr/>
                    <a:lstStyle/>
                    <a:p>
                      <a:pPr algn="ctr"/>
                      <a:r>
                        <a:rPr lang="en-US" sz="1600"/>
                        <a:t>40%</a:t>
                      </a:r>
                    </a:p>
                  </a:txBody>
                  <a:tcPr>
                    <a:lnB w="12700" cap="flat" cmpd="sng" algn="ctr">
                      <a:noFill/>
                      <a:prstDash val="solid"/>
                      <a:round/>
                      <a:headEnd type="none" w="med" len="med"/>
                      <a:tailEnd type="none" w="med" len="med"/>
                    </a:lnB>
                  </a:tcPr>
                </a:tc>
                <a:extLst>
                  <a:ext uri="{0D108BD9-81ED-4DB2-BD59-A6C34878D82A}">
                    <a16:rowId xmlns:a16="http://schemas.microsoft.com/office/drawing/2014/main" val="2620507688"/>
                  </a:ext>
                </a:extLst>
              </a:tr>
            </a:tbl>
          </a:graphicData>
        </a:graphic>
      </p:graphicFrame>
      <p:sp>
        <p:nvSpPr>
          <p:cNvPr id="9" name="Rectangle 8">
            <a:extLst>
              <a:ext uri="{FF2B5EF4-FFF2-40B4-BE49-F238E27FC236}">
                <a16:creationId xmlns:a16="http://schemas.microsoft.com/office/drawing/2014/main" id="{00F91424-C69A-64D3-CE03-25F7EE52709B}"/>
              </a:ext>
              <a:ext uri="{C183D7F6-B498-43B3-948B-1728B52AA6E4}">
                <adec:decorative xmlns:adec="http://schemas.microsoft.com/office/drawing/2017/decorative" val="1"/>
              </a:ext>
            </a:extLst>
          </p:cNvPr>
          <p:cNvSpPr/>
          <p:nvPr/>
        </p:nvSpPr>
        <p:spPr>
          <a:xfrm>
            <a:off x="2228850" y="5221061"/>
            <a:ext cx="6613071" cy="44495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F1E29640-A8A5-89B4-4FC4-936537EAF646}"/>
              </a:ext>
            </a:extLst>
          </p:cNvPr>
          <p:cNvSpPr>
            <a:spLocks noGrp="1"/>
          </p:cNvSpPr>
          <p:nvPr>
            <p:ph type="sldNum" sz="quarter" idx="12"/>
          </p:nvPr>
        </p:nvSpPr>
        <p:spPr>
          <a:xfrm>
            <a:off x="9704882" y="6438370"/>
            <a:ext cx="1761067" cy="365125"/>
          </a:xfrm>
        </p:spPr>
        <p:txBody>
          <a:bodyPr/>
          <a:lstStyle/>
          <a:p>
            <a:fld id="{005C4985-ACD0-2B4C-8981-36243250F268}" type="slidenum">
              <a:rPr lang="en-US" smtClean="0">
                <a:solidFill>
                  <a:schemeClr val="tx1"/>
                </a:solidFill>
              </a:rPr>
              <a:t>45</a:t>
            </a:fld>
            <a:endParaRPr lang="en-US">
              <a:solidFill>
                <a:schemeClr val="tx1"/>
              </a:solidFill>
            </a:endParaRPr>
          </a:p>
        </p:txBody>
      </p:sp>
    </p:spTree>
    <p:extLst>
      <p:ext uri="{BB962C8B-B14F-4D97-AF65-F5344CB8AC3E}">
        <p14:creationId xmlns:p14="http://schemas.microsoft.com/office/powerpoint/2010/main" val="40899021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Next Steps After Grant Award</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25214" y="1275908"/>
            <a:ext cx="10528233" cy="5187326"/>
          </a:xfrm>
        </p:spPr>
        <p:txBody>
          <a:bodyPr>
            <a:noAutofit/>
          </a:bodyPr>
          <a:lstStyle/>
          <a:p>
            <a:pPr>
              <a:lnSpc>
                <a:spcPct val="100000"/>
              </a:lnSpc>
            </a:pPr>
            <a:r>
              <a:rPr lang="en-US" b="1"/>
              <a:t>Notice of Proposed Award: </a:t>
            </a:r>
            <a:r>
              <a:rPr lang="en-US"/>
              <a:t>Shows total proposed funding amounts, rank order of applicants by project group, and the amount of each proposed award.</a:t>
            </a:r>
          </a:p>
          <a:p>
            <a:pPr>
              <a:lnSpc>
                <a:spcPct val="100000"/>
              </a:lnSpc>
            </a:pPr>
            <a:r>
              <a:rPr lang="en-US" b="1"/>
              <a:t>Applicant Debriefings: </a:t>
            </a:r>
            <a:r>
              <a:rPr lang="en-US"/>
              <a:t>Applicants may request a debrief of their application evaluation within 30 days of the NOPA posting.</a:t>
            </a:r>
          </a:p>
          <a:p>
            <a:pPr>
              <a:lnSpc>
                <a:spcPct val="100000"/>
              </a:lnSpc>
            </a:pPr>
            <a:r>
              <a:rPr lang="en-US" b="1"/>
              <a:t>Agreement Development: </a:t>
            </a:r>
            <a:r>
              <a:rPr lang="en-US"/>
              <a:t>Proposal documents will be processed into a legal agreement.</a:t>
            </a:r>
          </a:p>
          <a:p>
            <a:pPr>
              <a:lnSpc>
                <a:spcPct val="100000"/>
              </a:lnSpc>
            </a:pPr>
            <a:r>
              <a:rPr lang="en-US" b="1"/>
              <a:t>Failure to Execute: </a:t>
            </a:r>
            <a:r>
              <a:rPr lang="en-US"/>
              <a:t>The CEC reserves the right to cancel the pending award if an agreement cannot be successfully executed with an applicant. </a:t>
            </a:r>
          </a:p>
          <a:p>
            <a:pPr>
              <a:lnSpc>
                <a:spcPct val="100000"/>
              </a:lnSpc>
            </a:pPr>
            <a:r>
              <a:rPr lang="en-US" b="1"/>
              <a:t>Project Start: </a:t>
            </a:r>
            <a:r>
              <a:rPr lang="en-US"/>
              <a:t>Recipients may begin work on the project only after the agreement is fully executed (approved at a CEC business meeting and signed by the Recipient and the CEC).</a:t>
            </a:r>
          </a:p>
        </p:txBody>
      </p:sp>
      <p:sp>
        <p:nvSpPr>
          <p:cNvPr id="2" name="Slide Number Placeholder 1">
            <a:extLst>
              <a:ext uri="{FF2B5EF4-FFF2-40B4-BE49-F238E27FC236}">
                <a16:creationId xmlns:a16="http://schemas.microsoft.com/office/drawing/2014/main" id="{8B3BFC67-170F-40D9-AFC5-AFA5C9F90582}"/>
              </a:ext>
            </a:extLst>
          </p:cNvPr>
          <p:cNvSpPr>
            <a:spLocks noGrp="1"/>
          </p:cNvSpPr>
          <p:nvPr>
            <p:ph type="sldNum" sz="quarter" idx="12"/>
          </p:nvPr>
        </p:nvSpPr>
        <p:spPr>
          <a:xfrm>
            <a:off x="9450047" y="6463234"/>
            <a:ext cx="1803400" cy="365125"/>
          </a:xfrm>
        </p:spPr>
        <p:txBody>
          <a:bodyPr/>
          <a:lstStyle/>
          <a:p>
            <a:fld id="{005C4985-ACD0-2B4C-8981-36243250F268}" type="slidenum">
              <a:rPr lang="en-US" smtClean="0">
                <a:solidFill>
                  <a:schemeClr val="tx1"/>
                </a:solidFill>
              </a:rPr>
              <a:t>46</a:t>
            </a:fld>
            <a:endParaRPr lang="en-US">
              <a:solidFill>
                <a:schemeClr val="tx1"/>
              </a:solidFill>
            </a:endParaRPr>
          </a:p>
        </p:txBody>
      </p:sp>
    </p:spTree>
    <p:extLst>
      <p:ext uri="{BB962C8B-B14F-4D97-AF65-F5344CB8AC3E}">
        <p14:creationId xmlns:p14="http://schemas.microsoft.com/office/powerpoint/2010/main" val="20043145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Key Dates</a:t>
            </a:r>
          </a:p>
        </p:txBody>
      </p:sp>
      <p:graphicFrame>
        <p:nvGraphicFramePr>
          <p:cNvPr id="9" name="Content Placeholder 3" descr="Listed in the table is the proposed deadlines and key dates for the solicitation. " title="Key Activities table"/>
          <p:cNvGraphicFramePr>
            <a:graphicFrameLocks noGrp="1"/>
          </p:cNvGraphicFramePr>
          <p:nvPr>
            <p:ph idx="1"/>
            <p:extLst>
              <p:ext uri="{D42A27DB-BD31-4B8C-83A1-F6EECF244321}">
                <p14:modId xmlns:p14="http://schemas.microsoft.com/office/powerpoint/2010/main" val="939064522"/>
              </p:ext>
            </p:extLst>
          </p:nvPr>
        </p:nvGraphicFramePr>
        <p:xfrm>
          <a:off x="856020" y="1275907"/>
          <a:ext cx="10479959" cy="4924209"/>
        </p:xfrm>
        <a:graphic>
          <a:graphicData uri="http://schemas.openxmlformats.org/drawingml/2006/table">
            <a:tbl>
              <a:tblPr firstRow="1" bandRow="1">
                <a:tableStyleId>{5C22544A-7EE6-4342-B048-85BDC9FD1C3A}</a:tableStyleId>
              </a:tblPr>
              <a:tblGrid>
                <a:gridCol w="6113310">
                  <a:extLst>
                    <a:ext uri="{9D8B030D-6E8A-4147-A177-3AD203B41FA5}">
                      <a16:colId xmlns:a16="http://schemas.microsoft.com/office/drawing/2014/main" val="20000"/>
                    </a:ext>
                  </a:extLst>
                </a:gridCol>
                <a:gridCol w="4366649">
                  <a:extLst>
                    <a:ext uri="{9D8B030D-6E8A-4147-A177-3AD203B41FA5}">
                      <a16:colId xmlns:a16="http://schemas.microsoft.com/office/drawing/2014/main" val="20001"/>
                    </a:ext>
                  </a:extLst>
                </a:gridCol>
              </a:tblGrid>
              <a:tr h="418441">
                <a:tc>
                  <a:txBody>
                    <a:bodyPr/>
                    <a:lstStyle/>
                    <a:p>
                      <a:r>
                        <a:rPr lang="en-US" sz="2400"/>
                        <a:t>Activity</a:t>
                      </a:r>
                    </a:p>
                  </a:txBody>
                  <a:tcPr/>
                </a:tc>
                <a:tc>
                  <a:txBody>
                    <a:bodyPr/>
                    <a:lstStyle/>
                    <a:p>
                      <a:r>
                        <a:rPr lang="en-US" sz="2400"/>
                        <a:t>Date</a:t>
                      </a:r>
                    </a:p>
                  </a:txBody>
                  <a:tcPr/>
                </a:tc>
                <a:extLst>
                  <a:ext uri="{0D108BD9-81ED-4DB2-BD59-A6C34878D82A}">
                    <a16:rowId xmlns:a16="http://schemas.microsoft.com/office/drawing/2014/main" val="10000"/>
                  </a:ext>
                </a:extLst>
              </a:tr>
              <a:tr h="418441">
                <a:tc>
                  <a:txBody>
                    <a:bodyPr/>
                    <a:lstStyle/>
                    <a:p>
                      <a:r>
                        <a:rPr lang="en-US" sz="2000"/>
                        <a:t>Solicitation</a:t>
                      </a:r>
                      <a:r>
                        <a:rPr lang="en-US" sz="2000" baseline="0"/>
                        <a:t> Release</a:t>
                      </a:r>
                      <a:endParaRPr lang="en-US" sz="2000"/>
                    </a:p>
                  </a:txBody>
                  <a:tcPr/>
                </a:tc>
                <a:tc>
                  <a:txBody>
                    <a:bodyPr/>
                    <a:lstStyle/>
                    <a:p>
                      <a:r>
                        <a:rPr lang="en-US" sz="2000" kern="1200">
                          <a:solidFill>
                            <a:schemeClr val="accent1">
                              <a:lumMod val="50000"/>
                            </a:schemeClr>
                          </a:solidFill>
                          <a:latin typeface="+mn-lt"/>
                          <a:ea typeface="+mn-ea"/>
                          <a:cs typeface="+mn-cs"/>
                        </a:rPr>
                        <a:t>June 6, 2025</a:t>
                      </a:r>
                    </a:p>
                  </a:txBody>
                  <a:tcPr/>
                </a:tc>
                <a:extLst>
                  <a:ext uri="{0D108BD9-81ED-4DB2-BD59-A6C34878D82A}">
                    <a16:rowId xmlns:a16="http://schemas.microsoft.com/office/drawing/2014/main" val="10001"/>
                  </a:ext>
                </a:extLst>
              </a:tr>
              <a:tr h="418441">
                <a:tc>
                  <a:txBody>
                    <a:bodyPr/>
                    <a:lstStyle/>
                    <a:p>
                      <a:r>
                        <a:rPr lang="en-US" sz="2000"/>
                        <a:t>Pre-Application</a:t>
                      </a:r>
                      <a:r>
                        <a:rPr lang="en-US" sz="2000" baseline="0"/>
                        <a:t> Workshop</a:t>
                      </a:r>
                      <a:endParaRPr lang="en-US"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noProof="0">
                          <a:solidFill>
                            <a:schemeClr val="accent1">
                              <a:lumMod val="50000"/>
                            </a:schemeClr>
                          </a:solidFill>
                          <a:latin typeface="+mn-lt"/>
                          <a:ea typeface="+mn-ea"/>
                          <a:cs typeface="+mn-cs"/>
                        </a:rPr>
                        <a:t>June 26, 2025 </a:t>
                      </a:r>
                      <a:r>
                        <a:rPr lang="en-US" sz="2000" kern="1200">
                          <a:solidFill>
                            <a:schemeClr val="accent1">
                              <a:lumMod val="50000"/>
                            </a:schemeClr>
                          </a:solidFill>
                          <a:latin typeface="+mn-lt"/>
                          <a:ea typeface="+mn-ea"/>
                          <a:cs typeface="+mn-cs"/>
                        </a:rPr>
                        <a:t>at 10:00 am</a:t>
                      </a:r>
                    </a:p>
                  </a:txBody>
                  <a:tcPr/>
                </a:tc>
                <a:extLst>
                  <a:ext uri="{0D108BD9-81ED-4DB2-BD59-A6C34878D82A}">
                    <a16:rowId xmlns:a16="http://schemas.microsoft.com/office/drawing/2014/main" val="10002"/>
                  </a:ext>
                </a:extLst>
              </a:tr>
              <a:tr h="418441">
                <a:tc>
                  <a:txBody>
                    <a:bodyPr/>
                    <a:lstStyle/>
                    <a:p>
                      <a:r>
                        <a:rPr lang="en-US" sz="2000" b="1"/>
                        <a:t>Deadline for Written Questions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a:solidFill>
                            <a:schemeClr val="accent1">
                              <a:lumMod val="50000"/>
                            </a:schemeClr>
                          </a:solidFill>
                          <a:latin typeface="+mn-lt"/>
                          <a:ea typeface="+mn-ea"/>
                          <a:cs typeface="+mn-cs"/>
                        </a:rPr>
                        <a:t>July 3, 2025 at </a:t>
                      </a:r>
                      <a:r>
                        <a:rPr lang="en-US" sz="2000" b="1" u="sng" kern="1200">
                          <a:solidFill>
                            <a:schemeClr val="accent1">
                              <a:lumMod val="50000"/>
                            </a:schemeClr>
                          </a:solidFill>
                          <a:latin typeface="+mn-lt"/>
                          <a:ea typeface="+mn-ea"/>
                          <a:cs typeface="+mn-cs"/>
                        </a:rPr>
                        <a:t>5:00 pm</a:t>
                      </a:r>
                    </a:p>
                  </a:txBody>
                  <a:tcPr/>
                </a:tc>
                <a:extLst>
                  <a:ext uri="{0D108BD9-81ED-4DB2-BD59-A6C34878D82A}">
                    <a16:rowId xmlns:a16="http://schemas.microsoft.com/office/drawing/2014/main" val="10003"/>
                  </a:ext>
                </a:extLst>
              </a:tr>
              <a:tr h="418441">
                <a:tc>
                  <a:txBody>
                    <a:bodyPr/>
                    <a:lstStyle/>
                    <a:p>
                      <a:r>
                        <a:rPr lang="en-US" sz="2000"/>
                        <a:t>Anticipated Distribution of Questions and Answers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chemeClr val="accent1">
                              <a:lumMod val="50000"/>
                            </a:schemeClr>
                          </a:solidFill>
                          <a:latin typeface="+mn-lt"/>
                          <a:ea typeface="+mn-ea"/>
                          <a:cs typeface="+mn-cs"/>
                        </a:rPr>
                        <a:t>Week of July 28, 2025</a:t>
                      </a:r>
                    </a:p>
                  </a:txBody>
                  <a:tcPr/>
                </a:tc>
                <a:extLst>
                  <a:ext uri="{0D108BD9-81ED-4DB2-BD59-A6C34878D82A}">
                    <a16:rowId xmlns:a16="http://schemas.microsoft.com/office/drawing/2014/main" val="10004"/>
                  </a:ext>
                </a:extLst>
              </a:tr>
              <a:tr h="418441">
                <a:tc>
                  <a:txBody>
                    <a:bodyPr/>
                    <a:lstStyle/>
                    <a:p>
                      <a:r>
                        <a:rPr lang="en-US" sz="2000"/>
                        <a:t>Support for Application Submission in ECAMS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chemeClr val="accent1">
                              <a:lumMod val="50000"/>
                            </a:schemeClr>
                          </a:solidFill>
                          <a:latin typeface="+mn-lt"/>
                          <a:ea typeface="+mn-ea"/>
                          <a:cs typeface="+mn-cs"/>
                        </a:rPr>
                        <a:t>Ongoing until </a:t>
                      </a:r>
                      <a:r>
                        <a:rPr lang="en-US" sz="2000" kern="1200" noProof="0">
                          <a:solidFill>
                            <a:schemeClr val="accent1">
                              <a:lumMod val="50000"/>
                            </a:schemeClr>
                          </a:solidFill>
                          <a:latin typeface="+mn-lt"/>
                          <a:ea typeface="+mn-ea"/>
                          <a:cs typeface="+mn-cs"/>
                        </a:rPr>
                        <a:t>September 11, 2025</a:t>
                      </a:r>
                      <a:endParaRPr lang="en-US" sz="2000" kern="1200">
                        <a:solidFill>
                          <a:schemeClr val="accent1">
                            <a:lumMod val="50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chemeClr val="accent1">
                              <a:lumMod val="50000"/>
                            </a:schemeClr>
                          </a:solidFill>
                          <a:latin typeface="+mn-lt"/>
                          <a:ea typeface="+mn-ea"/>
                          <a:cs typeface="+mn-cs"/>
                        </a:rPr>
                        <a:t> at 5:00 pm</a:t>
                      </a:r>
                    </a:p>
                  </a:txBody>
                  <a:tcPr/>
                </a:tc>
                <a:extLst>
                  <a:ext uri="{0D108BD9-81ED-4DB2-BD59-A6C34878D82A}">
                    <a16:rowId xmlns:a16="http://schemas.microsoft.com/office/drawing/2014/main" val="10005"/>
                  </a:ext>
                </a:extLst>
              </a:tr>
              <a:tr h="418441">
                <a:tc>
                  <a:txBody>
                    <a:bodyPr/>
                    <a:lstStyle/>
                    <a:p>
                      <a:r>
                        <a:rPr lang="en-US" sz="2000" b="1"/>
                        <a:t>Deadline to Submit Applications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u="none" kern="1200">
                          <a:solidFill>
                            <a:schemeClr val="accent1">
                              <a:lumMod val="50000"/>
                            </a:schemeClr>
                          </a:solidFill>
                          <a:latin typeface="+mn-lt"/>
                          <a:ea typeface="+mn-ea"/>
                          <a:cs typeface="+mn-cs"/>
                        </a:rPr>
                        <a:t>September 12, 2025 at </a:t>
                      </a:r>
                      <a:r>
                        <a:rPr lang="en-US" sz="2000" b="1" u="sng" kern="1200">
                          <a:solidFill>
                            <a:schemeClr val="accent1">
                              <a:lumMod val="50000"/>
                            </a:schemeClr>
                          </a:solidFill>
                          <a:latin typeface="+mn-lt"/>
                          <a:ea typeface="+mn-ea"/>
                          <a:cs typeface="+mn-cs"/>
                        </a:rPr>
                        <a:t>11:59 pm</a:t>
                      </a:r>
                    </a:p>
                  </a:txBody>
                  <a:tcPr/>
                </a:tc>
                <a:extLst>
                  <a:ext uri="{0D108BD9-81ED-4DB2-BD59-A6C34878D82A}">
                    <a16:rowId xmlns:a16="http://schemas.microsoft.com/office/drawing/2014/main" val="10006"/>
                  </a:ext>
                </a:extLst>
              </a:tr>
              <a:tr h="418441">
                <a:tc>
                  <a:txBody>
                    <a:bodyPr/>
                    <a:lstStyle/>
                    <a:p>
                      <a:r>
                        <a:rPr lang="en-US" sz="2000"/>
                        <a:t>Anticipated Notice of Proposed Award Posting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chemeClr val="accent1">
                              <a:lumMod val="50000"/>
                            </a:schemeClr>
                          </a:solidFill>
                          <a:latin typeface="+mn-lt"/>
                          <a:ea typeface="+mn-ea"/>
                          <a:cs typeface="+mn-cs"/>
                        </a:rPr>
                        <a:t>Week of October 13, 2025</a:t>
                      </a:r>
                    </a:p>
                  </a:txBody>
                  <a:tcPr/>
                </a:tc>
                <a:extLst>
                  <a:ext uri="{0D108BD9-81ED-4DB2-BD59-A6C34878D82A}">
                    <a16:rowId xmlns:a16="http://schemas.microsoft.com/office/drawing/2014/main" val="10007"/>
                  </a:ext>
                </a:extLst>
              </a:tr>
              <a:tr h="418441">
                <a:tc>
                  <a:txBody>
                    <a:bodyPr/>
                    <a:lstStyle/>
                    <a:p>
                      <a:r>
                        <a:rPr lang="en-US" sz="2000"/>
                        <a:t>Anticipated Energy Commission Business Meeting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chemeClr val="accent1">
                              <a:lumMod val="50000"/>
                            </a:schemeClr>
                          </a:solidFill>
                          <a:latin typeface="+mn-lt"/>
                          <a:ea typeface="+mn-ea"/>
                          <a:cs typeface="+mn-cs"/>
                        </a:rPr>
                        <a:t>November 12, 2025</a:t>
                      </a:r>
                    </a:p>
                  </a:txBody>
                  <a:tcPr/>
                </a:tc>
                <a:extLst>
                  <a:ext uri="{0D108BD9-81ED-4DB2-BD59-A6C34878D82A}">
                    <a16:rowId xmlns:a16="http://schemas.microsoft.com/office/drawing/2014/main" val="10008"/>
                  </a:ext>
                </a:extLst>
              </a:tr>
              <a:tr h="418441">
                <a:tc>
                  <a:txBody>
                    <a:bodyPr/>
                    <a:lstStyle/>
                    <a:p>
                      <a:r>
                        <a:rPr lang="en-US" sz="2000"/>
                        <a:t>Anticipated Agreement</a:t>
                      </a:r>
                      <a:r>
                        <a:rPr lang="en-US" sz="2000" baseline="0"/>
                        <a:t> Start Date</a:t>
                      </a:r>
                      <a:endParaRPr lang="en-US"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chemeClr val="accent1">
                              <a:lumMod val="50000"/>
                            </a:schemeClr>
                          </a:solidFill>
                          <a:latin typeface="+mn-lt"/>
                          <a:ea typeface="+mn-ea"/>
                          <a:cs typeface="+mn-cs"/>
                        </a:rPr>
                        <a:t>45 days after the Business Meeting</a:t>
                      </a:r>
                    </a:p>
                  </a:txBody>
                  <a:tcPr/>
                </a:tc>
                <a:extLst>
                  <a:ext uri="{0D108BD9-81ED-4DB2-BD59-A6C34878D82A}">
                    <a16:rowId xmlns:a16="http://schemas.microsoft.com/office/drawing/2014/main" val="10009"/>
                  </a:ext>
                </a:extLst>
              </a:tr>
              <a:tr h="418441">
                <a:tc>
                  <a:txBody>
                    <a:bodyPr/>
                    <a:lstStyle/>
                    <a:p>
                      <a:r>
                        <a:rPr lang="en-US" sz="2000"/>
                        <a:t>Anticipated</a:t>
                      </a:r>
                      <a:r>
                        <a:rPr lang="en-US" sz="2000" baseline="0"/>
                        <a:t> Agreement End Date</a:t>
                      </a:r>
                      <a:endParaRPr lang="en-US"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chemeClr val="accent1">
                              <a:lumMod val="50000"/>
                            </a:schemeClr>
                          </a:solidFill>
                          <a:latin typeface="+mn-lt"/>
                          <a:ea typeface="+mn-ea"/>
                          <a:cs typeface="+mn-cs"/>
                        </a:rPr>
                        <a:t>No later than March 30, 2030</a:t>
                      </a:r>
                    </a:p>
                  </a:txBody>
                  <a:tcPr/>
                </a:tc>
                <a:extLst>
                  <a:ext uri="{0D108BD9-81ED-4DB2-BD59-A6C34878D82A}">
                    <a16:rowId xmlns:a16="http://schemas.microsoft.com/office/drawing/2014/main" val="10010"/>
                  </a:ext>
                </a:extLst>
              </a:tr>
            </a:tbl>
          </a:graphicData>
        </a:graphic>
      </p:graphicFrame>
      <p:sp>
        <p:nvSpPr>
          <p:cNvPr id="2" name="Slide Number Placeholder 1">
            <a:extLst>
              <a:ext uri="{FF2B5EF4-FFF2-40B4-BE49-F238E27FC236}">
                <a16:creationId xmlns:a16="http://schemas.microsoft.com/office/drawing/2014/main" id="{6D4EACBD-4390-469D-93C5-4E1DFC17E8F8}"/>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47</a:t>
            </a:fld>
            <a:endParaRPr lang="en-US">
              <a:solidFill>
                <a:schemeClr val="tx1"/>
              </a:solidFill>
            </a:endParaRPr>
          </a:p>
        </p:txBody>
      </p:sp>
    </p:spTree>
    <p:extLst>
      <p:ext uri="{BB962C8B-B14F-4D97-AF65-F5344CB8AC3E}">
        <p14:creationId xmlns:p14="http://schemas.microsoft.com/office/powerpoint/2010/main" val="16645512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Stay Up-To-Date!</a:t>
            </a:r>
          </a:p>
        </p:txBody>
      </p:sp>
      <p:sp>
        <p:nvSpPr>
          <p:cNvPr id="4" name="Content Placeholder 5">
            <a:extLst>
              <a:ext uri="{FF2B5EF4-FFF2-40B4-BE49-F238E27FC236}">
                <a16:creationId xmlns:a16="http://schemas.microsoft.com/office/drawing/2014/main" id="{A937E8CB-9770-5AE2-C7A0-41EFE2CBE407}"/>
              </a:ext>
            </a:extLst>
          </p:cNvPr>
          <p:cNvSpPr>
            <a:spLocks noGrp="1"/>
          </p:cNvSpPr>
          <p:nvPr>
            <p:ph idx="1"/>
          </p:nvPr>
        </p:nvSpPr>
        <p:spPr>
          <a:xfrm>
            <a:off x="264694" y="1895329"/>
            <a:ext cx="5943601" cy="4213371"/>
          </a:xfrm>
        </p:spPr>
        <p:txBody>
          <a:bodyPr vert="horz" lIns="91440" tIns="45720" rIns="91440" bIns="45720" rtlCol="0" anchor="t">
            <a:normAutofit/>
          </a:bodyPr>
          <a:lstStyle/>
          <a:p>
            <a:pPr marL="0" indent="0" algn="ctr">
              <a:lnSpc>
                <a:spcPct val="100000"/>
              </a:lnSpc>
              <a:buNone/>
            </a:pPr>
            <a:r>
              <a:rPr lang="en-US">
                <a:latin typeface="Arial"/>
                <a:cs typeface="Arial"/>
              </a:rPr>
              <a:t>Visit the </a:t>
            </a:r>
            <a:r>
              <a:rPr lang="en-US" err="1">
                <a:latin typeface="Arial"/>
                <a:cs typeface="Arial"/>
              </a:rPr>
              <a:t>FPIP</a:t>
            </a:r>
            <a:r>
              <a:rPr lang="en-US">
                <a:latin typeface="Arial"/>
                <a:cs typeface="Arial"/>
              </a:rPr>
              <a:t> webpage at: </a:t>
            </a:r>
            <a:r>
              <a:rPr lang="en-US">
                <a:solidFill>
                  <a:srgbClr val="ED861F"/>
                </a:solidFill>
                <a:latin typeface="Arial"/>
                <a:cs typeface="Arial"/>
                <a:hlinkClick r:id="rId3">
                  <a:extLst>
                    <a:ext uri="{A12FA001-AC4F-418D-AE19-62706E023703}">
                      <ahyp:hlinkClr xmlns:ahyp="http://schemas.microsoft.com/office/drawing/2018/hyperlinkcolor" val="tx"/>
                    </a:ext>
                  </a:extLst>
                </a:hlinkClick>
              </a:rPr>
              <a:t>https://www.energy.ca.gov/programs-and-topics/programs/food-production-program</a:t>
            </a:r>
            <a:endParaRPr lang="en-US">
              <a:solidFill>
                <a:srgbClr val="ED861F"/>
              </a:solidFill>
              <a:latin typeface="Arial"/>
              <a:cs typeface="Arial"/>
            </a:endParaRPr>
          </a:p>
          <a:p>
            <a:pPr marL="0" indent="0" algn="ctr">
              <a:lnSpc>
                <a:spcPct val="100000"/>
              </a:lnSpc>
              <a:buNone/>
            </a:pPr>
            <a:endParaRPr lang="en-US">
              <a:latin typeface="Arial"/>
              <a:cs typeface="Arial"/>
            </a:endParaRPr>
          </a:p>
          <a:p>
            <a:pPr marL="0" indent="0" algn="ctr">
              <a:lnSpc>
                <a:spcPct val="100000"/>
              </a:lnSpc>
              <a:buNone/>
            </a:pPr>
            <a:r>
              <a:rPr lang="en-US">
                <a:latin typeface="Arial"/>
                <a:cs typeface="Arial"/>
              </a:rPr>
              <a:t>Please subscribe to the “Food Production” listserv to keep up to date!</a:t>
            </a:r>
          </a:p>
          <a:p>
            <a:pPr marL="0" indent="0">
              <a:lnSpc>
                <a:spcPct val="100000"/>
              </a:lnSpc>
              <a:buNone/>
            </a:pPr>
            <a:endParaRPr lang="en-US">
              <a:latin typeface="Arial"/>
              <a:cs typeface="Arial"/>
            </a:endParaRPr>
          </a:p>
          <a:p>
            <a:pPr marL="0" indent="0" algn="ctr">
              <a:lnSpc>
                <a:spcPct val="100000"/>
              </a:lnSpc>
              <a:buNone/>
            </a:pPr>
            <a:r>
              <a:rPr lang="en-US">
                <a:latin typeface="Arial"/>
                <a:cs typeface="Arial"/>
              </a:rPr>
              <a:t>Important updates are noticed via email and posted to the </a:t>
            </a:r>
            <a:r>
              <a:rPr lang="en-US" err="1">
                <a:latin typeface="Arial"/>
                <a:cs typeface="Arial"/>
              </a:rPr>
              <a:t>FPIP</a:t>
            </a:r>
            <a:r>
              <a:rPr lang="en-US">
                <a:latin typeface="Arial"/>
                <a:cs typeface="Arial"/>
              </a:rPr>
              <a:t> docket.</a:t>
            </a:r>
          </a:p>
        </p:txBody>
      </p:sp>
      <p:pic>
        <p:nvPicPr>
          <p:cNvPr id="10" name="Picture 9" descr="FPIP home page">
            <a:extLst>
              <a:ext uri="{FF2B5EF4-FFF2-40B4-BE49-F238E27FC236}">
                <a16:creationId xmlns:a16="http://schemas.microsoft.com/office/drawing/2014/main" id="{2E5F8F73-3312-7262-144C-39D314DEDE86}"/>
              </a:ext>
            </a:extLst>
          </p:cNvPr>
          <p:cNvPicPr>
            <a:picLocks noChangeAspect="1"/>
          </p:cNvPicPr>
          <p:nvPr/>
        </p:nvPicPr>
        <p:blipFill>
          <a:blip r:embed="rId4"/>
          <a:stretch>
            <a:fillRect/>
          </a:stretch>
        </p:blipFill>
        <p:spPr>
          <a:xfrm>
            <a:off x="6567258" y="698310"/>
            <a:ext cx="4839225" cy="5764924"/>
          </a:xfrm>
          <a:prstGeom prst="rect">
            <a:avLst/>
          </a:prstGeom>
        </p:spPr>
      </p:pic>
      <p:sp>
        <p:nvSpPr>
          <p:cNvPr id="5" name="Arrow: Right 4" descr="Visual of FPIP's site">
            <a:extLst>
              <a:ext uri="{FF2B5EF4-FFF2-40B4-BE49-F238E27FC236}">
                <a16:creationId xmlns:a16="http://schemas.microsoft.com/office/drawing/2014/main" id="{E0A64531-40BF-F82C-39B8-64B9FE8C444F}"/>
              </a:ext>
            </a:extLst>
          </p:cNvPr>
          <p:cNvSpPr/>
          <p:nvPr/>
        </p:nvSpPr>
        <p:spPr>
          <a:xfrm rot="1293164">
            <a:off x="8662476" y="4443762"/>
            <a:ext cx="1230001" cy="77372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2A964F9E-879B-4200-8575-8B2F2B6D4798}"/>
              </a:ext>
            </a:extLst>
          </p:cNvPr>
          <p:cNvSpPr>
            <a:spLocks noGrp="1"/>
          </p:cNvSpPr>
          <p:nvPr>
            <p:ph type="sldNum" sz="quarter" idx="12"/>
          </p:nvPr>
        </p:nvSpPr>
        <p:spPr>
          <a:xfrm>
            <a:off x="9539988" y="6463234"/>
            <a:ext cx="1803400" cy="365125"/>
          </a:xfrm>
        </p:spPr>
        <p:txBody>
          <a:bodyPr/>
          <a:lstStyle/>
          <a:p>
            <a:fld id="{005C4985-ACD0-2B4C-8981-36243250F268}" type="slidenum">
              <a:rPr lang="en-US" smtClean="0">
                <a:solidFill>
                  <a:schemeClr val="tx1"/>
                </a:solidFill>
              </a:rPr>
              <a:t>48</a:t>
            </a:fld>
            <a:endParaRPr lang="en-US">
              <a:solidFill>
                <a:schemeClr val="tx1"/>
              </a:solidFill>
            </a:endParaRPr>
          </a:p>
        </p:txBody>
      </p:sp>
    </p:spTree>
    <p:extLst>
      <p:ext uri="{BB962C8B-B14F-4D97-AF65-F5344CB8AC3E}">
        <p14:creationId xmlns:p14="http://schemas.microsoft.com/office/powerpoint/2010/main" val="31789092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EC8B7-B1D5-56F7-8FC4-D6C3A49D945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E90A855-B394-479C-7F3C-986011581A47}"/>
              </a:ext>
            </a:extLst>
          </p:cNvPr>
          <p:cNvSpPr>
            <a:spLocks noGrp="1"/>
          </p:cNvSpPr>
          <p:nvPr>
            <p:ph type="ctrTitle"/>
          </p:nvPr>
        </p:nvSpPr>
        <p:spPr/>
        <p:txBody>
          <a:bodyPr/>
          <a:lstStyle/>
          <a:p>
            <a:r>
              <a:rPr lang="en-US"/>
              <a:t>Questions and Answers</a:t>
            </a:r>
          </a:p>
        </p:txBody>
      </p:sp>
      <p:sp>
        <p:nvSpPr>
          <p:cNvPr id="7" name="Subtitle 6">
            <a:extLst>
              <a:ext uri="{FF2B5EF4-FFF2-40B4-BE49-F238E27FC236}">
                <a16:creationId xmlns:a16="http://schemas.microsoft.com/office/drawing/2014/main" id="{F9BA15BC-97F4-F424-DB27-D85C808D538A}"/>
              </a:ext>
            </a:extLst>
          </p:cNvPr>
          <p:cNvSpPr>
            <a:spLocks noGrp="1"/>
          </p:cNvSpPr>
          <p:nvPr>
            <p:ph type="subTitle" idx="1"/>
          </p:nvPr>
        </p:nvSpPr>
        <p:spPr/>
        <p:txBody>
          <a:bodyPr/>
          <a:lstStyle/>
          <a:p>
            <a:r>
              <a:rPr lang="en-US" sz="2400"/>
              <a:t>GFO-24-311</a:t>
            </a:r>
          </a:p>
          <a:p>
            <a:r>
              <a:rPr lang="en-US" sz="2400"/>
              <a:t>Food Production Investment Program (FPIP) 2025</a:t>
            </a:r>
            <a:endParaRPr lang="en-US" sz="2400">
              <a:cs typeface="Arial"/>
            </a:endParaRPr>
          </a:p>
          <a:p>
            <a:endParaRPr lang="en-US"/>
          </a:p>
        </p:txBody>
      </p:sp>
      <p:sp>
        <p:nvSpPr>
          <p:cNvPr id="5" name="Slide Number Placeholder 4">
            <a:extLst>
              <a:ext uri="{FF2B5EF4-FFF2-40B4-BE49-F238E27FC236}">
                <a16:creationId xmlns:a16="http://schemas.microsoft.com/office/drawing/2014/main" id="{8AFD0DAF-E640-7288-817E-18FBBF93FC1C}"/>
              </a:ext>
            </a:extLst>
          </p:cNvPr>
          <p:cNvSpPr>
            <a:spLocks noGrp="1"/>
          </p:cNvSpPr>
          <p:nvPr>
            <p:ph type="sldNum" sz="quarter" idx="4294967295"/>
          </p:nvPr>
        </p:nvSpPr>
        <p:spPr>
          <a:xfrm>
            <a:off x="10431463" y="6462713"/>
            <a:ext cx="1760537" cy="365125"/>
          </a:xfrm>
        </p:spPr>
        <p:txBody>
          <a:bodyPr/>
          <a:lstStyle/>
          <a:p>
            <a:fld id="{005C4985-ACD0-2B4C-8981-36243250F268}" type="slidenum">
              <a:rPr lang="en-US" smtClean="0"/>
              <a:t>49</a:t>
            </a:fld>
            <a:endParaRPr lang="en-US"/>
          </a:p>
        </p:txBody>
      </p:sp>
    </p:spTree>
    <p:extLst>
      <p:ext uri="{BB962C8B-B14F-4D97-AF65-F5344CB8AC3E}">
        <p14:creationId xmlns:p14="http://schemas.microsoft.com/office/powerpoint/2010/main" val="2722593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We Want to Hear From You!</a:t>
            </a:r>
          </a:p>
        </p:txBody>
      </p:sp>
      <p:pic>
        <p:nvPicPr>
          <p:cNvPr id="3" name="Picture 2">
            <a:extLst>
              <a:ext uri="{FF2B5EF4-FFF2-40B4-BE49-F238E27FC236}">
                <a16:creationId xmlns:a16="http://schemas.microsoft.com/office/drawing/2014/main" id="{905E02C7-2032-C001-F2E9-26697F92054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l="1730"/>
          <a:stretch>
            <a:fillRect/>
          </a:stretch>
        </p:blipFill>
        <p:spPr bwMode="auto">
          <a:xfrm>
            <a:off x="803152" y="1992171"/>
            <a:ext cx="4683248" cy="3234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5915835" y="1433739"/>
            <a:ext cx="5437965" cy="4127758"/>
          </a:xfrm>
        </p:spPr>
        <p:txBody>
          <a:bodyPr vert="horz" lIns="91440" tIns="45720" rIns="91440" bIns="45720" rtlCol="0" anchor="t">
            <a:normAutofit fontScale="85000" lnSpcReduction="10000"/>
          </a:bodyPr>
          <a:lstStyle/>
          <a:p>
            <a:pPr marL="0" indent="0" algn="ctr">
              <a:lnSpc>
                <a:spcPct val="120000"/>
              </a:lnSpc>
              <a:buNone/>
            </a:pPr>
            <a:r>
              <a:rPr lang="en-US" sz="2600" b="1">
                <a:latin typeface="Arial"/>
                <a:ea typeface="+mj-ea"/>
                <a:cs typeface="Arial"/>
              </a:rPr>
              <a:t>One Minute Survey</a:t>
            </a:r>
          </a:p>
          <a:p>
            <a:pPr marL="0" indent="0">
              <a:lnSpc>
                <a:spcPct val="120000"/>
              </a:lnSpc>
              <a:buNone/>
            </a:pPr>
            <a:r>
              <a:rPr lang="en-US" sz="2600">
                <a:latin typeface="Arial" panose="020B0604020202020204" pitchFamily="34" charset="0"/>
                <a:ea typeface="+mj-ea"/>
                <a:cs typeface="Arial" panose="020B0604020202020204" pitchFamily="34" charset="0"/>
              </a:rPr>
              <a:t>Survey responses will be summarized anonymously to track attendance of underrepresented groups in our workshops for public reporting purposes. </a:t>
            </a:r>
          </a:p>
          <a:p>
            <a:pPr marL="0" indent="0">
              <a:lnSpc>
                <a:spcPct val="120000"/>
              </a:lnSpc>
              <a:buNone/>
            </a:pPr>
            <a:r>
              <a:rPr lang="en-US" sz="2600">
                <a:latin typeface="Arial" panose="020B0604020202020204" pitchFamily="34" charset="0"/>
                <a:ea typeface="+mj-ea"/>
                <a:cs typeface="Arial" panose="020B0604020202020204" pitchFamily="34" charset="0"/>
              </a:rPr>
              <a:t>Please use the link in the chat to access the survey.</a:t>
            </a:r>
          </a:p>
          <a:p>
            <a:pPr marL="0" indent="0">
              <a:lnSpc>
                <a:spcPct val="120000"/>
              </a:lnSpc>
              <a:buNone/>
            </a:pPr>
            <a:r>
              <a:rPr lang="en-US" sz="2600">
                <a:latin typeface="Arial"/>
                <a:ea typeface="+mj-ea"/>
                <a:cs typeface="Arial"/>
              </a:rPr>
              <a:t>The survey will be closed at the end of the day.</a:t>
            </a:r>
          </a:p>
          <a:p>
            <a:pPr marL="0" indent="0">
              <a:lnSpc>
                <a:spcPct val="120000"/>
              </a:lnSpc>
              <a:buNone/>
            </a:pPr>
            <a:endParaRPr lang="en-US">
              <a:solidFill>
                <a:srgbClr val="0B5395"/>
              </a:solidFill>
              <a:latin typeface="Arial" panose="020B0604020202020204" pitchFamily="34" charset="0"/>
              <a:ea typeface="+mj-ea"/>
              <a:cs typeface="Arial" panose="020B0604020202020204" pitchFamily="34" charset="0"/>
            </a:endParaRPr>
          </a:p>
        </p:txBody>
      </p:sp>
      <p:sp>
        <p:nvSpPr>
          <p:cNvPr id="5" name="TextBox 4">
            <a:extLst>
              <a:ext uri="{FF2B5EF4-FFF2-40B4-BE49-F238E27FC236}">
                <a16:creationId xmlns:a16="http://schemas.microsoft.com/office/drawing/2014/main" id="{F60C9038-51E6-F024-DB42-0008F25588D5}"/>
              </a:ext>
            </a:extLst>
          </p:cNvPr>
          <p:cNvSpPr txBox="1"/>
          <p:nvPr/>
        </p:nvSpPr>
        <p:spPr>
          <a:xfrm>
            <a:off x="1807743" y="5845020"/>
            <a:ext cx="8046119" cy="461665"/>
          </a:xfrm>
          <a:prstGeom prst="rect">
            <a:avLst/>
          </a:prstGeom>
          <a:noFill/>
        </p:spPr>
        <p:txBody>
          <a:bodyPr wrap="square" lIns="91440" tIns="45720" rIns="91440" bIns="45720" anchor="t">
            <a:spAutoFit/>
          </a:bodyPr>
          <a:lstStyle/>
          <a:p>
            <a:pPr marL="0" indent="0" algn="ctr">
              <a:buNone/>
            </a:pPr>
            <a:r>
              <a:rPr lang="en-US" sz="2400">
                <a:solidFill>
                  <a:schemeClr val="tx2"/>
                </a:solidFill>
                <a:latin typeface="Arial"/>
                <a:ea typeface="+mj-ea"/>
                <a:cs typeface="Arial"/>
              </a:rPr>
              <a:t>Survey Link – </a:t>
            </a:r>
            <a:r>
              <a:rPr lang="en-US" sz="2400">
                <a:solidFill>
                  <a:srgbClr val="ED861F"/>
                </a:solidFill>
                <a:latin typeface="Arial"/>
                <a:ea typeface="+mj-ea"/>
                <a:cs typeface="Arial"/>
                <a:hlinkClick r:id="rId4">
                  <a:extLst>
                    <a:ext uri="{A12FA001-AC4F-418D-AE19-62706E023703}">
                      <ahyp:hlinkClr xmlns:ahyp="http://schemas.microsoft.com/office/drawing/2018/hyperlinkcolor" val="tx"/>
                    </a:ext>
                  </a:extLst>
                </a:hlinkClick>
              </a:rPr>
              <a:t>https://forms.office.com/g/Nf0cnpZgd5</a:t>
            </a:r>
            <a:endParaRPr lang="en-US" sz="2400">
              <a:solidFill>
                <a:srgbClr val="ED861F"/>
              </a:solidFill>
              <a:highlight>
                <a:srgbClr val="FFFF00"/>
              </a:highlight>
              <a:latin typeface="Arial"/>
              <a:ea typeface="+mj-ea"/>
              <a:cs typeface="Arial" panose="020B0604020202020204" pitchFamily="34" charset="0"/>
            </a:endParaRPr>
          </a:p>
        </p:txBody>
      </p:sp>
      <p:sp>
        <p:nvSpPr>
          <p:cNvPr id="2" name="Slide Number Placeholder 1">
            <a:extLst>
              <a:ext uri="{FF2B5EF4-FFF2-40B4-BE49-F238E27FC236}">
                <a16:creationId xmlns:a16="http://schemas.microsoft.com/office/drawing/2014/main" id="{11F5545C-9542-4E8E-BB98-A77EBB943CE7}"/>
              </a:ext>
            </a:extLst>
          </p:cNvPr>
          <p:cNvSpPr>
            <a:spLocks noGrp="1"/>
          </p:cNvSpPr>
          <p:nvPr>
            <p:ph type="sldNum" sz="quarter" idx="12"/>
          </p:nvPr>
        </p:nvSpPr>
        <p:spPr>
          <a:xfrm>
            <a:off x="9734855" y="6463234"/>
            <a:ext cx="1803400" cy="365125"/>
          </a:xfrm>
        </p:spPr>
        <p:txBody>
          <a:bodyPr/>
          <a:lstStyle/>
          <a:p>
            <a:fld id="{005C4985-ACD0-2B4C-8981-36243250F268}" type="slidenum">
              <a:rPr lang="en-US" smtClean="0">
                <a:solidFill>
                  <a:schemeClr val="tx1"/>
                </a:solidFill>
              </a:rPr>
              <a:t>5</a:t>
            </a:fld>
            <a:endParaRPr lang="en-US">
              <a:solidFill>
                <a:schemeClr val="tx1"/>
              </a:solidFill>
            </a:endParaRPr>
          </a:p>
        </p:txBody>
      </p:sp>
    </p:spTree>
    <p:extLst>
      <p:ext uri="{BB962C8B-B14F-4D97-AF65-F5344CB8AC3E}">
        <p14:creationId xmlns:p14="http://schemas.microsoft.com/office/powerpoint/2010/main" val="37867792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D8066-9C30-A344-3E19-3488C9DB4BB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CBA08861-C912-8D9B-C004-FBC4B15F9342}"/>
              </a:ext>
            </a:extLst>
          </p:cNvPr>
          <p:cNvSpPr>
            <a:spLocks noGrp="1"/>
          </p:cNvSpPr>
          <p:nvPr>
            <p:ph type="title"/>
          </p:nvPr>
        </p:nvSpPr>
        <p:spPr/>
        <p:txBody>
          <a:bodyPr>
            <a:normAutofit/>
          </a:bodyPr>
          <a:lstStyle/>
          <a:p>
            <a:pPr algn="l"/>
            <a:r>
              <a:rPr lang="en-US" b="1">
                <a:solidFill>
                  <a:srgbClr val="254061"/>
                </a:solidFill>
                <a:latin typeface="Arial"/>
                <a:cs typeface="Arial"/>
              </a:rPr>
              <a:t>Questions &amp; Answers</a:t>
            </a:r>
          </a:p>
        </p:txBody>
      </p:sp>
      <p:sp>
        <p:nvSpPr>
          <p:cNvPr id="5" name="Content Placeholder 5">
            <a:extLst>
              <a:ext uri="{FF2B5EF4-FFF2-40B4-BE49-F238E27FC236}">
                <a16:creationId xmlns:a16="http://schemas.microsoft.com/office/drawing/2014/main" id="{E5EB189A-2E8E-88B3-A5A7-FFB7E57DFAE0}"/>
              </a:ext>
            </a:extLst>
          </p:cNvPr>
          <p:cNvSpPr>
            <a:spLocks noGrp="1"/>
          </p:cNvSpPr>
          <p:nvPr>
            <p:ph idx="1"/>
          </p:nvPr>
        </p:nvSpPr>
        <p:spPr>
          <a:xfrm>
            <a:off x="612574" y="1443005"/>
            <a:ext cx="5483426" cy="4351338"/>
          </a:xfrm>
        </p:spPr>
        <p:txBody>
          <a:bodyPr vert="horz" lIns="91440" tIns="45720" rIns="91440" bIns="45720" rtlCol="0" anchor="t">
            <a:normAutofit fontScale="70000" lnSpcReduction="20000"/>
          </a:bodyPr>
          <a:lstStyle/>
          <a:p>
            <a:pPr marL="0" indent="0">
              <a:lnSpc>
                <a:spcPct val="120000"/>
              </a:lnSpc>
              <a:spcBef>
                <a:spcPts val="600"/>
              </a:spcBef>
              <a:spcAft>
                <a:spcPts val="600"/>
              </a:spcAft>
              <a:buNone/>
            </a:pPr>
            <a:r>
              <a:rPr lang="en-US" sz="2800" b="1">
                <a:cs typeface="Arial"/>
              </a:rPr>
              <a:t>Three ways to ask questions:</a:t>
            </a:r>
          </a:p>
          <a:p>
            <a:pPr marL="514350" indent="-514350">
              <a:lnSpc>
                <a:spcPct val="120000"/>
              </a:lnSpc>
              <a:spcBef>
                <a:spcPts val="600"/>
              </a:spcBef>
              <a:spcAft>
                <a:spcPts val="600"/>
              </a:spcAft>
              <a:buAutoNum type="arabicPeriod"/>
            </a:pPr>
            <a:r>
              <a:rPr lang="en-US" sz="2800" b="1">
                <a:cs typeface="Arial"/>
              </a:rPr>
              <a:t>Use the raise hand feature in Zoom:</a:t>
            </a:r>
          </a:p>
          <a:p>
            <a:pPr lvl="1">
              <a:lnSpc>
                <a:spcPct val="120000"/>
              </a:lnSpc>
              <a:spcBef>
                <a:spcPts val="600"/>
              </a:spcBef>
              <a:spcAft>
                <a:spcPts val="600"/>
              </a:spcAft>
            </a:pPr>
            <a:r>
              <a:rPr lang="en-US" sz="2800">
                <a:cs typeface="Arial"/>
              </a:rPr>
              <a:t>Zoom phone controls:</a:t>
            </a:r>
          </a:p>
          <a:p>
            <a:pPr lvl="2">
              <a:lnSpc>
                <a:spcPct val="120000"/>
              </a:lnSpc>
              <a:spcBef>
                <a:spcPts val="600"/>
              </a:spcBef>
              <a:spcAft>
                <a:spcPts val="600"/>
              </a:spcAft>
            </a:pPr>
            <a:r>
              <a:rPr lang="en-US" sz="2800">
                <a:cs typeface="Arial"/>
              </a:rPr>
              <a:t>*9 – Raise hand</a:t>
            </a:r>
          </a:p>
          <a:p>
            <a:pPr lvl="2">
              <a:lnSpc>
                <a:spcPct val="120000"/>
              </a:lnSpc>
              <a:spcBef>
                <a:spcPts val="600"/>
              </a:spcBef>
              <a:spcAft>
                <a:spcPts val="600"/>
              </a:spcAft>
            </a:pPr>
            <a:r>
              <a:rPr lang="en-US" sz="3000">
                <a:cs typeface="Arial"/>
              </a:rPr>
              <a:t>*6 – Toggle mute/unmute</a:t>
            </a:r>
            <a:endParaRPr lang="en-US" sz="2800">
              <a:cs typeface="Arial"/>
            </a:endParaRPr>
          </a:p>
          <a:p>
            <a:pPr lvl="1">
              <a:lnSpc>
                <a:spcPct val="120000"/>
              </a:lnSpc>
              <a:spcBef>
                <a:spcPts val="600"/>
              </a:spcBef>
              <a:spcAft>
                <a:spcPts val="600"/>
              </a:spcAft>
            </a:pPr>
            <a:r>
              <a:rPr lang="en-US" sz="2800">
                <a:cs typeface="Arial"/>
              </a:rPr>
              <a:t>When called on, unmute and introduce yourself by stating your name and affiliation</a:t>
            </a:r>
          </a:p>
          <a:p>
            <a:pPr lvl="1">
              <a:lnSpc>
                <a:spcPct val="120000"/>
              </a:lnSpc>
              <a:spcBef>
                <a:spcPts val="600"/>
              </a:spcBef>
              <a:spcAft>
                <a:spcPts val="600"/>
              </a:spcAft>
            </a:pPr>
            <a:r>
              <a:rPr lang="en-US" sz="2800">
                <a:cs typeface="Arial"/>
              </a:rPr>
              <a:t>Keep questions under 2 minutes to allow time for others</a:t>
            </a:r>
          </a:p>
        </p:txBody>
      </p:sp>
      <p:sp>
        <p:nvSpPr>
          <p:cNvPr id="6" name="Content Placeholder 5">
            <a:extLst>
              <a:ext uri="{FF2B5EF4-FFF2-40B4-BE49-F238E27FC236}">
                <a16:creationId xmlns:a16="http://schemas.microsoft.com/office/drawing/2014/main" id="{CB8A0294-397C-4187-FB4E-46CF8DDA5224}"/>
              </a:ext>
            </a:extLst>
          </p:cNvPr>
          <p:cNvSpPr txBox="1">
            <a:spLocks/>
          </p:cNvSpPr>
          <p:nvPr/>
        </p:nvSpPr>
        <p:spPr>
          <a:xfrm>
            <a:off x="6189785" y="1443005"/>
            <a:ext cx="538964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0000"/>
              </a:lnSpc>
              <a:spcBef>
                <a:spcPts val="600"/>
              </a:spcBef>
              <a:spcAft>
                <a:spcPts val="600"/>
              </a:spcAft>
              <a:buFont typeface="Arial"/>
              <a:buNone/>
            </a:pPr>
            <a:endParaRPr lang="en-US" sz="2000">
              <a:cs typeface="Arial"/>
            </a:endParaRPr>
          </a:p>
          <a:p>
            <a:pPr marL="514350" indent="-514350">
              <a:lnSpc>
                <a:spcPct val="110000"/>
              </a:lnSpc>
              <a:spcBef>
                <a:spcPts val="600"/>
              </a:spcBef>
              <a:spcAft>
                <a:spcPts val="600"/>
              </a:spcAft>
              <a:buFont typeface="+mj-lt"/>
              <a:buAutoNum type="arabicPeriod" startAt="2"/>
            </a:pPr>
            <a:r>
              <a:rPr lang="en-US" sz="2000" b="1">
                <a:cs typeface="Arial"/>
              </a:rPr>
              <a:t>Type questions in the Q&amp;A Box in Zoom:</a:t>
            </a:r>
          </a:p>
          <a:p>
            <a:pPr lvl="1">
              <a:lnSpc>
                <a:spcPct val="110000"/>
              </a:lnSpc>
              <a:spcBef>
                <a:spcPts val="600"/>
              </a:spcBef>
              <a:spcAft>
                <a:spcPts val="600"/>
              </a:spcAft>
            </a:pPr>
            <a:r>
              <a:rPr lang="en-US" sz="2000">
                <a:cs typeface="Arial"/>
              </a:rPr>
              <a:t>Please provide your name and affiliation.</a:t>
            </a:r>
          </a:p>
          <a:p>
            <a:pPr marL="514350" indent="-514350">
              <a:lnSpc>
                <a:spcPct val="110000"/>
              </a:lnSpc>
              <a:spcBef>
                <a:spcPts val="600"/>
              </a:spcBef>
              <a:spcAft>
                <a:spcPts val="600"/>
              </a:spcAft>
              <a:buFont typeface="+mj-lt"/>
              <a:buAutoNum type="arabicPeriod" startAt="2"/>
            </a:pPr>
            <a:endParaRPr lang="en-US" sz="2000" b="1">
              <a:cs typeface="Arial"/>
            </a:endParaRPr>
          </a:p>
          <a:p>
            <a:pPr marL="514350" indent="-514350">
              <a:lnSpc>
                <a:spcPct val="110000"/>
              </a:lnSpc>
              <a:spcBef>
                <a:spcPts val="600"/>
              </a:spcBef>
              <a:spcAft>
                <a:spcPts val="600"/>
              </a:spcAft>
              <a:buFont typeface="+mj-lt"/>
              <a:buAutoNum type="arabicPeriod" startAt="2"/>
            </a:pPr>
            <a:r>
              <a:rPr lang="en-US" sz="2000" b="1">
                <a:cs typeface="Arial"/>
              </a:rPr>
              <a:t>Submit written questions:</a:t>
            </a:r>
          </a:p>
          <a:p>
            <a:pPr lvl="1">
              <a:lnSpc>
                <a:spcPct val="110000"/>
              </a:lnSpc>
              <a:spcBef>
                <a:spcPts val="600"/>
              </a:spcBef>
              <a:spcAft>
                <a:spcPts val="600"/>
              </a:spcAft>
            </a:pPr>
            <a:r>
              <a:rPr lang="en-US" sz="2000">
                <a:cs typeface="Arial"/>
              </a:rPr>
              <a:t>Send written questions to Chester.Hong@energy.ca.gov by </a:t>
            </a:r>
            <a:r>
              <a:rPr lang="en-US" sz="2000" b="1">
                <a:solidFill>
                  <a:srgbClr val="FF0000"/>
                </a:solidFill>
                <a:cs typeface="Arial"/>
              </a:rPr>
              <a:t>July 3, 2025 </a:t>
            </a:r>
            <a:r>
              <a:rPr lang="en-US" sz="2000">
                <a:solidFill>
                  <a:srgbClr val="FF0000"/>
                </a:solidFill>
                <a:cs typeface="Arial"/>
              </a:rPr>
              <a:t>at</a:t>
            </a:r>
            <a:r>
              <a:rPr lang="en-US" sz="2000" b="1">
                <a:solidFill>
                  <a:srgbClr val="FF0000"/>
                </a:solidFill>
                <a:cs typeface="Arial"/>
              </a:rPr>
              <a:t> 5pm</a:t>
            </a:r>
          </a:p>
        </p:txBody>
      </p:sp>
      <p:sp>
        <p:nvSpPr>
          <p:cNvPr id="9" name="TextBox 8">
            <a:extLst>
              <a:ext uri="{FF2B5EF4-FFF2-40B4-BE49-F238E27FC236}">
                <a16:creationId xmlns:a16="http://schemas.microsoft.com/office/drawing/2014/main" id="{075790A9-B637-ADFE-DDA4-DFAA55A04A5B}"/>
              </a:ext>
            </a:extLst>
          </p:cNvPr>
          <p:cNvSpPr txBox="1"/>
          <p:nvPr/>
        </p:nvSpPr>
        <p:spPr>
          <a:xfrm>
            <a:off x="526648" y="5876355"/>
            <a:ext cx="11492878" cy="707886"/>
          </a:xfrm>
          <a:prstGeom prst="rect">
            <a:avLst/>
          </a:prstGeom>
          <a:noFill/>
        </p:spPr>
        <p:txBody>
          <a:bodyPr wrap="square" lIns="91440" tIns="45720" rIns="91440" bIns="45720" rtlCol="0" anchor="t">
            <a:spAutoFit/>
          </a:bodyPr>
          <a:lstStyle/>
          <a:p>
            <a:pPr marL="0" indent="0">
              <a:spcBef>
                <a:spcPts val="600"/>
              </a:spcBef>
              <a:spcAft>
                <a:spcPts val="600"/>
              </a:spcAft>
              <a:buNone/>
            </a:pPr>
            <a:r>
              <a:rPr lang="en-US" sz="2000" i="1">
                <a:solidFill>
                  <a:schemeClr val="accent1">
                    <a:lumMod val="50000"/>
                  </a:schemeClr>
                </a:solidFill>
                <a:cs typeface="Arial"/>
              </a:rPr>
              <a:t>Note that an official CEC response will be provided in writing and is anticipated to be posted on the GFO webpage the week of July 28, 2025.</a:t>
            </a:r>
            <a:endParaRPr lang="en-US" sz="2000" i="1">
              <a:solidFill>
                <a:schemeClr val="accent1">
                  <a:lumMod val="50000"/>
                </a:schemeClr>
              </a:solidFill>
              <a:highlight>
                <a:srgbClr val="FFFF00"/>
              </a:highlight>
              <a:cs typeface="Arial"/>
            </a:endParaRPr>
          </a:p>
        </p:txBody>
      </p:sp>
      <p:sp>
        <p:nvSpPr>
          <p:cNvPr id="2" name="Slide Number Placeholder 1">
            <a:extLst>
              <a:ext uri="{FF2B5EF4-FFF2-40B4-BE49-F238E27FC236}">
                <a16:creationId xmlns:a16="http://schemas.microsoft.com/office/drawing/2014/main" id="{F0E7F4FE-91B1-AFDA-8859-BB76DB8EDA53}"/>
              </a:ext>
            </a:extLst>
          </p:cNvPr>
          <p:cNvSpPr>
            <a:spLocks noGrp="1"/>
          </p:cNvSpPr>
          <p:nvPr>
            <p:ph type="sldNum" sz="quarter" idx="12"/>
          </p:nvPr>
        </p:nvSpPr>
        <p:spPr>
          <a:xfrm>
            <a:off x="9539988" y="6463234"/>
            <a:ext cx="1803400" cy="365125"/>
          </a:xfrm>
        </p:spPr>
        <p:txBody>
          <a:bodyPr/>
          <a:lstStyle/>
          <a:p>
            <a:fld id="{005C4985-ACD0-2B4C-8981-36243250F268}" type="slidenum">
              <a:rPr lang="en-US" smtClean="0">
                <a:solidFill>
                  <a:schemeClr val="tx1"/>
                </a:solidFill>
              </a:rPr>
              <a:t>50</a:t>
            </a:fld>
            <a:endParaRPr lang="en-US">
              <a:solidFill>
                <a:schemeClr val="tx1"/>
              </a:solidFill>
            </a:endParaRPr>
          </a:p>
        </p:txBody>
      </p:sp>
    </p:spTree>
    <p:extLst>
      <p:ext uri="{BB962C8B-B14F-4D97-AF65-F5344CB8AC3E}">
        <p14:creationId xmlns:p14="http://schemas.microsoft.com/office/powerpoint/2010/main" val="26316874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Additional Questions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16743" y="1480569"/>
            <a:ext cx="9953978" cy="4351338"/>
          </a:xfrm>
        </p:spPr>
        <p:txBody>
          <a:bodyPr vert="horz" lIns="91440" tIns="45720" rIns="91440" bIns="45720" rtlCol="0" anchor="t">
            <a:normAutofit fontScale="92500" lnSpcReduction="20000"/>
          </a:bodyPr>
          <a:lstStyle/>
          <a:p>
            <a:pPr marL="0" indent="0" algn="ctr">
              <a:buNone/>
            </a:pPr>
            <a:r>
              <a:rPr lang="en-US" sz="2600">
                <a:cs typeface="Arial"/>
              </a:rPr>
              <a:t>Please send all questions related to GFO-24-311 to:</a:t>
            </a:r>
            <a:br>
              <a:rPr lang="en-US" sz="2600">
                <a:cs typeface="Arial"/>
              </a:rPr>
            </a:br>
            <a:endParaRPr lang="en-US" sz="2600">
              <a:cs typeface="Arial"/>
            </a:endParaRPr>
          </a:p>
          <a:p>
            <a:pPr marL="0" indent="0" algn="ctr">
              <a:buNone/>
            </a:pPr>
            <a:r>
              <a:rPr lang="en-US" sz="3500" b="1">
                <a:cs typeface="Arial"/>
              </a:rPr>
              <a:t>Chester Hong</a:t>
            </a:r>
          </a:p>
          <a:p>
            <a:pPr marL="0" indent="0" algn="ctr">
              <a:buNone/>
            </a:pPr>
            <a:r>
              <a:rPr lang="en-US" sz="2600">
                <a:cs typeface="Arial"/>
              </a:rPr>
              <a:t>Commission Agreement Officer</a:t>
            </a:r>
          </a:p>
          <a:p>
            <a:pPr marL="0" indent="0" algn="ctr">
              <a:buNone/>
            </a:pPr>
            <a:r>
              <a:rPr lang="en-US" sz="2600">
                <a:cs typeface="Arial"/>
              </a:rPr>
              <a:t>715 P Street, MS-1</a:t>
            </a:r>
          </a:p>
          <a:p>
            <a:pPr marL="0" indent="0" algn="ctr">
              <a:buNone/>
            </a:pPr>
            <a:r>
              <a:rPr lang="en-US" sz="2600">
                <a:cs typeface="Arial"/>
              </a:rPr>
              <a:t>Sacramento, CA 95814</a:t>
            </a:r>
          </a:p>
          <a:p>
            <a:pPr marL="0" indent="0" algn="ctr">
              <a:buNone/>
            </a:pPr>
            <a:r>
              <a:rPr lang="en-US" sz="2600">
                <a:cs typeface="Arial"/>
              </a:rPr>
              <a:t>(916) 890-4694</a:t>
            </a:r>
          </a:p>
          <a:p>
            <a:pPr marL="0" indent="0" algn="ctr">
              <a:buNone/>
            </a:pPr>
            <a:r>
              <a:rPr lang="en-US" sz="2600">
                <a:cs typeface="Arial"/>
              </a:rPr>
              <a:t>Chester.Hong@energy.ca.gov </a:t>
            </a:r>
            <a:br>
              <a:rPr lang="en-US" sz="2600">
                <a:cs typeface="Arial"/>
              </a:rPr>
            </a:br>
            <a:endParaRPr lang="en-US" sz="2600">
              <a:cs typeface="Arial"/>
            </a:endParaRPr>
          </a:p>
          <a:p>
            <a:pPr marL="0" indent="0" algn="ctr">
              <a:buNone/>
            </a:pPr>
            <a:r>
              <a:rPr lang="en-US" sz="2600" b="1">
                <a:cs typeface="Arial"/>
              </a:rPr>
              <a:t>Deadline to submit questions:</a:t>
            </a:r>
          </a:p>
          <a:p>
            <a:pPr marL="0" indent="0" algn="ctr">
              <a:buNone/>
            </a:pPr>
            <a:r>
              <a:rPr lang="en-US" b="1">
                <a:solidFill>
                  <a:srgbClr val="FF0000"/>
                </a:solidFill>
                <a:latin typeface="Arial"/>
                <a:cs typeface="Arial"/>
              </a:rPr>
              <a:t>Thursday, July 3</a:t>
            </a:r>
            <a:r>
              <a:rPr lang="en-US" b="1" baseline="30000">
                <a:solidFill>
                  <a:srgbClr val="FF0000"/>
                </a:solidFill>
                <a:latin typeface="Arial"/>
                <a:cs typeface="Arial"/>
              </a:rPr>
              <a:t>rd</a:t>
            </a:r>
            <a:r>
              <a:rPr lang="en-US" b="1">
                <a:solidFill>
                  <a:srgbClr val="FF0000"/>
                </a:solidFill>
                <a:latin typeface="Arial"/>
                <a:cs typeface="Arial"/>
              </a:rPr>
              <a:t> 5:00 PM</a:t>
            </a:r>
          </a:p>
          <a:p>
            <a:pPr marL="0" indent="0">
              <a:buNone/>
            </a:pPr>
            <a:endParaRPr lang="en-US">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FE3DD8A1-59C2-4AAE-8FD0-E060937F0CE3}"/>
              </a:ext>
            </a:extLst>
          </p:cNvPr>
          <p:cNvSpPr>
            <a:spLocks noGrp="1"/>
          </p:cNvSpPr>
          <p:nvPr>
            <p:ph type="sldNum" sz="quarter" idx="12"/>
          </p:nvPr>
        </p:nvSpPr>
        <p:spPr>
          <a:xfrm>
            <a:off x="9480028" y="6463234"/>
            <a:ext cx="1803400" cy="365125"/>
          </a:xfrm>
        </p:spPr>
        <p:txBody>
          <a:bodyPr/>
          <a:lstStyle/>
          <a:p>
            <a:fld id="{005C4985-ACD0-2B4C-8981-36243250F268}" type="slidenum">
              <a:rPr lang="en-US" smtClean="0">
                <a:solidFill>
                  <a:schemeClr val="tx1"/>
                </a:solidFill>
              </a:rPr>
              <a:t>51</a:t>
            </a:fld>
            <a:endParaRPr lang="en-US">
              <a:solidFill>
                <a:schemeClr val="tx1"/>
              </a:solidFill>
            </a:endParaRPr>
          </a:p>
        </p:txBody>
      </p:sp>
    </p:spTree>
    <p:extLst>
      <p:ext uri="{BB962C8B-B14F-4D97-AF65-F5344CB8AC3E}">
        <p14:creationId xmlns:p14="http://schemas.microsoft.com/office/powerpoint/2010/main" val="38866357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1737597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Connect With Us</a:t>
            </a:r>
          </a:p>
        </p:txBody>
      </p:sp>
      <p:pic>
        <p:nvPicPr>
          <p:cNvPr id="3" name="Picture 2" descr="Picture of the home page of Empower Innovation. A resouvce that assists potential partners to be connected to each other. " title="Empower Innovation">
            <a:extLst>
              <a:ext uri="{FF2B5EF4-FFF2-40B4-BE49-F238E27FC236}">
                <a16:creationId xmlns:a16="http://schemas.microsoft.com/office/drawing/2014/main" id="{9909D106-1250-C9E0-E9AA-58B455256B65}"/>
              </a:ext>
            </a:extLst>
          </p:cNvPr>
          <p:cNvPicPr>
            <a:picLocks noChangeAspect="1"/>
          </p:cNvPicPr>
          <p:nvPr/>
        </p:nvPicPr>
        <p:blipFill>
          <a:blip r:embed="rId3"/>
          <a:stretch>
            <a:fillRect/>
          </a:stretch>
        </p:blipFill>
        <p:spPr>
          <a:xfrm>
            <a:off x="673270" y="1637394"/>
            <a:ext cx="4300280" cy="3583213"/>
          </a:xfrm>
          <a:prstGeom prst="rect">
            <a:avLst/>
          </a:prstGeom>
          <a:ln w="25400">
            <a:solidFill>
              <a:schemeClr val="tx1"/>
            </a:solidFill>
          </a:ln>
        </p:spPr>
      </p:pic>
      <p:pic>
        <p:nvPicPr>
          <p:cNvPr id="4" name="Picture 3" descr="Picture of CEC Facebook page. " title="CEC Facebook page">
            <a:extLst>
              <a:ext uri="{FF2B5EF4-FFF2-40B4-BE49-F238E27FC236}">
                <a16:creationId xmlns:a16="http://schemas.microsoft.com/office/drawing/2014/main" id="{AF75332F-ACD9-6288-2F9D-5458C2498386}"/>
              </a:ext>
            </a:extLst>
          </p:cNvPr>
          <p:cNvPicPr>
            <a:picLocks noChangeAspect="1"/>
          </p:cNvPicPr>
          <p:nvPr/>
        </p:nvPicPr>
        <p:blipFill>
          <a:blip r:embed="rId4"/>
          <a:stretch>
            <a:fillRect/>
          </a:stretch>
        </p:blipFill>
        <p:spPr>
          <a:xfrm>
            <a:off x="5467072" y="1491924"/>
            <a:ext cx="5133277" cy="2377646"/>
          </a:xfrm>
          <a:prstGeom prst="rect">
            <a:avLst/>
          </a:prstGeom>
        </p:spPr>
      </p:pic>
      <p:sp>
        <p:nvSpPr>
          <p:cNvPr id="9" name="TextBox 8">
            <a:extLst>
              <a:ext uri="{FF2B5EF4-FFF2-40B4-BE49-F238E27FC236}">
                <a16:creationId xmlns:a16="http://schemas.microsoft.com/office/drawing/2014/main" id="{7A0BDFF6-D468-C2DE-EDAC-CF4C0BC60325}"/>
              </a:ext>
            </a:extLst>
          </p:cNvPr>
          <p:cNvSpPr txBox="1"/>
          <p:nvPr/>
        </p:nvSpPr>
        <p:spPr>
          <a:xfrm>
            <a:off x="2566692" y="5647255"/>
            <a:ext cx="5238417" cy="461665"/>
          </a:xfrm>
          <a:prstGeom prst="rect">
            <a:avLst/>
          </a:prstGeom>
          <a:noFill/>
        </p:spPr>
        <p:txBody>
          <a:bodyPr wrap="square">
            <a:spAutoFit/>
          </a:bodyPr>
          <a:lstStyle/>
          <a:p>
            <a:r>
              <a:rPr lang="en-US" sz="2400">
                <a:solidFill>
                  <a:srgbClr val="ED861F"/>
                </a:solidFill>
              </a:rPr>
              <a:t>https://www.energy.ca.gov/newsroom</a:t>
            </a:r>
          </a:p>
        </p:txBody>
      </p:sp>
      <p:pic>
        <p:nvPicPr>
          <p:cNvPr id="11" name="Picture 10" descr="Social Media Logo ">
            <a:extLst>
              <a:ext uri="{FF2B5EF4-FFF2-40B4-BE49-F238E27FC236}">
                <a16:creationId xmlns:a16="http://schemas.microsoft.com/office/drawing/2014/main" id="{D71D2F3A-473C-4735-D7AC-D1BBDCDBF087}"/>
              </a:ext>
            </a:extLst>
          </p:cNvPr>
          <p:cNvPicPr>
            <a:picLocks noChangeAspect="1"/>
          </p:cNvPicPr>
          <p:nvPr/>
        </p:nvPicPr>
        <p:blipFill>
          <a:blip r:embed="rId5"/>
          <a:stretch>
            <a:fillRect/>
          </a:stretch>
        </p:blipFill>
        <p:spPr>
          <a:xfrm>
            <a:off x="5557572" y="4298104"/>
            <a:ext cx="4952275" cy="920617"/>
          </a:xfrm>
          <a:prstGeom prst="rect">
            <a:avLst/>
          </a:prstGeom>
        </p:spPr>
      </p:pic>
      <p:sp>
        <p:nvSpPr>
          <p:cNvPr id="2" name="Slide Number Placeholder 1">
            <a:extLst>
              <a:ext uri="{FF2B5EF4-FFF2-40B4-BE49-F238E27FC236}">
                <a16:creationId xmlns:a16="http://schemas.microsoft.com/office/drawing/2014/main" id="{5A481437-993F-4AA1-AC8D-A2343E4DA00F}"/>
              </a:ext>
            </a:extLst>
          </p:cNvPr>
          <p:cNvSpPr>
            <a:spLocks noGrp="1"/>
          </p:cNvSpPr>
          <p:nvPr>
            <p:ph type="sldNum" sz="quarter" idx="12"/>
          </p:nvPr>
        </p:nvSpPr>
        <p:spPr>
          <a:xfrm>
            <a:off x="9914739" y="6463234"/>
            <a:ext cx="1803400" cy="365125"/>
          </a:xfrm>
        </p:spPr>
        <p:txBody>
          <a:bodyPr/>
          <a:lstStyle/>
          <a:p>
            <a:fld id="{005C4985-ACD0-2B4C-8981-36243250F268}" type="slidenum">
              <a:rPr lang="en-US" smtClean="0">
                <a:solidFill>
                  <a:schemeClr val="tx1"/>
                </a:solidFill>
              </a:rPr>
              <a:t>6</a:t>
            </a:fld>
            <a:endParaRPr lang="en-US">
              <a:solidFill>
                <a:schemeClr val="tx1"/>
              </a:solidFill>
            </a:endParaRPr>
          </a:p>
        </p:txBody>
      </p:sp>
    </p:spTree>
    <p:extLst>
      <p:ext uri="{BB962C8B-B14F-4D97-AF65-F5344CB8AC3E}">
        <p14:creationId xmlns:p14="http://schemas.microsoft.com/office/powerpoint/2010/main" val="1183341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sz="3200" b="1">
                <a:solidFill>
                  <a:srgbClr val="254061"/>
                </a:solidFill>
                <a:latin typeface="Arial"/>
                <a:cs typeface="Arial"/>
              </a:rPr>
              <a:t>Find a Partner on EmpowerInnovation.net</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58790" y="1298423"/>
            <a:ext cx="9953978" cy="4351338"/>
          </a:xfrm>
        </p:spPr>
        <p:txBody>
          <a:bodyPr vert="horz" lIns="91440" tIns="45720" rIns="91440" bIns="45720" rtlCol="0" anchor="t">
            <a:normAutofit/>
          </a:bodyPr>
          <a:lstStyle/>
          <a:p>
            <a:pPr marL="0" indent="0" algn="ctr">
              <a:lnSpc>
                <a:spcPct val="100000"/>
              </a:lnSpc>
              <a:buNone/>
            </a:pPr>
            <a:r>
              <a:rPr lang="en-US" sz="2800">
                <a:latin typeface="Arial"/>
                <a:ea typeface="+mj-ea"/>
                <a:cs typeface="Arial"/>
              </a:rPr>
              <a:t>Empower Innovation strives to accelerate your clean tech journey with easy access to funding opportunities from the CEC and other funding providers, curated resources and events, and connections to people and organizations. </a:t>
            </a:r>
          </a:p>
          <a:p>
            <a:pPr algn="ctr"/>
            <a:endParaRPr lang="en-US">
              <a:solidFill>
                <a:schemeClr val="accent1">
                  <a:lumMod val="75000"/>
                </a:schemeClr>
              </a:solidFill>
              <a:latin typeface="Arial"/>
              <a:cs typeface="Arial"/>
            </a:endParaRPr>
          </a:p>
        </p:txBody>
      </p:sp>
      <p:sp>
        <p:nvSpPr>
          <p:cNvPr id="9" name="TextBox 8">
            <a:extLst>
              <a:ext uri="{FF2B5EF4-FFF2-40B4-BE49-F238E27FC236}">
                <a16:creationId xmlns:a16="http://schemas.microsoft.com/office/drawing/2014/main" id="{E71EB672-CBC2-42AB-83B9-7D555811ABB4}"/>
              </a:ext>
            </a:extLst>
          </p:cNvPr>
          <p:cNvSpPr txBox="1"/>
          <p:nvPr/>
        </p:nvSpPr>
        <p:spPr>
          <a:xfrm>
            <a:off x="1279232" y="3474092"/>
            <a:ext cx="9033658" cy="1631216"/>
          </a:xfrm>
          <a:prstGeom prst="rect">
            <a:avLst/>
          </a:prstGeom>
          <a:solidFill>
            <a:srgbClr val="CBD8E6"/>
          </a:solidFill>
        </p:spPr>
        <p:txBody>
          <a:bodyPr wrap="square" numCol="2" rtlCol="0" anchor="ctr">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rPr>
              <a:t>FIND A PARTNER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rPr>
              <a:t>Announce your interest in this funding opportunity and message other interested parties to find potential partners.</a:t>
            </a:r>
            <a:endParaRPr kumimoji="0" lang="en-US" sz="2000" b="1"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rPr>
              <a:t>RESOURCES &amp; TOOLS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rPr>
              <a:t>Browse the collection of resources for clean tech innovators including Resource Libraries, Funding Sources, Tools, and Databases. </a:t>
            </a:r>
          </a:p>
        </p:txBody>
      </p:sp>
      <p:sp>
        <p:nvSpPr>
          <p:cNvPr id="3" name="TextBox 2">
            <a:extLst>
              <a:ext uri="{FF2B5EF4-FFF2-40B4-BE49-F238E27FC236}">
                <a16:creationId xmlns:a16="http://schemas.microsoft.com/office/drawing/2014/main" id="{84C8A6EC-457C-4C86-9229-057AD25A3C9D}"/>
              </a:ext>
            </a:extLst>
          </p:cNvPr>
          <p:cNvSpPr txBox="1"/>
          <p:nvPr/>
        </p:nvSpPr>
        <p:spPr>
          <a:xfrm>
            <a:off x="2091427" y="5658928"/>
            <a:ext cx="774987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solidFill>
                  <a:srgbClr val="ED861F"/>
                </a:solidFill>
                <a:latin typeface="Arial"/>
                <a:cs typeface="Arial"/>
                <a:hlinkClick r:id="rId3">
                  <a:extLst>
                    <a:ext uri="{A12FA001-AC4F-418D-AE19-62706E023703}">
                      <ahyp:hlinkClr xmlns:ahyp="http://schemas.microsoft.com/office/drawing/2018/hyperlinkcolor" val="tx"/>
                    </a:ext>
                  </a:extLst>
                </a:hlinkClick>
              </a:rPr>
              <a:t>https://www.empowerinnovation.net/en/custom/funding/view/47374</a:t>
            </a:r>
            <a:endParaRPr lang="en-US" sz="2000">
              <a:solidFill>
                <a:srgbClr val="ED861F"/>
              </a:solidFill>
              <a:latin typeface="Arial"/>
              <a:cs typeface="Arial"/>
            </a:endParaRPr>
          </a:p>
        </p:txBody>
      </p:sp>
      <p:sp>
        <p:nvSpPr>
          <p:cNvPr id="2" name="Slide Number Placeholder 1">
            <a:extLst>
              <a:ext uri="{FF2B5EF4-FFF2-40B4-BE49-F238E27FC236}">
                <a16:creationId xmlns:a16="http://schemas.microsoft.com/office/drawing/2014/main" id="{0F2C5E5C-5FEC-4852-8C37-A9115910E98D}"/>
              </a:ext>
            </a:extLst>
          </p:cNvPr>
          <p:cNvSpPr>
            <a:spLocks noGrp="1"/>
          </p:cNvSpPr>
          <p:nvPr>
            <p:ph type="sldNum" sz="quarter" idx="12"/>
          </p:nvPr>
        </p:nvSpPr>
        <p:spPr>
          <a:xfrm>
            <a:off x="9839793" y="6463234"/>
            <a:ext cx="1803400" cy="365125"/>
          </a:xfrm>
        </p:spPr>
        <p:txBody>
          <a:bodyPr/>
          <a:lstStyle/>
          <a:p>
            <a:fld id="{005C4985-ACD0-2B4C-8981-36243250F268}" type="slidenum">
              <a:rPr lang="en-US" smtClean="0">
                <a:solidFill>
                  <a:schemeClr val="tx1"/>
                </a:solidFill>
              </a:rPr>
              <a:t>7</a:t>
            </a:fld>
            <a:endParaRPr lang="en-US">
              <a:solidFill>
                <a:schemeClr val="tx1"/>
              </a:solidFill>
            </a:endParaRPr>
          </a:p>
        </p:txBody>
      </p:sp>
    </p:spTree>
    <p:extLst>
      <p:ext uri="{BB962C8B-B14F-4D97-AF65-F5344CB8AC3E}">
        <p14:creationId xmlns:p14="http://schemas.microsoft.com/office/powerpoint/2010/main" val="4205697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399822" y="237067"/>
            <a:ext cx="9953978" cy="1038840"/>
          </a:xfrm>
        </p:spPr>
        <p:txBody>
          <a:bodyPr anchor="ctr">
            <a:normAutofit/>
          </a:bodyPr>
          <a:lstStyle/>
          <a:p>
            <a:r>
              <a:rPr lang="en-US" b="1"/>
              <a:t>EmpowerInnovation.net</a:t>
            </a:r>
            <a:endParaRPr lang="en-US"/>
          </a:p>
        </p:txBody>
      </p:sp>
      <p:pic>
        <p:nvPicPr>
          <p:cNvPr id="5" name="Picture 4" descr="Stand in image for EmpowerInnovation.net.">
            <a:extLst>
              <a:ext uri="{FF2B5EF4-FFF2-40B4-BE49-F238E27FC236}">
                <a16:creationId xmlns:a16="http://schemas.microsoft.com/office/drawing/2014/main" id="{8190091E-5167-BA4A-3665-6BF3057369AE}"/>
              </a:ext>
            </a:extLst>
          </p:cNvPr>
          <p:cNvPicPr>
            <a:picLocks noChangeAspect="1"/>
          </p:cNvPicPr>
          <p:nvPr/>
        </p:nvPicPr>
        <p:blipFill>
          <a:blip r:embed="rId3"/>
          <a:srcRect t="2135" b="9997"/>
          <a:stretch>
            <a:fillRect/>
          </a:stretch>
        </p:blipFill>
        <p:spPr>
          <a:xfrm>
            <a:off x="610276" y="1471510"/>
            <a:ext cx="10971447" cy="4796120"/>
          </a:xfrm>
          <a:prstGeom prst="rect">
            <a:avLst/>
          </a:prstGeom>
          <a:noFill/>
        </p:spPr>
      </p:pic>
      <p:sp>
        <p:nvSpPr>
          <p:cNvPr id="4" name="Slide Number Placeholder 3">
            <a:extLst>
              <a:ext uri="{FF2B5EF4-FFF2-40B4-BE49-F238E27FC236}">
                <a16:creationId xmlns:a16="http://schemas.microsoft.com/office/drawing/2014/main" id="{F5D5F5D7-1ECD-4806-AFD6-B23AF807AE4D}"/>
              </a:ext>
            </a:extLst>
          </p:cNvPr>
          <p:cNvSpPr>
            <a:spLocks noGrp="1"/>
          </p:cNvSpPr>
          <p:nvPr>
            <p:ph type="sldNum" sz="quarter" idx="12"/>
          </p:nvPr>
        </p:nvSpPr>
        <p:spPr>
          <a:xfrm>
            <a:off x="8610600" y="6463234"/>
            <a:ext cx="1803400" cy="365125"/>
          </a:xfrm>
        </p:spPr>
        <p:txBody>
          <a:bodyPr anchor="ctr">
            <a:normAutofit/>
          </a:bodyPr>
          <a:lstStyle/>
          <a:p>
            <a:pPr>
              <a:spcAft>
                <a:spcPts val="600"/>
              </a:spcAft>
            </a:pPr>
            <a:fld id="{8569167A-9D82-438A-BF70-1028D6A4A763}" type="slidenum">
              <a:rPr lang="en-US" smtClean="0"/>
              <a:pPr>
                <a:spcAft>
                  <a:spcPts val="600"/>
                </a:spcAft>
              </a:pPr>
              <a:t>8</a:t>
            </a:fld>
            <a:endParaRPr lang="en-US"/>
          </a:p>
        </p:txBody>
      </p:sp>
    </p:spTree>
    <p:extLst>
      <p:ext uri="{BB962C8B-B14F-4D97-AF65-F5344CB8AC3E}">
        <p14:creationId xmlns:p14="http://schemas.microsoft.com/office/powerpoint/2010/main" val="106890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FPIP Background</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08468" y="1693901"/>
            <a:ext cx="10312457" cy="4682836"/>
          </a:xfrm>
        </p:spPr>
        <p:txBody>
          <a:bodyPr vert="horz" lIns="91440" tIns="45720" rIns="91440" bIns="45720" rtlCol="0" anchor="t">
            <a:normAutofit fontScale="55000" lnSpcReduction="20000"/>
          </a:bodyPr>
          <a:lstStyle/>
          <a:p>
            <a:pPr marL="0" indent="0">
              <a:lnSpc>
                <a:spcPct val="120000"/>
              </a:lnSpc>
              <a:buNone/>
            </a:pPr>
            <a:r>
              <a:rPr lang="en-US" sz="3400" b="1">
                <a:latin typeface="Arial"/>
                <a:ea typeface="+mj-ea"/>
                <a:cs typeface="Arial"/>
              </a:rPr>
              <a:t>Policy Drivers:</a:t>
            </a:r>
          </a:p>
          <a:p>
            <a:pPr lvl="1">
              <a:lnSpc>
                <a:spcPct val="120000"/>
              </a:lnSpc>
              <a:spcBef>
                <a:spcPts val="1200"/>
              </a:spcBef>
            </a:pPr>
            <a:r>
              <a:rPr lang="en-US" sz="3400">
                <a:latin typeface="Arial"/>
                <a:ea typeface="+mj-ea"/>
                <a:cs typeface="Arial"/>
              </a:rPr>
              <a:t>Established in 2018 by Assembly Bill 109 (2017)</a:t>
            </a:r>
          </a:p>
          <a:p>
            <a:pPr lvl="1">
              <a:lnSpc>
                <a:spcPct val="120000"/>
              </a:lnSpc>
              <a:spcBef>
                <a:spcPts val="1200"/>
              </a:spcBef>
            </a:pPr>
            <a:r>
              <a:rPr lang="en-US" sz="3400">
                <a:latin typeface="Arial"/>
                <a:ea typeface="+mj-ea"/>
                <a:cs typeface="Arial"/>
              </a:rPr>
              <a:t>Extended in 2022 by Assembly Bill 209 (2021)</a:t>
            </a:r>
          </a:p>
          <a:p>
            <a:pPr lvl="1">
              <a:lnSpc>
                <a:spcPct val="120000"/>
              </a:lnSpc>
            </a:pPr>
            <a:endParaRPr lang="en-US" sz="3400">
              <a:latin typeface="Arial"/>
              <a:ea typeface="+mj-ea"/>
              <a:cs typeface="Arial"/>
            </a:endParaRPr>
          </a:p>
          <a:p>
            <a:pPr marL="0" indent="0">
              <a:lnSpc>
                <a:spcPct val="120000"/>
              </a:lnSpc>
              <a:buNone/>
            </a:pPr>
            <a:r>
              <a:rPr lang="en-US" sz="3400" b="1">
                <a:latin typeface="Arial"/>
                <a:ea typeface="+mj-ea"/>
                <a:cs typeface="Arial"/>
              </a:rPr>
              <a:t>Program Stats:  </a:t>
            </a:r>
          </a:p>
          <a:p>
            <a:pPr lvl="1">
              <a:lnSpc>
                <a:spcPct val="120000"/>
              </a:lnSpc>
              <a:spcBef>
                <a:spcPts val="1200"/>
              </a:spcBef>
            </a:pPr>
            <a:r>
              <a:rPr lang="en-US" sz="3400">
                <a:latin typeface="Arial"/>
                <a:ea typeface="+mj-ea"/>
                <a:cs typeface="Arial"/>
              </a:rPr>
              <a:t>Has awarded over </a:t>
            </a:r>
            <a:r>
              <a:rPr lang="en-US" sz="3400" b="1">
                <a:latin typeface="Arial"/>
                <a:ea typeface="+mj-ea"/>
                <a:cs typeface="Arial"/>
              </a:rPr>
              <a:t>$132 million</a:t>
            </a:r>
            <a:r>
              <a:rPr lang="en-US" sz="3400">
                <a:latin typeface="Arial"/>
                <a:ea typeface="+mj-ea"/>
                <a:cs typeface="Arial"/>
              </a:rPr>
              <a:t> in funding</a:t>
            </a:r>
          </a:p>
          <a:p>
            <a:pPr lvl="1">
              <a:lnSpc>
                <a:spcPct val="120000"/>
              </a:lnSpc>
              <a:spcBef>
                <a:spcPts val="1200"/>
              </a:spcBef>
            </a:pPr>
            <a:r>
              <a:rPr lang="en-US" sz="3400">
                <a:latin typeface="Arial"/>
                <a:ea typeface="+mj-ea"/>
                <a:cs typeface="Arial"/>
              </a:rPr>
              <a:t>Encourages investment to help California food producers toward a low-carbon future.</a:t>
            </a:r>
          </a:p>
          <a:p>
            <a:pPr lvl="3">
              <a:lnSpc>
                <a:spcPct val="120000"/>
              </a:lnSpc>
              <a:spcBef>
                <a:spcPts val="1200"/>
              </a:spcBef>
            </a:pPr>
            <a:r>
              <a:rPr lang="en-US" sz="3400" b="1">
                <a:latin typeface="Arial"/>
                <a:ea typeface="+mj-ea"/>
                <a:cs typeface="Arial"/>
              </a:rPr>
              <a:t>162,000</a:t>
            </a:r>
            <a:r>
              <a:rPr lang="en-US" sz="3400">
                <a:latin typeface="Arial"/>
                <a:ea typeface="+mj-ea"/>
                <a:cs typeface="Arial"/>
              </a:rPr>
              <a:t> MTCO</a:t>
            </a:r>
            <a:r>
              <a:rPr lang="en-US" sz="3400" baseline="-25000">
                <a:latin typeface="Arial"/>
                <a:ea typeface="+mj-ea"/>
                <a:cs typeface="Arial"/>
              </a:rPr>
              <a:t>2</a:t>
            </a:r>
            <a:r>
              <a:rPr lang="en-US" sz="3400">
                <a:latin typeface="Arial"/>
                <a:ea typeface="+mj-ea"/>
                <a:cs typeface="Arial"/>
              </a:rPr>
              <a:t>e annual emission reductions</a:t>
            </a:r>
          </a:p>
          <a:p>
            <a:pPr lvl="1">
              <a:lnSpc>
                <a:spcPct val="120000"/>
              </a:lnSpc>
              <a:spcBef>
                <a:spcPts val="1200"/>
              </a:spcBef>
            </a:pPr>
            <a:r>
              <a:rPr lang="en-US" sz="3400">
                <a:latin typeface="Arial"/>
                <a:ea typeface="+mj-ea"/>
                <a:cs typeface="Arial"/>
              </a:rPr>
              <a:t>Emphasizes benefits to priority populations</a:t>
            </a:r>
          </a:p>
          <a:p>
            <a:pPr lvl="3">
              <a:lnSpc>
                <a:spcPct val="120000"/>
              </a:lnSpc>
              <a:spcBef>
                <a:spcPts val="1200"/>
              </a:spcBef>
            </a:pPr>
            <a:r>
              <a:rPr lang="en-US" sz="3400" b="1">
                <a:latin typeface="Arial"/>
                <a:ea typeface="+mj-ea"/>
                <a:cs typeface="Arial"/>
              </a:rPr>
              <a:t>90% </a:t>
            </a:r>
            <a:r>
              <a:rPr lang="en-US" sz="3400">
                <a:latin typeface="Arial"/>
                <a:ea typeface="+mj-ea"/>
                <a:cs typeface="Arial"/>
              </a:rPr>
              <a:t>of projects are in disadvantaged and/or low-income communities</a:t>
            </a:r>
          </a:p>
          <a:p>
            <a:pPr>
              <a:lnSpc>
                <a:spcPct val="120000"/>
              </a:lnSpc>
            </a:pPr>
            <a:endParaRPr lang="en-US" sz="3200">
              <a:solidFill>
                <a:schemeClr val="accent1">
                  <a:lumMod val="75000"/>
                </a:schemeClr>
              </a:solidFill>
              <a:latin typeface="Arial"/>
              <a:cs typeface="Arial"/>
            </a:endParaRPr>
          </a:p>
          <a:p>
            <a:pPr>
              <a:lnSpc>
                <a:spcPct val="120000"/>
              </a:lnSpc>
            </a:pPr>
            <a:endParaRPr lang="en-US" sz="320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637CD805-6CFC-40EA-84AF-95539A5AE6EB}"/>
              </a:ext>
            </a:extLst>
          </p:cNvPr>
          <p:cNvSpPr>
            <a:spLocks noGrp="1"/>
          </p:cNvSpPr>
          <p:nvPr>
            <p:ph type="sldNum" sz="quarter" idx="12"/>
          </p:nvPr>
        </p:nvSpPr>
        <p:spPr>
          <a:xfrm>
            <a:off x="9674900" y="6463234"/>
            <a:ext cx="1803400" cy="365125"/>
          </a:xfrm>
        </p:spPr>
        <p:txBody>
          <a:bodyPr/>
          <a:lstStyle/>
          <a:p>
            <a:fld id="{005C4985-ACD0-2B4C-8981-36243250F268}" type="slidenum">
              <a:rPr lang="en-US" smtClean="0">
                <a:solidFill>
                  <a:schemeClr val="tx1"/>
                </a:solidFill>
              </a:rPr>
              <a:t>9</a:t>
            </a:fld>
            <a:endParaRPr lang="en-US">
              <a:solidFill>
                <a:schemeClr val="tx1"/>
              </a:solidFill>
            </a:endParaRPr>
          </a:p>
        </p:txBody>
      </p:sp>
    </p:spTree>
    <p:extLst>
      <p:ext uri="{BB962C8B-B14F-4D97-AF65-F5344CB8AC3E}">
        <p14:creationId xmlns:p14="http://schemas.microsoft.com/office/powerpoint/2010/main" val="134080382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8368B6D5-F204-4B65-84EA-B3CA26285F23}"/>
    </a:ext>
  </a:extLst>
</a:theme>
</file>

<file path=ppt/theme/theme3.xml><?xml version="1.0" encoding="utf-8"?>
<a:theme xmlns:a="http://schemas.openxmlformats.org/drawingml/2006/main" name="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21AD90A9-1078-4D80-9179-8FB377AC82FB}"/>
    </a:ext>
  </a:extLst>
</a:theme>
</file>

<file path=ppt/theme/theme4.xml><?xml version="1.0" encoding="utf-8"?>
<a:theme xmlns:a="http://schemas.openxmlformats.org/drawingml/2006/main" name="1_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BF250F5-90E0-1742-AE67-252F8E9F95CF}"/>
    </a:ext>
  </a:extLst>
</a:theme>
</file>

<file path=ppt/theme/theme5.xml><?xml version="1.0" encoding="utf-8"?>
<a:theme xmlns:a="http://schemas.openxmlformats.org/drawingml/2006/main" name="Content: blank background">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8AF470B7-4331-9747-8595-3EF89398B172}"/>
    </a:ext>
  </a:extLst>
</a:theme>
</file>

<file path=ppt/theme/theme6.xml><?xml version="1.0" encoding="utf-8"?>
<a:theme xmlns:a="http://schemas.openxmlformats.org/drawingml/2006/main" name="Title/Sect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9BED353F-D520-41B3-823D-FDD28FB30B2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1DC9A153AAEEE45BACE06E01F8272AC" ma:contentTypeVersion="19" ma:contentTypeDescription="Create a new document." ma:contentTypeScope="" ma:versionID="92353dbc2fc4273d3fb0e778ee4bc16c">
  <xsd:schema xmlns:xsd="http://www.w3.org/2001/XMLSchema" xmlns:xs="http://www.w3.org/2001/XMLSchema" xmlns:p="http://schemas.microsoft.com/office/2006/metadata/properties" xmlns:ns2="5067c814-4b34-462c-a21d-c185ff6548d2" xmlns:ns3="785685f2-c2e1-4352-89aa-3faca8eaba52" targetNamespace="http://schemas.microsoft.com/office/2006/metadata/properties" ma:root="true" ma:fieldsID="a69709151232c889f7753d045a9576b0" ns2:_="" ns3:_="">
    <xsd:import namespace="5067c814-4b34-462c-a21d-c185ff6548d2"/>
    <xsd:import namespace="785685f2-c2e1-4352-89aa-3faca8eaba5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CAM" minOccurs="0"/>
                <xsd:element ref="ns3:Tier"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7c814-4b34-462c-a21d-c185ff6548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d423cc8-b88b-436a-8b2c-802da38c4b0f}" ma:internalName="TaxCatchAll" ma:showField="CatchAllData" ma:web="5067c814-4b34-462c-a21d-c185ff6548d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85685f2-c2e1-4352-89aa-3faca8eaba5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CAM" ma:index="18" nillable="true" ma:displayName="CAM" ma:format="Dropdown" ma:list="UserInfo" ma:SharePointGroup="0" ma:internalName="CAM">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ier" ma:index="19" nillable="true" ma:displayName="Tier" ma:format="Dropdown" ma:internalName="Tier">
      <xsd:simpleType>
        <xsd:restriction base="dms:Text">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6df981b-247c-4b11-954d-40cb1951968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067c814-4b34-462c-a21d-c185ff6548d2">
      <UserInfo>
        <DisplayName>Rosales, Jesselyn@Energy</DisplayName>
        <AccountId>20</AccountId>
        <AccountType/>
      </UserInfo>
    </SharedWithUsers>
    <TaxCatchAll xmlns="5067c814-4b34-462c-a21d-c185ff6548d2" xsi:nil="true"/>
    <lcf76f155ced4ddcb4097134ff3c332f xmlns="785685f2-c2e1-4352-89aa-3faca8eaba52">
      <Terms xmlns="http://schemas.microsoft.com/office/infopath/2007/PartnerControls"/>
    </lcf76f155ced4ddcb4097134ff3c332f>
    <CAM xmlns="785685f2-c2e1-4352-89aa-3faca8eaba52">
      <UserInfo>
        <DisplayName/>
        <AccountId xsi:nil="true"/>
        <AccountType/>
      </UserInfo>
    </CAM>
    <Tier xmlns="785685f2-c2e1-4352-89aa-3faca8eaba52" xsi:nil="true"/>
  </documentManagement>
</p:properties>
</file>

<file path=customXml/itemProps1.xml><?xml version="1.0" encoding="utf-8"?>
<ds:datastoreItem xmlns:ds="http://schemas.openxmlformats.org/officeDocument/2006/customXml" ds:itemID="{14DE318C-FF6A-4473-88F3-5621AC7F1343}">
  <ds:schemaRefs>
    <ds:schemaRef ds:uri="http://schemas.microsoft.com/sharepoint/v3/contenttype/forms"/>
  </ds:schemaRefs>
</ds:datastoreItem>
</file>

<file path=customXml/itemProps2.xml><?xml version="1.0" encoding="utf-8"?>
<ds:datastoreItem xmlns:ds="http://schemas.openxmlformats.org/officeDocument/2006/customXml" ds:itemID="{5660BF8F-FCF1-48F5-BA6D-9583E01CE9B2}">
  <ds:schemaRefs>
    <ds:schemaRef ds:uri="5067c814-4b34-462c-a21d-c185ff6548d2"/>
    <ds:schemaRef ds:uri="785685f2-c2e1-4352-89aa-3faca8eaba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FB261E2-85F0-4A95-A26C-97E5FB0D7D07}">
  <ds:schemaRefs>
    <ds:schemaRef ds:uri="http://purl.org/dc/elements/1.1/"/>
    <ds:schemaRef ds:uri="http://schemas.openxmlformats.org/package/2006/metadata/core-properties"/>
    <ds:schemaRef ds:uri="http://purl.org/dc/dcmitype/"/>
    <ds:schemaRef ds:uri="785685f2-c2e1-4352-89aa-3faca8eaba52"/>
    <ds:schemaRef ds:uri="http://schemas.microsoft.com/office/2006/documentManagement/types"/>
    <ds:schemaRef ds:uri="http://schemas.microsoft.com/office/infopath/2007/PartnerControls"/>
    <ds:schemaRef ds:uri="http://purl.org/dc/terms/"/>
    <ds:schemaRef ds:uri="5067c814-4b34-462c-a21d-c185ff6548d2"/>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TotalTime>
  <Words>6735</Words>
  <Application>Microsoft Office PowerPoint</Application>
  <PresentationFormat>Widescreen</PresentationFormat>
  <Paragraphs>679</Paragraphs>
  <Slides>52</Slides>
  <Notes>43</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52</vt:i4>
      </vt:variant>
    </vt:vector>
  </HeadingPairs>
  <TitlesOfParts>
    <vt:vector size="67" baseType="lpstr">
      <vt:lpstr>Aptos</vt:lpstr>
      <vt:lpstr>Arial</vt:lpstr>
      <vt:lpstr>Arial   </vt:lpstr>
      <vt:lpstr>Arial Black</vt:lpstr>
      <vt:lpstr>Calibri</vt:lpstr>
      <vt:lpstr>Cambria Math</vt:lpstr>
      <vt:lpstr>Courier New</vt:lpstr>
      <vt:lpstr>Times New Roman</vt:lpstr>
      <vt:lpstr>Wingdings</vt:lpstr>
      <vt:lpstr>1_Office Theme</vt:lpstr>
      <vt:lpstr>Title</vt:lpstr>
      <vt:lpstr>Content</vt:lpstr>
      <vt:lpstr>1_Content</vt:lpstr>
      <vt:lpstr>Content: blank background</vt:lpstr>
      <vt:lpstr>Title/Section</vt:lpstr>
      <vt:lpstr>GFO-24-311 Pre-Application Workshop</vt:lpstr>
      <vt:lpstr>Agenda</vt:lpstr>
      <vt:lpstr>Housekeeping</vt:lpstr>
      <vt:lpstr>Commitment to Diversity</vt:lpstr>
      <vt:lpstr>We Want to Hear From You!</vt:lpstr>
      <vt:lpstr>Connect With Us</vt:lpstr>
      <vt:lpstr>Find a Partner on EmpowerInnovation.net</vt:lpstr>
      <vt:lpstr>EmpowerInnovation.net</vt:lpstr>
      <vt:lpstr>FPIP Background</vt:lpstr>
      <vt:lpstr>Solicitation Overview</vt:lpstr>
      <vt:lpstr>Purpose of Solicitation</vt:lpstr>
      <vt:lpstr>Available Funding</vt:lpstr>
      <vt:lpstr>Match Funding </vt:lpstr>
      <vt:lpstr>Eligible Costs </vt:lpstr>
      <vt:lpstr>Examples of Ineligible vs Eligible Costs </vt:lpstr>
      <vt:lpstr>Project Overview</vt:lpstr>
      <vt:lpstr>Project Requirements</vt:lpstr>
      <vt:lpstr>Technologies</vt:lpstr>
      <vt:lpstr>Eligibility Overview</vt:lpstr>
      <vt:lpstr>Eligible Applicants</vt:lpstr>
      <vt:lpstr>Application Overview</vt:lpstr>
      <vt:lpstr>Application Requirements</vt:lpstr>
      <vt:lpstr>Project Overview Form (Attachment 1)</vt:lpstr>
      <vt:lpstr>Project Narrative (Attachment 2)</vt:lpstr>
      <vt:lpstr>Scope of Work (Attachment 3)</vt:lpstr>
      <vt:lpstr>Measurement and Verification</vt:lpstr>
      <vt:lpstr>Project Schedule (Attachment 4)</vt:lpstr>
      <vt:lpstr>Budget (Attachment 5)</vt:lpstr>
      <vt:lpstr>CEQA Compliance (Attachment 6)</vt:lpstr>
      <vt:lpstr>Commitment and Support Letters (Attachment 7)</vt:lpstr>
      <vt:lpstr>Commitment and Support Letters (Attachment 7) </vt:lpstr>
      <vt:lpstr>Quantification and Reporting Requirements</vt:lpstr>
      <vt:lpstr>FPIP Benefits Calculator (Attachment 8)</vt:lpstr>
      <vt:lpstr>Application Submission Process </vt:lpstr>
      <vt:lpstr>Application Submission Process</vt:lpstr>
      <vt:lpstr>Application Submission Process (con’t) </vt:lpstr>
      <vt:lpstr>Submission Warning</vt:lpstr>
      <vt:lpstr>Application Submission</vt:lpstr>
      <vt:lpstr>Application Reminders</vt:lpstr>
      <vt:lpstr>How will my Application be Evaluated?  Application Screening</vt:lpstr>
      <vt:lpstr>How will my Application be Evaluated?  Application Scoring</vt:lpstr>
      <vt:lpstr>California-Based Vendors</vt:lpstr>
      <vt:lpstr>Priority Populations</vt:lpstr>
      <vt:lpstr>Electric Grid Benefits</vt:lpstr>
      <vt:lpstr>Electric Grid Benefits Example</vt:lpstr>
      <vt:lpstr>Next Steps After Grant Award</vt:lpstr>
      <vt:lpstr>Key Dates</vt:lpstr>
      <vt:lpstr>Stay Up-To-Date!</vt:lpstr>
      <vt:lpstr>Questions and Answers</vt:lpstr>
      <vt:lpstr>Questions &amp; Answers</vt:lpstr>
      <vt:lpstr>Additional Questions</vt:lpstr>
      <vt:lpstr>Thank You!</vt:lpstr>
    </vt:vector>
  </TitlesOfParts>
  <Company>CEC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GFO-XX-XXX Pre-Application Workshop</dc:title>
  <dc:creator>California Energy Commission</dc:creator>
  <cp:lastModifiedBy>Sweeney, Claire@Energy</cp:lastModifiedBy>
  <cp:revision>3</cp:revision>
  <cp:lastPrinted>2019-11-12T18:48:53Z</cp:lastPrinted>
  <dcterms:created xsi:type="dcterms:W3CDTF">2017-05-04T20:00:37Z</dcterms:created>
  <dcterms:modified xsi:type="dcterms:W3CDTF">2025-06-27T16:46:09Z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0x01010061DC9A153AAEEE45BACE06E01F8272AC</vt:lpwstr>
  </property>
  <property fmtid="{D5CDD505-2E9C-101B-9397-08002B2CF9AE}" pid="3" name="Order">
    <vt:r8>1032200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