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699" r:id="rId5"/>
    <p:sldMasterId id="2147483704" r:id="rId6"/>
    <p:sldMasterId id="2147483709" r:id="rId7"/>
    <p:sldMasterId id="2147483713" r:id="rId8"/>
    <p:sldMasterId id="2147483717" r:id="rId9"/>
    <p:sldMasterId id="2147483722" r:id="rId10"/>
    <p:sldMasterId id="2147483734" r:id="rId11"/>
  </p:sldMasterIdLst>
  <p:notesMasterIdLst>
    <p:notesMasterId r:id="rId53"/>
  </p:notesMasterIdLst>
  <p:handoutMasterIdLst>
    <p:handoutMasterId r:id="rId54"/>
  </p:handoutMasterIdLst>
  <p:sldIdLst>
    <p:sldId id="325" r:id="rId12"/>
    <p:sldId id="552" r:id="rId13"/>
    <p:sldId id="550" r:id="rId14"/>
    <p:sldId id="555" r:id="rId15"/>
    <p:sldId id="556" r:id="rId16"/>
    <p:sldId id="554" r:id="rId17"/>
    <p:sldId id="558" r:id="rId18"/>
    <p:sldId id="559" r:id="rId19"/>
    <p:sldId id="573" r:id="rId20"/>
    <p:sldId id="557" r:id="rId21"/>
    <p:sldId id="572" r:id="rId22"/>
    <p:sldId id="551" r:id="rId23"/>
    <p:sldId id="563" r:id="rId24"/>
    <p:sldId id="561" r:id="rId25"/>
    <p:sldId id="273" r:id="rId26"/>
    <p:sldId id="565" r:id="rId27"/>
    <p:sldId id="571" r:id="rId28"/>
    <p:sldId id="277" r:id="rId29"/>
    <p:sldId id="564" r:id="rId30"/>
    <p:sldId id="276" r:id="rId31"/>
    <p:sldId id="566" r:id="rId32"/>
    <p:sldId id="284" r:id="rId33"/>
    <p:sldId id="285" r:id="rId34"/>
    <p:sldId id="286" r:id="rId35"/>
    <p:sldId id="287" r:id="rId36"/>
    <p:sldId id="288" r:id="rId37"/>
    <p:sldId id="289" r:id="rId38"/>
    <p:sldId id="346" r:id="rId39"/>
    <p:sldId id="548" r:id="rId40"/>
    <p:sldId id="295" r:id="rId41"/>
    <p:sldId id="339" r:id="rId42"/>
    <p:sldId id="340" r:id="rId43"/>
    <p:sldId id="549" r:id="rId44"/>
    <p:sldId id="290" r:id="rId45"/>
    <p:sldId id="303" r:id="rId46"/>
    <p:sldId id="304" r:id="rId47"/>
    <p:sldId id="297" r:id="rId48"/>
    <p:sldId id="298" r:id="rId49"/>
    <p:sldId id="300" r:id="rId50"/>
    <p:sldId id="299" r:id="rId51"/>
    <p:sldId id="33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25"/>
            <p14:sldId id="552"/>
            <p14:sldId id="550"/>
            <p14:sldId id="555"/>
            <p14:sldId id="556"/>
            <p14:sldId id="554"/>
            <p14:sldId id="558"/>
            <p14:sldId id="559"/>
            <p14:sldId id="573"/>
            <p14:sldId id="557"/>
            <p14:sldId id="572"/>
            <p14:sldId id="551"/>
            <p14:sldId id="563"/>
            <p14:sldId id="561"/>
            <p14:sldId id="273"/>
            <p14:sldId id="565"/>
            <p14:sldId id="571"/>
            <p14:sldId id="277"/>
            <p14:sldId id="564"/>
            <p14:sldId id="276"/>
            <p14:sldId id="566"/>
            <p14:sldId id="284"/>
            <p14:sldId id="285"/>
            <p14:sldId id="286"/>
            <p14:sldId id="287"/>
            <p14:sldId id="288"/>
            <p14:sldId id="289"/>
            <p14:sldId id="346"/>
            <p14:sldId id="548"/>
            <p14:sldId id="295"/>
            <p14:sldId id="339"/>
            <p14:sldId id="340"/>
            <p14:sldId id="549"/>
            <p14:sldId id="290"/>
            <p14:sldId id="303"/>
            <p14:sldId id="304"/>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7530A-4DD9-7887-DA79-6A2B1C924844}" name="Thind, Maninder@Energy" initials="MT" userId="S::Maninder.Thind@energy.ca.gov::607ad862-6a7c-4ae3-bd39-9fda75b3a7b1" providerId="AD"/>
  <p188:author id="{625B65A8-EBF7-1E02-2145-091173D49B4D}" name="Ortiz, Reta@Energy" initials="OR" userId="S::Reta.Ortiz@energy.ca.gov::064befe7-b6ba-4c4b-92a8-90233459d806" providerId="AD"/>
  <p188:author id="{C82150CA-88D2-92E1-0E5B-FFE143AF912E}" name="Wilhelm, Susan@Energy" initials="SW" userId="S::susan.wilhelm@energy.ca.gov::5ed20752-d5d1-4cec-8bc6-2afe5167e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69F"/>
    <a:srgbClr val="336699"/>
    <a:srgbClr val="0066CC"/>
    <a:srgbClr val="0033CC"/>
    <a:srgbClr val="3366CC"/>
    <a:srgbClr val="C1D1DF"/>
    <a:srgbClr val="FFC000"/>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32384-D3FD-4E4B-AD4E-F06D9BA93B56}" v="3" dt="2026-02-18T03:02:58.141"/>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7758" autoAdjust="0"/>
  </p:normalViewPr>
  <p:slideViewPr>
    <p:cSldViewPr snapToGrid="0">
      <p:cViewPr varScale="1">
        <p:scale>
          <a:sx n="97" d="100"/>
          <a:sy n="97" d="100"/>
        </p:scale>
        <p:origin x="114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1" Type="http://schemas.openxmlformats.org/officeDocument/2006/relationships/hyperlink" Target="https://forms.office.com/g/WFivqiCLkq"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1" Type="http://schemas.openxmlformats.org/officeDocument/2006/relationships/hyperlink" Target="https://forms.office.com/g/WFivqiCLkq"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A9B94-D476-411C-84F3-1F1B9FBA125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5506590-FA00-47EF-A301-2BF6FBA1FFB9}">
      <dgm:prSet/>
      <dgm:spPr/>
      <dgm:t>
        <a:bodyPr/>
        <a:lstStyle/>
        <a:p>
          <a:r>
            <a:rPr lang="en-US">
              <a:latin typeface="Arial" panose="020B0604020202020204" pitchFamily="34" charset="0"/>
              <a:cs typeface="Arial" panose="020B0604020202020204" pitchFamily="34" charset="0"/>
            </a:rPr>
            <a:t>Survey responses will be summarized anonymously to track attendance of underrepresented groups in our workshops for public reporting purposes. </a:t>
          </a:r>
        </a:p>
      </dgm:t>
    </dgm:pt>
    <dgm:pt modelId="{0245F0E7-452A-4E46-83A9-9497E7094B94}" type="parTrans" cxnId="{15C1A3E2-EBC8-4E30-B0F3-6284B4C3DE73}">
      <dgm:prSet/>
      <dgm:spPr/>
      <dgm:t>
        <a:bodyPr/>
        <a:lstStyle/>
        <a:p>
          <a:endParaRPr lang="en-US">
            <a:latin typeface="Arial" panose="020B0604020202020204" pitchFamily="34" charset="0"/>
            <a:cs typeface="Arial" panose="020B0604020202020204" pitchFamily="34" charset="0"/>
          </a:endParaRPr>
        </a:p>
      </dgm:t>
    </dgm:pt>
    <dgm:pt modelId="{2E5F5D31-180B-476D-AF12-7F9C0C496CCE}" type="sibTrans" cxnId="{15C1A3E2-EBC8-4E30-B0F3-6284B4C3DE73}">
      <dgm:prSet/>
      <dgm:spPr/>
      <dgm:t>
        <a:bodyPr/>
        <a:lstStyle/>
        <a:p>
          <a:endParaRPr lang="en-US">
            <a:latin typeface="Arial" panose="020B0604020202020204" pitchFamily="34" charset="0"/>
            <a:cs typeface="Arial" panose="020B0604020202020204" pitchFamily="34" charset="0"/>
          </a:endParaRPr>
        </a:p>
      </dgm:t>
    </dgm:pt>
    <dgm:pt modelId="{C2BA8DEE-22AB-47CD-B199-E7A5E641F8D0}">
      <dgm:prSet/>
      <dgm:spPr/>
      <dgm:t>
        <a:bodyPr/>
        <a:lstStyle/>
        <a:p>
          <a:r>
            <a:rPr lang="en-US">
              <a:latin typeface="Arial" panose="020B0604020202020204" pitchFamily="34" charset="0"/>
              <a:cs typeface="Arial" panose="020B0604020202020204" pitchFamily="34" charset="0"/>
            </a:rPr>
            <a:t>Online participants, please use this link:</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hlinkClick xmlns:r="http://schemas.openxmlformats.org/officeDocument/2006/relationships" r:id="rId1"/>
            </a:rPr>
            <a:t>https://forms.office.com/g/WFivqiCLkq</a:t>
          </a:r>
          <a:endParaRPr lang="en-US">
            <a:solidFill>
              <a:srgbClr val="0070C0"/>
            </a:solidFill>
            <a:latin typeface="Arial" panose="020B0604020202020204" pitchFamily="34" charset="0"/>
            <a:cs typeface="Arial" panose="020B0604020202020204" pitchFamily="34" charset="0"/>
          </a:endParaRPr>
        </a:p>
      </dgm:t>
    </dgm:pt>
    <dgm:pt modelId="{7525CD9B-09CA-4D95-B5CC-6EF8A983D7AB}" type="parTrans" cxnId="{CB6EEB29-B24F-412B-A875-F74731955FF5}">
      <dgm:prSet/>
      <dgm:spPr/>
      <dgm:t>
        <a:bodyPr/>
        <a:lstStyle/>
        <a:p>
          <a:endParaRPr lang="en-US">
            <a:latin typeface="Arial" panose="020B0604020202020204" pitchFamily="34" charset="0"/>
            <a:cs typeface="Arial" panose="020B0604020202020204" pitchFamily="34" charset="0"/>
          </a:endParaRPr>
        </a:p>
      </dgm:t>
    </dgm:pt>
    <dgm:pt modelId="{9BD28448-907E-4A2A-B149-A650D887686E}" type="sibTrans" cxnId="{CB6EEB29-B24F-412B-A875-F74731955FF5}">
      <dgm:prSet/>
      <dgm:spPr/>
      <dgm:t>
        <a:bodyPr/>
        <a:lstStyle/>
        <a:p>
          <a:endParaRPr lang="en-US">
            <a:latin typeface="Arial" panose="020B0604020202020204" pitchFamily="34" charset="0"/>
            <a:cs typeface="Arial" panose="020B0604020202020204" pitchFamily="34" charset="0"/>
          </a:endParaRPr>
        </a:p>
      </dgm:t>
    </dgm:pt>
    <dgm:pt modelId="{9D05C603-DE58-420D-A8C9-67EE7F2BA5BA}">
      <dgm:prSet/>
      <dgm:spPr/>
      <dgm:t>
        <a:bodyPr/>
        <a:lstStyle/>
        <a:p>
          <a:r>
            <a:rPr lang="en-US">
              <a:latin typeface="Arial" panose="020B0604020202020204" pitchFamily="34" charset="0"/>
              <a:cs typeface="Arial" panose="020B0604020202020204" pitchFamily="34" charset="0"/>
            </a:rPr>
            <a:t>Thanks!</a:t>
          </a:r>
        </a:p>
      </dgm:t>
    </dgm:pt>
    <dgm:pt modelId="{908062C7-6AC6-4BB4-9143-42EBDD87FF41}" type="parTrans" cxnId="{478C8DFC-B5FA-4360-BAED-EEFA7B03CDF7}">
      <dgm:prSet/>
      <dgm:spPr/>
      <dgm:t>
        <a:bodyPr/>
        <a:lstStyle/>
        <a:p>
          <a:endParaRPr lang="en-US">
            <a:latin typeface="Arial" panose="020B0604020202020204" pitchFamily="34" charset="0"/>
            <a:cs typeface="Arial" panose="020B0604020202020204" pitchFamily="34" charset="0"/>
          </a:endParaRPr>
        </a:p>
      </dgm:t>
    </dgm:pt>
    <dgm:pt modelId="{72F19215-74A8-4F72-B79C-F0FB0F6B83CB}" type="sibTrans" cxnId="{478C8DFC-B5FA-4360-BAED-EEFA7B03CDF7}">
      <dgm:prSet/>
      <dgm:spPr/>
      <dgm:t>
        <a:bodyPr/>
        <a:lstStyle/>
        <a:p>
          <a:endParaRPr lang="en-US">
            <a:latin typeface="Arial" panose="020B0604020202020204" pitchFamily="34" charset="0"/>
            <a:cs typeface="Arial" panose="020B0604020202020204" pitchFamily="34" charset="0"/>
          </a:endParaRPr>
        </a:p>
      </dgm:t>
    </dgm:pt>
    <dgm:pt modelId="{4D06FC3C-ED89-4CB1-A67F-FFF4A2D3D6FE}" type="pres">
      <dgm:prSet presAssocID="{0A9A9B94-D476-411C-84F3-1F1B9FBA1251}" presName="vert0" presStyleCnt="0">
        <dgm:presLayoutVars>
          <dgm:dir/>
          <dgm:animOne val="branch"/>
          <dgm:animLvl val="lvl"/>
        </dgm:presLayoutVars>
      </dgm:prSet>
      <dgm:spPr/>
    </dgm:pt>
    <dgm:pt modelId="{05832B10-79BE-4AF7-AA14-2CC6AE6EFB1D}" type="pres">
      <dgm:prSet presAssocID="{75506590-FA00-47EF-A301-2BF6FBA1FFB9}" presName="thickLine" presStyleLbl="alignNode1" presStyleIdx="0" presStyleCnt="3"/>
      <dgm:spPr/>
    </dgm:pt>
    <dgm:pt modelId="{77A4CE86-FAA7-4E14-BF59-FFE02F9F3286}" type="pres">
      <dgm:prSet presAssocID="{75506590-FA00-47EF-A301-2BF6FBA1FFB9}" presName="horz1" presStyleCnt="0"/>
      <dgm:spPr/>
    </dgm:pt>
    <dgm:pt modelId="{770A1D8A-993F-4CB2-88D2-2C3A75F1A5F4}" type="pres">
      <dgm:prSet presAssocID="{75506590-FA00-47EF-A301-2BF6FBA1FFB9}" presName="tx1" presStyleLbl="revTx" presStyleIdx="0" presStyleCnt="3"/>
      <dgm:spPr/>
    </dgm:pt>
    <dgm:pt modelId="{F0D65155-8E2D-478C-8B24-2A21CE2F10C7}" type="pres">
      <dgm:prSet presAssocID="{75506590-FA00-47EF-A301-2BF6FBA1FFB9}" presName="vert1" presStyleCnt="0"/>
      <dgm:spPr/>
    </dgm:pt>
    <dgm:pt modelId="{4B0D35F0-1A7F-4BD3-AF32-0F6AAF7CC005}" type="pres">
      <dgm:prSet presAssocID="{C2BA8DEE-22AB-47CD-B199-E7A5E641F8D0}" presName="thickLine" presStyleLbl="alignNode1" presStyleIdx="1" presStyleCnt="3"/>
      <dgm:spPr/>
    </dgm:pt>
    <dgm:pt modelId="{C1D5EF57-68EA-4C72-A105-8614574C3E21}" type="pres">
      <dgm:prSet presAssocID="{C2BA8DEE-22AB-47CD-B199-E7A5E641F8D0}" presName="horz1" presStyleCnt="0"/>
      <dgm:spPr/>
    </dgm:pt>
    <dgm:pt modelId="{F83E93C5-112D-4AB4-8AD8-95FC69682E2A}" type="pres">
      <dgm:prSet presAssocID="{C2BA8DEE-22AB-47CD-B199-E7A5E641F8D0}" presName="tx1" presStyleLbl="revTx" presStyleIdx="1" presStyleCnt="3"/>
      <dgm:spPr/>
    </dgm:pt>
    <dgm:pt modelId="{F2320E7E-075B-4659-8487-7C684540D1A9}" type="pres">
      <dgm:prSet presAssocID="{C2BA8DEE-22AB-47CD-B199-E7A5E641F8D0}" presName="vert1" presStyleCnt="0"/>
      <dgm:spPr/>
    </dgm:pt>
    <dgm:pt modelId="{D86394D8-8748-4BB0-BEA1-845253985013}" type="pres">
      <dgm:prSet presAssocID="{9D05C603-DE58-420D-A8C9-67EE7F2BA5BA}" presName="thickLine" presStyleLbl="alignNode1" presStyleIdx="2" presStyleCnt="3"/>
      <dgm:spPr/>
    </dgm:pt>
    <dgm:pt modelId="{3754CD2F-A942-48A4-BFB4-DE3814866826}" type="pres">
      <dgm:prSet presAssocID="{9D05C603-DE58-420D-A8C9-67EE7F2BA5BA}" presName="horz1" presStyleCnt="0"/>
      <dgm:spPr/>
    </dgm:pt>
    <dgm:pt modelId="{E035D1EA-AE57-4D3F-B13A-DAEAA458C33C}" type="pres">
      <dgm:prSet presAssocID="{9D05C603-DE58-420D-A8C9-67EE7F2BA5BA}" presName="tx1" presStyleLbl="revTx" presStyleIdx="2" presStyleCnt="3"/>
      <dgm:spPr/>
    </dgm:pt>
    <dgm:pt modelId="{11CFF50D-F782-4A62-96FD-38650093B245}" type="pres">
      <dgm:prSet presAssocID="{9D05C603-DE58-420D-A8C9-67EE7F2BA5BA}" presName="vert1" presStyleCnt="0"/>
      <dgm:spPr/>
    </dgm:pt>
  </dgm:ptLst>
  <dgm:cxnLst>
    <dgm:cxn modelId="{B5C1651A-EB5B-46A7-81AE-1064311F047E}" type="presOf" srcId="{0A9A9B94-D476-411C-84F3-1F1B9FBA1251}" destId="{4D06FC3C-ED89-4CB1-A67F-FFF4A2D3D6FE}" srcOrd="0" destOrd="0" presId="urn:microsoft.com/office/officeart/2008/layout/LinedList"/>
    <dgm:cxn modelId="{CB6EEB29-B24F-412B-A875-F74731955FF5}" srcId="{0A9A9B94-D476-411C-84F3-1F1B9FBA1251}" destId="{C2BA8DEE-22AB-47CD-B199-E7A5E641F8D0}" srcOrd="1" destOrd="0" parTransId="{7525CD9B-09CA-4D95-B5CC-6EF8A983D7AB}" sibTransId="{9BD28448-907E-4A2A-B149-A650D887686E}"/>
    <dgm:cxn modelId="{A638D93F-FC50-49A6-9FBD-906B2D8FBE3A}" type="presOf" srcId="{9D05C603-DE58-420D-A8C9-67EE7F2BA5BA}" destId="{E035D1EA-AE57-4D3F-B13A-DAEAA458C33C}" srcOrd="0" destOrd="0" presId="urn:microsoft.com/office/officeart/2008/layout/LinedList"/>
    <dgm:cxn modelId="{0E7966B6-73C8-4EE8-AAFD-6CEA9D924EF5}" type="presOf" srcId="{C2BA8DEE-22AB-47CD-B199-E7A5E641F8D0}" destId="{F83E93C5-112D-4AB4-8AD8-95FC69682E2A}" srcOrd="0" destOrd="0" presId="urn:microsoft.com/office/officeart/2008/layout/LinedList"/>
    <dgm:cxn modelId="{FB6C94BB-8822-4742-9128-E23DF3CBF3A0}" type="presOf" srcId="{75506590-FA00-47EF-A301-2BF6FBA1FFB9}" destId="{770A1D8A-993F-4CB2-88D2-2C3A75F1A5F4}" srcOrd="0" destOrd="0" presId="urn:microsoft.com/office/officeart/2008/layout/LinedList"/>
    <dgm:cxn modelId="{15C1A3E2-EBC8-4E30-B0F3-6284B4C3DE73}" srcId="{0A9A9B94-D476-411C-84F3-1F1B9FBA1251}" destId="{75506590-FA00-47EF-A301-2BF6FBA1FFB9}" srcOrd="0" destOrd="0" parTransId="{0245F0E7-452A-4E46-83A9-9497E7094B94}" sibTransId="{2E5F5D31-180B-476D-AF12-7F9C0C496CCE}"/>
    <dgm:cxn modelId="{478C8DFC-B5FA-4360-BAED-EEFA7B03CDF7}" srcId="{0A9A9B94-D476-411C-84F3-1F1B9FBA1251}" destId="{9D05C603-DE58-420D-A8C9-67EE7F2BA5BA}" srcOrd="2" destOrd="0" parTransId="{908062C7-6AC6-4BB4-9143-42EBDD87FF41}" sibTransId="{72F19215-74A8-4F72-B79C-F0FB0F6B83CB}"/>
    <dgm:cxn modelId="{83A6D27D-5A3D-4659-80A6-5D571E7CF2C0}" type="presParOf" srcId="{4D06FC3C-ED89-4CB1-A67F-FFF4A2D3D6FE}" destId="{05832B10-79BE-4AF7-AA14-2CC6AE6EFB1D}" srcOrd="0" destOrd="0" presId="urn:microsoft.com/office/officeart/2008/layout/LinedList"/>
    <dgm:cxn modelId="{DF39978F-0266-4A6B-961F-83CBF0258B1C}" type="presParOf" srcId="{4D06FC3C-ED89-4CB1-A67F-FFF4A2D3D6FE}" destId="{77A4CE86-FAA7-4E14-BF59-FFE02F9F3286}" srcOrd="1" destOrd="0" presId="urn:microsoft.com/office/officeart/2008/layout/LinedList"/>
    <dgm:cxn modelId="{CD7CF994-0A12-4147-8BBD-86F598D4001A}" type="presParOf" srcId="{77A4CE86-FAA7-4E14-BF59-FFE02F9F3286}" destId="{770A1D8A-993F-4CB2-88D2-2C3A75F1A5F4}" srcOrd="0" destOrd="0" presId="urn:microsoft.com/office/officeart/2008/layout/LinedList"/>
    <dgm:cxn modelId="{754C23E2-8806-4F95-9E40-3708DA1D427A}" type="presParOf" srcId="{77A4CE86-FAA7-4E14-BF59-FFE02F9F3286}" destId="{F0D65155-8E2D-478C-8B24-2A21CE2F10C7}" srcOrd="1" destOrd="0" presId="urn:microsoft.com/office/officeart/2008/layout/LinedList"/>
    <dgm:cxn modelId="{305962A1-2030-4BF9-B8E8-049DD316D018}" type="presParOf" srcId="{4D06FC3C-ED89-4CB1-A67F-FFF4A2D3D6FE}" destId="{4B0D35F0-1A7F-4BD3-AF32-0F6AAF7CC005}" srcOrd="2" destOrd="0" presId="urn:microsoft.com/office/officeart/2008/layout/LinedList"/>
    <dgm:cxn modelId="{FA365813-388A-48AB-A44C-59991CF41390}" type="presParOf" srcId="{4D06FC3C-ED89-4CB1-A67F-FFF4A2D3D6FE}" destId="{C1D5EF57-68EA-4C72-A105-8614574C3E21}" srcOrd="3" destOrd="0" presId="urn:microsoft.com/office/officeart/2008/layout/LinedList"/>
    <dgm:cxn modelId="{AD2B0387-E9AB-4A50-A32E-2AB707517C74}" type="presParOf" srcId="{C1D5EF57-68EA-4C72-A105-8614574C3E21}" destId="{F83E93C5-112D-4AB4-8AD8-95FC69682E2A}" srcOrd="0" destOrd="0" presId="urn:microsoft.com/office/officeart/2008/layout/LinedList"/>
    <dgm:cxn modelId="{F6B5707E-98CC-4F6A-9987-64AD899A89F9}" type="presParOf" srcId="{C1D5EF57-68EA-4C72-A105-8614574C3E21}" destId="{F2320E7E-075B-4659-8487-7C684540D1A9}" srcOrd="1" destOrd="0" presId="urn:microsoft.com/office/officeart/2008/layout/LinedList"/>
    <dgm:cxn modelId="{64E5D5C2-F25B-409A-BEB7-DFA4DE895E78}" type="presParOf" srcId="{4D06FC3C-ED89-4CB1-A67F-FFF4A2D3D6FE}" destId="{D86394D8-8748-4BB0-BEA1-845253985013}" srcOrd="4" destOrd="0" presId="urn:microsoft.com/office/officeart/2008/layout/LinedList"/>
    <dgm:cxn modelId="{B3BA8EF5-9ECB-433E-9845-D86694FB6D48}" type="presParOf" srcId="{4D06FC3C-ED89-4CB1-A67F-FFF4A2D3D6FE}" destId="{3754CD2F-A942-48A4-BFB4-DE3814866826}" srcOrd="5" destOrd="0" presId="urn:microsoft.com/office/officeart/2008/layout/LinedList"/>
    <dgm:cxn modelId="{42FC4EFE-6FEC-44FB-B1AD-501152A6B478}" type="presParOf" srcId="{3754CD2F-A942-48A4-BFB4-DE3814866826}" destId="{E035D1EA-AE57-4D3F-B13A-DAEAA458C33C}" srcOrd="0" destOrd="0" presId="urn:microsoft.com/office/officeart/2008/layout/LinedList"/>
    <dgm:cxn modelId="{608617E5-7FD5-4052-9BAF-678B4D2DF860}" type="presParOf" srcId="{3754CD2F-A942-48A4-BFB4-DE3814866826}" destId="{11CFF50D-F782-4A62-96FD-38650093B2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C55FD4-FEEA-4A73-9BFB-1506E9DACDCF}"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E754D133-076B-44F7-9E7A-4F3E98E0670F}">
      <dgm:prSet/>
      <dgm:spPr/>
      <dgm:t>
        <a:bodyPr/>
        <a:lstStyle/>
        <a:p>
          <a:pPr algn="ctr"/>
          <a:r>
            <a:rPr lang="en-US" i="1">
              <a:solidFill>
                <a:schemeClr val="bg2"/>
              </a:solidFill>
            </a:rPr>
            <a:t> </a:t>
          </a:r>
          <a:r>
            <a:rPr lang="en-US" i="0">
              <a:solidFill>
                <a:schemeClr val="bg2"/>
              </a:solidFill>
            </a:rPr>
            <a:t>AB 32 (Nunez, 2006)</a:t>
          </a:r>
          <a:r>
            <a:rPr lang="en-US" i="1">
              <a:solidFill>
                <a:schemeClr val="bg2"/>
              </a:solidFill>
            </a:rPr>
            <a:t> </a:t>
          </a:r>
        </a:p>
      </dgm:t>
    </dgm:pt>
    <dgm:pt modelId="{CE1F68B5-65A5-46E0-8C70-AE33A255201B}" type="parTrans" cxnId="{028027D6-B8C7-4512-BD53-2BB5FEDAD0E8}">
      <dgm:prSet/>
      <dgm:spPr/>
      <dgm:t>
        <a:bodyPr/>
        <a:lstStyle/>
        <a:p>
          <a:endParaRPr lang="en-US"/>
        </a:p>
      </dgm:t>
    </dgm:pt>
    <dgm:pt modelId="{64C86736-82B7-408B-837C-8527804995AE}" type="sibTrans" cxnId="{028027D6-B8C7-4512-BD53-2BB5FEDAD0E8}">
      <dgm:prSet/>
      <dgm:spPr/>
      <dgm:t>
        <a:bodyPr/>
        <a:lstStyle/>
        <a:p>
          <a:endParaRPr lang="en-US"/>
        </a:p>
      </dgm:t>
    </dgm:pt>
    <dgm:pt modelId="{4492668E-FFB8-4E6E-8583-66859A9B0FDE}">
      <dgm:prSet custT="1"/>
      <dgm:spPr/>
      <dgm:t>
        <a:bodyPr/>
        <a:lstStyle/>
        <a:p>
          <a:r>
            <a:rPr lang="en-US" sz="1400" i="1"/>
            <a:t>Reduce GHG emissions to 1990 levels by 2020</a:t>
          </a:r>
          <a:r>
            <a:rPr lang="en-US" sz="1400"/>
            <a:t>.</a:t>
          </a:r>
        </a:p>
      </dgm:t>
    </dgm:pt>
    <dgm:pt modelId="{FA7CB00D-36E4-44CB-BBA5-00460EF8733D}" type="parTrans" cxnId="{97C9F872-CDFB-4927-BE31-E5B6DC8E4511}">
      <dgm:prSet/>
      <dgm:spPr/>
      <dgm:t>
        <a:bodyPr/>
        <a:lstStyle/>
        <a:p>
          <a:endParaRPr lang="en-US"/>
        </a:p>
      </dgm:t>
    </dgm:pt>
    <dgm:pt modelId="{027FC97D-F7C9-4285-9EA2-DEC04CE11AD1}" type="sibTrans" cxnId="{97C9F872-CDFB-4927-BE31-E5B6DC8E4511}">
      <dgm:prSet/>
      <dgm:spPr/>
      <dgm:t>
        <a:bodyPr/>
        <a:lstStyle/>
        <a:p>
          <a:endParaRPr lang="en-US"/>
        </a:p>
      </dgm:t>
    </dgm:pt>
    <dgm:pt modelId="{9C61121C-F702-4273-A175-3FBAA96EB653}">
      <dgm:prSet/>
      <dgm:spPr/>
      <dgm:t>
        <a:bodyPr/>
        <a:lstStyle/>
        <a:p>
          <a:r>
            <a:rPr lang="en-US">
              <a:solidFill>
                <a:schemeClr val="bg2"/>
              </a:solidFill>
            </a:rPr>
            <a:t>SB 100 (de León, 2018)</a:t>
          </a:r>
        </a:p>
      </dgm:t>
    </dgm:pt>
    <dgm:pt modelId="{CFAE85A6-BD54-4378-9AD7-D3C7A7B9FB77}" type="parTrans" cxnId="{DF3F7537-5A70-4B83-8190-BAB8626DBF95}">
      <dgm:prSet/>
      <dgm:spPr/>
      <dgm:t>
        <a:bodyPr/>
        <a:lstStyle/>
        <a:p>
          <a:endParaRPr lang="en-US"/>
        </a:p>
      </dgm:t>
    </dgm:pt>
    <dgm:pt modelId="{32F2725A-0E6E-4C85-8E28-B757A4C1F8B5}" type="sibTrans" cxnId="{DF3F7537-5A70-4B83-8190-BAB8626DBF95}">
      <dgm:prSet/>
      <dgm:spPr/>
      <dgm:t>
        <a:bodyPr/>
        <a:lstStyle/>
        <a:p>
          <a:endParaRPr lang="en-US"/>
        </a:p>
      </dgm:t>
    </dgm:pt>
    <dgm:pt modelId="{F3A82E51-31C1-4BF4-871B-8D49F0876B96}">
      <dgm:prSet custT="1"/>
      <dgm:spPr/>
      <dgm:t>
        <a:bodyPr/>
        <a:lstStyle/>
        <a:p>
          <a:r>
            <a:rPr lang="en-US" sz="1400" i="1"/>
            <a:t>100% clean electricity by 2045.</a:t>
          </a:r>
        </a:p>
      </dgm:t>
    </dgm:pt>
    <dgm:pt modelId="{6271675E-7E8D-43A5-8520-1DBC43DF5709}" type="parTrans" cxnId="{0B2798FB-A5FB-410F-8BAE-B233941363AC}">
      <dgm:prSet/>
      <dgm:spPr/>
      <dgm:t>
        <a:bodyPr/>
        <a:lstStyle/>
        <a:p>
          <a:endParaRPr lang="en-US"/>
        </a:p>
      </dgm:t>
    </dgm:pt>
    <dgm:pt modelId="{65C73219-5C04-4D3B-874E-D9C442D7D223}" type="sibTrans" cxnId="{0B2798FB-A5FB-410F-8BAE-B233941363AC}">
      <dgm:prSet/>
      <dgm:spPr/>
      <dgm:t>
        <a:bodyPr/>
        <a:lstStyle/>
        <a:p>
          <a:endParaRPr lang="en-US"/>
        </a:p>
      </dgm:t>
    </dgm:pt>
    <dgm:pt modelId="{9D115F36-E455-4C44-9EDF-231F01F2E8F4}">
      <dgm:prSet/>
      <dgm:spPr/>
      <dgm:t>
        <a:bodyPr/>
        <a:lstStyle/>
        <a:p>
          <a:r>
            <a:rPr lang="en-US">
              <a:solidFill>
                <a:schemeClr val="bg2"/>
              </a:solidFill>
            </a:rPr>
            <a:t>Order Instituting Informational Proceeding on Non-Energy Impacts (NEI) (CEC, 2024)</a:t>
          </a:r>
        </a:p>
      </dgm:t>
    </dgm:pt>
    <dgm:pt modelId="{CBC5BA2D-ACE4-4E4E-8480-EFC39A941597}" type="parTrans" cxnId="{A59ECFD1-2987-481B-A345-A8F33D9E92BE}">
      <dgm:prSet/>
      <dgm:spPr/>
      <dgm:t>
        <a:bodyPr/>
        <a:lstStyle/>
        <a:p>
          <a:endParaRPr lang="en-US"/>
        </a:p>
      </dgm:t>
    </dgm:pt>
    <dgm:pt modelId="{A79695D5-CE15-4BF7-9CB7-F6C2C8B6AC59}" type="sibTrans" cxnId="{A59ECFD1-2987-481B-A345-A8F33D9E92BE}">
      <dgm:prSet/>
      <dgm:spPr/>
      <dgm:t>
        <a:bodyPr/>
        <a:lstStyle/>
        <a:p>
          <a:endParaRPr lang="en-US"/>
        </a:p>
      </dgm:t>
    </dgm:pt>
    <dgm:pt modelId="{0E4FAA89-7EC6-4623-BCAB-F8AE5940DA6B}">
      <dgm:prSet/>
      <dgm:spPr/>
      <dgm:t>
        <a:bodyPr/>
        <a:lstStyle/>
        <a:p>
          <a:endParaRPr lang="en-US" sz="1100"/>
        </a:p>
      </dgm:t>
    </dgm:pt>
    <dgm:pt modelId="{0C0052D9-4B7A-4DBE-92DB-D5CEC09C2237}" type="parTrans" cxnId="{9558E5D5-1CB6-476E-890F-630ABB6BF8B8}">
      <dgm:prSet/>
      <dgm:spPr/>
      <dgm:t>
        <a:bodyPr/>
        <a:lstStyle/>
        <a:p>
          <a:endParaRPr lang="en-US"/>
        </a:p>
      </dgm:t>
    </dgm:pt>
    <dgm:pt modelId="{7F284D96-1297-45B8-BD01-F6E345C814D7}" type="sibTrans" cxnId="{9558E5D5-1CB6-476E-890F-630ABB6BF8B8}">
      <dgm:prSet/>
      <dgm:spPr/>
      <dgm:t>
        <a:bodyPr/>
        <a:lstStyle/>
        <a:p>
          <a:endParaRPr lang="en-US"/>
        </a:p>
      </dgm:t>
    </dgm:pt>
    <dgm:pt modelId="{1756B606-F373-4ECF-8A3A-5F92ED6FD870}">
      <dgm:prSet/>
      <dgm:spPr/>
      <dgm:t>
        <a:bodyPr/>
        <a:lstStyle/>
        <a:p>
          <a:r>
            <a:rPr lang="en-US">
              <a:solidFill>
                <a:schemeClr val="bg2"/>
              </a:solidFill>
            </a:rPr>
            <a:t>2025 California Building Energy Action Plan  (CEC, 2025)</a:t>
          </a:r>
        </a:p>
      </dgm:t>
    </dgm:pt>
    <dgm:pt modelId="{4C0E059A-C523-498A-A159-9832FB431F85}" type="parTrans" cxnId="{285177C3-559D-4CC5-81A0-1195B5C173FA}">
      <dgm:prSet/>
      <dgm:spPr/>
      <dgm:t>
        <a:bodyPr/>
        <a:lstStyle/>
        <a:p>
          <a:endParaRPr lang="en-US"/>
        </a:p>
      </dgm:t>
    </dgm:pt>
    <dgm:pt modelId="{E8061A18-F340-4D13-ABF6-3A739E418ED2}" type="sibTrans" cxnId="{285177C3-559D-4CC5-81A0-1195B5C173FA}">
      <dgm:prSet/>
      <dgm:spPr/>
      <dgm:t>
        <a:bodyPr/>
        <a:lstStyle/>
        <a:p>
          <a:endParaRPr lang="en-US"/>
        </a:p>
      </dgm:t>
    </dgm:pt>
    <dgm:pt modelId="{6DD50C9A-8372-4AC0-A00F-B4E45F7C9FED}">
      <dgm:prSet custT="1"/>
      <dgm:spPr/>
      <dgm:t>
        <a:bodyPr/>
        <a:lstStyle/>
        <a:p>
          <a:endParaRPr lang="en-US" sz="1400"/>
        </a:p>
      </dgm:t>
    </dgm:pt>
    <dgm:pt modelId="{F30F8F18-ABA3-419C-B251-65877955E06F}" type="parTrans" cxnId="{D97467A4-B5D8-4ADB-BA75-4D4C445C3427}">
      <dgm:prSet/>
      <dgm:spPr/>
      <dgm:t>
        <a:bodyPr/>
        <a:lstStyle/>
        <a:p>
          <a:endParaRPr lang="en-US"/>
        </a:p>
      </dgm:t>
    </dgm:pt>
    <dgm:pt modelId="{758E6183-CAEA-46F4-B480-8B14F0CD7771}" type="sibTrans" cxnId="{D97467A4-B5D8-4ADB-BA75-4D4C445C3427}">
      <dgm:prSet/>
      <dgm:spPr/>
      <dgm:t>
        <a:bodyPr/>
        <a:lstStyle/>
        <a:p>
          <a:endParaRPr lang="en-US"/>
        </a:p>
      </dgm:t>
    </dgm:pt>
    <dgm:pt modelId="{7FCDA20E-64F0-493B-B45A-3F54D43C7AB0}">
      <dgm:prSet custT="1"/>
      <dgm:spPr/>
      <dgm:t>
        <a:bodyPr/>
        <a:lstStyle/>
        <a:p>
          <a:r>
            <a:rPr lang="en-US" sz="1400"/>
            <a:t>Include non-energy benefits in decisions.</a:t>
          </a:r>
        </a:p>
      </dgm:t>
    </dgm:pt>
    <dgm:pt modelId="{36B13043-00C4-4E12-B90D-09D858F8E17C}" type="parTrans" cxnId="{CDC5FAAA-0CA2-48B2-9D57-F46B3FFAE1FD}">
      <dgm:prSet/>
      <dgm:spPr/>
      <dgm:t>
        <a:bodyPr/>
        <a:lstStyle/>
        <a:p>
          <a:endParaRPr lang="en-US"/>
        </a:p>
      </dgm:t>
    </dgm:pt>
    <dgm:pt modelId="{AF7001F0-C54F-4AE8-B896-CE10DDCCD8EC}" type="sibTrans" cxnId="{CDC5FAAA-0CA2-48B2-9D57-F46B3FFAE1FD}">
      <dgm:prSet/>
      <dgm:spPr/>
      <dgm:t>
        <a:bodyPr/>
        <a:lstStyle/>
        <a:p>
          <a:endParaRPr lang="en-US"/>
        </a:p>
      </dgm:t>
    </dgm:pt>
    <dgm:pt modelId="{582659E2-65C7-4638-AE6A-D678EA5FB6E2}">
      <dgm:prSet custT="1"/>
      <dgm:spPr/>
      <dgm:t>
        <a:bodyPr/>
        <a:lstStyle/>
        <a:p>
          <a:r>
            <a:rPr lang="en-US" sz="1400"/>
            <a:t>Emphasizes to understand health benefits of building decarbonization.</a:t>
          </a:r>
        </a:p>
      </dgm:t>
    </dgm:pt>
    <dgm:pt modelId="{869D9948-BFD9-445A-8892-1A369306D959}" type="parTrans" cxnId="{A56C06DB-6D79-4193-BDC1-4A5036BCFC96}">
      <dgm:prSet/>
      <dgm:spPr/>
      <dgm:t>
        <a:bodyPr/>
        <a:lstStyle/>
        <a:p>
          <a:endParaRPr lang="en-US"/>
        </a:p>
      </dgm:t>
    </dgm:pt>
    <dgm:pt modelId="{5302DDAB-A21E-4054-BEF7-05577AFFE86A}" type="sibTrans" cxnId="{A56C06DB-6D79-4193-BDC1-4A5036BCFC96}">
      <dgm:prSet/>
      <dgm:spPr/>
      <dgm:t>
        <a:bodyPr/>
        <a:lstStyle/>
        <a:p>
          <a:endParaRPr lang="en-US"/>
        </a:p>
      </dgm:t>
    </dgm:pt>
    <dgm:pt modelId="{80ECDCAE-0DAA-44FC-A42F-E5308CDC28AB}">
      <dgm:prSet/>
      <dgm:spPr/>
      <dgm:t>
        <a:bodyPr/>
        <a:lstStyle/>
        <a:p>
          <a:r>
            <a:rPr lang="en-US">
              <a:solidFill>
                <a:schemeClr val="bg2"/>
              </a:solidFill>
            </a:rPr>
            <a:t>SB 32 (Pavley, 2016)</a:t>
          </a:r>
        </a:p>
      </dgm:t>
    </dgm:pt>
    <dgm:pt modelId="{EDA76290-3B2A-4901-BAE9-EA9788FD6203}" type="parTrans" cxnId="{324AB9ED-7562-4739-85D0-4635CA19BE6B}">
      <dgm:prSet/>
      <dgm:spPr/>
      <dgm:t>
        <a:bodyPr/>
        <a:lstStyle/>
        <a:p>
          <a:endParaRPr lang="en-US"/>
        </a:p>
      </dgm:t>
    </dgm:pt>
    <dgm:pt modelId="{C09A63C7-E447-4058-82FF-16DD18683FA7}" type="sibTrans" cxnId="{324AB9ED-7562-4739-85D0-4635CA19BE6B}">
      <dgm:prSet/>
      <dgm:spPr/>
      <dgm:t>
        <a:bodyPr/>
        <a:lstStyle/>
        <a:p>
          <a:endParaRPr lang="en-US"/>
        </a:p>
      </dgm:t>
    </dgm:pt>
    <dgm:pt modelId="{A0596E89-BEEC-4489-B23F-66D9EAF7FD7D}">
      <dgm:prSet custT="1"/>
      <dgm:spPr/>
      <dgm:t>
        <a:bodyPr/>
        <a:lstStyle/>
        <a:p>
          <a:r>
            <a:rPr lang="en-US" sz="1400"/>
            <a:t>40% GHG reduction by 2030.</a:t>
          </a:r>
        </a:p>
      </dgm:t>
    </dgm:pt>
    <dgm:pt modelId="{36CC585D-0387-4F12-B5F6-1E7210F2C7C4}" type="parTrans" cxnId="{5C1C4611-5E08-4412-8235-4BEAAF7D5D2D}">
      <dgm:prSet/>
      <dgm:spPr/>
      <dgm:t>
        <a:bodyPr/>
        <a:lstStyle/>
        <a:p>
          <a:endParaRPr lang="en-US"/>
        </a:p>
      </dgm:t>
    </dgm:pt>
    <dgm:pt modelId="{DA9C6E8D-DC6A-46CC-8240-AB14BB87C20B}" type="sibTrans" cxnId="{5C1C4611-5E08-4412-8235-4BEAAF7D5D2D}">
      <dgm:prSet/>
      <dgm:spPr/>
      <dgm:t>
        <a:bodyPr/>
        <a:lstStyle/>
        <a:p>
          <a:endParaRPr lang="en-US"/>
        </a:p>
      </dgm:t>
    </dgm:pt>
    <dgm:pt modelId="{18DDF10B-0A14-4C56-BD25-60EF1EC73194}" type="pres">
      <dgm:prSet presAssocID="{15C55FD4-FEEA-4A73-9BFB-1506E9DACDCF}" presName="Name0" presStyleCnt="0">
        <dgm:presLayoutVars>
          <dgm:dir/>
          <dgm:animLvl val="lvl"/>
          <dgm:resizeHandles val="exact"/>
        </dgm:presLayoutVars>
      </dgm:prSet>
      <dgm:spPr/>
    </dgm:pt>
    <dgm:pt modelId="{1D03A83B-604E-4512-A9F1-1BF173C54C01}" type="pres">
      <dgm:prSet presAssocID="{E754D133-076B-44F7-9E7A-4F3E98E0670F}" presName="linNode" presStyleCnt="0"/>
      <dgm:spPr/>
    </dgm:pt>
    <dgm:pt modelId="{A063CECD-9E3B-435C-913A-9A848CA2DEBA}" type="pres">
      <dgm:prSet presAssocID="{E754D133-076B-44F7-9E7A-4F3E98E0670F}" presName="parentText" presStyleLbl="alignNode1" presStyleIdx="0" presStyleCnt="5">
        <dgm:presLayoutVars>
          <dgm:chMax val="1"/>
          <dgm:bulletEnabled/>
        </dgm:presLayoutVars>
      </dgm:prSet>
      <dgm:spPr/>
    </dgm:pt>
    <dgm:pt modelId="{784537EB-8D65-43FB-8CB2-DFB1C7BF8BA4}" type="pres">
      <dgm:prSet presAssocID="{E754D133-076B-44F7-9E7A-4F3E98E0670F}" presName="descendantText" presStyleLbl="alignAccFollowNode1" presStyleIdx="0" presStyleCnt="5">
        <dgm:presLayoutVars>
          <dgm:bulletEnabled/>
        </dgm:presLayoutVars>
      </dgm:prSet>
      <dgm:spPr/>
    </dgm:pt>
    <dgm:pt modelId="{FC7DDBFD-88E5-45EC-81FC-2D1546877BC6}" type="pres">
      <dgm:prSet presAssocID="{64C86736-82B7-408B-837C-8527804995AE}" presName="sp" presStyleCnt="0"/>
      <dgm:spPr/>
    </dgm:pt>
    <dgm:pt modelId="{68A3E778-3297-449A-98E6-F79B21B95B96}" type="pres">
      <dgm:prSet presAssocID="{80ECDCAE-0DAA-44FC-A42F-E5308CDC28AB}" presName="linNode" presStyleCnt="0"/>
      <dgm:spPr/>
    </dgm:pt>
    <dgm:pt modelId="{B7478486-0A61-444F-AEA4-55E8329CBEEC}" type="pres">
      <dgm:prSet presAssocID="{80ECDCAE-0DAA-44FC-A42F-E5308CDC28AB}" presName="parentText" presStyleLbl="alignNode1" presStyleIdx="1" presStyleCnt="5">
        <dgm:presLayoutVars>
          <dgm:chMax val="1"/>
          <dgm:bulletEnabled/>
        </dgm:presLayoutVars>
      </dgm:prSet>
      <dgm:spPr/>
    </dgm:pt>
    <dgm:pt modelId="{D5F6A5B2-EE56-42DC-B8D5-003E363A4579}" type="pres">
      <dgm:prSet presAssocID="{80ECDCAE-0DAA-44FC-A42F-E5308CDC28AB}" presName="descendantText" presStyleLbl="alignAccFollowNode1" presStyleIdx="1" presStyleCnt="5">
        <dgm:presLayoutVars>
          <dgm:bulletEnabled/>
        </dgm:presLayoutVars>
      </dgm:prSet>
      <dgm:spPr/>
    </dgm:pt>
    <dgm:pt modelId="{D79E748F-8DE7-40AA-9692-3EBED2EC045A}" type="pres">
      <dgm:prSet presAssocID="{C09A63C7-E447-4058-82FF-16DD18683FA7}" presName="sp" presStyleCnt="0"/>
      <dgm:spPr/>
    </dgm:pt>
    <dgm:pt modelId="{231B95AF-8060-4FF0-B874-CE708731FDCB}" type="pres">
      <dgm:prSet presAssocID="{9C61121C-F702-4273-A175-3FBAA96EB653}" presName="linNode" presStyleCnt="0"/>
      <dgm:spPr/>
    </dgm:pt>
    <dgm:pt modelId="{EDB73BD5-EA7B-4178-BC44-F403477C5713}" type="pres">
      <dgm:prSet presAssocID="{9C61121C-F702-4273-A175-3FBAA96EB653}" presName="parentText" presStyleLbl="alignNode1" presStyleIdx="2" presStyleCnt="5">
        <dgm:presLayoutVars>
          <dgm:chMax val="1"/>
          <dgm:bulletEnabled/>
        </dgm:presLayoutVars>
      </dgm:prSet>
      <dgm:spPr/>
    </dgm:pt>
    <dgm:pt modelId="{BE25C62A-7BA9-4A30-BD3A-28D6337B231D}" type="pres">
      <dgm:prSet presAssocID="{9C61121C-F702-4273-A175-3FBAA96EB653}" presName="descendantText" presStyleLbl="alignAccFollowNode1" presStyleIdx="2" presStyleCnt="5">
        <dgm:presLayoutVars>
          <dgm:bulletEnabled/>
        </dgm:presLayoutVars>
      </dgm:prSet>
      <dgm:spPr/>
    </dgm:pt>
    <dgm:pt modelId="{B51FBB22-4374-46DC-8B34-9F318FBFE742}" type="pres">
      <dgm:prSet presAssocID="{32F2725A-0E6E-4C85-8E28-B757A4C1F8B5}" presName="sp" presStyleCnt="0"/>
      <dgm:spPr/>
    </dgm:pt>
    <dgm:pt modelId="{E2E99959-2DD7-484D-9FFF-7109C063BA2C}" type="pres">
      <dgm:prSet presAssocID="{9D115F36-E455-4C44-9EDF-231F01F2E8F4}" presName="linNode" presStyleCnt="0"/>
      <dgm:spPr/>
    </dgm:pt>
    <dgm:pt modelId="{AAAB13FD-EFA3-46C7-85E1-4F48D6B96DAC}" type="pres">
      <dgm:prSet presAssocID="{9D115F36-E455-4C44-9EDF-231F01F2E8F4}" presName="parentText" presStyleLbl="alignNode1" presStyleIdx="3" presStyleCnt="5">
        <dgm:presLayoutVars>
          <dgm:chMax val="1"/>
          <dgm:bulletEnabled/>
        </dgm:presLayoutVars>
      </dgm:prSet>
      <dgm:spPr/>
    </dgm:pt>
    <dgm:pt modelId="{F914383E-C888-421D-874C-18B5FC1756C1}" type="pres">
      <dgm:prSet presAssocID="{9D115F36-E455-4C44-9EDF-231F01F2E8F4}" presName="descendantText" presStyleLbl="alignAccFollowNode1" presStyleIdx="3" presStyleCnt="5">
        <dgm:presLayoutVars>
          <dgm:bulletEnabled/>
        </dgm:presLayoutVars>
      </dgm:prSet>
      <dgm:spPr/>
    </dgm:pt>
    <dgm:pt modelId="{E3C1860F-0885-42D5-BECF-DF1C9A709192}" type="pres">
      <dgm:prSet presAssocID="{A79695D5-CE15-4BF7-9CB7-F6C2C8B6AC59}" presName="sp" presStyleCnt="0"/>
      <dgm:spPr/>
    </dgm:pt>
    <dgm:pt modelId="{91BA54D0-81AC-4AFD-9442-E708CE85AB0B}" type="pres">
      <dgm:prSet presAssocID="{1756B606-F373-4ECF-8A3A-5F92ED6FD870}" presName="linNode" presStyleCnt="0"/>
      <dgm:spPr/>
    </dgm:pt>
    <dgm:pt modelId="{12B0D9CC-8737-4688-BD1C-6706DCC33479}" type="pres">
      <dgm:prSet presAssocID="{1756B606-F373-4ECF-8A3A-5F92ED6FD870}" presName="parentText" presStyleLbl="alignNode1" presStyleIdx="4" presStyleCnt="5">
        <dgm:presLayoutVars>
          <dgm:chMax val="1"/>
          <dgm:bulletEnabled/>
        </dgm:presLayoutVars>
      </dgm:prSet>
      <dgm:spPr/>
    </dgm:pt>
    <dgm:pt modelId="{E13488A4-A3DD-4C12-A434-D318984B0121}" type="pres">
      <dgm:prSet presAssocID="{1756B606-F373-4ECF-8A3A-5F92ED6FD870}" presName="descendantText" presStyleLbl="alignAccFollowNode1" presStyleIdx="4" presStyleCnt="5">
        <dgm:presLayoutVars>
          <dgm:bulletEnabled/>
        </dgm:presLayoutVars>
      </dgm:prSet>
      <dgm:spPr/>
    </dgm:pt>
  </dgm:ptLst>
  <dgm:cxnLst>
    <dgm:cxn modelId="{5C1C4611-5E08-4412-8235-4BEAAF7D5D2D}" srcId="{80ECDCAE-0DAA-44FC-A42F-E5308CDC28AB}" destId="{A0596E89-BEEC-4489-B23F-66D9EAF7FD7D}" srcOrd="0" destOrd="0" parTransId="{36CC585D-0387-4F12-B5F6-1E7210F2C7C4}" sibTransId="{DA9C6E8D-DC6A-46CC-8240-AB14BB87C20B}"/>
    <dgm:cxn modelId="{072BD81C-CF86-473A-A0E7-D6742C5A2E22}" type="presOf" srcId="{15C55FD4-FEEA-4A73-9BFB-1506E9DACDCF}" destId="{18DDF10B-0A14-4C56-BD25-60EF1EC73194}" srcOrd="0" destOrd="0" presId="urn:microsoft.com/office/officeart/2016/7/layout/VerticalSolidActionList"/>
    <dgm:cxn modelId="{37615B26-E8BF-4DBD-90DF-C13759BE90AE}" type="presOf" srcId="{E754D133-076B-44F7-9E7A-4F3E98E0670F}" destId="{A063CECD-9E3B-435C-913A-9A848CA2DEBA}" srcOrd="0" destOrd="0" presId="urn:microsoft.com/office/officeart/2016/7/layout/VerticalSolidActionList"/>
    <dgm:cxn modelId="{19CEE526-4F76-4373-B757-BEE4388CE483}" type="presOf" srcId="{80ECDCAE-0DAA-44FC-A42F-E5308CDC28AB}" destId="{B7478486-0A61-444F-AEA4-55E8329CBEEC}" srcOrd="0" destOrd="0" presId="urn:microsoft.com/office/officeart/2016/7/layout/VerticalSolidActionList"/>
    <dgm:cxn modelId="{DF3F7537-5A70-4B83-8190-BAB8626DBF95}" srcId="{15C55FD4-FEEA-4A73-9BFB-1506E9DACDCF}" destId="{9C61121C-F702-4273-A175-3FBAA96EB653}" srcOrd="2" destOrd="0" parTransId="{CFAE85A6-BD54-4378-9AD7-D3C7A7B9FB77}" sibTransId="{32F2725A-0E6E-4C85-8E28-B757A4C1F8B5}"/>
    <dgm:cxn modelId="{FF487F3C-DEB6-482F-AFE6-8FEE3C5783CE}" type="presOf" srcId="{4492668E-FFB8-4E6E-8583-66859A9B0FDE}" destId="{784537EB-8D65-43FB-8CB2-DFB1C7BF8BA4}" srcOrd="0" destOrd="0" presId="urn:microsoft.com/office/officeart/2016/7/layout/VerticalSolidActionList"/>
    <dgm:cxn modelId="{9B4CB13F-1AF5-44B2-BAAE-E92C3BC78958}" type="presOf" srcId="{0E4FAA89-7EC6-4623-BCAB-F8AE5940DA6B}" destId="{F914383E-C888-421D-874C-18B5FC1756C1}" srcOrd="0" destOrd="0" presId="urn:microsoft.com/office/officeart/2016/7/layout/VerticalSolidActionList"/>
    <dgm:cxn modelId="{ED5F0050-32C7-43E4-8FDA-0258430E3531}" type="presOf" srcId="{6DD50C9A-8372-4AC0-A00F-B4E45F7C9FED}" destId="{E13488A4-A3DD-4C12-A434-D318984B0121}" srcOrd="0" destOrd="0" presId="urn:microsoft.com/office/officeart/2016/7/layout/VerticalSolidActionList"/>
    <dgm:cxn modelId="{97C9F872-CDFB-4927-BE31-E5B6DC8E4511}" srcId="{E754D133-076B-44F7-9E7A-4F3E98E0670F}" destId="{4492668E-FFB8-4E6E-8583-66859A9B0FDE}" srcOrd="0" destOrd="0" parTransId="{FA7CB00D-36E4-44CB-BBA5-00460EF8733D}" sibTransId="{027FC97D-F7C9-4285-9EA2-DEC04CE11AD1}"/>
    <dgm:cxn modelId="{FB714E7B-2835-4810-BD81-524D4E1A96BC}" type="presOf" srcId="{582659E2-65C7-4638-AE6A-D678EA5FB6E2}" destId="{E13488A4-A3DD-4C12-A434-D318984B0121}" srcOrd="0" destOrd="1" presId="urn:microsoft.com/office/officeart/2016/7/layout/VerticalSolidActionList"/>
    <dgm:cxn modelId="{CA047E90-81F4-451E-994C-773534DA0DC7}" type="presOf" srcId="{7FCDA20E-64F0-493B-B45A-3F54D43C7AB0}" destId="{F914383E-C888-421D-874C-18B5FC1756C1}" srcOrd="0" destOrd="1" presId="urn:microsoft.com/office/officeart/2016/7/layout/VerticalSolidActionList"/>
    <dgm:cxn modelId="{D97467A4-B5D8-4ADB-BA75-4D4C445C3427}" srcId="{1756B606-F373-4ECF-8A3A-5F92ED6FD870}" destId="{6DD50C9A-8372-4AC0-A00F-B4E45F7C9FED}" srcOrd="0" destOrd="0" parTransId="{F30F8F18-ABA3-419C-B251-65877955E06F}" sibTransId="{758E6183-CAEA-46F4-B480-8B14F0CD7771}"/>
    <dgm:cxn modelId="{CDC5FAAA-0CA2-48B2-9D57-F46B3FFAE1FD}" srcId="{9D115F36-E455-4C44-9EDF-231F01F2E8F4}" destId="{7FCDA20E-64F0-493B-B45A-3F54D43C7AB0}" srcOrd="1" destOrd="0" parTransId="{36B13043-00C4-4E12-B90D-09D858F8E17C}" sibTransId="{AF7001F0-C54F-4AE8-B896-CE10DDCCD8EC}"/>
    <dgm:cxn modelId="{1188BABD-666F-4BB2-A794-23E38464A895}" type="presOf" srcId="{F3A82E51-31C1-4BF4-871B-8D49F0876B96}" destId="{BE25C62A-7BA9-4A30-BD3A-28D6337B231D}" srcOrd="0" destOrd="0" presId="urn:microsoft.com/office/officeart/2016/7/layout/VerticalSolidActionList"/>
    <dgm:cxn modelId="{285177C3-559D-4CC5-81A0-1195B5C173FA}" srcId="{15C55FD4-FEEA-4A73-9BFB-1506E9DACDCF}" destId="{1756B606-F373-4ECF-8A3A-5F92ED6FD870}" srcOrd="4" destOrd="0" parTransId="{4C0E059A-C523-498A-A159-9832FB431F85}" sibTransId="{E8061A18-F340-4D13-ABF6-3A739E418ED2}"/>
    <dgm:cxn modelId="{A59ECFD1-2987-481B-A345-A8F33D9E92BE}" srcId="{15C55FD4-FEEA-4A73-9BFB-1506E9DACDCF}" destId="{9D115F36-E455-4C44-9EDF-231F01F2E8F4}" srcOrd="3" destOrd="0" parTransId="{CBC5BA2D-ACE4-4E4E-8480-EFC39A941597}" sibTransId="{A79695D5-CE15-4BF7-9CB7-F6C2C8B6AC59}"/>
    <dgm:cxn modelId="{9558E5D5-1CB6-476E-890F-630ABB6BF8B8}" srcId="{9D115F36-E455-4C44-9EDF-231F01F2E8F4}" destId="{0E4FAA89-7EC6-4623-BCAB-F8AE5940DA6B}" srcOrd="0" destOrd="0" parTransId="{0C0052D9-4B7A-4DBE-92DB-D5CEC09C2237}" sibTransId="{7F284D96-1297-45B8-BD01-F6E345C814D7}"/>
    <dgm:cxn modelId="{028027D6-B8C7-4512-BD53-2BB5FEDAD0E8}" srcId="{15C55FD4-FEEA-4A73-9BFB-1506E9DACDCF}" destId="{E754D133-076B-44F7-9E7A-4F3E98E0670F}" srcOrd="0" destOrd="0" parTransId="{CE1F68B5-65A5-46E0-8C70-AE33A255201B}" sibTransId="{64C86736-82B7-408B-837C-8527804995AE}"/>
    <dgm:cxn modelId="{A56C06DB-6D79-4193-BDC1-4A5036BCFC96}" srcId="{1756B606-F373-4ECF-8A3A-5F92ED6FD870}" destId="{582659E2-65C7-4638-AE6A-D678EA5FB6E2}" srcOrd="1" destOrd="0" parTransId="{869D9948-BFD9-445A-8892-1A369306D959}" sibTransId="{5302DDAB-A21E-4054-BEF7-05577AFFE86A}"/>
    <dgm:cxn modelId="{812964E0-B70B-4673-A0EB-D5F8392E7C46}" type="presOf" srcId="{9D115F36-E455-4C44-9EDF-231F01F2E8F4}" destId="{AAAB13FD-EFA3-46C7-85E1-4F48D6B96DAC}" srcOrd="0" destOrd="0" presId="urn:microsoft.com/office/officeart/2016/7/layout/VerticalSolidActionList"/>
    <dgm:cxn modelId="{324AB9ED-7562-4739-85D0-4635CA19BE6B}" srcId="{15C55FD4-FEEA-4A73-9BFB-1506E9DACDCF}" destId="{80ECDCAE-0DAA-44FC-A42F-E5308CDC28AB}" srcOrd="1" destOrd="0" parTransId="{EDA76290-3B2A-4901-BAE9-EA9788FD6203}" sibTransId="{C09A63C7-E447-4058-82FF-16DD18683FA7}"/>
    <dgm:cxn modelId="{C464AFF9-36A2-4770-9A9F-BB73AC308E37}" type="presOf" srcId="{9C61121C-F702-4273-A175-3FBAA96EB653}" destId="{EDB73BD5-EA7B-4178-BC44-F403477C5713}" srcOrd="0" destOrd="0" presId="urn:microsoft.com/office/officeart/2016/7/layout/VerticalSolidActionList"/>
    <dgm:cxn modelId="{0B2798FB-A5FB-410F-8BAE-B233941363AC}" srcId="{9C61121C-F702-4273-A175-3FBAA96EB653}" destId="{F3A82E51-31C1-4BF4-871B-8D49F0876B96}" srcOrd="0" destOrd="0" parTransId="{6271675E-7E8D-43A5-8520-1DBC43DF5709}" sibTransId="{65C73219-5C04-4D3B-874E-D9C442D7D223}"/>
    <dgm:cxn modelId="{84E0FEFD-442A-45E9-BEA4-A2F410B8BCB0}" type="presOf" srcId="{A0596E89-BEEC-4489-B23F-66D9EAF7FD7D}" destId="{D5F6A5B2-EE56-42DC-B8D5-003E363A4579}" srcOrd="0" destOrd="0" presId="urn:microsoft.com/office/officeart/2016/7/layout/VerticalSolidActionList"/>
    <dgm:cxn modelId="{66ED58FF-0246-4425-9AD8-7E83A3BB5378}" type="presOf" srcId="{1756B606-F373-4ECF-8A3A-5F92ED6FD870}" destId="{12B0D9CC-8737-4688-BD1C-6706DCC33479}" srcOrd="0" destOrd="0" presId="urn:microsoft.com/office/officeart/2016/7/layout/VerticalSolidActionList"/>
    <dgm:cxn modelId="{41E04948-C8D8-499B-AC68-7590FFAF2BBC}" type="presParOf" srcId="{18DDF10B-0A14-4C56-BD25-60EF1EC73194}" destId="{1D03A83B-604E-4512-A9F1-1BF173C54C01}" srcOrd="0" destOrd="0" presId="urn:microsoft.com/office/officeart/2016/7/layout/VerticalSolidActionList"/>
    <dgm:cxn modelId="{321711E7-03EF-4FDF-B12A-2F1E4179F2B2}" type="presParOf" srcId="{1D03A83B-604E-4512-A9F1-1BF173C54C01}" destId="{A063CECD-9E3B-435C-913A-9A848CA2DEBA}" srcOrd="0" destOrd="0" presId="urn:microsoft.com/office/officeart/2016/7/layout/VerticalSolidActionList"/>
    <dgm:cxn modelId="{D7833C11-DAE3-4CEE-85EF-B2DA824FFC76}" type="presParOf" srcId="{1D03A83B-604E-4512-A9F1-1BF173C54C01}" destId="{784537EB-8D65-43FB-8CB2-DFB1C7BF8BA4}" srcOrd="1" destOrd="0" presId="urn:microsoft.com/office/officeart/2016/7/layout/VerticalSolidActionList"/>
    <dgm:cxn modelId="{89F7E876-C99D-4FA8-9293-A7D302A10569}" type="presParOf" srcId="{18DDF10B-0A14-4C56-BD25-60EF1EC73194}" destId="{FC7DDBFD-88E5-45EC-81FC-2D1546877BC6}" srcOrd="1" destOrd="0" presId="urn:microsoft.com/office/officeart/2016/7/layout/VerticalSolidActionList"/>
    <dgm:cxn modelId="{3AE6E1DB-3124-4E18-BE7A-549ADB9B93B6}" type="presParOf" srcId="{18DDF10B-0A14-4C56-BD25-60EF1EC73194}" destId="{68A3E778-3297-449A-98E6-F79B21B95B96}" srcOrd="2" destOrd="0" presId="urn:microsoft.com/office/officeart/2016/7/layout/VerticalSolidActionList"/>
    <dgm:cxn modelId="{666F0066-497C-49C5-972C-426441125B04}" type="presParOf" srcId="{68A3E778-3297-449A-98E6-F79B21B95B96}" destId="{B7478486-0A61-444F-AEA4-55E8329CBEEC}" srcOrd="0" destOrd="0" presId="urn:microsoft.com/office/officeart/2016/7/layout/VerticalSolidActionList"/>
    <dgm:cxn modelId="{C3C60B48-EFA8-4039-A581-CA756FB11EA9}" type="presParOf" srcId="{68A3E778-3297-449A-98E6-F79B21B95B96}" destId="{D5F6A5B2-EE56-42DC-B8D5-003E363A4579}" srcOrd="1" destOrd="0" presId="urn:microsoft.com/office/officeart/2016/7/layout/VerticalSolidActionList"/>
    <dgm:cxn modelId="{843BA396-A637-47CD-B122-B2B9452D92B1}" type="presParOf" srcId="{18DDF10B-0A14-4C56-BD25-60EF1EC73194}" destId="{D79E748F-8DE7-40AA-9692-3EBED2EC045A}" srcOrd="3" destOrd="0" presId="urn:microsoft.com/office/officeart/2016/7/layout/VerticalSolidActionList"/>
    <dgm:cxn modelId="{22D6DE3E-DA2A-4274-B4B7-434D2CD17585}" type="presParOf" srcId="{18DDF10B-0A14-4C56-BD25-60EF1EC73194}" destId="{231B95AF-8060-4FF0-B874-CE708731FDCB}" srcOrd="4" destOrd="0" presId="urn:microsoft.com/office/officeart/2016/7/layout/VerticalSolidActionList"/>
    <dgm:cxn modelId="{10133232-4A4C-4524-BC56-E4EBF735A131}" type="presParOf" srcId="{231B95AF-8060-4FF0-B874-CE708731FDCB}" destId="{EDB73BD5-EA7B-4178-BC44-F403477C5713}" srcOrd="0" destOrd="0" presId="urn:microsoft.com/office/officeart/2016/7/layout/VerticalSolidActionList"/>
    <dgm:cxn modelId="{3064314F-2801-4CF6-ADB7-74AF0DCD4DC3}" type="presParOf" srcId="{231B95AF-8060-4FF0-B874-CE708731FDCB}" destId="{BE25C62A-7BA9-4A30-BD3A-28D6337B231D}" srcOrd="1" destOrd="0" presId="urn:microsoft.com/office/officeart/2016/7/layout/VerticalSolidActionList"/>
    <dgm:cxn modelId="{4F55843E-E944-4293-9442-1EAE78D32EBA}" type="presParOf" srcId="{18DDF10B-0A14-4C56-BD25-60EF1EC73194}" destId="{B51FBB22-4374-46DC-8B34-9F318FBFE742}" srcOrd="5" destOrd="0" presId="urn:microsoft.com/office/officeart/2016/7/layout/VerticalSolidActionList"/>
    <dgm:cxn modelId="{2D628897-FBD6-4642-96D7-3B1E65BC6679}" type="presParOf" srcId="{18DDF10B-0A14-4C56-BD25-60EF1EC73194}" destId="{E2E99959-2DD7-484D-9FFF-7109C063BA2C}" srcOrd="6" destOrd="0" presId="urn:microsoft.com/office/officeart/2016/7/layout/VerticalSolidActionList"/>
    <dgm:cxn modelId="{C9559727-06A6-43B7-8D96-77A03B3116A7}" type="presParOf" srcId="{E2E99959-2DD7-484D-9FFF-7109C063BA2C}" destId="{AAAB13FD-EFA3-46C7-85E1-4F48D6B96DAC}" srcOrd="0" destOrd="0" presId="urn:microsoft.com/office/officeart/2016/7/layout/VerticalSolidActionList"/>
    <dgm:cxn modelId="{1E6A5056-B67B-4AD0-A777-701D704CC42A}" type="presParOf" srcId="{E2E99959-2DD7-484D-9FFF-7109C063BA2C}" destId="{F914383E-C888-421D-874C-18B5FC1756C1}" srcOrd="1" destOrd="0" presId="urn:microsoft.com/office/officeart/2016/7/layout/VerticalSolidActionList"/>
    <dgm:cxn modelId="{C4CD7FF0-DEE7-4FC9-8C31-FA65B1EB9246}" type="presParOf" srcId="{18DDF10B-0A14-4C56-BD25-60EF1EC73194}" destId="{E3C1860F-0885-42D5-BECF-DF1C9A709192}" srcOrd="7" destOrd="0" presId="urn:microsoft.com/office/officeart/2016/7/layout/VerticalSolidActionList"/>
    <dgm:cxn modelId="{77944D5C-C779-4263-82CA-AF69EE65C94D}" type="presParOf" srcId="{18DDF10B-0A14-4C56-BD25-60EF1EC73194}" destId="{91BA54D0-81AC-4AFD-9442-E708CE85AB0B}" srcOrd="8" destOrd="0" presId="urn:microsoft.com/office/officeart/2016/7/layout/VerticalSolidActionList"/>
    <dgm:cxn modelId="{7D672979-8B5B-444C-91FE-F2D070E529C9}" type="presParOf" srcId="{91BA54D0-81AC-4AFD-9442-E708CE85AB0B}" destId="{12B0D9CC-8737-4688-BD1C-6706DCC33479}" srcOrd="0" destOrd="0" presId="urn:microsoft.com/office/officeart/2016/7/layout/VerticalSolidActionList"/>
    <dgm:cxn modelId="{9B53197B-7149-4240-8E2B-D3EEDF373199}" type="presParOf" srcId="{91BA54D0-81AC-4AFD-9442-E708CE85AB0B}" destId="{E13488A4-A3DD-4C12-A434-D318984B012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9655AC-E73B-4BAD-AF74-3EFA78AF59F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C5E589-43EB-48CF-A67F-B28BCE1EEAB4}">
      <dgm:prSet/>
      <dgm:spPr>
        <a:solidFill>
          <a:schemeClr val="accent6">
            <a:lumMod val="20000"/>
            <a:lumOff val="80000"/>
          </a:schemeClr>
        </a:solidFill>
      </dgm:spPr>
      <dgm:t>
        <a:bodyPr/>
        <a:lstStyle/>
        <a:p>
          <a:pPr>
            <a:lnSpc>
              <a:spcPct val="100000"/>
            </a:lnSpc>
          </a:pPr>
          <a:r>
            <a:rPr lang="en-US"/>
            <a:t>Electronic files, other than those requiring signatures, must be consistent with the specific file format provided in the solicitation.</a:t>
          </a:r>
        </a:p>
      </dgm:t>
    </dgm:pt>
    <dgm:pt modelId="{BBC50188-87B5-4680-A253-871BBA8485D9}" type="parTrans" cxnId="{56299F07-66B3-4A7C-B4D1-472386D560F0}">
      <dgm:prSet/>
      <dgm:spPr/>
      <dgm:t>
        <a:bodyPr/>
        <a:lstStyle/>
        <a:p>
          <a:endParaRPr lang="en-US"/>
        </a:p>
      </dgm:t>
    </dgm:pt>
    <dgm:pt modelId="{2E6CEF9C-4111-414C-B1EC-607DB271E17F}" type="sibTrans" cxnId="{56299F07-66B3-4A7C-B4D1-472386D560F0}">
      <dgm:prSet/>
      <dgm:spPr/>
      <dgm:t>
        <a:bodyPr/>
        <a:lstStyle/>
        <a:p>
          <a:endParaRPr lang="en-US"/>
        </a:p>
      </dgm:t>
    </dgm:pt>
    <dgm:pt modelId="{D67E1109-0F7C-4AC8-B197-8EBF83C6BCAE}">
      <dgm:prSet/>
      <dgm:spPr/>
      <dgm:t>
        <a:bodyPr/>
        <a:lstStyle/>
        <a:p>
          <a:pPr>
            <a:lnSpc>
              <a:spcPct val="100000"/>
            </a:lnSpc>
          </a:pPr>
          <a:r>
            <a:rPr lang="en-US"/>
            <a:t>Application documents should meet formatting requirements, and page recommendations as specified in the solicitation manual.</a:t>
          </a:r>
        </a:p>
      </dgm:t>
    </dgm:pt>
    <dgm:pt modelId="{B0E99C1B-5503-45AA-9895-85203FB9FAD5}" type="parTrans" cxnId="{11960745-2AEC-4C22-B4B1-64844A69F862}">
      <dgm:prSet/>
      <dgm:spPr/>
      <dgm:t>
        <a:bodyPr/>
        <a:lstStyle/>
        <a:p>
          <a:endParaRPr lang="en-US"/>
        </a:p>
      </dgm:t>
    </dgm:pt>
    <dgm:pt modelId="{62F95CC6-45F3-4DDF-9A0D-B2203E45EAF0}" type="sibTrans" cxnId="{11960745-2AEC-4C22-B4B1-64844A69F862}">
      <dgm:prSet/>
      <dgm:spPr/>
      <dgm:t>
        <a:bodyPr/>
        <a:lstStyle/>
        <a:p>
          <a:endParaRPr lang="en-US"/>
        </a:p>
      </dgm:t>
    </dgm:pt>
    <dgm:pt modelId="{65BEE617-84CC-4D64-99DF-D9FA193B9884}">
      <dgm:prSet/>
      <dgm:spPr/>
      <dgm:t>
        <a:bodyPr/>
        <a:lstStyle/>
        <a:p>
          <a:pPr>
            <a:lnSpc>
              <a:spcPct val="100000"/>
            </a:lnSpc>
          </a:pPr>
          <a:r>
            <a:rPr lang="en-US"/>
            <a:t>Attachments requiring signatures (Application Form and Support/Commitment Letters) may be signed, scanned, and submitted in PDF format. </a:t>
          </a:r>
        </a:p>
      </dgm:t>
    </dgm:pt>
    <dgm:pt modelId="{DFD94CCB-BD80-4A71-9226-8ED4399C8BDA}" type="parTrans" cxnId="{ED7C168C-85A7-4890-9D02-E3253A59AB6F}">
      <dgm:prSet/>
      <dgm:spPr/>
      <dgm:t>
        <a:bodyPr/>
        <a:lstStyle/>
        <a:p>
          <a:endParaRPr lang="en-US"/>
        </a:p>
      </dgm:t>
    </dgm:pt>
    <dgm:pt modelId="{E16561AE-790D-43C4-8D27-5F882BF86CED}" type="sibTrans" cxnId="{ED7C168C-85A7-4890-9D02-E3253A59AB6F}">
      <dgm:prSet/>
      <dgm:spPr/>
      <dgm:t>
        <a:bodyPr/>
        <a:lstStyle/>
        <a:p>
          <a:endParaRPr lang="en-US"/>
        </a:p>
      </dgm:t>
    </dgm:pt>
    <dgm:pt modelId="{C6B323D4-D0DA-4DD5-94C3-65780D089EE1}" type="pres">
      <dgm:prSet presAssocID="{D29655AC-E73B-4BAD-AF74-3EFA78AF59FC}" presName="root" presStyleCnt="0">
        <dgm:presLayoutVars>
          <dgm:dir/>
          <dgm:resizeHandles val="exact"/>
        </dgm:presLayoutVars>
      </dgm:prSet>
      <dgm:spPr/>
    </dgm:pt>
    <dgm:pt modelId="{5A8A3F7F-19F7-4637-A846-10B038FE9397}" type="pres">
      <dgm:prSet presAssocID="{ADC5E589-43EB-48CF-A67F-B28BCE1EEAB4}" presName="compNode" presStyleCnt="0"/>
      <dgm:spPr/>
    </dgm:pt>
    <dgm:pt modelId="{177737B7-133A-4E95-A72B-018C6F748922}" type="pres">
      <dgm:prSet presAssocID="{ADC5E589-43EB-48CF-A67F-B28BCE1EEAB4}" presName="bgRect" presStyleLbl="bgShp" presStyleIdx="0" presStyleCnt="3"/>
      <dgm:spPr>
        <a:solidFill>
          <a:schemeClr val="accent6">
            <a:lumMod val="20000"/>
            <a:lumOff val="80000"/>
          </a:schemeClr>
        </a:solidFill>
      </dgm:spPr>
    </dgm:pt>
    <dgm:pt modelId="{AC85423A-5106-4295-BC35-645B8BB886AE}" type="pres">
      <dgm:prSet presAssocID="{ADC5E589-43EB-48CF-A67F-B28BCE1EEA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1D06CF42-DFA0-4798-879B-E1EB87C237D9}" type="pres">
      <dgm:prSet presAssocID="{ADC5E589-43EB-48CF-A67F-B28BCE1EEAB4}" presName="spaceRect" presStyleCnt="0"/>
      <dgm:spPr/>
    </dgm:pt>
    <dgm:pt modelId="{A925C922-004D-4B04-B266-A9CF60642BEB}" type="pres">
      <dgm:prSet presAssocID="{ADC5E589-43EB-48CF-A67F-B28BCE1EEAB4}" presName="parTx" presStyleLbl="revTx" presStyleIdx="0" presStyleCnt="3">
        <dgm:presLayoutVars>
          <dgm:chMax val="0"/>
          <dgm:chPref val="0"/>
        </dgm:presLayoutVars>
      </dgm:prSet>
      <dgm:spPr/>
    </dgm:pt>
    <dgm:pt modelId="{76F20A84-604F-47C5-8A5E-246CBD5AB064}" type="pres">
      <dgm:prSet presAssocID="{2E6CEF9C-4111-414C-B1EC-607DB271E17F}" presName="sibTrans" presStyleCnt="0"/>
      <dgm:spPr/>
    </dgm:pt>
    <dgm:pt modelId="{D2C39BCC-2C6C-40EC-962C-BE515B6C8645}" type="pres">
      <dgm:prSet presAssocID="{D67E1109-0F7C-4AC8-B197-8EBF83C6BCAE}" presName="compNode" presStyleCnt="0"/>
      <dgm:spPr/>
    </dgm:pt>
    <dgm:pt modelId="{C57AC3FB-CF9F-4FC7-89AB-63C4FA8C98F9}" type="pres">
      <dgm:prSet presAssocID="{D67E1109-0F7C-4AC8-B197-8EBF83C6BCAE}" presName="bgRect" presStyleLbl="bgShp" presStyleIdx="1" presStyleCnt="3"/>
      <dgm:spPr>
        <a:solidFill>
          <a:schemeClr val="accent6">
            <a:lumMod val="20000"/>
            <a:lumOff val="80000"/>
          </a:schemeClr>
        </a:solidFill>
      </dgm:spPr>
    </dgm:pt>
    <dgm:pt modelId="{CF67F778-EDD4-4FC2-A64E-A431F55BD0DC}" type="pres">
      <dgm:prSet presAssocID="{D67E1109-0F7C-4AC8-B197-8EBF83C6BC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FE916339-9F13-4EF0-9898-918D2F6C8753}" type="pres">
      <dgm:prSet presAssocID="{D67E1109-0F7C-4AC8-B197-8EBF83C6BCAE}" presName="spaceRect" presStyleCnt="0"/>
      <dgm:spPr/>
    </dgm:pt>
    <dgm:pt modelId="{F5E0ECC5-2481-4BD6-AB36-9FF7106FDEC4}" type="pres">
      <dgm:prSet presAssocID="{D67E1109-0F7C-4AC8-B197-8EBF83C6BCAE}" presName="parTx" presStyleLbl="revTx" presStyleIdx="1" presStyleCnt="3">
        <dgm:presLayoutVars>
          <dgm:chMax val="0"/>
          <dgm:chPref val="0"/>
        </dgm:presLayoutVars>
      </dgm:prSet>
      <dgm:spPr/>
    </dgm:pt>
    <dgm:pt modelId="{BD3E3575-299F-46EC-B3ED-DB52DBA9BAB1}" type="pres">
      <dgm:prSet presAssocID="{62F95CC6-45F3-4DDF-9A0D-B2203E45EAF0}" presName="sibTrans" presStyleCnt="0"/>
      <dgm:spPr/>
    </dgm:pt>
    <dgm:pt modelId="{CBD89DD2-BEAA-491C-833D-9FD982579462}" type="pres">
      <dgm:prSet presAssocID="{65BEE617-84CC-4D64-99DF-D9FA193B9884}" presName="compNode" presStyleCnt="0"/>
      <dgm:spPr/>
    </dgm:pt>
    <dgm:pt modelId="{BE0E7088-7D7C-48C9-A70F-75451FDFD0FD}" type="pres">
      <dgm:prSet presAssocID="{65BEE617-84CC-4D64-99DF-D9FA193B9884}" presName="bgRect" presStyleLbl="bgShp" presStyleIdx="2" presStyleCnt="3"/>
      <dgm:spPr>
        <a:solidFill>
          <a:schemeClr val="accent6">
            <a:lumMod val="20000"/>
            <a:lumOff val="80000"/>
          </a:schemeClr>
        </a:solidFill>
      </dgm:spPr>
    </dgm:pt>
    <dgm:pt modelId="{6C523A30-43E6-4AFD-9396-B0626F9CDA7E}" type="pres">
      <dgm:prSet presAssocID="{65BEE617-84CC-4D64-99DF-D9FA193B98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perclip"/>
        </a:ext>
      </dgm:extLst>
    </dgm:pt>
    <dgm:pt modelId="{56E8D575-853D-4827-8FB1-E5A4D5208FDE}" type="pres">
      <dgm:prSet presAssocID="{65BEE617-84CC-4D64-99DF-D9FA193B9884}" presName="spaceRect" presStyleCnt="0"/>
      <dgm:spPr/>
    </dgm:pt>
    <dgm:pt modelId="{FE4C1073-4206-4E4E-B676-756E39101787}" type="pres">
      <dgm:prSet presAssocID="{65BEE617-84CC-4D64-99DF-D9FA193B9884}" presName="parTx" presStyleLbl="revTx" presStyleIdx="2" presStyleCnt="3">
        <dgm:presLayoutVars>
          <dgm:chMax val="0"/>
          <dgm:chPref val="0"/>
        </dgm:presLayoutVars>
      </dgm:prSet>
      <dgm:spPr/>
    </dgm:pt>
  </dgm:ptLst>
  <dgm:cxnLst>
    <dgm:cxn modelId="{56299F07-66B3-4A7C-B4D1-472386D560F0}" srcId="{D29655AC-E73B-4BAD-AF74-3EFA78AF59FC}" destId="{ADC5E589-43EB-48CF-A67F-B28BCE1EEAB4}" srcOrd="0" destOrd="0" parTransId="{BBC50188-87B5-4680-A253-871BBA8485D9}" sibTransId="{2E6CEF9C-4111-414C-B1EC-607DB271E17F}"/>
    <dgm:cxn modelId="{D6CA693F-6D9C-4426-9AD6-67B9D4DF7F02}" type="presOf" srcId="{D29655AC-E73B-4BAD-AF74-3EFA78AF59FC}" destId="{C6B323D4-D0DA-4DD5-94C3-65780D089EE1}" srcOrd="0" destOrd="0" presId="urn:microsoft.com/office/officeart/2018/2/layout/IconVerticalSolidList"/>
    <dgm:cxn modelId="{11960745-2AEC-4C22-B4B1-64844A69F862}" srcId="{D29655AC-E73B-4BAD-AF74-3EFA78AF59FC}" destId="{D67E1109-0F7C-4AC8-B197-8EBF83C6BCAE}" srcOrd="1" destOrd="0" parTransId="{B0E99C1B-5503-45AA-9895-85203FB9FAD5}" sibTransId="{62F95CC6-45F3-4DDF-9A0D-B2203E45EAF0}"/>
    <dgm:cxn modelId="{6D422275-0C7A-4FB0-9F6E-1ADEDC1FD7AC}" type="presOf" srcId="{D67E1109-0F7C-4AC8-B197-8EBF83C6BCAE}" destId="{F5E0ECC5-2481-4BD6-AB36-9FF7106FDEC4}" srcOrd="0" destOrd="0" presId="urn:microsoft.com/office/officeart/2018/2/layout/IconVerticalSolidList"/>
    <dgm:cxn modelId="{35038578-C9B4-470F-B2AB-94E4561880A8}" type="presOf" srcId="{65BEE617-84CC-4D64-99DF-D9FA193B9884}" destId="{FE4C1073-4206-4E4E-B676-756E39101787}" srcOrd="0" destOrd="0" presId="urn:microsoft.com/office/officeart/2018/2/layout/IconVerticalSolidList"/>
    <dgm:cxn modelId="{098FEE83-A795-4E9F-B3E1-9B629E324D2C}" type="presOf" srcId="{ADC5E589-43EB-48CF-A67F-B28BCE1EEAB4}" destId="{A925C922-004D-4B04-B266-A9CF60642BEB}" srcOrd="0" destOrd="0" presId="urn:microsoft.com/office/officeart/2018/2/layout/IconVerticalSolidList"/>
    <dgm:cxn modelId="{ED7C168C-85A7-4890-9D02-E3253A59AB6F}" srcId="{D29655AC-E73B-4BAD-AF74-3EFA78AF59FC}" destId="{65BEE617-84CC-4D64-99DF-D9FA193B9884}" srcOrd="2" destOrd="0" parTransId="{DFD94CCB-BD80-4A71-9226-8ED4399C8BDA}" sibTransId="{E16561AE-790D-43C4-8D27-5F882BF86CED}"/>
    <dgm:cxn modelId="{4D21872D-B0DF-45BD-897E-465D8C119B5C}" type="presParOf" srcId="{C6B323D4-D0DA-4DD5-94C3-65780D089EE1}" destId="{5A8A3F7F-19F7-4637-A846-10B038FE9397}" srcOrd="0" destOrd="0" presId="urn:microsoft.com/office/officeart/2018/2/layout/IconVerticalSolidList"/>
    <dgm:cxn modelId="{0423A047-2077-42E4-BB44-5466AECDFCB2}" type="presParOf" srcId="{5A8A3F7F-19F7-4637-A846-10B038FE9397}" destId="{177737B7-133A-4E95-A72B-018C6F748922}" srcOrd="0" destOrd="0" presId="urn:microsoft.com/office/officeart/2018/2/layout/IconVerticalSolidList"/>
    <dgm:cxn modelId="{E4615F36-B861-4610-B3F4-09D97D76A4DB}" type="presParOf" srcId="{5A8A3F7F-19F7-4637-A846-10B038FE9397}" destId="{AC85423A-5106-4295-BC35-645B8BB886AE}" srcOrd="1" destOrd="0" presId="urn:microsoft.com/office/officeart/2018/2/layout/IconVerticalSolidList"/>
    <dgm:cxn modelId="{67A20B0E-525C-45E8-8773-4417A3C254AE}" type="presParOf" srcId="{5A8A3F7F-19F7-4637-A846-10B038FE9397}" destId="{1D06CF42-DFA0-4798-879B-E1EB87C237D9}" srcOrd="2" destOrd="0" presId="urn:microsoft.com/office/officeart/2018/2/layout/IconVerticalSolidList"/>
    <dgm:cxn modelId="{911D5951-7DA9-4392-839E-A4329585810F}" type="presParOf" srcId="{5A8A3F7F-19F7-4637-A846-10B038FE9397}" destId="{A925C922-004D-4B04-B266-A9CF60642BEB}" srcOrd="3" destOrd="0" presId="urn:microsoft.com/office/officeart/2018/2/layout/IconVerticalSolidList"/>
    <dgm:cxn modelId="{1A01D062-9281-437E-81EE-F9F27F8DABB6}" type="presParOf" srcId="{C6B323D4-D0DA-4DD5-94C3-65780D089EE1}" destId="{76F20A84-604F-47C5-8A5E-246CBD5AB064}" srcOrd="1" destOrd="0" presId="urn:microsoft.com/office/officeart/2018/2/layout/IconVerticalSolidList"/>
    <dgm:cxn modelId="{4DC74017-6501-424D-89BF-D61EBD40D0D8}" type="presParOf" srcId="{C6B323D4-D0DA-4DD5-94C3-65780D089EE1}" destId="{D2C39BCC-2C6C-40EC-962C-BE515B6C8645}" srcOrd="2" destOrd="0" presId="urn:microsoft.com/office/officeart/2018/2/layout/IconVerticalSolidList"/>
    <dgm:cxn modelId="{F83075DA-6289-4EC6-8572-A658A409D53B}" type="presParOf" srcId="{D2C39BCC-2C6C-40EC-962C-BE515B6C8645}" destId="{C57AC3FB-CF9F-4FC7-89AB-63C4FA8C98F9}" srcOrd="0" destOrd="0" presId="urn:microsoft.com/office/officeart/2018/2/layout/IconVerticalSolidList"/>
    <dgm:cxn modelId="{D84B983D-8930-4BC9-9595-93C4A4324453}" type="presParOf" srcId="{D2C39BCC-2C6C-40EC-962C-BE515B6C8645}" destId="{CF67F778-EDD4-4FC2-A64E-A431F55BD0DC}" srcOrd="1" destOrd="0" presId="urn:microsoft.com/office/officeart/2018/2/layout/IconVerticalSolidList"/>
    <dgm:cxn modelId="{3CB41EC2-0624-4826-8D03-C4C5607AEE81}" type="presParOf" srcId="{D2C39BCC-2C6C-40EC-962C-BE515B6C8645}" destId="{FE916339-9F13-4EF0-9898-918D2F6C8753}" srcOrd="2" destOrd="0" presId="urn:microsoft.com/office/officeart/2018/2/layout/IconVerticalSolidList"/>
    <dgm:cxn modelId="{BE2DFBF0-5FE0-4837-94E4-EFD6105B76C6}" type="presParOf" srcId="{D2C39BCC-2C6C-40EC-962C-BE515B6C8645}" destId="{F5E0ECC5-2481-4BD6-AB36-9FF7106FDEC4}" srcOrd="3" destOrd="0" presId="urn:microsoft.com/office/officeart/2018/2/layout/IconVerticalSolidList"/>
    <dgm:cxn modelId="{D6E33FA0-9038-4851-8AB9-1660E8380C04}" type="presParOf" srcId="{C6B323D4-D0DA-4DD5-94C3-65780D089EE1}" destId="{BD3E3575-299F-46EC-B3ED-DB52DBA9BAB1}" srcOrd="3" destOrd="0" presId="urn:microsoft.com/office/officeart/2018/2/layout/IconVerticalSolidList"/>
    <dgm:cxn modelId="{F9E1E9EA-C297-4770-A7C6-373D48A3305F}" type="presParOf" srcId="{C6B323D4-D0DA-4DD5-94C3-65780D089EE1}" destId="{CBD89DD2-BEAA-491C-833D-9FD982579462}" srcOrd="4" destOrd="0" presId="urn:microsoft.com/office/officeart/2018/2/layout/IconVerticalSolidList"/>
    <dgm:cxn modelId="{2A784D88-B6A9-465D-8B6F-5CC181EE49FA}" type="presParOf" srcId="{CBD89DD2-BEAA-491C-833D-9FD982579462}" destId="{BE0E7088-7D7C-48C9-A70F-75451FDFD0FD}" srcOrd="0" destOrd="0" presId="urn:microsoft.com/office/officeart/2018/2/layout/IconVerticalSolidList"/>
    <dgm:cxn modelId="{93E14291-39E6-4201-BCEC-9B7EC0110A62}" type="presParOf" srcId="{CBD89DD2-BEAA-491C-833D-9FD982579462}" destId="{6C523A30-43E6-4AFD-9396-B0626F9CDA7E}" srcOrd="1" destOrd="0" presId="urn:microsoft.com/office/officeart/2018/2/layout/IconVerticalSolidList"/>
    <dgm:cxn modelId="{5F9EB4E3-B8A3-4218-9D2E-6A1DDFB50241}" type="presParOf" srcId="{CBD89DD2-BEAA-491C-833D-9FD982579462}" destId="{56E8D575-853D-4827-8FB1-E5A4D5208FDE}" srcOrd="2" destOrd="0" presId="urn:microsoft.com/office/officeart/2018/2/layout/IconVerticalSolidList"/>
    <dgm:cxn modelId="{DE8D8D4B-8F71-4C04-8747-D8DAB67CAC3E}" type="presParOf" srcId="{CBD89DD2-BEAA-491C-833D-9FD982579462}" destId="{FE4C1073-4206-4E4E-B676-756E391017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BBFB33-EE4A-4E4A-9A77-85356796F08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BF3B789-AF81-40E4-BD85-91693CBB1ADD}">
      <dgm:prSet/>
      <dgm:spPr/>
      <dgm:t>
        <a:bodyPr/>
        <a:lstStyle/>
        <a:p>
          <a:r>
            <a:rPr lang="en-US" b="1"/>
            <a:t>Notice of Proposed Award: </a:t>
          </a:r>
          <a:r>
            <a:rPr lang="en-US"/>
            <a:t>Shows total proposed funding amounts, rank order of applicants by project group, and the amount of each proposed award.</a:t>
          </a:r>
        </a:p>
      </dgm:t>
    </dgm:pt>
    <dgm:pt modelId="{012DAD2A-5B08-48A3-9107-E644761E2789}" type="parTrans" cxnId="{80272393-64A6-4E01-9E96-7B8EB130DAC8}">
      <dgm:prSet/>
      <dgm:spPr/>
      <dgm:t>
        <a:bodyPr/>
        <a:lstStyle/>
        <a:p>
          <a:endParaRPr lang="en-US"/>
        </a:p>
      </dgm:t>
    </dgm:pt>
    <dgm:pt modelId="{CEB3AF65-8ABC-455B-9D7A-8EC2465D2D28}" type="sibTrans" cxnId="{80272393-64A6-4E01-9E96-7B8EB130DAC8}">
      <dgm:prSet/>
      <dgm:spPr/>
      <dgm:t>
        <a:bodyPr/>
        <a:lstStyle/>
        <a:p>
          <a:endParaRPr lang="en-US"/>
        </a:p>
      </dgm:t>
    </dgm:pt>
    <dgm:pt modelId="{F7BF966E-D3AD-4905-83DE-8828E4E9E395}">
      <dgm:prSet/>
      <dgm:spPr/>
      <dgm:t>
        <a:bodyPr/>
        <a:lstStyle/>
        <a:p>
          <a:r>
            <a:rPr lang="en-US" b="1"/>
            <a:t>Applicant Debriefings:</a:t>
          </a:r>
          <a:r>
            <a:rPr lang="en-US"/>
            <a:t> Applicants may request a debrief of their application evaluation within 30 days of the NOPA posting.</a:t>
          </a:r>
        </a:p>
      </dgm:t>
    </dgm:pt>
    <dgm:pt modelId="{B2431559-7937-4F1A-BB19-9A64299916F8}" type="parTrans" cxnId="{D7F2BEA8-3CDF-404A-B249-38B9CE27B9DA}">
      <dgm:prSet/>
      <dgm:spPr/>
      <dgm:t>
        <a:bodyPr/>
        <a:lstStyle/>
        <a:p>
          <a:endParaRPr lang="en-US"/>
        </a:p>
      </dgm:t>
    </dgm:pt>
    <dgm:pt modelId="{1F30AE1A-1AED-4821-9049-86DF45A75B16}" type="sibTrans" cxnId="{D7F2BEA8-3CDF-404A-B249-38B9CE27B9DA}">
      <dgm:prSet/>
      <dgm:spPr/>
      <dgm:t>
        <a:bodyPr/>
        <a:lstStyle/>
        <a:p>
          <a:endParaRPr lang="en-US"/>
        </a:p>
      </dgm:t>
    </dgm:pt>
    <dgm:pt modelId="{73D00520-E6F1-4BFC-BEB5-44024F44D8CA}">
      <dgm:prSet/>
      <dgm:spPr/>
      <dgm:t>
        <a:bodyPr/>
        <a:lstStyle/>
        <a:p>
          <a:r>
            <a:rPr lang="en-US" b="1"/>
            <a:t>Agreement Development: </a:t>
          </a:r>
          <a:r>
            <a:rPr lang="en-US"/>
            <a:t>Proposal documents will be processed into a legal agreement.</a:t>
          </a:r>
        </a:p>
      </dgm:t>
    </dgm:pt>
    <dgm:pt modelId="{C255AB3D-6127-4924-BF50-A3F5C35418BB}" type="parTrans" cxnId="{BCEA41D5-BCBD-4825-B354-887363F3E0ED}">
      <dgm:prSet/>
      <dgm:spPr/>
      <dgm:t>
        <a:bodyPr/>
        <a:lstStyle/>
        <a:p>
          <a:endParaRPr lang="en-US"/>
        </a:p>
      </dgm:t>
    </dgm:pt>
    <dgm:pt modelId="{5642B336-583E-41F7-9396-44C4B1779C46}" type="sibTrans" cxnId="{BCEA41D5-BCBD-4825-B354-887363F3E0ED}">
      <dgm:prSet/>
      <dgm:spPr/>
      <dgm:t>
        <a:bodyPr/>
        <a:lstStyle/>
        <a:p>
          <a:endParaRPr lang="en-US"/>
        </a:p>
      </dgm:t>
    </dgm:pt>
    <dgm:pt modelId="{9354146A-ED3A-4752-A51D-2BF22C54FB63}">
      <dgm:prSet/>
      <dgm:spPr/>
      <dgm:t>
        <a:bodyPr/>
        <a:lstStyle/>
        <a:p>
          <a:r>
            <a:rPr lang="en-US" b="1"/>
            <a:t>Failure to Execute: </a:t>
          </a:r>
          <a:r>
            <a:rPr lang="en-US"/>
            <a:t>The Energy Commission reserves the right to cancel the pending award if an agreement cannot be successfully executed with an applicant. </a:t>
          </a:r>
        </a:p>
      </dgm:t>
    </dgm:pt>
    <dgm:pt modelId="{F69063A0-55BE-4A17-AAB8-FA7E963465F2}" type="parTrans" cxnId="{E0BE88CA-1C46-4B0B-A790-5133B68DA0C4}">
      <dgm:prSet/>
      <dgm:spPr/>
      <dgm:t>
        <a:bodyPr/>
        <a:lstStyle/>
        <a:p>
          <a:endParaRPr lang="en-US"/>
        </a:p>
      </dgm:t>
    </dgm:pt>
    <dgm:pt modelId="{1D4CF63B-C0E9-444F-90B8-1FA4110C4306}" type="sibTrans" cxnId="{E0BE88CA-1C46-4B0B-A790-5133B68DA0C4}">
      <dgm:prSet/>
      <dgm:spPr/>
      <dgm:t>
        <a:bodyPr/>
        <a:lstStyle/>
        <a:p>
          <a:endParaRPr lang="en-US"/>
        </a:p>
      </dgm:t>
    </dgm:pt>
    <dgm:pt modelId="{1AAFBAE6-5FA1-48EB-8A6B-016B35E4B523}">
      <dgm:prSet/>
      <dgm:spPr/>
      <dgm:t>
        <a:bodyPr/>
        <a:lstStyle/>
        <a:p>
          <a:r>
            <a:rPr lang="en-US" b="1"/>
            <a:t>Project Start: </a:t>
          </a:r>
          <a:r>
            <a:rPr lang="en-US"/>
            <a:t>Recipients may begin work on the project </a:t>
          </a:r>
          <a:r>
            <a:rPr lang="en-US" b="1"/>
            <a:t>only</a:t>
          </a:r>
          <a:r>
            <a:rPr lang="en-US"/>
            <a:t> after the agreement is fully executed (approved at an Energy Commission business meeting and signed by the Recipient and the Energy Commission).</a:t>
          </a:r>
        </a:p>
      </dgm:t>
    </dgm:pt>
    <dgm:pt modelId="{18506B8B-29E9-4104-ADB2-A85C37866EF1}" type="parTrans" cxnId="{3C5769B8-4B6A-440D-8EEE-6AE65352BAC3}">
      <dgm:prSet/>
      <dgm:spPr/>
      <dgm:t>
        <a:bodyPr/>
        <a:lstStyle/>
        <a:p>
          <a:endParaRPr lang="en-US"/>
        </a:p>
      </dgm:t>
    </dgm:pt>
    <dgm:pt modelId="{28D0BD65-4C49-473A-9AAC-8D8B912CC3E9}" type="sibTrans" cxnId="{3C5769B8-4B6A-440D-8EEE-6AE65352BAC3}">
      <dgm:prSet/>
      <dgm:spPr/>
      <dgm:t>
        <a:bodyPr/>
        <a:lstStyle/>
        <a:p>
          <a:endParaRPr lang="en-US"/>
        </a:p>
      </dgm:t>
    </dgm:pt>
    <dgm:pt modelId="{BAC5032E-A282-419F-B30E-FB1678B9F317}" type="pres">
      <dgm:prSet presAssocID="{FABBFB33-EE4A-4E4A-9A77-85356796F08D}" presName="vert0" presStyleCnt="0">
        <dgm:presLayoutVars>
          <dgm:dir/>
          <dgm:animOne val="branch"/>
          <dgm:animLvl val="lvl"/>
        </dgm:presLayoutVars>
      </dgm:prSet>
      <dgm:spPr/>
    </dgm:pt>
    <dgm:pt modelId="{5F2F0D95-495E-4601-8BB2-7BBB29C502A7}" type="pres">
      <dgm:prSet presAssocID="{9BF3B789-AF81-40E4-BD85-91693CBB1ADD}" presName="thickLine" presStyleLbl="alignNode1" presStyleIdx="0" presStyleCnt="5"/>
      <dgm:spPr/>
    </dgm:pt>
    <dgm:pt modelId="{462954D5-4B22-48C7-9EF5-AB322C464B12}" type="pres">
      <dgm:prSet presAssocID="{9BF3B789-AF81-40E4-BD85-91693CBB1ADD}" presName="horz1" presStyleCnt="0"/>
      <dgm:spPr/>
    </dgm:pt>
    <dgm:pt modelId="{D23A736E-F230-48C0-A6CD-2CAEB8B707CA}" type="pres">
      <dgm:prSet presAssocID="{9BF3B789-AF81-40E4-BD85-91693CBB1ADD}" presName="tx1" presStyleLbl="revTx" presStyleIdx="0" presStyleCnt="5"/>
      <dgm:spPr/>
    </dgm:pt>
    <dgm:pt modelId="{80A89C3E-5ED1-4927-8E2C-21684589D43B}" type="pres">
      <dgm:prSet presAssocID="{9BF3B789-AF81-40E4-BD85-91693CBB1ADD}" presName="vert1" presStyleCnt="0"/>
      <dgm:spPr/>
    </dgm:pt>
    <dgm:pt modelId="{E9B5F917-5560-4C70-B400-6BC54EFEB7A1}" type="pres">
      <dgm:prSet presAssocID="{F7BF966E-D3AD-4905-83DE-8828E4E9E395}" presName="thickLine" presStyleLbl="alignNode1" presStyleIdx="1" presStyleCnt="5"/>
      <dgm:spPr/>
    </dgm:pt>
    <dgm:pt modelId="{D9DA886B-75FC-4191-A579-1664C34CBF52}" type="pres">
      <dgm:prSet presAssocID="{F7BF966E-D3AD-4905-83DE-8828E4E9E395}" presName="horz1" presStyleCnt="0"/>
      <dgm:spPr/>
    </dgm:pt>
    <dgm:pt modelId="{5EE1556B-E94A-42CA-9B9D-F5C580AF9E80}" type="pres">
      <dgm:prSet presAssocID="{F7BF966E-D3AD-4905-83DE-8828E4E9E395}" presName="tx1" presStyleLbl="revTx" presStyleIdx="1" presStyleCnt="5"/>
      <dgm:spPr/>
    </dgm:pt>
    <dgm:pt modelId="{28FF46F2-6335-4165-9E60-58924CD16EDE}" type="pres">
      <dgm:prSet presAssocID="{F7BF966E-D3AD-4905-83DE-8828E4E9E395}" presName="vert1" presStyleCnt="0"/>
      <dgm:spPr/>
    </dgm:pt>
    <dgm:pt modelId="{A1436898-96ED-4BA6-A0D4-28A146B3EC8E}" type="pres">
      <dgm:prSet presAssocID="{73D00520-E6F1-4BFC-BEB5-44024F44D8CA}" presName="thickLine" presStyleLbl="alignNode1" presStyleIdx="2" presStyleCnt="5"/>
      <dgm:spPr/>
    </dgm:pt>
    <dgm:pt modelId="{076B8CE5-FDE3-441C-9295-E78B43F9C400}" type="pres">
      <dgm:prSet presAssocID="{73D00520-E6F1-4BFC-BEB5-44024F44D8CA}" presName="horz1" presStyleCnt="0"/>
      <dgm:spPr/>
    </dgm:pt>
    <dgm:pt modelId="{848D292D-9107-4C44-BF1C-DF7E39B1861A}" type="pres">
      <dgm:prSet presAssocID="{73D00520-E6F1-4BFC-BEB5-44024F44D8CA}" presName="tx1" presStyleLbl="revTx" presStyleIdx="2" presStyleCnt="5"/>
      <dgm:spPr/>
    </dgm:pt>
    <dgm:pt modelId="{48D17C2A-07D0-4B0D-8F5D-C3C31C8E0300}" type="pres">
      <dgm:prSet presAssocID="{73D00520-E6F1-4BFC-BEB5-44024F44D8CA}" presName="vert1" presStyleCnt="0"/>
      <dgm:spPr/>
    </dgm:pt>
    <dgm:pt modelId="{481AB5B0-FDB2-48DE-86A7-32DAF658A5E7}" type="pres">
      <dgm:prSet presAssocID="{9354146A-ED3A-4752-A51D-2BF22C54FB63}" presName="thickLine" presStyleLbl="alignNode1" presStyleIdx="3" presStyleCnt="5"/>
      <dgm:spPr/>
    </dgm:pt>
    <dgm:pt modelId="{421B4FAF-486A-418A-AEF8-00856A17C238}" type="pres">
      <dgm:prSet presAssocID="{9354146A-ED3A-4752-A51D-2BF22C54FB63}" presName="horz1" presStyleCnt="0"/>
      <dgm:spPr/>
    </dgm:pt>
    <dgm:pt modelId="{4627B946-F1B5-48AB-80E1-D682D616CF7B}" type="pres">
      <dgm:prSet presAssocID="{9354146A-ED3A-4752-A51D-2BF22C54FB63}" presName="tx1" presStyleLbl="revTx" presStyleIdx="3" presStyleCnt="5"/>
      <dgm:spPr/>
    </dgm:pt>
    <dgm:pt modelId="{F19DCDBA-9784-472A-965C-66913C84C117}" type="pres">
      <dgm:prSet presAssocID="{9354146A-ED3A-4752-A51D-2BF22C54FB63}" presName="vert1" presStyleCnt="0"/>
      <dgm:spPr/>
    </dgm:pt>
    <dgm:pt modelId="{466969F2-CCAF-4C27-AF8C-28AF541AE261}" type="pres">
      <dgm:prSet presAssocID="{1AAFBAE6-5FA1-48EB-8A6B-016B35E4B523}" presName="thickLine" presStyleLbl="alignNode1" presStyleIdx="4" presStyleCnt="5"/>
      <dgm:spPr/>
    </dgm:pt>
    <dgm:pt modelId="{C7E09D1F-D7F0-4589-8287-A96F6CC3DD8C}" type="pres">
      <dgm:prSet presAssocID="{1AAFBAE6-5FA1-48EB-8A6B-016B35E4B523}" presName="horz1" presStyleCnt="0"/>
      <dgm:spPr/>
    </dgm:pt>
    <dgm:pt modelId="{22115D95-5238-4380-A733-FC543ED694E1}" type="pres">
      <dgm:prSet presAssocID="{1AAFBAE6-5FA1-48EB-8A6B-016B35E4B523}" presName="tx1" presStyleLbl="revTx" presStyleIdx="4" presStyleCnt="5"/>
      <dgm:spPr/>
    </dgm:pt>
    <dgm:pt modelId="{75798E43-9B5F-4FA0-ACA3-9F68A9502E53}" type="pres">
      <dgm:prSet presAssocID="{1AAFBAE6-5FA1-48EB-8A6B-016B35E4B523}" presName="vert1" presStyleCnt="0"/>
      <dgm:spPr/>
    </dgm:pt>
  </dgm:ptLst>
  <dgm:cxnLst>
    <dgm:cxn modelId="{3CEA7564-0762-4EF6-AA73-D74EBB74ED53}" type="presOf" srcId="{9BF3B789-AF81-40E4-BD85-91693CBB1ADD}" destId="{D23A736E-F230-48C0-A6CD-2CAEB8B707CA}" srcOrd="0" destOrd="0" presId="urn:microsoft.com/office/officeart/2008/layout/LinedList"/>
    <dgm:cxn modelId="{0774C591-3310-46DD-AEAA-1F4A446D7B09}" type="presOf" srcId="{73D00520-E6F1-4BFC-BEB5-44024F44D8CA}" destId="{848D292D-9107-4C44-BF1C-DF7E39B1861A}" srcOrd="0" destOrd="0" presId="urn:microsoft.com/office/officeart/2008/layout/LinedList"/>
    <dgm:cxn modelId="{80272393-64A6-4E01-9E96-7B8EB130DAC8}" srcId="{FABBFB33-EE4A-4E4A-9A77-85356796F08D}" destId="{9BF3B789-AF81-40E4-BD85-91693CBB1ADD}" srcOrd="0" destOrd="0" parTransId="{012DAD2A-5B08-48A3-9107-E644761E2789}" sibTransId="{CEB3AF65-8ABC-455B-9D7A-8EC2465D2D28}"/>
    <dgm:cxn modelId="{D7F2BEA8-3CDF-404A-B249-38B9CE27B9DA}" srcId="{FABBFB33-EE4A-4E4A-9A77-85356796F08D}" destId="{F7BF966E-D3AD-4905-83DE-8828E4E9E395}" srcOrd="1" destOrd="0" parTransId="{B2431559-7937-4F1A-BB19-9A64299916F8}" sibTransId="{1F30AE1A-1AED-4821-9049-86DF45A75B16}"/>
    <dgm:cxn modelId="{6A5095AB-D30E-4B24-89D4-812929E331D3}" type="presOf" srcId="{1AAFBAE6-5FA1-48EB-8A6B-016B35E4B523}" destId="{22115D95-5238-4380-A733-FC543ED694E1}" srcOrd="0" destOrd="0" presId="urn:microsoft.com/office/officeart/2008/layout/LinedList"/>
    <dgm:cxn modelId="{3C5769B8-4B6A-440D-8EEE-6AE65352BAC3}" srcId="{FABBFB33-EE4A-4E4A-9A77-85356796F08D}" destId="{1AAFBAE6-5FA1-48EB-8A6B-016B35E4B523}" srcOrd="4" destOrd="0" parTransId="{18506B8B-29E9-4104-ADB2-A85C37866EF1}" sibTransId="{28D0BD65-4C49-473A-9AAC-8D8B912CC3E9}"/>
    <dgm:cxn modelId="{E91709BA-4569-43CD-8B40-6C5F5B2E12C8}" type="presOf" srcId="{FABBFB33-EE4A-4E4A-9A77-85356796F08D}" destId="{BAC5032E-A282-419F-B30E-FB1678B9F317}" srcOrd="0" destOrd="0" presId="urn:microsoft.com/office/officeart/2008/layout/LinedList"/>
    <dgm:cxn modelId="{A1C21AC7-465B-4027-8407-AB9357BDAFEE}" type="presOf" srcId="{9354146A-ED3A-4752-A51D-2BF22C54FB63}" destId="{4627B946-F1B5-48AB-80E1-D682D616CF7B}" srcOrd="0" destOrd="0" presId="urn:microsoft.com/office/officeart/2008/layout/LinedList"/>
    <dgm:cxn modelId="{E0BE88CA-1C46-4B0B-A790-5133B68DA0C4}" srcId="{FABBFB33-EE4A-4E4A-9A77-85356796F08D}" destId="{9354146A-ED3A-4752-A51D-2BF22C54FB63}" srcOrd="3" destOrd="0" parTransId="{F69063A0-55BE-4A17-AAB8-FA7E963465F2}" sibTransId="{1D4CF63B-C0E9-444F-90B8-1FA4110C4306}"/>
    <dgm:cxn modelId="{BCEA41D5-BCBD-4825-B354-887363F3E0ED}" srcId="{FABBFB33-EE4A-4E4A-9A77-85356796F08D}" destId="{73D00520-E6F1-4BFC-BEB5-44024F44D8CA}" srcOrd="2" destOrd="0" parTransId="{C255AB3D-6127-4924-BF50-A3F5C35418BB}" sibTransId="{5642B336-583E-41F7-9396-44C4B1779C46}"/>
    <dgm:cxn modelId="{804DE4DD-8F0C-4177-A712-85F562E8FF53}" type="presOf" srcId="{F7BF966E-D3AD-4905-83DE-8828E4E9E395}" destId="{5EE1556B-E94A-42CA-9B9D-F5C580AF9E80}" srcOrd="0" destOrd="0" presId="urn:microsoft.com/office/officeart/2008/layout/LinedList"/>
    <dgm:cxn modelId="{F5E6E348-9C10-49F8-A85F-EA51E7FFCC33}" type="presParOf" srcId="{BAC5032E-A282-419F-B30E-FB1678B9F317}" destId="{5F2F0D95-495E-4601-8BB2-7BBB29C502A7}" srcOrd="0" destOrd="0" presId="urn:microsoft.com/office/officeart/2008/layout/LinedList"/>
    <dgm:cxn modelId="{FBF882B8-6285-4794-AE9E-13A623A1249E}" type="presParOf" srcId="{BAC5032E-A282-419F-B30E-FB1678B9F317}" destId="{462954D5-4B22-48C7-9EF5-AB322C464B12}" srcOrd="1" destOrd="0" presId="urn:microsoft.com/office/officeart/2008/layout/LinedList"/>
    <dgm:cxn modelId="{24F0D772-1DFA-45F5-A0AE-EDA5AAD13FA8}" type="presParOf" srcId="{462954D5-4B22-48C7-9EF5-AB322C464B12}" destId="{D23A736E-F230-48C0-A6CD-2CAEB8B707CA}" srcOrd="0" destOrd="0" presId="urn:microsoft.com/office/officeart/2008/layout/LinedList"/>
    <dgm:cxn modelId="{1A242209-2AF0-4767-8F94-C31D2C4BCBB5}" type="presParOf" srcId="{462954D5-4B22-48C7-9EF5-AB322C464B12}" destId="{80A89C3E-5ED1-4927-8E2C-21684589D43B}" srcOrd="1" destOrd="0" presId="urn:microsoft.com/office/officeart/2008/layout/LinedList"/>
    <dgm:cxn modelId="{5E29060B-872D-4084-8BAE-DF91459C65F1}" type="presParOf" srcId="{BAC5032E-A282-419F-B30E-FB1678B9F317}" destId="{E9B5F917-5560-4C70-B400-6BC54EFEB7A1}" srcOrd="2" destOrd="0" presId="urn:microsoft.com/office/officeart/2008/layout/LinedList"/>
    <dgm:cxn modelId="{1C09917F-6825-46D8-B1ED-DD846E6FDC71}" type="presParOf" srcId="{BAC5032E-A282-419F-B30E-FB1678B9F317}" destId="{D9DA886B-75FC-4191-A579-1664C34CBF52}" srcOrd="3" destOrd="0" presId="urn:microsoft.com/office/officeart/2008/layout/LinedList"/>
    <dgm:cxn modelId="{52B8B076-F48E-413D-8B6D-603AB66135AD}" type="presParOf" srcId="{D9DA886B-75FC-4191-A579-1664C34CBF52}" destId="{5EE1556B-E94A-42CA-9B9D-F5C580AF9E80}" srcOrd="0" destOrd="0" presId="urn:microsoft.com/office/officeart/2008/layout/LinedList"/>
    <dgm:cxn modelId="{73357FFE-BD72-4094-AF71-C7FC1AB0BF19}" type="presParOf" srcId="{D9DA886B-75FC-4191-A579-1664C34CBF52}" destId="{28FF46F2-6335-4165-9E60-58924CD16EDE}" srcOrd="1" destOrd="0" presId="urn:microsoft.com/office/officeart/2008/layout/LinedList"/>
    <dgm:cxn modelId="{8E01C838-2CC3-4F19-8223-50D819BE5F71}" type="presParOf" srcId="{BAC5032E-A282-419F-B30E-FB1678B9F317}" destId="{A1436898-96ED-4BA6-A0D4-28A146B3EC8E}" srcOrd="4" destOrd="0" presId="urn:microsoft.com/office/officeart/2008/layout/LinedList"/>
    <dgm:cxn modelId="{6CD9FA90-0A15-414F-92D7-18906491745A}" type="presParOf" srcId="{BAC5032E-A282-419F-B30E-FB1678B9F317}" destId="{076B8CE5-FDE3-441C-9295-E78B43F9C400}" srcOrd="5" destOrd="0" presId="urn:microsoft.com/office/officeart/2008/layout/LinedList"/>
    <dgm:cxn modelId="{87CA0E18-B9F4-4DC1-B65D-A00A50ECD738}" type="presParOf" srcId="{076B8CE5-FDE3-441C-9295-E78B43F9C400}" destId="{848D292D-9107-4C44-BF1C-DF7E39B1861A}" srcOrd="0" destOrd="0" presId="urn:microsoft.com/office/officeart/2008/layout/LinedList"/>
    <dgm:cxn modelId="{D40757E0-6E23-4E55-844F-5AB51A674C43}" type="presParOf" srcId="{076B8CE5-FDE3-441C-9295-E78B43F9C400}" destId="{48D17C2A-07D0-4B0D-8F5D-C3C31C8E0300}" srcOrd="1" destOrd="0" presId="urn:microsoft.com/office/officeart/2008/layout/LinedList"/>
    <dgm:cxn modelId="{3B1155A9-E3F3-460F-AC82-0AC51B499D63}" type="presParOf" srcId="{BAC5032E-A282-419F-B30E-FB1678B9F317}" destId="{481AB5B0-FDB2-48DE-86A7-32DAF658A5E7}" srcOrd="6" destOrd="0" presId="urn:microsoft.com/office/officeart/2008/layout/LinedList"/>
    <dgm:cxn modelId="{1E65BBFB-9FE5-4440-BE52-76C95F33B616}" type="presParOf" srcId="{BAC5032E-A282-419F-B30E-FB1678B9F317}" destId="{421B4FAF-486A-418A-AEF8-00856A17C238}" srcOrd="7" destOrd="0" presId="urn:microsoft.com/office/officeart/2008/layout/LinedList"/>
    <dgm:cxn modelId="{D0DD152C-1A22-4FBB-8F45-7EAAB132F46B}" type="presParOf" srcId="{421B4FAF-486A-418A-AEF8-00856A17C238}" destId="{4627B946-F1B5-48AB-80E1-D682D616CF7B}" srcOrd="0" destOrd="0" presId="urn:microsoft.com/office/officeart/2008/layout/LinedList"/>
    <dgm:cxn modelId="{62078BDD-F6B0-4464-A7E1-4FC31471AA22}" type="presParOf" srcId="{421B4FAF-486A-418A-AEF8-00856A17C238}" destId="{F19DCDBA-9784-472A-965C-66913C84C117}" srcOrd="1" destOrd="0" presId="urn:microsoft.com/office/officeart/2008/layout/LinedList"/>
    <dgm:cxn modelId="{2BCC363E-A1FC-480B-9B4A-5CE4E89F7E3A}" type="presParOf" srcId="{BAC5032E-A282-419F-B30E-FB1678B9F317}" destId="{466969F2-CCAF-4C27-AF8C-28AF541AE261}" srcOrd="8" destOrd="0" presId="urn:microsoft.com/office/officeart/2008/layout/LinedList"/>
    <dgm:cxn modelId="{35E35C14-AF93-4701-B729-DA878AEE5188}" type="presParOf" srcId="{BAC5032E-A282-419F-B30E-FB1678B9F317}" destId="{C7E09D1F-D7F0-4589-8287-A96F6CC3DD8C}" srcOrd="9" destOrd="0" presId="urn:microsoft.com/office/officeart/2008/layout/LinedList"/>
    <dgm:cxn modelId="{89BCCB02-A77D-4ECC-BD02-E6E01A3B3F2C}" type="presParOf" srcId="{C7E09D1F-D7F0-4589-8287-A96F6CC3DD8C}" destId="{22115D95-5238-4380-A733-FC543ED694E1}" srcOrd="0" destOrd="0" presId="urn:microsoft.com/office/officeart/2008/layout/LinedList"/>
    <dgm:cxn modelId="{E052E409-B9FD-4C4E-892C-5EC1F6B2C318}" type="presParOf" srcId="{C7E09D1F-D7F0-4589-8287-A96F6CC3DD8C}" destId="{75798E43-9B5F-4FA0-ACA3-9F68A9502E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887DED-1808-446F-B3BE-186C77C7EB4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0B2BDEA-7BBC-4950-B47C-3BB90DB7D676}">
      <dgm:prSet custT="1"/>
      <dgm:spPr/>
      <dgm:t>
        <a:bodyPr/>
        <a:lstStyle/>
        <a:p>
          <a:pPr>
            <a:lnSpc>
              <a:spcPct val="100000"/>
            </a:lnSpc>
          </a:pPr>
          <a:r>
            <a:rPr lang="en-US" sz="1600"/>
            <a:t>Please chat your question into the Q &amp; A window or raise your hand and you will be called on to unmute yourself. Please remember to introduce. </a:t>
          </a:r>
        </a:p>
      </dgm:t>
    </dgm:pt>
    <dgm:pt modelId="{46DD538D-9ED2-4650-B508-0134B1668435}" type="parTrans" cxnId="{C029838C-B50F-426D-81A6-F1B88A83BBF8}">
      <dgm:prSet/>
      <dgm:spPr/>
      <dgm:t>
        <a:bodyPr/>
        <a:lstStyle/>
        <a:p>
          <a:endParaRPr lang="en-US"/>
        </a:p>
      </dgm:t>
    </dgm:pt>
    <dgm:pt modelId="{A4185DEE-85C6-4680-AA6C-A7BF4A4E7445}" type="sibTrans" cxnId="{C029838C-B50F-426D-81A6-F1B88A83BBF8}">
      <dgm:prSet/>
      <dgm:spPr/>
      <dgm:t>
        <a:bodyPr/>
        <a:lstStyle/>
        <a:p>
          <a:endParaRPr lang="en-US"/>
        </a:p>
      </dgm:t>
    </dgm:pt>
    <dgm:pt modelId="{4B34D036-B350-40D6-BF3C-1DF6212A8930}">
      <dgm:prSet/>
      <dgm:spPr/>
      <dgm:t>
        <a:bodyPr/>
        <a:lstStyle/>
        <a:p>
          <a:pPr>
            <a:lnSpc>
              <a:spcPct val="100000"/>
            </a:lnSpc>
          </a:pPr>
          <a:r>
            <a:rPr lang="en-US"/>
            <a:t>Keep questions under 2 minutes to allow time for others.</a:t>
          </a:r>
        </a:p>
      </dgm:t>
    </dgm:pt>
    <dgm:pt modelId="{A60030E7-7657-4EEA-84A2-663A011E15C2}" type="parTrans" cxnId="{6EEE7AC4-9F1B-4172-B1DE-8F4F457E0D4D}">
      <dgm:prSet/>
      <dgm:spPr/>
      <dgm:t>
        <a:bodyPr/>
        <a:lstStyle/>
        <a:p>
          <a:endParaRPr lang="en-US"/>
        </a:p>
      </dgm:t>
    </dgm:pt>
    <dgm:pt modelId="{1624A06D-9F42-450D-A6AB-4F8086F262BC}" type="sibTrans" cxnId="{6EEE7AC4-9F1B-4172-B1DE-8F4F457E0D4D}">
      <dgm:prSet/>
      <dgm:spPr/>
      <dgm:t>
        <a:bodyPr/>
        <a:lstStyle/>
        <a:p>
          <a:endParaRPr lang="en-US"/>
        </a:p>
      </dgm:t>
    </dgm:pt>
    <dgm:pt modelId="{AEA8E8FF-3FD4-4599-BD40-C2564327876F}">
      <dgm:prSet/>
      <dgm:spPr/>
      <dgm:t>
        <a:bodyPr/>
        <a:lstStyle/>
        <a:p>
          <a:pPr>
            <a:lnSpc>
              <a:spcPct val="100000"/>
            </a:lnSpc>
          </a:pPr>
          <a:r>
            <a:rPr lang="en-US"/>
            <a:t>Note that our official response will be given in writing and posted on the GFO webpage.</a:t>
          </a:r>
        </a:p>
      </dgm:t>
    </dgm:pt>
    <dgm:pt modelId="{BAA4A52A-3D63-4384-9C3D-15E2558CDA96}" type="parTrans" cxnId="{93282FC1-3833-4A34-8468-C5A56B22ED83}">
      <dgm:prSet/>
      <dgm:spPr/>
      <dgm:t>
        <a:bodyPr/>
        <a:lstStyle/>
        <a:p>
          <a:endParaRPr lang="en-US"/>
        </a:p>
      </dgm:t>
    </dgm:pt>
    <dgm:pt modelId="{B07786FD-0929-44B2-8F16-F94AAAE70210}" type="sibTrans" cxnId="{93282FC1-3833-4A34-8468-C5A56B22ED83}">
      <dgm:prSet/>
      <dgm:spPr/>
      <dgm:t>
        <a:bodyPr/>
        <a:lstStyle/>
        <a:p>
          <a:endParaRPr lang="en-US"/>
        </a:p>
      </dgm:t>
    </dgm:pt>
    <dgm:pt modelId="{B1569E63-47EA-4CD9-B189-C24FAA2669E1}" type="pres">
      <dgm:prSet presAssocID="{99887DED-1808-446F-B3BE-186C77C7EB48}" presName="root" presStyleCnt="0">
        <dgm:presLayoutVars>
          <dgm:dir/>
          <dgm:resizeHandles val="exact"/>
        </dgm:presLayoutVars>
      </dgm:prSet>
      <dgm:spPr/>
    </dgm:pt>
    <dgm:pt modelId="{CC6658CA-74BD-4D3A-A22B-93B14964A8C2}" type="pres">
      <dgm:prSet presAssocID="{C0B2BDEA-7BBC-4950-B47C-3BB90DB7D676}" presName="compNode" presStyleCnt="0"/>
      <dgm:spPr/>
    </dgm:pt>
    <dgm:pt modelId="{381484AF-4D83-438E-915C-1EDBBA035AF0}" type="pres">
      <dgm:prSet presAssocID="{C0B2BDEA-7BBC-4950-B47C-3BB90DB7D6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E697359A-C60B-439F-A601-A1925C773FD5}" type="pres">
      <dgm:prSet presAssocID="{C0B2BDEA-7BBC-4950-B47C-3BB90DB7D676}" presName="spaceRect" presStyleCnt="0"/>
      <dgm:spPr/>
    </dgm:pt>
    <dgm:pt modelId="{79EF7A22-803C-408F-8F59-10675978527C}" type="pres">
      <dgm:prSet presAssocID="{C0B2BDEA-7BBC-4950-B47C-3BB90DB7D676}" presName="textRect" presStyleLbl="revTx" presStyleIdx="0" presStyleCnt="3">
        <dgm:presLayoutVars>
          <dgm:chMax val="1"/>
          <dgm:chPref val="1"/>
        </dgm:presLayoutVars>
      </dgm:prSet>
      <dgm:spPr/>
    </dgm:pt>
    <dgm:pt modelId="{C0FD61EE-82D6-4E97-8B93-4983F7ACF3FF}" type="pres">
      <dgm:prSet presAssocID="{A4185DEE-85C6-4680-AA6C-A7BF4A4E7445}" presName="sibTrans" presStyleCnt="0"/>
      <dgm:spPr/>
    </dgm:pt>
    <dgm:pt modelId="{BD872290-C00D-4F0B-89A3-51F41E45D3AA}" type="pres">
      <dgm:prSet presAssocID="{4B34D036-B350-40D6-BF3C-1DF6212A8930}" presName="compNode" presStyleCnt="0"/>
      <dgm:spPr/>
    </dgm:pt>
    <dgm:pt modelId="{F9FEB66F-4000-4657-A3E2-675AD3E94D42}" type="pres">
      <dgm:prSet presAssocID="{4B34D036-B350-40D6-BF3C-1DF6212A89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7DA0F4D4-4ED7-4BB9-982C-7C8E5FF99DF4}" type="pres">
      <dgm:prSet presAssocID="{4B34D036-B350-40D6-BF3C-1DF6212A8930}" presName="spaceRect" presStyleCnt="0"/>
      <dgm:spPr/>
    </dgm:pt>
    <dgm:pt modelId="{C40C6699-5A12-4DAD-B008-A82E9FAA09FD}" type="pres">
      <dgm:prSet presAssocID="{4B34D036-B350-40D6-BF3C-1DF6212A8930}" presName="textRect" presStyleLbl="revTx" presStyleIdx="1" presStyleCnt="3">
        <dgm:presLayoutVars>
          <dgm:chMax val="1"/>
          <dgm:chPref val="1"/>
        </dgm:presLayoutVars>
      </dgm:prSet>
      <dgm:spPr/>
    </dgm:pt>
    <dgm:pt modelId="{92E16918-98B8-43C1-9B0C-6E77B9D78577}" type="pres">
      <dgm:prSet presAssocID="{1624A06D-9F42-450D-A6AB-4F8086F262BC}" presName="sibTrans" presStyleCnt="0"/>
      <dgm:spPr/>
    </dgm:pt>
    <dgm:pt modelId="{E95E8298-B70A-4668-B05A-C32C4CF61837}" type="pres">
      <dgm:prSet presAssocID="{AEA8E8FF-3FD4-4599-BD40-C2564327876F}" presName="compNode" presStyleCnt="0"/>
      <dgm:spPr/>
    </dgm:pt>
    <dgm:pt modelId="{1740D3B7-17E0-46D7-B0BD-1E5F2E16A989}" type="pres">
      <dgm:prSet presAssocID="{AEA8E8FF-3FD4-4599-BD40-C256432787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8BA7F15C-D0FB-48C4-9022-3D0AE8A914EB}" type="pres">
      <dgm:prSet presAssocID="{AEA8E8FF-3FD4-4599-BD40-C2564327876F}" presName="spaceRect" presStyleCnt="0"/>
      <dgm:spPr/>
    </dgm:pt>
    <dgm:pt modelId="{2F5BC2DF-8B41-4E3B-BDF1-11BCC249165D}" type="pres">
      <dgm:prSet presAssocID="{AEA8E8FF-3FD4-4599-BD40-C2564327876F}" presName="textRect" presStyleLbl="revTx" presStyleIdx="2" presStyleCnt="3">
        <dgm:presLayoutVars>
          <dgm:chMax val="1"/>
          <dgm:chPref val="1"/>
        </dgm:presLayoutVars>
      </dgm:prSet>
      <dgm:spPr/>
    </dgm:pt>
  </dgm:ptLst>
  <dgm:cxnLst>
    <dgm:cxn modelId="{10659201-7136-416A-8A88-7944CAAC61AF}" type="presOf" srcId="{C0B2BDEA-7BBC-4950-B47C-3BB90DB7D676}" destId="{79EF7A22-803C-408F-8F59-10675978527C}" srcOrd="0" destOrd="0" presId="urn:microsoft.com/office/officeart/2018/2/layout/IconLabelList"/>
    <dgm:cxn modelId="{C5E14005-9B7B-413C-96D6-008C6C30ED38}" type="presOf" srcId="{99887DED-1808-446F-B3BE-186C77C7EB48}" destId="{B1569E63-47EA-4CD9-B189-C24FAA2669E1}" srcOrd="0" destOrd="0" presId="urn:microsoft.com/office/officeart/2018/2/layout/IconLabelList"/>
    <dgm:cxn modelId="{A4A7072D-77B9-4F4D-8183-ABADEDC15147}" type="presOf" srcId="{AEA8E8FF-3FD4-4599-BD40-C2564327876F}" destId="{2F5BC2DF-8B41-4E3B-BDF1-11BCC249165D}" srcOrd="0" destOrd="0" presId="urn:microsoft.com/office/officeart/2018/2/layout/IconLabelList"/>
    <dgm:cxn modelId="{C029838C-B50F-426D-81A6-F1B88A83BBF8}" srcId="{99887DED-1808-446F-B3BE-186C77C7EB48}" destId="{C0B2BDEA-7BBC-4950-B47C-3BB90DB7D676}" srcOrd="0" destOrd="0" parTransId="{46DD538D-9ED2-4650-B508-0134B1668435}" sibTransId="{A4185DEE-85C6-4680-AA6C-A7BF4A4E7445}"/>
    <dgm:cxn modelId="{F7DF9DA5-FC5D-462F-B93D-7AB02E5CC19B}" type="presOf" srcId="{4B34D036-B350-40D6-BF3C-1DF6212A8930}" destId="{C40C6699-5A12-4DAD-B008-A82E9FAA09FD}" srcOrd="0" destOrd="0" presId="urn:microsoft.com/office/officeart/2018/2/layout/IconLabelList"/>
    <dgm:cxn modelId="{93282FC1-3833-4A34-8468-C5A56B22ED83}" srcId="{99887DED-1808-446F-B3BE-186C77C7EB48}" destId="{AEA8E8FF-3FD4-4599-BD40-C2564327876F}" srcOrd="2" destOrd="0" parTransId="{BAA4A52A-3D63-4384-9C3D-15E2558CDA96}" sibTransId="{B07786FD-0929-44B2-8F16-F94AAAE70210}"/>
    <dgm:cxn modelId="{6EEE7AC4-9F1B-4172-B1DE-8F4F457E0D4D}" srcId="{99887DED-1808-446F-B3BE-186C77C7EB48}" destId="{4B34D036-B350-40D6-BF3C-1DF6212A8930}" srcOrd="1" destOrd="0" parTransId="{A60030E7-7657-4EEA-84A2-663A011E15C2}" sibTransId="{1624A06D-9F42-450D-A6AB-4F8086F262BC}"/>
    <dgm:cxn modelId="{72A0873F-F577-4B52-92AD-645A8BAA8396}" type="presParOf" srcId="{B1569E63-47EA-4CD9-B189-C24FAA2669E1}" destId="{CC6658CA-74BD-4D3A-A22B-93B14964A8C2}" srcOrd="0" destOrd="0" presId="urn:microsoft.com/office/officeart/2018/2/layout/IconLabelList"/>
    <dgm:cxn modelId="{753D39CD-47EB-4CAD-B479-C589D0940800}" type="presParOf" srcId="{CC6658CA-74BD-4D3A-A22B-93B14964A8C2}" destId="{381484AF-4D83-438E-915C-1EDBBA035AF0}" srcOrd="0" destOrd="0" presId="urn:microsoft.com/office/officeart/2018/2/layout/IconLabelList"/>
    <dgm:cxn modelId="{F4D1D4C1-F4B9-4BE1-A739-D3141F883F9E}" type="presParOf" srcId="{CC6658CA-74BD-4D3A-A22B-93B14964A8C2}" destId="{E697359A-C60B-439F-A601-A1925C773FD5}" srcOrd="1" destOrd="0" presId="urn:microsoft.com/office/officeart/2018/2/layout/IconLabelList"/>
    <dgm:cxn modelId="{69F7DE99-11D4-4FC9-A8CC-D25E5195544A}" type="presParOf" srcId="{CC6658CA-74BD-4D3A-A22B-93B14964A8C2}" destId="{79EF7A22-803C-408F-8F59-10675978527C}" srcOrd="2" destOrd="0" presId="urn:microsoft.com/office/officeart/2018/2/layout/IconLabelList"/>
    <dgm:cxn modelId="{7475C928-67CE-4D7C-8A7A-CADBC10EFD21}" type="presParOf" srcId="{B1569E63-47EA-4CD9-B189-C24FAA2669E1}" destId="{C0FD61EE-82D6-4E97-8B93-4983F7ACF3FF}" srcOrd="1" destOrd="0" presId="urn:microsoft.com/office/officeart/2018/2/layout/IconLabelList"/>
    <dgm:cxn modelId="{2814325F-D7DF-4D3E-BDA7-991D23EBBDFA}" type="presParOf" srcId="{B1569E63-47EA-4CD9-B189-C24FAA2669E1}" destId="{BD872290-C00D-4F0B-89A3-51F41E45D3AA}" srcOrd="2" destOrd="0" presId="urn:microsoft.com/office/officeart/2018/2/layout/IconLabelList"/>
    <dgm:cxn modelId="{98DC3F93-87F9-4698-8828-AD1AD13A8039}" type="presParOf" srcId="{BD872290-C00D-4F0B-89A3-51F41E45D3AA}" destId="{F9FEB66F-4000-4657-A3E2-675AD3E94D42}" srcOrd="0" destOrd="0" presId="urn:microsoft.com/office/officeart/2018/2/layout/IconLabelList"/>
    <dgm:cxn modelId="{F2F698AC-1F39-44F9-89EA-48F50903FCE6}" type="presParOf" srcId="{BD872290-C00D-4F0B-89A3-51F41E45D3AA}" destId="{7DA0F4D4-4ED7-4BB9-982C-7C8E5FF99DF4}" srcOrd="1" destOrd="0" presId="urn:microsoft.com/office/officeart/2018/2/layout/IconLabelList"/>
    <dgm:cxn modelId="{C3A93355-CC3F-40E5-8B06-35D1AC245D67}" type="presParOf" srcId="{BD872290-C00D-4F0B-89A3-51F41E45D3AA}" destId="{C40C6699-5A12-4DAD-B008-A82E9FAA09FD}" srcOrd="2" destOrd="0" presId="urn:microsoft.com/office/officeart/2018/2/layout/IconLabelList"/>
    <dgm:cxn modelId="{4ACAB0E9-D0D1-4983-877C-B1DC29AE42F5}" type="presParOf" srcId="{B1569E63-47EA-4CD9-B189-C24FAA2669E1}" destId="{92E16918-98B8-43C1-9B0C-6E77B9D78577}" srcOrd="3" destOrd="0" presId="urn:microsoft.com/office/officeart/2018/2/layout/IconLabelList"/>
    <dgm:cxn modelId="{8D27159D-A164-44BF-9DDB-016D49C8DD3D}" type="presParOf" srcId="{B1569E63-47EA-4CD9-B189-C24FAA2669E1}" destId="{E95E8298-B70A-4668-B05A-C32C4CF61837}" srcOrd="4" destOrd="0" presId="urn:microsoft.com/office/officeart/2018/2/layout/IconLabelList"/>
    <dgm:cxn modelId="{9FA350AF-4DBB-4C3D-AD4D-BA111290E8A8}" type="presParOf" srcId="{E95E8298-B70A-4668-B05A-C32C4CF61837}" destId="{1740D3B7-17E0-46D7-B0BD-1E5F2E16A989}" srcOrd="0" destOrd="0" presId="urn:microsoft.com/office/officeart/2018/2/layout/IconLabelList"/>
    <dgm:cxn modelId="{C27162FF-802F-43A8-97E8-958F1E7C9F90}" type="presParOf" srcId="{E95E8298-B70A-4668-B05A-C32C4CF61837}" destId="{8BA7F15C-D0FB-48C4-9022-3D0AE8A914EB}" srcOrd="1" destOrd="0" presId="urn:microsoft.com/office/officeart/2018/2/layout/IconLabelList"/>
    <dgm:cxn modelId="{E399E0FE-8CED-4EB7-8FF5-2A41CED21602}" type="presParOf" srcId="{E95E8298-B70A-4668-B05A-C32C4CF61837}" destId="{2F5BC2DF-8B41-4E3B-BDF1-11BCC249165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32B10-79BE-4AF7-AA14-2CC6AE6EFB1D}">
      <dsp:nvSpPr>
        <dsp:cNvPr id="0" name=""/>
        <dsp:cNvSpPr/>
      </dsp:nvSpPr>
      <dsp:spPr>
        <a:xfrm>
          <a:off x="0" y="1879"/>
          <a:ext cx="995397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A1D8A-993F-4CB2-88D2-2C3A75F1A5F4}">
      <dsp:nvSpPr>
        <dsp:cNvPr id="0" name=""/>
        <dsp:cNvSpPr/>
      </dsp:nvSpPr>
      <dsp:spPr>
        <a:xfrm>
          <a:off x="0" y="1879"/>
          <a:ext cx="9953978" cy="12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Survey responses will be summarized anonymously to track attendance of underrepresented groups in our workshops for public reporting purposes. </a:t>
          </a:r>
        </a:p>
      </dsp:txBody>
      <dsp:txXfrm>
        <a:off x="0" y="1879"/>
        <a:ext cx="9953978" cy="1281698"/>
      </dsp:txXfrm>
    </dsp:sp>
    <dsp:sp modelId="{4B0D35F0-1A7F-4BD3-AF32-0F6AAF7CC005}">
      <dsp:nvSpPr>
        <dsp:cNvPr id="0" name=""/>
        <dsp:cNvSpPr/>
      </dsp:nvSpPr>
      <dsp:spPr>
        <a:xfrm>
          <a:off x="0" y="1283577"/>
          <a:ext cx="995397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3E93C5-112D-4AB4-8AD8-95FC69682E2A}">
      <dsp:nvSpPr>
        <dsp:cNvPr id="0" name=""/>
        <dsp:cNvSpPr/>
      </dsp:nvSpPr>
      <dsp:spPr>
        <a:xfrm>
          <a:off x="0" y="1283577"/>
          <a:ext cx="9953978" cy="12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Online participants, please use this link:</a:t>
          </a:r>
          <a:br>
            <a:rPr lang="en-US" sz="2700" kern="1200">
              <a:latin typeface="Arial" panose="020B0604020202020204" pitchFamily="34" charset="0"/>
              <a:cs typeface="Arial" panose="020B0604020202020204" pitchFamily="34" charset="0"/>
            </a:rPr>
          </a:br>
          <a:r>
            <a:rPr lang="en-US" sz="2700" kern="1200">
              <a:latin typeface="Arial" panose="020B0604020202020204" pitchFamily="34" charset="0"/>
              <a:cs typeface="Arial" panose="020B0604020202020204" pitchFamily="34" charset="0"/>
              <a:hlinkClick xmlns:r="http://schemas.openxmlformats.org/officeDocument/2006/relationships" r:id="rId1"/>
            </a:rPr>
            <a:t>https://forms.office.com/g/WFivqiCLkq</a:t>
          </a:r>
          <a:endParaRPr lang="en-US" sz="2700" kern="1200">
            <a:solidFill>
              <a:srgbClr val="0070C0"/>
            </a:solidFill>
            <a:latin typeface="Arial" panose="020B0604020202020204" pitchFamily="34" charset="0"/>
            <a:cs typeface="Arial" panose="020B0604020202020204" pitchFamily="34" charset="0"/>
          </a:endParaRPr>
        </a:p>
      </dsp:txBody>
      <dsp:txXfrm>
        <a:off x="0" y="1283577"/>
        <a:ext cx="9953978" cy="1281698"/>
      </dsp:txXfrm>
    </dsp:sp>
    <dsp:sp modelId="{D86394D8-8748-4BB0-BEA1-845253985013}">
      <dsp:nvSpPr>
        <dsp:cNvPr id="0" name=""/>
        <dsp:cNvSpPr/>
      </dsp:nvSpPr>
      <dsp:spPr>
        <a:xfrm>
          <a:off x="0" y="2565276"/>
          <a:ext cx="995397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5D1EA-AE57-4D3F-B13A-DAEAA458C33C}">
      <dsp:nvSpPr>
        <dsp:cNvPr id="0" name=""/>
        <dsp:cNvSpPr/>
      </dsp:nvSpPr>
      <dsp:spPr>
        <a:xfrm>
          <a:off x="0" y="2565276"/>
          <a:ext cx="9953978" cy="12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Thanks!</a:t>
          </a:r>
        </a:p>
      </dsp:txBody>
      <dsp:txXfrm>
        <a:off x="0" y="2565276"/>
        <a:ext cx="9953978" cy="1281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37EB-8D65-43FB-8CB2-DFB1C7BF8BA4}">
      <dsp:nvSpPr>
        <dsp:cNvPr id="0" name=""/>
        <dsp:cNvSpPr/>
      </dsp:nvSpPr>
      <dsp:spPr>
        <a:xfrm>
          <a:off x="2149202" y="2352"/>
          <a:ext cx="8596810" cy="103204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802" tIns="262140" rIns="166802" bIns="262140" numCol="1" spcCol="1270" anchor="ctr" anchorCtr="0">
          <a:noAutofit/>
        </a:bodyPr>
        <a:lstStyle/>
        <a:p>
          <a:pPr marL="0" lvl="0" indent="0" algn="l" defTabSz="622300">
            <a:lnSpc>
              <a:spcPct val="90000"/>
            </a:lnSpc>
            <a:spcBef>
              <a:spcPct val="0"/>
            </a:spcBef>
            <a:spcAft>
              <a:spcPct val="35000"/>
            </a:spcAft>
            <a:buNone/>
          </a:pPr>
          <a:r>
            <a:rPr lang="en-US" sz="1400" i="1" kern="1200"/>
            <a:t>Reduce GHG emissions to 1990 levels by 2020</a:t>
          </a:r>
          <a:r>
            <a:rPr lang="en-US" sz="1400" kern="1200"/>
            <a:t>.</a:t>
          </a:r>
        </a:p>
      </dsp:txBody>
      <dsp:txXfrm>
        <a:off x="2149202" y="2352"/>
        <a:ext cx="8596810" cy="1032046"/>
      </dsp:txXfrm>
    </dsp:sp>
    <dsp:sp modelId="{A063CECD-9E3B-435C-913A-9A848CA2DEBA}">
      <dsp:nvSpPr>
        <dsp:cNvPr id="0" name=""/>
        <dsp:cNvSpPr/>
      </dsp:nvSpPr>
      <dsp:spPr>
        <a:xfrm>
          <a:off x="0" y="2352"/>
          <a:ext cx="2149202" cy="10320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29" tIns="101943" rIns="113729" bIns="101943" numCol="1" spcCol="1270" anchor="ctr" anchorCtr="0">
          <a:noAutofit/>
        </a:bodyPr>
        <a:lstStyle/>
        <a:p>
          <a:pPr marL="0" lvl="0" indent="0" algn="ctr" defTabSz="666750">
            <a:lnSpc>
              <a:spcPct val="90000"/>
            </a:lnSpc>
            <a:spcBef>
              <a:spcPct val="0"/>
            </a:spcBef>
            <a:spcAft>
              <a:spcPct val="35000"/>
            </a:spcAft>
            <a:buNone/>
          </a:pPr>
          <a:r>
            <a:rPr lang="en-US" sz="1500" i="1" kern="1200">
              <a:solidFill>
                <a:schemeClr val="bg2"/>
              </a:solidFill>
            </a:rPr>
            <a:t> </a:t>
          </a:r>
          <a:r>
            <a:rPr lang="en-US" sz="1500" i="0" kern="1200">
              <a:solidFill>
                <a:schemeClr val="bg2"/>
              </a:solidFill>
            </a:rPr>
            <a:t>AB 32 (Nunez, 2006)</a:t>
          </a:r>
          <a:r>
            <a:rPr lang="en-US" sz="1500" i="1" kern="1200">
              <a:solidFill>
                <a:schemeClr val="bg2"/>
              </a:solidFill>
            </a:rPr>
            <a:t> </a:t>
          </a:r>
        </a:p>
      </dsp:txBody>
      <dsp:txXfrm>
        <a:off x="0" y="2352"/>
        <a:ext cx="2149202" cy="1032046"/>
      </dsp:txXfrm>
    </dsp:sp>
    <dsp:sp modelId="{D5F6A5B2-EE56-42DC-B8D5-003E363A4579}">
      <dsp:nvSpPr>
        <dsp:cNvPr id="0" name=""/>
        <dsp:cNvSpPr/>
      </dsp:nvSpPr>
      <dsp:spPr>
        <a:xfrm>
          <a:off x="2149202" y="1096321"/>
          <a:ext cx="8596810" cy="103204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802" tIns="262140" rIns="166802" bIns="262140" numCol="1" spcCol="1270" anchor="ctr" anchorCtr="0">
          <a:noAutofit/>
        </a:bodyPr>
        <a:lstStyle/>
        <a:p>
          <a:pPr marL="0" lvl="0" indent="0" algn="l" defTabSz="622300">
            <a:lnSpc>
              <a:spcPct val="90000"/>
            </a:lnSpc>
            <a:spcBef>
              <a:spcPct val="0"/>
            </a:spcBef>
            <a:spcAft>
              <a:spcPct val="35000"/>
            </a:spcAft>
            <a:buNone/>
          </a:pPr>
          <a:r>
            <a:rPr lang="en-US" sz="1400" kern="1200"/>
            <a:t>40% GHG reduction by 2030.</a:t>
          </a:r>
        </a:p>
      </dsp:txBody>
      <dsp:txXfrm>
        <a:off x="2149202" y="1096321"/>
        <a:ext cx="8596810" cy="1032046"/>
      </dsp:txXfrm>
    </dsp:sp>
    <dsp:sp modelId="{B7478486-0A61-444F-AEA4-55E8329CBEEC}">
      <dsp:nvSpPr>
        <dsp:cNvPr id="0" name=""/>
        <dsp:cNvSpPr/>
      </dsp:nvSpPr>
      <dsp:spPr>
        <a:xfrm>
          <a:off x="0" y="1096321"/>
          <a:ext cx="2149202" cy="10320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29" tIns="101943" rIns="113729" bIns="101943"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2"/>
              </a:solidFill>
            </a:rPr>
            <a:t>SB 32 (Pavley, 2016)</a:t>
          </a:r>
        </a:p>
      </dsp:txBody>
      <dsp:txXfrm>
        <a:off x="0" y="1096321"/>
        <a:ext cx="2149202" cy="1032046"/>
      </dsp:txXfrm>
    </dsp:sp>
    <dsp:sp modelId="{BE25C62A-7BA9-4A30-BD3A-28D6337B231D}">
      <dsp:nvSpPr>
        <dsp:cNvPr id="0" name=""/>
        <dsp:cNvSpPr/>
      </dsp:nvSpPr>
      <dsp:spPr>
        <a:xfrm>
          <a:off x="2149202" y="2190291"/>
          <a:ext cx="8596810" cy="103204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802" tIns="262140" rIns="166802" bIns="262140" numCol="1" spcCol="1270" anchor="ctr" anchorCtr="0">
          <a:noAutofit/>
        </a:bodyPr>
        <a:lstStyle/>
        <a:p>
          <a:pPr marL="0" lvl="0" indent="0" algn="l" defTabSz="622300">
            <a:lnSpc>
              <a:spcPct val="90000"/>
            </a:lnSpc>
            <a:spcBef>
              <a:spcPct val="0"/>
            </a:spcBef>
            <a:spcAft>
              <a:spcPct val="35000"/>
            </a:spcAft>
            <a:buNone/>
          </a:pPr>
          <a:r>
            <a:rPr lang="en-US" sz="1400" i="1" kern="1200"/>
            <a:t>100% clean electricity by 2045.</a:t>
          </a:r>
        </a:p>
      </dsp:txBody>
      <dsp:txXfrm>
        <a:off x="2149202" y="2190291"/>
        <a:ext cx="8596810" cy="1032046"/>
      </dsp:txXfrm>
    </dsp:sp>
    <dsp:sp modelId="{EDB73BD5-EA7B-4178-BC44-F403477C5713}">
      <dsp:nvSpPr>
        <dsp:cNvPr id="0" name=""/>
        <dsp:cNvSpPr/>
      </dsp:nvSpPr>
      <dsp:spPr>
        <a:xfrm>
          <a:off x="0" y="2190291"/>
          <a:ext cx="2149202" cy="10320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29" tIns="101943" rIns="113729" bIns="101943"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2"/>
              </a:solidFill>
            </a:rPr>
            <a:t>SB 100 (de León, 2018)</a:t>
          </a:r>
        </a:p>
      </dsp:txBody>
      <dsp:txXfrm>
        <a:off x="0" y="2190291"/>
        <a:ext cx="2149202" cy="1032046"/>
      </dsp:txXfrm>
    </dsp:sp>
    <dsp:sp modelId="{F914383E-C888-421D-874C-18B5FC1756C1}">
      <dsp:nvSpPr>
        <dsp:cNvPr id="0" name=""/>
        <dsp:cNvSpPr/>
      </dsp:nvSpPr>
      <dsp:spPr>
        <a:xfrm>
          <a:off x="2149202" y="3284261"/>
          <a:ext cx="8596810" cy="103204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802" tIns="262140" rIns="166802" bIns="262140" numCol="1" spcCol="1270" anchor="ctr" anchorCtr="0">
          <a:noAutofit/>
        </a:bodyPr>
        <a:lstStyle/>
        <a:p>
          <a:pPr marL="0" lvl="0" indent="0" algn="l" defTabSz="488950">
            <a:lnSpc>
              <a:spcPct val="90000"/>
            </a:lnSpc>
            <a:spcBef>
              <a:spcPct val="0"/>
            </a:spcBef>
            <a:spcAft>
              <a:spcPct val="35000"/>
            </a:spcAft>
            <a:buNone/>
          </a:pPr>
          <a:endParaRPr lang="en-US" sz="1100" kern="1200"/>
        </a:p>
        <a:p>
          <a:pPr marL="0" lvl="0" indent="0" algn="l" defTabSz="622300">
            <a:lnSpc>
              <a:spcPct val="90000"/>
            </a:lnSpc>
            <a:spcBef>
              <a:spcPct val="0"/>
            </a:spcBef>
            <a:spcAft>
              <a:spcPct val="35000"/>
            </a:spcAft>
            <a:buNone/>
          </a:pPr>
          <a:r>
            <a:rPr lang="en-US" sz="1400" kern="1200"/>
            <a:t>Include non-energy benefits in decisions.</a:t>
          </a:r>
        </a:p>
      </dsp:txBody>
      <dsp:txXfrm>
        <a:off x="2149202" y="3284261"/>
        <a:ext cx="8596810" cy="1032046"/>
      </dsp:txXfrm>
    </dsp:sp>
    <dsp:sp modelId="{AAAB13FD-EFA3-46C7-85E1-4F48D6B96DAC}">
      <dsp:nvSpPr>
        <dsp:cNvPr id="0" name=""/>
        <dsp:cNvSpPr/>
      </dsp:nvSpPr>
      <dsp:spPr>
        <a:xfrm>
          <a:off x="0" y="3284261"/>
          <a:ext cx="2149202" cy="10320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29" tIns="101943" rIns="113729" bIns="101943"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2"/>
              </a:solidFill>
            </a:rPr>
            <a:t>Order Instituting Informational Proceeding on Non-Energy Impacts (NEI) (CEC, 2024)</a:t>
          </a:r>
        </a:p>
      </dsp:txBody>
      <dsp:txXfrm>
        <a:off x="0" y="3284261"/>
        <a:ext cx="2149202" cy="1032046"/>
      </dsp:txXfrm>
    </dsp:sp>
    <dsp:sp modelId="{E13488A4-A3DD-4C12-A434-D318984B0121}">
      <dsp:nvSpPr>
        <dsp:cNvPr id="0" name=""/>
        <dsp:cNvSpPr/>
      </dsp:nvSpPr>
      <dsp:spPr>
        <a:xfrm>
          <a:off x="2149202" y="4378230"/>
          <a:ext cx="8596810" cy="103204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802" tIns="262140" rIns="166802" bIns="262140" numCol="1" spcCol="1270" anchor="ctr" anchorCtr="0">
          <a:noAutofit/>
        </a:bodyPr>
        <a:lstStyle/>
        <a:p>
          <a:pPr marL="0" lvl="0" indent="0" algn="l" defTabSz="622300">
            <a:lnSpc>
              <a:spcPct val="90000"/>
            </a:lnSpc>
            <a:spcBef>
              <a:spcPct val="0"/>
            </a:spcBef>
            <a:spcAft>
              <a:spcPct val="35000"/>
            </a:spcAft>
            <a:buNone/>
          </a:pPr>
          <a:endParaRPr lang="en-US" sz="1400" kern="1200"/>
        </a:p>
        <a:p>
          <a:pPr marL="0" lvl="0" indent="0" algn="l" defTabSz="622300">
            <a:lnSpc>
              <a:spcPct val="90000"/>
            </a:lnSpc>
            <a:spcBef>
              <a:spcPct val="0"/>
            </a:spcBef>
            <a:spcAft>
              <a:spcPct val="35000"/>
            </a:spcAft>
            <a:buNone/>
          </a:pPr>
          <a:r>
            <a:rPr lang="en-US" sz="1400" kern="1200"/>
            <a:t>Emphasizes to understand health benefits of building decarbonization.</a:t>
          </a:r>
        </a:p>
      </dsp:txBody>
      <dsp:txXfrm>
        <a:off x="2149202" y="4378230"/>
        <a:ext cx="8596810" cy="1032046"/>
      </dsp:txXfrm>
    </dsp:sp>
    <dsp:sp modelId="{12B0D9CC-8737-4688-BD1C-6706DCC33479}">
      <dsp:nvSpPr>
        <dsp:cNvPr id="0" name=""/>
        <dsp:cNvSpPr/>
      </dsp:nvSpPr>
      <dsp:spPr>
        <a:xfrm>
          <a:off x="0" y="4378230"/>
          <a:ext cx="2149202" cy="10320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29" tIns="101943" rIns="113729" bIns="101943"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2"/>
              </a:solidFill>
            </a:rPr>
            <a:t>2025 California Building Energy Action Plan  (CEC, 2025)</a:t>
          </a:r>
        </a:p>
      </dsp:txBody>
      <dsp:txXfrm>
        <a:off x="0" y="4378230"/>
        <a:ext cx="2149202" cy="1032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37B7-133A-4E95-A72B-018C6F748922}">
      <dsp:nvSpPr>
        <dsp:cNvPr id="0" name=""/>
        <dsp:cNvSpPr/>
      </dsp:nvSpPr>
      <dsp:spPr>
        <a:xfrm>
          <a:off x="0" y="629"/>
          <a:ext cx="10496550" cy="147188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AC85423A-5106-4295-BC35-645B8BB886AE}">
      <dsp:nvSpPr>
        <dsp:cNvPr id="0" name=""/>
        <dsp:cNvSpPr/>
      </dsp:nvSpPr>
      <dsp:spPr>
        <a:xfrm>
          <a:off x="445246" y="331803"/>
          <a:ext cx="809538" cy="8095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5C922-004D-4B04-B266-A9CF60642BEB}">
      <dsp:nvSpPr>
        <dsp:cNvPr id="0" name=""/>
        <dsp:cNvSpPr/>
      </dsp:nvSpPr>
      <dsp:spPr>
        <a:xfrm>
          <a:off x="1700030" y="629"/>
          <a:ext cx="8796519" cy="1471887"/>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5775" tIns="155775" rIns="155775" bIns="155775" numCol="1" spcCol="1270" anchor="ctr" anchorCtr="0">
          <a:noAutofit/>
        </a:bodyPr>
        <a:lstStyle/>
        <a:p>
          <a:pPr marL="0" lvl="0" indent="0" algn="l" defTabSz="1066800">
            <a:lnSpc>
              <a:spcPct val="100000"/>
            </a:lnSpc>
            <a:spcBef>
              <a:spcPct val="0"/>
            </a:spcBef>
            <a:spcAft>
              <a:spcPct val="35000"/>
            </a:spcAft>
            <a:buNone/>
          </a:pPr>
          <a:r>
            <a:rPr lang="en-US" sz="2400" kern="1200"/>
            <a:t>Electronic files, other than those requiring signatures, must be consistent with the specific file format provided in the solicitation.</a:t>
          </a:r>
        </a:p>
      </dsp:txBody>
      <dsp:txXfrm>
        <a:off x="1700030" y="629"/>
        <a:ext cx="8796519" cy="1471887"/>
      </dsp:txXfrm>
    </dsp:sp>
    <dsp:sp modelId="{C57AC3FB-CF9F-4FC7-89AB-63C4FA8C98F9}">
      <dsp:nvSpPr>
        <dsp:cNvPr id="0" name=""/>
        <dsp:cNvSpPr/>
      </dsp:nvSpPr>
      <dsp:spPr>
        <a:xfrm>
          <a:off x="0" y="1840489"/>
          <a:ext cx="10496550" cy="147188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F67F778-EDD4-4FC2-A64E-A431F55BD0DC}">
      <dsp:nvSpPr>
        <dsp:cNvPr id="0" name=""/>
        <dsp:cNvSpPr/>
      </dsp:nvSpPr>
      <dsp:spPr>
        <a:xfrm>
          <a:off x="445246" y="2171663"/>
          <a:ext cx="809538" cy="8095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0ECC5-2481-4BD6-AB36-9FF7106FDEC4}">
      <dsp:nvSpPr>
        <dsp:cNvPr id="0" name=""/>
        <dsp:cNvSpPr/>
      </dsp:nvSpPr>
      <dsp:spPr>
        <a:xfrm>
          <a:off x="1700030" y="1840489"/>
          <a:ext cx="8796519" cy="147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75" tIns="155775" rIns="155775" bIns="155775" numCol="1" spcCol="1270" anchor="ctr" anchorCtr="0">
          <a:noAutofit/>
        </a:bodyPr>
        <a:lstStyle/>
        <a:p>
          <a:pPr marL="0" lvl="0" indent="0" algn="l" defTabSz="1066800">
            <a:lnSpc>
              <a:spcPct val="100000"/>
            </a:lnSpc>
            <a:spcBef>
              <a:spcPct val="0"/>
            </a:spcBef>
            <a:spcAft>
              <a:spcPct val="35000"/>
            </a:spcAft>
            <a:buNone/>
          </a:pPr>
          <a:r>
            <a:rPr lang="en-US" sz="2400" kern="1200"/>
            <a:t>Application documents should meet formatting requirements, and page recommendations as specified in the solicitation manual.</a:t>
          </a:r>
        </a:p>
      </dsp:txBody>
      <dsp:txXfrm>
        <a:off x="1700030" y="1840489"/>
        <a:ext cx="8796519" cy="1471887"/>
      </dsp:txXfrm>
    </dsp:sp>
    <dsp:sp modelId="{BE0E7088-7D7C-48C9-A70F-75451FDFD0FD}">
      <dsp:nvSpPr>
        <dsp:cNvPr id="0" name=""/>
        <dsp:cNvSpPr/>
      </dsp:nvSpPr>
      <dsp:spPr>
        <a:xfrm>
          <a:off x="0" y="3680348"/>
          <a:ext cx="10496550" cy="147188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6C523A30-43E6-4AFD-9396-B0626F9CDA7E}">
      <dsp:nvSpPr>
        <dsp:cNvPr id="0" name=""/>
        <dsp:cNvSpPr/>
      </dsp:nvSpPr>
      <dsp:spPr>
        <a:xfrm>
          <a:off x="445246" y="4011523"/>
          <a:ext cx="809538" cy="8095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C1073-4206-4E4E-B676-756E39101787}">
      <dsp:nvSpPr>
        <dsp:cNvPr id="0" name=""/>
        <dsp:cNvSpPr/>
      </dsp:nvSpPr>
      <dsp:spPr>
        <a:xfrm>
          <a:off x="1700030" y="3680348"/>
          <a:ext cx="8796519" cy="147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75" tIns="155775" rIns="155775" bIns="155775" numCol="1" spcCol="1270" anchor="ctr" anchorCtr="0">
          <a:noAutofit/>
        </a:bodyPr>
        <a:lstStyle/>
        <a:p>
          <a:pPr marL="0" lvl="0" indent="0" algn="l" defTabSz="1066800">
            <a:lnSpc>
              <a:spcPct val="100000"/>
            </a:lnSpc>
            <a:spcBef>
              <a:spcPct val="0"/>
            </a:spcBef>
            <a:spcAft>
              <a:spcPct val="35000"/>
            </a:spcAft>
            <a:buNone/>
          </a:pPr>
          <a:r>
            <a:rPr lang="en-US" sz="2400" kern="1200"/>
            <a:t>Attachments requiring signatures (Application Form and Support/Commitment Letters) may be signed, scanned, and submitted in PDF format. </a:t>
          </a:r>
        </a:p>
      </dsp:txBody>
      <dsp:txXfrm>
        <a:off x="1700030" y="3680348"/>
        <a:ext cx="8796519" cy="1471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F0D95-495E-4601-8BB2-7BBB29C502A7}">
      <dsp:nvSpPr>
        <dsp:cNvPr id="0" name=""/>
        <dsp:cNvSpPr/>
      </dsp:nvSpPr>
      <dsp:spPr>
        <a:xfrm>
          <a:off x="0" y="629"/>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A736E-F230-48C0-A6CD-2CAEB8B707CA}">
      <dsp:nvSpPr>
        <dsp:cNvPr id="0" name=""/>
        <dsp:cNvSpPr/>
      </dsp:nvSpPr>
      <dsp:spPr>
        <a:xfrm>
          <a:off x="0" y="629"/>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Notice of Proposed Award: </a:t>
          </a:r>
          <a:r>
            <a:rPr lang="en-US" sz="2000" kern="1200"/>
            <a:t>Shows total proposed funding amounts, rank order of applicants by project group, and the amount of each proposed award.</a:t>
          </a:r>
        </a:p>
      </dsp:txBody>
      <dsp:txXfrm>
        <a:off x="0" y="629"/>
        <a:ext cx="10972800" cy="1030321"/>
      </dsp:txXfrm>
    </dsp:sp>
    <dsp:sp modelId="{E9B5F917-5560-4C70-B400-6BC54EFEB7A1}">
      <dsp:nvSpPr>
        <dsp:cNvPr id="0" name=""/>
        <dsp:cNvSpPr/>
      </dsp:nvSpPr>
      <dsp:spPr>
        <a:xfrm>
          <a:off x="0" y="1030950"/>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1556B-E94A-42CA-9B9D-F5C580AF9E80}">
      <dsp:nvSpPr>
        <dsp:cNvPr id="0" name=""/>
        <dsp:cNvSpPr/>
      </dsp:nvSpPr>
      <dsp:spPr>
        <a:xfrm>
          <a:off x="0" y="1030950"/>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Applicant Debriefings:</a:t>
          </a:r>
          <a:r>
            <a:rPr lang="en-US" sz="2000" kern="1200"/>
            <a:t> Applicants may request a debrief of their application evaluation within 30 days of the NOPA posting.</a:t>
          </a:r>
        </a:p>
      </dsp:txBody>
      <dsp:txXfrm>
        <a:off x="0" y="1030950"/>
        <a:ext cx="10972800" cy="1030321"/>
      </dsp:txXfrm>
    </dsp:sp>
    <dsp:sp modelId="{A1436898-96ED-4BA6-A0D4-28A146B3EC8E}">
      <dsp:nvSpPr>
        <dsp:cNvPr id="0" name=""/>
        <dsp:cNvSpPr/>
      </dsp:nvSpPr>
      <dsp:spPr>
        <a:xfrm>
          <a:off x="0" y="2061272"/>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D292D-9107-4C44-BF1C-DF7E39B1861A}">
      <dsp:nvSpPr>
        <dsp:cNvPr id="0" name=""/>
        <dsp:cNvSpPr/>
      </dsp:nvSpPr>
      <dsp:spPr>
        <a:xfrm>
          <a:off x="0" y="2061272"/>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Agreement Development: </a:t>
          </a:r>
          <a:r>
            <a:rPr lang="en-US" sz="2000" kern="1200"/>
            <a:t>Proposal documents will be processed into a legal agreement.</a:t>
          </a:r>
        </a:p>
      </dsp:txBody>
      <dsp:txXfrm>
        <a:off x="0" y="2061272"/>
        <a:ext cx="10972800" cy="1030321"/>
      </dsp:txXfrm>
    </dsp:sp>
    <dsp:sp modelId="{481AB5B0-FDB2-48DE-86A7-32DAF658A5E7}">
      <dsp:nvSpPr>
        <dsp:cNvPr id="0" name=""/>
        <dsp:cNvSpPr/>
      </dsp:nvSpPr>
      <dsp:spPr>
        <a:xfrm>
          <a:off x="0" y="3091593"/>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7B946-F1B5-48AB-80E1-D682D616CF7B}">
      <dsp:nvSpPr>
        <dsp:cNvPr id="0" name=""/>
        <dsp:cNvSpPr/>
      </dsp:nvSpPr>
      <dsp:spPr>
        <a:xfrm>
          <a:off x="0" y="3091593"/>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Failure to Execute: </a:t>
          </a:r>
          <a:r>
            <a:rPr lang="en-US" sz="2000" kern="1200"/>
            <a:t>The Energy Commission reserves the right to cancel the pending award if an agreement cannot be successfully executed with an applicant. </a:t>
          </a:r>
        </a:p>
      </dsp:txBody>
      <dsp:txXfrm>
        <a:off x="0" y="3091593"/>
        <a:ext cx="10972800" cy="1030321"/>
      </dsp:txXfrm>
    </dsp:sp>
    <dsp:sp modelId="{466969F2-CCAF-4C27-AF8C-28AF541AE261}">
      <dsp:nvSpPr>
        <dsp:cNvPr id="0" name=""/>
        <dsp:cNvSpPr/>
      </dsp:nvSpPr>
      <dsp:spPr>
        <a:xfrm>
          <a:off x="0" y="4121915"/>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15D95-5238-4380-A733-FC543ED694E1}">
      <dsp:nvSpPr>
        <dsp:cNvPr id="0" name=""/>
        <dsp:cNvSpPr/>
      </dsp:nvSpPr>
      <dsp:spPr>
        <a:xfrm>
          <a:off x="0" y="4121915"/>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Project Start: </a:t>
          </a:r>
          <a:r>
            <a:rPr lang="en-US" sz="2000" kern="1200"/>
            <a:t>Recipients may begin work on the project </a:t>
          </a:r>
          <a:r>
            <a:rPr lang="en-US" sz="2000" b="1" kern="1200"/>
            <a:t>only</a:t>
          </a:r>
          <a:r>
            <a:rPr lang="en-US" sz="2000" kern="1200"/>
            <a:t> after the agreement is fully executed (approved at an Energy Commission business meeting and signed by the Recipient and the Energy Commission).</a:t>
          </a:r>
        </a:p>
      </dsp:txBody>
      <dsp:txXfrm>
        <a:off x="0" y="4121915"/>
        <a:ext cx="10972800" cy="1030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484AF-4D83-438E-915C-1EDBBA035AF0}">
      <dsp:nvSpPr>
        <dsp:cNvPr id="0" name=""/>
        <dsp:cNvSpPr/>
      </dsp:nvSpPr>
      <dsp:spPr>
        <a:xfrm>
          <a:off x="959850" y="827112"/>
          <a:ext cx="1454962" cy="1454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F7A22-803C-408F-8F59-10675978527C}">
      <dsp:nvSpPr>
        <dsp:cNvPr id="0" name=""/>
        <dsp:cNvSpPr/>
      </dsp:nvSpPr>
      <dsp:spPr>
        <a:xfrm>
          <a:off x="70706" y="2761333"/>
          <a:ext cx="3233249"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Please chat your question into the Q &amp; A window or raise your hand and you will be called on to unmute yourself. Please remember to introduce. </a:t>
          </a:r>
        </a:p>
      </dsp:txBody>
      <dsp:txXfrm>
        <a:off x="70706" y="2761333"/>
        <a:ext cx="3233249" cy="1260000"/>
      </dsp:txXfrm>
    </dsp:sp>
    <dsp:sp modelId="{F9FEB66F-4000-4657-A3E2-675AD3E94D42}">
      <dsp:nvSpPr>
        <dsp:cNvPr id="0" name=""/>
        <dsp:cNvSpPr/>
      </dsp:nvSpPr>
      <dsp:spPr>
        <a:xfrm>
          <a:off x="4758918" y="827112"/>
          <a:ext cx="1454962" cy="1454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C6699-5A12-4DAD-B008-A82E9FAA09FD}">
      <dsp:nvSpPr>
        <dsp:cNvPr id="0" name=""/>
        <dsp:cNvSpPr/>
      </dsp:nvSpPr>
      <dsp:spPr>
        <a:xfrm>
          <a:off x="3869775" y="2761333"/>
          <a:ext cx="3233249"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Keep questions under 2 minutes to allow time for others.</a:t>
          </a:r>
        </a:p>
      </dsp:txBody>
      <dsp:txXfrm>
        <a:off x="3869775" y="2761333"/>
        <a:ext cx="3233249" cy="1260000"/>
      </dsp:txXfrm>
    </dsp:sp>
    <dsp:sp modelId="{1740D3B7-17E0-46D7-B0BD-1E5F2E16A989}">
      <dsp:nvSpPr>
        <dsp:cNvPr id="0" name=""/>
        <dsp:cNvSpPr/>
      </dsp:nvSpPr>
      <dsp:spPr>
        <a:xfrm>
          <a:off x="8557987" y="827112"/>
          <a:ext cx="1454962" cy="1454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BC2DF-8B41-4E3B-BDF1-11BCC249165D}">
      <dsp:nvSpPr>
        <dsp:cNvPr id="0" name=""/>
        <dsp:cNvSpPr/>
      </dsp:nvSpPr>
      <dsp:spPr>
        <a:xfrm>
          <a:off x="7668843" y="2761333"/>
          <a:ext cx="3233249"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Note that our official response will be given in writing and posted on the GFO webpage.</a:t>
          </a:r>
        </a:p>
      </dsp:txBody>
      <dsp:txXfrm>
        <a:off x="7668843" y="2761333"/>
        <a:ext cx="3233249" cy="126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194651-F36D-6B04-B2D6-55925A3CA72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0961EE-95AA-C1FC-C97D-A9163410FF7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1943B4-CB1E-48E5-8BCA-17FDABDD9C40}" type="datetimeFigureOut">
              <a:rPr lang="en-US" smtClean="0"/>
              <a:t>2/19/2026</a:t>
            </a:fld>
            <a:endParaRPr lang="en-US"/>
          </a:p>
        </p:txBody>
      </p:sp>
      <p:sp>
        <p:nvSpPr>
          <p:cNvPr id="4" name="Footer Placeholder 3">
            <a:extLst>
              <a:ext uri="{FF2B5EF4-FFF2-40B4-BE49-F238E27FC236}">
                <a16:creationId xmlns:a16="http://schemas.microsoft.com/office/drawing/2014/main" id="{CD687D1B-B91F-8BEC-E430-A7A1EB50873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DF5B24-A033-3DA7-A941-FF2D31AF34A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C5DB82-4E3D-41E4-9AEF-65017FD0F421}" type="slidenum">
              <a:rPr lang="en-US" smtClean="0"/>
              <a:t>‹#›</a:t>
            </a:fld>
            <a:endParaRPr lang="en-US"/>
          </a:p>
        </p:txBody>
      </p:sp>
    </p:spTree>
    <p:extLst>
      <p:ext uri="{BB962C8B-B14F-4D97-AF65-F5344CB8AC3E}">
        <p14:creationId xmlns:p14="http://schemas.microsoft.com/office/powerpoint/2010/main" val="20994429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2/19/2026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
        <p:nvSpPr>
          <p:cNvPr id="5" name="Footer Placeholder 4">
            <a:extLst>
              <a:ext uri="{FF2B5EF4-FFF2-40B4-BE49-F238E27FC236}">
                <a16:creationId xmlns:a16="http://schemas.microsoft.com/office/drawing/2014/main" id="{69A3A343-C30B-9623-AF84-BE8CE3B55BE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1460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
        <p:nvSpPr>
          <p:cNvPr id="5" name="Footer Placeholder 4">
            <a:extLst>
              <a:ext uri="{FF2B5EF4-FFF2-40B4-BE49-F238E27FC236}">
                <a16:creationId xmlns:a16="http://schemas.microsoft.com/office/drawing/2014/main" id="{A009BDA2-205F-915B-69FA-B33A9E73AD6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a:p>
        </p:txBody>
      </p:sp>
      <p:sp>
        <p:nvSpPr>
          <p:cNvPr id="5" name="Footer Placeholder 4">
            <a:extLst>
              <a:ext uri="{FF2B5EF4-FFF2-40B4-BE49-F238E27FC236}">
                <a16:creationId xmlns:a16="http://schemas.microsoft.com/office/drawing/2014/main" id="{60DC3EF2-81BD-0587-2067-8E24A52A019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08129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
        <p:nvSpPr>
          <p:cNvPr id="5" name="Footer Placeholder 4">
            <a:extLst>
              <a:ext uri="{FF2B5EF4-FFF2-40B4-BE49-F238E27FC236}">
                <a16:creationId xmlns:a16="http://schemas.microsoft.com/office/drawing/2014/main" id="{48E906D2-2C3A-751B-17F2-B498B0B62D0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8852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
        <p:nvSpPr>
          <p:cNvPr id="5" name="Footer Placeholder 4">
            <a:extLst>
              <a:ext uri="{FF2B5EF4-FFF2-40B4-BE49-F238E27FC236}">
                <a16:creationId xmlns:a16="http://schemas.microsoft.com/office/drawing/2014/main" id="{B505C5F8-FD42-B88A-4264-E674116A135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3456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A78FA29-B925-5C91-5D1F-DCE3429D335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1844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79EDD65-6F9B-D402-9462-0E5390ACB58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5825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3705054-B141-6647-2C8E-688EB5F3967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8472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B50AA48-BF69-3E19-9DE8-5520314063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101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09B5C22-D74F-ADAB-1B78-4AAFE1947B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7222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75A185A-3558-273E-FC40-F0951A6D2BA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7222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
        <p:nvSpPr>
          <p:cNvPr id="5" name="Footer Placeholder 4">
            <a:extLst>
              <a:ext uri="{FF2B5EF4-FFF2-40B4-BE49-F238E27FC236}">
                <a16:creationId xmlns:a16="http://schemas.microsoft.com/office/drawing/2014/main" id="{25F76071-4436-7A6A-B0B7-A1A68B3A585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92959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34</a:t>
            </a:fld>
            <a:endParaRPr lang="en-US"/>
          </a:p>
        </p:txBody>
      </p:sp>
      <p:sp>
        <p:nvSpPr>
          <p:cNvPr id="5" name="Footer Placeholder 4">
            <a:extLst>
              <a:ext uri="{FF2B5EF4-FFF2-40B4-BE49-F238E27FC236}">
                <a16:creationId xmlns:a16="http://schemas.microsoft.com/office/drawing/2014/main" id="{F0A516A0-0CDE-3CCF-D630-5FFCA83A090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35</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72317F35-65D1-6A9C-B600-D4ECE36B777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30509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36</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96135FAB-CF52-6DE8-BA62-B405AB48ED1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016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37</a:t>
            </a:fld>
            <a:endParaRPr lang="en-US"/>
          </a:p>
        </p:txBody>
      </p:sp>
      <p:sp>
        <p:nvSpPr>
          <p:cNvPr id="5" name="Footer Placeholder 4">
            <a:extLst>
              <a:ext uri="{FF2B5EF4-FFF2-40B4-BE49-F238E27FC236}">
                <a16:creationId xmlns:a16="http://schemas.microsoft.com/office/drawing/2014/main" id="{5F82BC9D-03FA-67C1-4797-01B3CF3CB1A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38</a:t>
            </a:fld>
            <a:endParaRPr lang="en-US"/>
          </a:p>
        </p:txBody>
      </p:sp>
      <p:sp>
        <p:nvSpPr>
          <p:cNvPr id="5" name="Footer Placeholder 4">
            <a:extLst>
              <a:ext uri="{FF2B5EF4-FFF2-40B4-BE49-F238E27FC236}">
                <a16:creationId xmlns:a16="http://schemas.microsoft.com/office/drawing/2014/main" id="{40225F06-06C1-C88D-0D7C-EBA2E4EFED7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39</a:t>
            </a:fld>
            <a:endParaRPr lang="en-US"/>
          </a:p>
        </p:txBody>
      </p:sp>
      <p:sp>
        <p:nvSpPr>
          <p:cNvPr id="5" name="Footer Placeholder 4">
            <a:extLst>
              <a:ext uri="{FF2B5EF4-FFF2-40B4-BE49-F238E27FC236}">
                <a16:creationId xmlns:a16="http://schemas.microsoft.com/office/drawing/2014/main" id="{6ED58439-7FCD-A47E-91D4-522D79C7FFC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40</a:t>
            </a:fld>
            <a:endParaRPr lang="en-US"/>
          </a:p>
        </p:txBody>
      </p:sp>
      <p:sp>
        <p:nvSpPr>
          <p:cNvPr id="5" name="Footer Placeholder 4">
            <a:extLst>
              <a:ext uri="{FF2B5EF4-FFF2-40B4-BE49-F238E27FC236}">
                <a16:creationId xmlns:a16="http://schemas.microsoft.com/office/drawing/2014/main" id="{86452C75-24EA-F76F-9B00-E3F93F08EE8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41</a:t>
            </a:fld>
            <a:endParaRPr lang="en-US"/>
          </a:p>
        </p:txBody>
      </p:sp>
      <p:sp>
        <p:nvSpPr>
          <p:cNvPr id="5" name="Footer Placeholder 4">
            <a:extLst>
              <a:ext uri="{FF2B5EF4-FFF2-40B4-BE49-F238E27FC236}">
                <a16:creationId xmlns:a16="http://schemas.microsoft.com/office/drawing/2014/main" id="{FD6BCC42-9BF7-0F83-1378-B46366BF1F4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6</a:t>
            </a:fld>
            <a:endParaRPr lang="en-US"/>
          </a:p>
        </p:txBody>
      </p:sp>
      <p:sp>
        <p:nvSpPr>
          <p:cNvPr id="5" name="Footer Placeholder 4">
            <a:extLst>
              <a:ext uri="{FF2B5EF4-FFF2-40B4-BE49-F238E27FC236}">
                <a16:creationId xmlns:a16="http://schemas.microsoft.com/office/drawing/2014/main" id="{8E20BB1E-9472-D7AC-2240-FF1A80D82DB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171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7</a:t>
            </a:fld>
            <a:endParaRPr lang="en-US"/>
          </a:p>
        </p:txBody>
      </p:sp>
      <p:sp>
        <p:nvSpPr>
          <p:cNvPr id="5" name="Footer Placeholder 4">
            <a:extLst>
              <a:ext uri="{FF2B5EF4-FFF2-40B4-BE49-F238E27FC236}">
                <a16:creationId xmlns:a16="http://schemas.microsoft.com/office/drawing/2014/main" id="{0B4FD31C-4E75-3895-D374-E8EFD259854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3370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8</a:t>
            </a:fld>
            <a:endParaRPr lang="en-US"/>
          </a:p>
        </p:txBody>
      </p:sp>
      <p:sp>
        <p:nvSpPr>
          <p:cNvPr id="5" name="Footer Placeholder 4">
            <a:extLst>
              <a:ext uri="{FF2B5EF4-FFF2-40B4-BE49-F238E27FC236}">
                <a16:creationId xmlns:a16="http://schemas.microsoft.com/office/drawing/2014/main" id="{50992EB8-7B7A-C3DA-03A8-F896606148B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0134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284058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
        <p:nvSpPr>
          <p:cNvPr id="5" name="Footer Placeholder 4">
            <a:extLst>
              <a:ext uri="{FF2B5EF4-FFF2-40B4-BE49-F238E27FC236}">
                <a16:creationId xmlns:a16="http://schemas.microsoft.com/office/drawing/2014/main" id="{321A505B-A1DA-2E7F-082A-07B1450B078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8572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
        <p:nvSpPr>
          <p:cNvPr id="5" name="Footer Placeholder 4">
            <a:extLst>
              <a:ext uri="{FF2B5EF4-FFF2-40B4-BE49-F238E27FC236}">
                <a16:creationId xmlns:a16="http://schemas.microsoft.com/office/drawing/2014/main" id="{F5466773-873A-2095-2A3A-E39313EFB3B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5023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
        <p:nvSpPr>
          <p:cNvPr id="5" name="Footer Placeholder 4">
            <a:extLst>
              <a:ext uri="{FF2B5EF4-FFF2-40B4-BE49-F238E27FC236}">
                <a16:creationId xmlns:a16="http://schemas.microsoft.com/office/drawing/2014/main" id="{942FF79F-1FC5-F195-C0A6-2A47FBB3C16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1253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Graphic Foot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512FFD6-EC17-96F8-E2AF-4EFDF658A3E2}"/>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2DE8864-73E9-A463-202B-C58818D4D327}"/>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3C1BC816-985E-329D-352D-ED6450E8B690}"/>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602420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pic>
        <p:nvPicPr>
          <p:cNvPr id="8" name="Picture 7" descr="California Energy Commiss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pic>
        <p:nvPicPr>
          <p:cNvPr id="6" name="Picture 5" descr="California Energy Commiss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Set_Image_Ca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valley with trees and mountains&#10;&#10;AI-generated content may be incorrect.">
            <a:extLst>
              <a:ext uri="{FF2B5EF4-FFF2-40B4-BE49-F238E27FC236}">
                <a16:creationId xmlns:a16="http://schemas.microsoft.com/office/drawing/2014/main" id="{88490F6C-2A13-08B3-79D2-89A20ABB8A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104" y="1334314"/>
            <a:ext cx="12201103" cy="5212080"/>
          </a:xfrm>
          <a:prstGeom prst="rect">
            <a:avLst/>
          </a:prstGeom>
        </p:spPr>
      </p:pic>
      <p:sp>
        <p:nvSpPr>
          <p:cNvPr id="14" name="Rectangle 13">
            <a:extLst>
              <a:ext uri="{FF2B5EF4-FFF2-40B4-BE49-F238E27FC236}">
                <a16:creationId xmlns:a16="http://schemas.microsoft.com/office/drawing/2014/main" id="{ADA804F4-AB45-EF2D-6E46-CDFF152BECB7}"/>
              </a:ext>
            </a:extLst>
          </p:cNvPr>
          <p:cNvSpPr/>
          <p:nvPr userDrawn="1"/>
        </p:nvSpPr>
        <p:spPr>
          <a:xfrm>
            <a:off x="-9103" y="2838203"/>
            <a:ext cx="12201103" cy="4019797"/>
          </a:xfrm>
          <a:prstGeom prst="rect">
            <a:avLst/>
          </a:prstGeom>
          <a:gradFill flip="none" rotWithShape="1">
            <a:gsLst>
              <a:gs pos="0">
                <a:schemeClr val="bg1">
                  <a:lumMod val="50000"/>
                  <a:alpha val="0"/>
                </a:schemeClr>
              </a:gs>
              <a:gs pos="87000">
                <a:schemeClr val="bg1">
                  <a:lumMod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DB52B25D-6542-46F8-88B0-F9F51A370EE1}"/>
              </a:ext>
            </a:extLst>
          </p:cNvPr>
          <p:cNvSpPr>
            <a:spLocks noGrp="1"/>
          </p:cNvSpPr>
          <p:nvPr>
            <p:ph type="body" sz="quarter" idx="13" hasCustomPrompt="1"/>
          </p:nvPr>
        </p:nvSpPr>
        <p:spPr>
          <a:xfrm>
            <a:off x="2080952" y="5035251"/>
            <a:ext cx="8030096" cy="595313"/>
          </a:xfrm>
          <a:prstGeom prst="rect">
            <a:avLst/>
          </a:prstGeom>
          <a:noFill/>
          <a:ln>
            <a:noFill/>
          </a:ln>
          <a:effectLst/>
        </p:spPr>
        <p:txBody>
          <a:bodyPr wrap="none" tIns="182880" bIns="91440"/>
          <a:lstStyle>
            <a:lvl1pPr algn="ct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SLIDE TITLE HERE</a:t>
            </a:r>
          </a:p>
        </p:txBody>
      </p:sp>
      <p:sp>
        <p:nvSpPr>
          <p:cNvPr id="11" name="Text Placeholder 2">
            <a:extLst>
              <a:ext uri="{FF2B5EF4-FFF2-40B4-BE49-F238E27FC236}">
                <a16:creationId xmlns:a16="http://schemas.microsoft.com/office/drawing/2014/main" id="{25C45B46-8D44-E5AD-70FA-EA08710F19BD}"/>
              </a:ext>
            </a:extLst>
          </p:cNvPr>
          <p:cNvSpPr>
            <a:spLocks noGrp="1"/>
          </p:cNvSpPr>
          <p:nvPr>
            <p:ph type="body" sz="quarter" idx="11" hasCustomPrompt="1"/>
          </p:nvPr>
        </p:nvSpPr>
        <p:spPr>
          <a:xfrm>
            <a:off x="2080952" y="5630564"/>
            <a:ext cx="8030095" cy="595313"/>
          </a:xfrm>
          <a:prstGeom prst="rect">
            <a:avLst/>
          </a:prstGeom>
          <a:noFill/>
          <a:effectLst/>
        </p:spPr>
        <p:txBody>
          <a:bodyPr wrap="none"/>
          <a:lstStyle>
            <a:lvl1pPr algn="ctr">
              <a:lnSpc>
                <a:spcPts val="1360"/>
              </a:lnSpc>
              <a:buFontTx/>
              <a:buNone/>
              <a:defRPr sz="1800" b="0" i="1">
                <a:solidFill>
                  <a:schemeClr val="accent5"/>
                </a:solidFill>
                <a:latin typeface="+mn-lt"/>
              </a:defRPr>
            </a:lvl1pPr>
            <a:lvl2pPr>
              <a:buFontTx/>
              <a:buNone/>
              <a:defRPr>
                <a:solidFill>
                  <a:srgbClr val="004071"/>
                </a:solidFill>
              </a:defRPr>
            </a:lvl2pPr>
            <a:lvl3pPr>
              <a:buFontTx/>
              <a:buNone/>
              <a:defRPr>
                <a:solidFill>
                  <a:srgbClr val="004071"/>
                </a:solidFill>
              </a:defRPr>
            </a:lvl3pPr>
            <a:lvl4pPr>
              <a:buFontTx/>
              <a:buNone/>
              <a:defRPr>
                <a:solidFill>
                  <a:srgbClr val="004071"/>
                </a:solidFill>
              </a:defRPr>
            </a:lvl4pPr>
            <a:lvl5pPr>
              <a:buFontTx/>
              <a:buNone/>
              <a:defRPr>
                <a:solidFill>
                  <a:srgbClr val="004071"/>
                </a:solidFill>
              </a:defRPr>
            </a:lvl5pPr>
          </a:lstStyle>
          <a:p>
            <a:pPr lvl="0"/>
            <a:r>
              <a:rPr lang="en-US"/>
              <a:t>Presenter Name Here</a:t>
            </a:r>
          </a:p>
          <a:p>
            <a:pPr lvl="0"/>
            <a:r>
              <a:rPr lang="en-US"/>
              <a:t>Title Goes Here</a:t>
            </a:r>
          </a:p>
        </p:txBody>
      </p:sp>
    </p:spTree>
    <p:extLst>
      <p:ext uri="{BB962C8B-B14F-4D97-AF65-F5344CB8AC3E}">
        <p14:creationId xmlns:p14="http://schemas.microsoft.com/office/powerpoint/2010/main" val="673433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Set_Image_Wi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490F6C-2A13-08B3-79D2-89A20ABB8A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104" y="1334314"/>
            <a:ext cx="12201103" cy="5212080"/>
          </a:xfrm>
          <a:prstGeom prst="rect">
            <a:avLst/>
          </a:prstGeom>
        </p:spPr>
      </p:pic>
      <p:sp>
        <p:nvSpPr>
          <p:cNvPr id="14" name="Rectangle 13">
            <a:extLst>
              <a:ext uri="{FF2B5EF4-FFF2-40B4-BE49-F238E27FC236}">
                <a16:creationId xmlns:a16="http://schemas.microsoft.com/office/drawing/2014/main" id="{ADA804F4-AB45-EF2D-6E46-CDFF152BECB7}"/>
              </a:ext>
            </a:extLst>
          </p:cNvPr>
          <p:cNvSpPr/>
          <p:nvPr userDrawn="1"/>
        </p:nvSpPr>
        <p:spPr>
          <a:xfrm>
            <a:off x="-9103" y="4415246"/>
            <a:ext cx="12201103" cy="2442755"/>
          </a:xfrm>
          <a:prstGeom prst="rect">
            <a:avLst/>
          </a:prstGeom>
          <a:gradFill flip="none" rotWithShape="1">
            <a:gsLst>
              <a:gs pos="0">
                <a:schemeClr val="bg1">
                  <a:lumMod val="50000"/>
                  <a:alpha val="0"/>
                </a:schemeClr>
              </a:gs>
              <a:gs pos="79000">
                <a:schemeClr val="bg1">
                  <a:lumMod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DB52B25D-6542-46F8-88B0-F9F51A370EE1}"/>
              </a:ext>
            </a:extLst>
          </p:cNvPr>
          <p:cNvSpPr>
            <a:spLocks noGrp="1"/>
          </p:cNvSpPr>
          <p:nvPr>
            <p:ph type="body" sz="quarter" idx="13" hasCustomPrompt="1"/>
          </p:nvPr>
        </p:nvSpPr>
        <p:spPr>
          <a:xfrm>
            <a:off x="2080952" y="5035251"/>
            <a:ext cx="8030096" cy="595313"/>
          </a:xfrm>
          <a:prstGeom prst="rect">
            <a:avLst/>
          </a:prstGeom>
          <a:noFill/>
          <a:ln>
            <a:noFill/>
          </a:ln>
          <a:effectLst/>
        </p:spPr>
        <p:txBody>
          <a:bodyPr wrap="none" tIns="182880" bIns="91440"/>
          <a:lstStyle>
            <a:lvl1pPr algn="ct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SLIDE TITLE HERE</a:t>
            </a:r>
          </a:p>
        </p:txBody>
      </p:sp>
      <p:sp>
        <p:nvSpPr>
          <p:cNvPr id="11" name="Text Placeholder 2">
            <a:extLst>
              <a:ext uri="{FF2B5EF4-FFF2-40B4-BE49-F238E27FC236}">
                <a16:creationId xmlns:a16="http://schemas.microsoft.com/office/drawing/2014/main" id="{25C45B46-8D44-E5AD-70FA-EA08710F19BD}"/>
              </a:ext>
            </a:extLst>
          </p:cNvPr>
          <p:cNvSpPr>
            <a:spLocks noGrp="1"/>
          </p:cNvSpPr>
          <p:nvPr>
            <p:ph type="body" sz="quarter" idx="11" hasCustomPrompt="1"/>
          </p:nvPr>
        </p:nvSpPr>
        <p:spPr>
          <a:xfrm>
            <a:off x="2080952" y="5630564"/>
            <a:ext cx="8030095" cy="595313"/>
          </a:xfrm>
          <a:prstGeom prst="rect">
            <a:avLst/>
          </a:prstGeom>
          <a:noFill/>
          <a:effectLst/>
        </p:spPr>
        <p:txBody>
          <a:bodyPr wrap="none"/>
          <a:lstStyle>
            <a:lvl1pPr algn="ctr">
              <a:lnSpc>
                <a:spcPts val="1360"/>
              </a:lnSpc>
              <a:buFontTx/>
              <a:buNone/>
              <a:defRPr sz="1800" b="0" i="1">
                <a:solidFill>
                  <a:schemeClr val="accent5"/>
                </a:solidFill>
                <a:latin typeface="+mn-lt"/>
              </a:defRPr>
            </a:lvl1pPr>
            <a:lvl2pPr>
              <a:buFontTx/>
              <a:buNone/>
              <a:defRPr>
                <a:solidFill>
                  <a:srgbClr val="004071"/>
                </a:solidFill>
              </a:defRPr>
            </a:lvl2pPr>
            <a:lvl3pPr>
              <a:buFontTx/>
              <a:buNone/>
              <a:defRPr>
                <a:solidFill>
                  <a:srgbClr val="004071"/>
                </a:solidFill>
              </a:defRPr>
            </a:lvl3pPr>
            <a:lvl4pPr>
              <a:buFontTx/>
              <a:buNone/>
              <a:defRPr>
                <a:solidFill>
                  <a:srgbClr val="004071"/>
                </a:solidFill>
              </a:defRPr>
            </a:lvl4pPr>
            <a:lvl5pPr>
              <a:buFontTx/>
              <a:buNone/>
              <a:defRPr>
                <a:solidFill>
                  <a:srgbClr val="004071"/>
                </a:solidFill>
              </a:defRPr>
            </a:lvl5pPr>
          </a:lstStyle>
          <a:p>
            <a:pPr lvl="0"/>
            <a:r>
              <a:rPr lang="en-US"/>
              <a:t>Presenter Name Here</a:t>
            </a:r>
          </a:p>
          <a:p>
            <a:pPr lvl="0"/>
            <a:r>
              <a:rPr lang="en-US"/>
              <a:t>Title Goes Here</a:t>
            </a:r>
          </a:p>
        </p:txBody>
      </p:sp>
    </p:spTree>
    <p:extLst>
      <p:ext uri="{BB962C8B-B14F-4D97-AF65-F5344CB8AC3E}">
        <p14:creationId xmlns:p14="http://schemas.microsoft.com/office/powerpoint/2010/main" val="225429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Set_Image_Coas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D4BC3D-6493-ED75-BA4E-25172E017B91}"/>
              </a:ext>
            </a:extLst>
          </p:cNvPr>
          <p:cNvPicPr>
            <a:picLocks noChangeAspect="1"/>
          </p:cNvPicPr>
          <p:nvPr userDrawn="1"/>
        </p:nvPicPr>
        <p:blipFill>
          <a:blip r:embed="rId2"/>
          <a:stretch>
            <a:fillRect/>
          </a:stretch>
        </p:blipFill>
        <p:spPr>
          <a:xfrm>
            <a:off x="379828" y="4862724"/>
            <a:ext cx="1178560" cy="1178560"/>
          </a:xfrm>
          <a:prstGeom prst="rect">
            <a:avLst/>
          </a:prstGeom>
        </p:spPr>
      </p:pic>
      <p:sp>
        <p:nvSpPr>
          <p:cNvPr id="6" name="Text Placeholder 15">
            <a:extLst>
              <a:ext uri="{FF2B5EF4-FFF2-40B4-BE49-F238E27FC236}">
                <a16:creationId xmlns:a16="http://schemas.microsoft.com/office/drawing/2014/main" id="{4DE920E2-6717-E6CA-A444-D9D9AAF4571E}"/>
              </a:ext>
            </a:extLst>
          </p:cNvPr>
          <p:cNvSpPr>
            <a:spLocks noGrp="1"/>
          </p:cNvSpPr>
          <p:nvPr>
            <p:ph type="body" sz="quarter" idx="11" hasCustomPrompt="1"/>
          </p:nvPr>
        </p:nvSpPr>
        <p:spPr>
          <a:xfrm>
            <a:off x="1828571" y="4865334"/>
            <a:ext cx="9534170" cy="447256"/>
          </a:xfrm>
          <a:prstGeom prst="rect">
            <a:avLst/>
          </a:prstGeom>
          <a:noFill/>
          <a:ln>
            <a:noFill/>
          </a:ln>
        </p:spPr>
        <p:txBody>
          <a:bodyPr wrap="none" tIns="182880" bIns="91440"/>
          <a:lstStyle>
            <a:lvl1pPr>
              <a:lnSpc>
                <a:spcPct val="60000"/>
              </a:lnSpc>
              <a:buNone/>
              <a:defRPr sz="3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Slide Title Space</a:t>
            </a:r>
          </a:p>
        </p:txBody>
      </p:sp>
      <p:sp>
        <p:nvSpPr>
          <p:cNvPr id="7" name="Text Placeholder 15">
            <a:extLst>
              <a:ext uri="{FF2B5EF4-FFF2-40B4-BE49-F238E27FC236}">
                <a16:creationId xmlns:a16="http://schemas.microsoft.com/office/drawing/2014/main" id="{A603D6DA-B32B-A609-2ECD-2A66B1ECB3EE}"/>
              </a:ext>
            </a:extLst>
          </p:cNvPr>
          <p:cNvSpPr>
            <a:spLocks noGrp="1"/>
          </p:cNvSpPr>
          <p:nvPr>
            <p:ph type="body" sz="quarter" idx="12" hasCustomPrompt="1"/>
          </p:nvPr>
        </p:nvSpPr>
        <p:spPr>
          <a:xfrm>
            <a:off x="1828571" y="5325059"/>
            <a:ext cx="9534170" cy="826813"/>
          </a:xfrm>
          <a:prstGeom prst="rect">
            <a:avLst/>
          </a:prstGeom>
          <a:noFill/>
          <a:ln>
            <a:noFill/>
          </a:ln>
        </p:spPr>
        <p:txBody>
          <a:bodyPr wrap="none" tIns="182880" bIns="91440"/>
          <a:lstStyle>
            <a:lvl1pPr algn="just">
              <a:lnSpc>
                <a:spcPts val="138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a:t>
            </a:r>
          </a:p>
          <a:p>
            <a:pPr lvl="0"/>
            <a:r>
              <a:rPr lang="en-US"/>
              <a:t>Job Title</a:t>
            </a:r>
          </a:p>
        </p:txBody>
      </p:sp>
      <p:pic>
        <p:nvPicPr>
          <p:cNvPr id="11" name="Picture 10" descr="A beach with trees and rocks with McWay Falls in the background&#10;&#10;AI-generated content may be incorrect.">
            <a:extLst>
              <a:ext uri="{FF2B5EF4-FFF2-40B4-BE49-F238E27FC236}">
                <a16:creationId xmlns:a16="http://schemas.microsoft.com/office/drawing/2014/main" id="{FCEA3374-724C-6B9A-28C0-FD8D6A6A4D23}"/>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192000" cy="4407408"/>
          </a:xfrm>
          <a:prstGeom prst="rect">
            <a:avLst/>
          </a:prstGeom>
        </p:spPr>
      </p:pic>
    </p:spTree>
    <p:extLst>
      <p:ext uri="{BB962C8B-B14F-4D97-AF65-F5344CB8AC3E}">
        <p14:creationId xmlns:p14="http://schemas.microsoft.com/office/powerpoint/2010/main" val="3236587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Set_Image_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D4BC3D-6493-ED75-BA4E-25172E017B91}"/>
              </a:ext>
            </a:extLst>
          </p:cNvPr>
          <p:cNvPicPr>
            <a:picLocks noChangeAspect="1"/>
          </p:cNvPicPr>
          <p:nvPr userDrawn="1"/>
        </p:nvPicPr>
        <p:blipFill>
          <a:blip r:embed="rId2"/>
          <a:stretch>
            <a:fillRect/>
          </a:stretch>
        </p:blipFill>
        <p:spPr>
          <a:xfrm>
            <a:off x="379828" y="4862724"/>
            <a:ext cx="1178560" cy="1178560"/>
          </a:xfrm>
          <a:prstGeom prst="rect">
            <a:avLst/>
          </a:prstGeom>
        </p:spPr>
      </p:pic>
      <p:sp>
        <p:nvSpPr>
          <p:cNvPr id="6" name="Text Placeholder 15">
            <a:extLst>
              <a:ext uri="{FF2B5EF4-FFF2-40B4-BE49-F238E27FC236}">
                <a16:creationId xmlns:a16="http://schemas.microsoft.com/office/drawing/2014/main" id="{4DE920E2-6717-E6CA-A444-D9D9AAF4571E}"/>
              </a:ext>
            </a:extLst>
          </p:cNvPr>
          <p:cNvSpPr>
            <a:spLocks noGrp="1"/>
          </p:cNvSpPr>
          <p:nvPr>
            <p:ph type="body" sz="quarter" idx="11" hasCustomPrompt="1"/>
          </p:nvPr>
        </p:nvSpPr>
        <p:spPr>
          <a:xfrm>
            <a:off x="1828571" y="4865334"/>
            <a:ext cx="9534170" cy="447256"/>
          </a:xfrm>
          <a:prstGeom prst="rect">
            <a:avLst/>
          </a:prstGeom>
          <a:noFill/>
          <a:ln>
            <a:noFill/>
          </a:ln>
        </p:spPr>
        <p:txBody>
          <a:bodyPr wrap="none" tIns="182880" bIns="91440"/>
          <a:lstStyle>
            <a:lvl1pPr>
              <a:lnSpc>
                <a:spcPct val="60000"/>
              </a:lnSpc>
              <a:buNone/>
              <a:defRPr sz="3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Slide Title Space</a:t>
            </a:r>
          </a:p>
        </p:txBody>
      </p:sp>
      <p:sp>
        <p:nvSpPr>
          <p:cNvPr id="7" name="Text Placeholder 15">
            <a:extLst>
              <a:ext uri="{FF2B5EF4-FFF2-40B4-BE49-F238E27FC236}">
                <a16:creationId xmlns:a16="http://schemas.microsoft.com/office/drawing/2014/main" id="{A603D6DA-B32B-A609-2ECD-2A66B1ECB3EE}"/>
              </a:ext>
            </a:extLst>
          </p:cNvPr>
          <p:cNvSpPr>
            <a:spLocks noGrp="1"/>
          </p:cNvSpPr>
          <p:nvPr>
            <p:ph type="body" sz="quarter" idx="12" hasCustomPrompt="1"/>
          </p:nvPr>
        </p:nvSpPr>
        <p:spPr>
          <a:xfrm>
            <a:off x="1828571" y="5325059"/>
            <a:ext cx="9534170" cy="826813"/>
          </a:xfrm>
          <a:prstGeom prst="rect">
            <a:avLst/>
          </a:prstGeom>
          <a:noFill/>
          <a:ln>
            <a:noFill/>
          </a:ln>
        </p:spPr>
        <p:txBody>
          <a:bodyPr wrap="none" tIns="182880" bIns="91440"/>
          <a:lstStyle>
            <a:lvl1pPr algn="just">
              <a:lnSpc>
                <a:spcPts val="138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a:t>
            </a:r>
          </a:p>
          <a:p>
            <a:pPr lvl="0"/>
            <a:r>
              <a:rPr lang="en-US"/>
              <a:t>Job Title</a:t>
            </a:r>
          </a:p>
        </p:txBody>
      </p:sp>
      <p:pic>
        <p:nvPicPr>
          <p:cNvPr id="11" name="Picture 10">
            <a:extLst>
              <a:ext uri="{FF2B5EF4-FFF2-40B4-BE49-F238E27FC236}">
                <a16:creationId xmlns:a16="http://schemas.microsoft.com/office/drawing/2014/main" id="{FCEA3374-724C-6B9A-28C0-FD8D6A6A4D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9189" y="0"/>
            <a:ext cx="12231189" cy="4407408"/>
          </a:xfrm>
          <a:prstGeom prst="rect">
            <a:avLst/>
          </a:prstGeom>
        </p:spPr>
      </p:pic>
    </p:spTree>
    <p:extLst>
      <p:ext uri="{BB962C8B-B14F-4D97-AF65-F5344CB8AC3E}">
        <p14:creationId xmlns:p14="http://schemas.microsoft.com/office/powerpoint/2010/main" val="2105208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Blue_Logo Top Lef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2A2D65-2678-391D-28E4-B116E01161AE}"/>
              </a:ext>
            </a:extLst>
          </p:cNvPr>
          <p:cNvSpPr>
            <a:spLocks noGrp="1"/>
          </p:cNvSpPr>
          <p:nvPr>
            <p:ph sz="quarter" idx="12"/>
          </p:nvPr>
        </p:nvSpPr>
        <p:spPr>
          <a:xfrm>
            <a:off x="609600" y="1389282"/>
            <a:ext cx="10972800" cy="5152866"/>
          </a:xfrm>
          <a:prstGeom prst="rect">
            <a:avLst/>
          </a:prstGeom>
        </p:spPr>
        <p:txBody>
          <a:bodyPr/>
          <a:lstStyle>
            <a:lvl1pPr>
              <a:defRPr sz="2200">
                <a:solidFill>
                  <a:schemeClr val="tx2"/>
                </a:solidFill>
              </a:defRPr>
            </a:lvl1pPr>
            <a:lvl2pPr>
              <a:buFont typeface="Courier New" panose="02070309020205020404" pitchFamily="49" charset="0"/>
              <a:buChar char="o"/>
              <a:defRPr sz="2200">
                <a:solidFill>
                  <a:schemeClr val="tx2"/>
                </a:solidFill>
              </a:defRPr>
            </a:lvl2pPr>
            <a:lvl3pPr>
              <a:buFont typeface="Wingdings" pitchFamily="2" charset="2"/>
              <a:buChar char="§"/>
              <a:defRPr sz="22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6" name="Text Placeholder 15">
            <a:extLst>
              <a:ext uri="{FF2B5EF4-FFF2-40B4-BE49-F238E27FC236}">
                <a16:creationId xmlns:a16="http://schemas.microsoft.com/office/drawing/2014/main" id="{7C451095-9B78-9DC9-E2B6-C37B57B5D6BC}"/>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7" name="Text Placeholder 15">
            <a:extLst>
              <a:ext uri="{FF2B5EF4-FFF2-40B4-BE49-F238E27FC236}">
                <a16:creationId xmlns:a16="http://schemas.microsoft.com/office/drawing/2014/main" id="{C14EE2BF-ADA3-1428-4278-9C175619E8DA}"/>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028046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Blue_Logo Top R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54E2E8D-7C28-07A2-CED7-BB33D6AF68D6}"/>
              </a:ext>
            </a:extLst>
          </p:cNvPr>
          <p:cNvSpPr>
            <a:spLocks noGrp="1"/>
          </p:cNvSpPr>
          <p:nvPr>
            <p:ph sz="quarter" idx="12"/>
          </p:nvPr>
        </p:nvSpPr>
        <p:spPr>
          <a:xfrm>
            <a:off x="609600" y="1389282"/>
            <a:ext cx="10972800" cy="5152866"/>
          </a:xfrm>
          <a:prstGeom prst="rect">
            <a:avLst/>
          </a:prstGeom>
        </p:spPr>
        <p:txBody>
          <a:bodyPr/>
          <a:lstStyle>
            <a:lvl1pPr>
              <a:defRPr sz="2200">
                <a:solidFill>
                  <a:schemeClr val="tx2"/>
                </a:solidFill>
              </a:defRPr>
            </a:lvl1pPr>
            <a:lvl2pPr>
              <a:buFont typeface="Courier New" panose="02070309020205020404" pitchFamily="49" charset="0"/>
              <a:buChar char="o"/>
              <a:defRPr sz="2200">
                <a:solidFill>
                  <a:schemeClr val="tx2"/>
                </a:solidFill>
              </a:defRPr>
            </a:lvl2pPr>
            <a:lvl3pPr>
              <a:buFont typeface="Wingdings" pitchFamily="2" charset="2"/>
              <a:buChar char="§"/>
              <a:defRPr sz="22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93C7C337-E513-6122-05A5-ADC491FCB9F2}"/>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7" name="Text Placeholder 15">
            <a:extLst>
              <a:ext uri="{FF2B5EF4-FFF2-40B4-BE49-F238E27FC236}">
                <a16:creationId xmlns:a16="http://schemas.microsoft.com/office/drawing/2014/main" id="{650284D2-414B-BA39-6331-4052B946C11F}"/>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69788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_White_Logo Top Lef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10BBA7-CC67-6D50-A2B1-A54A84A74F57}"/>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E8B333C-67AF-43CB-DC6D-F954846B3051}"/>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5" name="Text Placeholder 15">
            <a:extLst>
              <a:ext uri="{FF2B5EF4-FFF2-40B4-BE49-F238E27FC236}">
                <a16:creationId xmlns:a16="http://schemas.microsoft.com/office/drawing/2014/main" id="{3A25342E-3C04-E65E-E8B4-9F3F83DDCDBA}"/>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068775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White_Logo Top R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AE05DCA-FB2B-72A8-A8C6-E9801D6F9B30}"/>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A3268999-3921-145E-52E8-7DB2387E7377}"/>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BCA5503E-EF15-F0AE-3EF7-B4627CAD2998}"/>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529422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Graphic Hea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E4C27686-3A6F-A1C6-4200-4094EF46BD09}"/>
              </a:ext>
            </a:extLst>
          </p:cNvPr>
          <p:cNvSpPr>
            <a:spLocks noGrp="1"/>
          </p:cNvSpPr>
          <p:nvPr>
            <p:ph type="body" sz="quarter" idx="10" hasCustomPrompt="1"/>
          </p:nvPr>
        </p:nvSpPr>
        <p:spPr>
          <a:xfrm>
            <a:off x="1651242" y="428959"/>
            <a:ext cx="9166575" cy="554575"/>
          </a:xfrm>
          <a:prstGeom prst="rect">
            <a:avLst/>
          </a:prstGeom>
          <a:noFill/>
          <a:ln>
            <a:noFill/>
          </a:ln>
        </p:spPr>
        <p:txBody>
          <a:bodyPr wrap="none" tIns="182880" bIns="91440"/>
          <a:lstStyle>
            <a:lvl1pPr>
              <a:lnSpc>
                <a:spcPct val="60000"/>
              </a:lnSpc>
              <a:buNone/>
              <a:defRPr sz="3600" b="1">
                <a:solidFill>
                  <a:srgbClr val="FFFEFE"/>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lumMod val="95000"/>
                  </a:schemeClr>
                </a:solidFill>
              </a:rPr>
              <a:t>Use This as a Title Space and here if needed</a:t>
            </a:r>
          </a:p>
        </p:txBody>
      </p:sp>
      <p:sp>
        <p:nvSpPr>
          <p:cNvPr id="3" name="Text Placeholder 19">
            <a:extLst>
              <a:ext uri="{FF2B5EF4-FFF2-40B4-BE49-F238E27FC236}">
                <a16:creationId xmlns:a16="http://schemas.microsoft.com/office/drawing/2014/main" id="{135AA8BF-1A7A-115F-B9CE-209647BA82C6}"/>
              </a:ext>
            </a:extLst>
          </p:cNvPr>
          <p:cNvSpPr>
            <a:spLocks noGrp="1"/>
          </p:cNvSpPr>
          <p:nvPr>
            <p:ph type="body" sz="quarter" idx="11" hasCustomPrompt="1"/>
          </p:nvPr>
        </p:nvSpPr>
        <p:spPr>
          <a:xfrm>
            <a:off x="1651242" y="1485175"/>
            <a:ext cx="7547002" cy="554575"/>
          </a:xfrm>
          <a:prstGeom prst="rect">
            <a:avLst/>
          </a:prstGeom>
        </p:spPr>
        <p:txBody>
          <a:bodyPr wrap="square" tIns="182880" bIns="91440">
            <a:spAutoFit/>
          </a:bodyPr>
          <a:lstStyle>
            <a:lvl1pPr>
              <a:lnSpc>
                <a:spcPts val="2000"/>
              </a:lnSpc>
              <a:buFontTx/>
              <a:buNone/>
              <a:defRPr sz="2400" i="1">
                <a:solidFill>
                  <a:schemeClr val="tx2"/>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US"/>
              <a:t>Secondary Content goes here if needed</a:t>
            </a:r>
          </a:p>
        </p:txBody>
      </p:sp>
      <p:sp>
        <p:nvSpPr>
          <p:cNvPr id="4" name="Content Placeholder 4">
            <a:extLst>
              <a:ext uri="{FF2B5EF4-FFF2-40B4-BE49-F238E27FC236}">
                <a16:creationId xmlns:a16="http://schemas.microsoft.com/office/drawing/2014/main" id="{8691EAB3-F38B-F4A5-DA60-F98B4B2D1025}"/>
              </a:ext>
            </a:extLst>
          </p:cNvPr>
          <p:cNvSpPr>
            <a:spLocks noGrp="1"/>
          </p:cNvSpPr>
          <p:nvPr>
            <p:ph sz="quarter" idx="12"/>
          </p:nvPr>
        </p:nvSpPr>
        <p:spPr>
          <a:xfrm>
            <a:off x="390771" y="2320006"/>
            <a:ext cx="11410457" cy="4222141"/>
          </a:xfrm>
          <a:prstGeom prst="rect">
            <a:avLst/>
          </a:prstGeom>
        </p:spPr>
        <p:txBody>
          <a:bodyPr/>
          <a:lstStyle>
            <a:lvl1pPr>
              <a:defRPr sz="2200">
                <a:solidFill>
                  <a:schemeClr val="accent1"/>
                </a:solidFill>
              </a:defRPr>
            </a:lvl1pPr>
            <a:lvl2pPr>
              <a:buFont typeface="Courier New" panose="02070309020205020404" pitchFamily="49" charset="0"/>
              <a:buChar char="o"/>
              <a:defRPr sz="2200">
                <a:solidFill>
                  <a:schemeClr val="accent1"/>
                </a:solidFill>
              </a:defRPr>
            </a:lvl2pPr>
            <a:lvl3pPr>
              <a:buFont typeface="Wingdings" pitchFamily="2" charset="2"/>
              <a:buChar char="§"/>
              <a:defRPr sz="2200">
                <a:solidFill>
                  <a:schemeClr val="accent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5088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Graphic Hea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E4C27686-3A6F-A1C6-4200-4094EF46BD09}"/>
              </a:ext>
            </a:extLst>
          </p:cNvPr>
          <p:cNvSpPr>
            <a:spLocks noGrp="1"/>
          </p:cNvSpPr>
          <p:nvPr>
            <p:ph type="body" sz="quarter" idx="10" hasCustomPrompt="1"/>
          </p:nvPr>
        </p:nvSpPr>
        <p:spPr>
          <a:xfrm>
            <a:off x="1651242" y="428959"/>
            <a:ext cx="9166575" cy="554575"/>
          </a:xfrm>
          <a:prstGeom prst="rect">
            <a:avLst/>
          </a:prstGeom>
          <a:noFill/>
          <a:ln>
            <a:noFill/>
          </a:ln>
        </p:spPr>
        <p:txBody>
          <a:bodyPr wrap="none" tIns="182880" bIns="91440"/>
          <a:lstStyle>
            <a:lvl1pPr>
              <a:lnSpc>
                <a:spcPct val="60000"/>
              </a:lnSpc>
              <a:buNone/>
              <a:defRPr sz="3600" b="1">
                <a:solidFill>
                  <a:srgbClr val="FFFEFE"/>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lumMod val="95000"/>
                  </a:schemeClr>
                </a:solidFill>
              </a:rPr>
              <a:t>Use This as a Title Space and here if needed</a:t>
            </a:r>
          </a:p>
        </p:txBody>
      </p:sp>
      <p:sp>
        <p:nvSpPr>
          <p:cNvPr id="3" name="Text Placeholder 19">
            <a:extLst>
              <a:ext uri="{FF2B5EF4-FFF2-40B4-BE49-F238E27FC236}">
                <a16:creationId xmlns:a16="http://schemas.microsoft.com/office/drawing/2014/main" id="{135AA8BF-1A7A-115F-B9CE-209647BA82C6}"/>
              </a:ext>
            </a:extLst>
          </p:cNvPr>
          <p:cNvSpPr>
            <a:spLocks noGrp="1"/>
          </p:cNvSpPr>
          <p:nvPr>
            <p:ph type="body" sz="quarter" idx="11" hasCustomPrompt="1"/>
          </p:nvPr>
        </p:nvSpPr>
        <p:spPr>
          <a:xfrm>
            <a:off x="2844317" y="1485175"/>
            <a:ext cx="7547002" cy="554575"/>
          </a:xfrm>
          <a:prstGeom prst="rect">
            <a:avLst/>
          </a:prstGeom>
        </p:spPr>
        <p:txBody>
          <a:bodyPr wrap="square" tIns="182880" bIns="91440">
            <a:spAutoFit/>
          </a:bodyPr>
          <a:lstStyle>
            <a:lvl1pPr>
              <a:lnSpc>
                <a:spcPts val="2000"/>
              </a:lnSpc>
              <a:buFontTx/>
              <a:buNone/>
              <a:defRPr sz="2400" i="1">
                <a:solidFill>
                  <a:schemeClr val="tx2"/>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US"/>
              <a:t>Secondary Content goes here if needed</a:t>
            </a:r>
          </a:p>
        </p:txBody>
      </p:sp>
      <p:sp>
        <p:nvSpPr>
          <p:cNvPr id="4" name="Content Placeholder 4">
            <a:extLst>
              <a:ext uri="{FF2B5EF4-FFF2-40B4-BE49-F238E27FC236}">
                <a16:creationId xmlns:a16="http://schemas.microsoft.com/office/drawing/2014/main" id="{8691EAB3-F38B-F4A5-DA60-F98B4B2D1025}"/>
              </a:ext>
            </a:extLst>
          </p:cNvPr>
          <p:cNvSpPr>
            <a:spLocks noGrp="1"/>
          </p:cNvSpPr>
          <p:nvPr>
            <p:ph sz="quarter" idx="12"/>
          </p:nvPr>
        </p:nvSpPr>
        <p:spPr>
          <a:xfrm>
            <a:off x="390771" y="2320006"/>
            <a:ext cx="11410457" cy="4222141"/>
          </a:xfrm>
          <a:prstGeom prst="rect">
            <a:avLst/>
          </a:prstGeom>
        </p:spPr>
        <p:txBody>
          <a:bodyPr/>
          <a:lstStyle>
            <a:lvl1pPr>
              <a:defRPr sz="2200">
                <a:solidFill>
                  <a:schemeClr val="accent1"/>
                </a:solidFill>
              </a:defRPr>
            </a:lvl1pPr>
            <a:lvl2pPr>
              <a:buFont typeface="Courier New" panose="02070309020205020404" pitchFamily="49" charset="0"/>
              <a:buChar char="o"/>
              <a:defRPr sz="2200">
                <a:solidFill>
                  <a:schemeClr val="accent1"/>
                </a:solidFill>
              </a:defRPr>
            </a:lvl2pPr>
            <a:lvl3pPr>
              <a:buFont typeface="Wingdings" pitchFamily="2" charset="2"/>
              <a:buChar char="§"/>
              <a:defRPr sz="2200">
                <a:solidFill>
                  <a:schemeClr val="accent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7768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Graphic Foot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512FFD6-EC17-96F8-E2AF-4EFDF658A3E2}"/>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2DE8864-73E9-A463-202B-C58818D4D327}"/>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3C1BC816-985E-329D-352D-ED6450E8B690}"/>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985566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Graphic Foot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B70D25F-D534-2E23-A01E-380932746DD3}"/>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8619CB96-43DC-C53C-7812-1EA6152FE8A3}"/>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701DC8BD-5AAF-CC88-892C-FC47E7B96656}"/>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414693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Graphic Footer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1FCAC9F-38E3-8340-A9A6-ED29291A596B}"/>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4" name="Text Placeholder 15">
            <a:extLst>
              <a:ext uri="{FF2B5EF4-FFF2-40B4-BE49-F238E27FC236}">
                <a16:creationId xmlns:a16="http://schemas.microsoft.com/office/drawing/2014/main" id="{05313E64-28E5-CE09-0722-3AAA29963805}"/>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5" name="Text Placeholder 15">
            <a:extLst>
              <a:ext uri="{FF2B5EF4-FFF2-40B4-BE49-F238E27FC236}">
                <a16:creationId xmlns:a16="http://schemas.microsoft.com/office/drawing/2014/main" id="{2F365F06-D3DA-0FE5-26A5-2DBD5571F97F}"/>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840231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Graphic Footer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14AF87E-8EF4-DEBE-1AFC-F062570F7F66}"/>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886AF386-8C03-287C-503C-105545D7AE74}"/>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0D8CB4B4-EFC8-5443-9AA7-288DC3F2B237}"/>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891053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4852-C69A-3C46-A74D-F2D8C6D17F46}"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
        <p:nvSpPr>
          <p:cNvPr id="7" name="TextBox 6">
            <a:extLst>
              <a:ext uri="{FF2B5EF4-FFF2-40B4-BE49-F238E27FC236}">
                <a16:creationId xmlns:a16="http://schemas.microsoft.com/office/drawing/2014/main" id="{3645AD86-1EB6-4F4B-9791-EAE019A85CEE}"/>
              </a:ext>
            </a:extLst>
          </p:cNvPr>
          <p:cNvSpPr txBox="1"/>
          <p:nvPr userDrawn="1"/>
        </p:nvSpPr>
        <p:spPr>
          <a:xfrm>
            <a:off x="3204713" y="6520582"/>
            <a:ext cx="5782574" cy="307777"/>
          </a:xfrm>
          <a:prstGeom prst="rect">
            <a:avLst/>
          </a:prstGeom>
          <a:noFill/>
        </p:spPr>
        <p:txBody>
          <a:bodyPr wrap="square" rtlCol="0">
            <a:spAutoFit/>
          </a:bodyPr>
          <a:lstStyle/>
          <a:p>
            <a:pPr algn="ctr"/>
            <a:r>
              <a:rPr lang="en-US" sz="1400">
                <a:solidFill>
                  <a:srgbClr val="FF0000"/>
                </a:solidFill>
              </a:rPr>
              <a:t>Confidential – for Internal Deliberative Purposes Only</a:t>
            </a:r>
          </a:p>
        </p:txBody>
      </p:sp>
    </p:spTree>
    <p:extLst>
      <p:ext uri="{BB962C8B-B14F-4D97-AF65-F5344CB8AC3E}">
        <p14:creationId xmlns:p14="http://schemas.microsoft.com/office/powerpoint/2010/main" val="1467373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630217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989434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80028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7.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theme" Target="../theme/theme8.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33" r:id="rId5"/>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487266"/>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10235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2/19/2026</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7051995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microsoft.com/office/2007/relationships/hdphoto" Target="../media/hdphoto1.wdp"/><Relationship Id="rId3" Type="http://schemas.openxmlformats.org/officeDocument/2006/relationships/image" Target="../media/image32.svg"/><Relationship Id="rId7" Type="http://schemas.openxmlformats.org/officeDocument/2006/relationships/image" Target="../media/image35.png"/><Relationship Id="rId12" Type="http://schemas.openxmlformats.org/officeDocument/2006/relationships/image" Target="../media/image40.jpeg"/><Relationship Id="rId17"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44.svg"/><Relationship Id="rId1" Type="http://schemas.openxmlformats.org/officeDocument/2006/relationships/slideLayout" Target="../slideLayouts/slideLayout38.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hyperlink" Target="https://apte.berkeley.edu/research/" TargetMode="External"/><Relationship Id="rId4" Type="http://schemas.openxmlformats.org/officeDocument/2006/relationships/hyperlink" Target="https://svgsilh.com/image/42478.html" TargetMode="External"/><Relationship Id="rId9" Type="http://schemas.openxmlformats.org/officeDocument/2006/relationships/image" Target="../media/image37.png"/><Relationship Id="rId14" Type="http://schemas.openxmlformats.org/officeDocument/2006/relationships/image" Target="../media/image4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energy.ca.gov/solicitations/2026-01/gfo-25-304-modeling-and-monitoring-air-quality-and-co-benefits-energy"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hyperlink" Target="http://www.sos.ca.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ca.gov/media/7893" TargetMode="External"/><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46.png"/><Relationship Id="rId4" Type="http://schemas.openxmlformats.org/officeDocument/2006/relationships/hyperlink" Target="https://ecams.energy.ca.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5.xml"/><Relationship Id="rId1" Type="http://schemas.openxmlformats.org/officeDocument/2006/relationships/slideLayout" Target="../slideLayouts/slideLayout38.xml"/><Relationship Id="rId5" Type="http://schemas.openxmlformats.org/officeDocument/2006/relationships/hyperlink" Target="mailto:ECAMS.SalesforceSupport@Energy.ca.gov" TargetMode="Externa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empowerinnovation.net/en/custom/funding/view/51456"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video" Target="https://player.vimeo.com/video/1118778010?app_id=122963" TargetMode="Externa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hyperlink" Target="https://www.energy.ca.gov/publications/2021/electric-program-investment-charge-2021-2025-investment-plan-epic-4-invest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673541-D03D-8B06-AFC6-A13AE79D7877}"/>
              </a:ext>
            </a:extLst>
          </p:cNvPr>
          <p:cNvSpPr>
            <a:spLocks noGrp="1"/>
          </p:cNvSpPr>
          <p:nvPr>
            <p:ph type="title" idx="4294967295"/>
          </p:nvPr>
        </p:nvSpPr>
        <p:spPr>
          <a:xfrm>
            <a:off x="838200" y="365125"/>
            <a:ext cx="10515600" cy="1325563"/>
          </a:xfrm>
          <a:prstGeom prst="rect">
            <a:avLst/>
          </a:prstGeom>
        </p:spPr>
        <p:txBody>
          <a:bodyPr/>
          <a:lstStyle/>
          <a:p>
            <a:r>
              <a:rPr lang="en-US" b="1">
                <a:solidFill>
                  <a:schemeClr val="bg2"/>
                </a:solidFill>
              </a:rPr>
              <a:t>GFO-25-304 Pre-Application Workshop</a:t>
            </a:r>
            <a:br>
              <a:rPr lang="en-US" b="1"/>
            </a:br>
            <a:endParaRPr lang="en-US" b="1"/>
          </a:p>
        </p:txBody>
      </p:sp>
      <p:sp>
        <p:nvSpPr>
          <p:cNvPr id="2" name="Text Placeholder 1">
            <a:extLst>
              <a:ext uri="{FF2B5EF4-FFF2-40B4-BE49-F238E27FC236}">
                <a16:creationId xmlns:a16="http://schemas.microsoft.com/office/drawing/2014/main" id="{6D393201-E635-101E-D6A7-E0A393A767A8}"/>
              </a:ext>
            </a:extLst>
          </p:cNvPr>
          <p:cNvSpPr>
            <a:spLocks noGrp="1"/>
          </p:cNvSpPr>
          <p:nvPr>
            <p:ph type="body" sz="quarter" idx="11"/>
          </p:nvPr>
        </p:nvSpPr>
        <p:spPr>
          <a:xfrm>
            <a:off x="1691936" y="4524403"/>
            <a:ext cx="10773332" cy="1077609"/>
          </a:xfrm>
        </p:spPr>
        <p:txBody>
          <a:bodyPr/>
          <a:lstStyle/>
          <a:p>
            <a:r>
              <a:rPr lang="en-US"/>
              <a:t>Modeling and Monitoring Air Quality and Co-Benefits </a:t>
            </a:r>
          </a:p>
          <a:p>
            <a:r>
              <a:rPr lang="en-US"/>
              <a:t>of Energy interventions</a:t>
            </a:r>
          </a:p>
          <a:p>
            <a:endParaRPr lang="en-US"/>
          </a:p>
        </p:txBody>
      </p:sp>
      <p:sp>
        <p:nvSpPr>
          <p:cNvPr id="3" name="Text Placeholder 2">
            <a:extLst>
              <a:ext uri="{FF2B5EF4-FFF2-40B4-BE49-F238E27FC236}">
                <a16:creationId xmlns:a16="http://schemas.microsoft.com/office/drawing/2014/main" id="{D7B37819-3602-47DB-F227-0EF6BE1D8CD1}"/>
              </a:ext>
            </a:extLst>
          </p:cNvPr>
          <p:cNvSpPr>
            <a:spLocks noGrp="1"/>
          </p:cNvSpPr>
          <p:nvPr>
            <p:ph type="body" sz="quarter" idx="12"/>
          </p:nvPr>
        </p:nvSpPr>
        <p:spPr>
          <a:xfrm>
            <a:off x="1733976" y="5507142"/>
            <a:ext cx="9534170" cy="1350858"/>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rPr>
              <a:t>Energy Research and Development Division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rPr>
              <a:t>Presenter: </a:t>
            </a:r>
            <a:r>
              <a:rPr lang="en-US" sz="1800">
                <a:solidFill>
                  <a:srgbClr val="0F6FC6">
                    <a:lumMod val="50000"/>
                  </a:srgbClr>
                </a:solidFill>
                <a:latin typeface="Arial" panose="020B0604020202020204"/>
              </a:rPr>
              <a:t>Dr. Maninder Thind, Air Resources Engineer</a:t>
            </a:r>
            <a:endPar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rPr>
              <a:t>Date: </a:t>
            </a:r>
            <a:r>
              <a:rPr lang="en-US" sz="1800">
                <a:solidFill>
                  <a:srgbClr val="0F6FC6">
                    <a:lumMod val="50000"/>
                  </a:srgbClr>
                </a:solidFill>
                <a:latin typeface="Arial" panose="020B0604020202020204"/>
              </a:rPr>
              <a:t>February 10, 2026</a:t>
            </a:r>
            <a:endPar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endParaRPr>
          </a:p>
          <a:p>
            <a:endParaRPr lang="en-US"/>
          </a:p>
        </p:txBody>
      </p:sp>
    </p:spTree>
    <p:extLst>
      <p:ext uri="{BB962C8B-B14F-4D97-AF65-F5344CB8AC3E}">
        <p14:creationId xmlns:p14="http://schemas.microsoft.com/office/powerpoint/2010/main" val="300955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581B6-CAA7-0839-93DA-8AEE9183D7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DDF09BD-968D-392D-8A30-B71D59FB3BA6}"/>
              </a:ext>
            </a:extLst>
          </p:cNvPr>
          <p:cNvSpPr>
            <a:spLocks noGrp="1"/>
          </p:cNvSpPr>
          <p:nvPr>
            <p:ph type="title" idx="4294967295"/>
          </p:nvPr>
        </p:nvSpPr>
        <p:spPr>
          <a:xfrm>
            <a:off x="1550391" y="255396"/>
            <a:ext cx="10032009" cy="690902"/>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004071"/>
                </a:solidFill>
                <a:effectLst/>
                <a:uLnTx/>
                <a:uFillTx/>
                <a:latin typeface="+mj-lt"/>
                <a:ea typeface="+mn-ea"/>
                <a:cs typeface="+mn-cs"/>
              </a:rPr>
              <a:t>Policy Drivers</a:t>
            </a:r>
          </a:p>
        </p:txBody>
      </p:sp>
      <p:graphicFrame>
        <p:nvGraphicFramePr>
          <p:cNvPr id="8" name="Content Placeholder 5" descr="table of policies">
            <a:extLst>
              <a:ext uri="{FF2B5EF4-FFF2-40B4-BE49-F238E27FC236}">
                <a16:creationId xmlns:a16="http://schemas.microsoft.com/office/drawing/2014/main" id="{0EB9A042-6238-D5CD-D2C4-7AC16A1295F5}"/>
              </a:ext>
            </a:extLst>
          </p:cNvPr>
          <p:cNvGraphicFramePr/>
          <p:nvPr>
            <p:extLst>
              <p:ext uri="{D42A27DB-BD31-4B8C-83A1-F6EECF244321}">
                <p14:modId xmlns:p14="http://schemas.microsoft.com/office/powerpoint/2010/main" val="3420752638"/>
              </p:ext>
            </p:extLst>
          </p:nvPr>
        </p:nvGraphicFramePr>
        <p:xfrm>
          <a:off x="1040979" y="1189974"/>
          <a:ext cx="10746013" cy="541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81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2EDED8-975C-1106-32B7-E9FF2AA6ABC0}"/>
              </a:ext>
            </a:extLst>
          </p:cNvPr>
          <p:cNvSpPr>
            <a:spLocks noGrp="1"/>
          </p:cNvSpPr>
          <p:nvPr>
            <p:ph type="title" idx="4294967295"/>
          </p:nvPr>
        </p:nvSpPr>
        <p:spPr>
          <a:xfrm>
            <a:off x="1638881" y="432377"/>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4071"/>
                </a:solidFill>
                <a:effectLst/>
                <a:uLnTx/>
                <a:uFillTx/>
                <a:latin typeface="+mj-lt"/>
                <a:ea typeface="+mn-ea"/>
                <a:cs typeface="+mn-cs"/>
              </a:rPr>
              <a:t>Motivation</a:t>
            </a:r>
          </a:p>
        </p:txBody>
      </p:sp>
      <p:sp>
        <p:nvSpPr>
          <p:cNvPr id="7" name="TextBox 6">
            <a:extLst>
              <a:ext uri="{FF2B5EF4-FFF2-40B4-BE49-F238E27FC236}">
                <a16:creationId xmlns:a16="http://schemas.microsoft.com/office/drawing/2014/main" id="{C568B623-4F0A-F819-513A-CA45D936B950}"/>
              </a:ext>
            </a:extLst>
          </p:cNvPr>
          <p:cNvSpPr txBox="1"/>
          <p:nvPr/>
        </p:nvSpPr>
        <p:spPr>
          <a:xfrm>
            <a:off x="1199275" y="1195234"/>
            <a:ext cx="7409129" cy="1633781"/>
          </a:xfrm>
          <a:prstGeom prst="rect">
            <a:avLst/>
          </a:prstGeom>
          <a:noFill/>
        </p:spPr>
        <p:txBody>
          <a:bodyPr wrap="square" lIns="91440" tIns="45720" rIns="91440" bIns="45720" anchor="t">
            <a:spAutoFit/>
          </a:bodyPr>
          <a:lstStyle/>
          <a:p>
            <a:pPr marL="342900" indent="-342900">
              <a:spcAft>
                <a:spcPts val="450"/>
              </a:spcAft>
              <a:buFont typeface="Arial" panose="020B0604020202020204" pitchFamily="34" charset="0"/>
              <a:buChar char="•"/>
            </a:pPr>
            <a:r>
              <a:rPr lang="en-US" sz="2400">
                <a:solidFill>
                  <a:srgbClr val="00588A"/>
                </a:solidFill>
                <a:latin typeface="Arial" panose="020B0604020202020204" pitchFamily="34" charset="0"/>
                <a:cs typeface="Arial" panose="020B0604020202020204" pitchFamily="34" charset="0"/>
              </a:rPr>
              <a:t>Improvements in </a:t>
            </a:r>
            <a:r>
              <a:rPr lang="en-US" sz="2400" b="1">
                <a:solidFill>
                  <a:srgbClr val="00588A"/>
                </a:solidFill>
                <a:latin typeface="Arial" panose="020B0604020202020204" pitchFamily="34" charset="0"/>
                <a:cs typeface="Arial" panose="020B0604020202020204" pitchFamily="34" charset="0"/>
              </a:rPr>
              <a:t>air quality </a:t>
            </a:r>
            <a:r>
              <a:rPr lang="en-US" sz="2400">
                <a:solidFill>
                  <a:srgbClr val="00588A"/>
                </a:solidFill>
                <a:latin typeface="Arial" panose="020B0604020202020204" pitchFamily="34" charset="0"/>
                <a:cs typeface="Arial" panose="020B0604020202020204" pitchFamily="34" charset="0"/>
              </a:rPr>
              <a:t>and</a:t>
            </a:r>
            <a:r>
              <a:rPr lang="en-US" sz="2400" b="1">
                <a:solidFill>
                  <a:srgbClr val="00588A"/>
                </a:solidFill>
                <a:latin typeface="Arial" panose="020B0604020202020204" pitchFamily="34" charset="0"/>
                <a:cs typeface="Arial" panose="020B0604020202020204" pitchFamily="34" charset="0"/>
              </a:rPr>
              <a:t> human health</a:t>
            </a:r>
            <a:r>
              <a:rPr lang="en-US" sz="2400">
                <a:solidFill>
                  <a:srgbClr val="00588A"/>
                </a:solidFill>
                <a:latin typeface="Arial" panose="020B0604020202020204" pitchFamily="34" charset="0"/>
                <a:cs typeface="Arial" panose="020B0604020202020204" pitchFamily="34" charset="0"/>
              </a:rPr>
              <a:t> are core </a:t>
            </a:r>
            <a:r>
              <a:rPr lang="en-US" sz="2400" b="1">
                <a:solidFill>
                  <a:srgbClr val="00588A"/>
                </a:solidFill>
                <a:latin typeface="Arial" panose="020B0604020202020204" pitchFamily="34" charset="0"/>
                <a:cs typeface="Arial" panose="020B0604020202020204" pitchFamily="34" charset="0"/>
              </a:rPr>
              <a:t>non-energy benefits </a:t>
            </a:r>
            <a:r>
              <a:rPr lang="en-US" sz="2400">
                <a:solidFill>
                  <a:srgbClr val="00588A"/>
                </a:solidFill>
                <a:latin typeface="Arial" panose="020B0604020202020204" pitchFamily="34" charset="0"/>
                <a:cs typeface="Arial" panose="020B0604020202020204" pitchFamily="34" charset="0"/>
              </a:rPr>
              <a:t>of </a:t>
            </a:r>
            <a:r>
              <a:rPr lang="en-US" sz="2400" b="1">
                <a:solidFill>
                  <a:srgbClr val="00588A"/>
                </a:solidFill>
                <a:latin typeface="Arial" panose="020B0604020202020204" pitchFamily="34" charset="0"/>
                <a:cs typeface="Arial" panose="020B0604020202020204" pitchFamily="34" charset="0"/>
              </a:rPr>
              <a:t>clean energy </a:t>
            </a:r>
            <a:r>
              <a:rPr lang="en-US" sz="2400">
                <a:solidFill>
                  <a:srgbClr val="00588A"/>
                </a:solidFill>
                <a:latin typeface="Arial" panose="020B0604020202020204" pitchFamily="34" charset="0"/>
                <a:cs typeface="Arial" panose="020B0604020202020204" pitchFamily="34" charset="0"/>
              </a:rPr>
              <a:t>(SB100, building electrification)</a:t>
            </a:r>
          </a:p>
          <a:p>
            <a:pPr marL="342900" indent="-342900">
              <a:spcAft>
                <a:spcPts val="450"/>
              </a:spcAft>
              <a:buFont typeface="Arial" panose="020B0604020202020204" pitchFamily="34" charset="0"/>
              <a:buChar char="•"/>
            </a:pPr>
            <a:r>
              <a:rPr lang="en-US" sz="2400" b="1">
                <a:solidFill>
                  <a:srgbClr val="00588A"/>
                </a:solidFill>
                <a:latin typeface="Arial" panose="020B0604020202020204" pitchFamily="34" charset="0"/>
                <a:cs typeface="Arial" panose="020B0604020202020204" pitchFamily="34" charset="0"/>
              </a:rPr>
              <a:t>Equity</a:t>
            </a:r>
            <a:r>
              <a:rPr lang="en-US" sz="2400">
                <a:solidFill>
                  <a:srgbClr val="00588A"/>
                </a:solidFill>
                <a:latin typeface="Arial" panose="020B0604020202020204" pitchFamily="34" charset="0"/>
                <a:cs typeface="Arial" panose="020B0604020202020204" pitchFamily="34" charset="0"/>
              </a:rPr>
              <a:t> in energy transitions is a top priority</a:t>
            </a:r>
          </a:p>
        </p:txBody>
      </p:sp>
      <p:pic>
        <p:nvPicPr>
          <p:cNvPr id="8" name="Graphic 7" descr="California map">
            <a:extLst>
              <a:ext uri="{FF2B5EF4-FFF2-40B4-BE49-F238E27FC236}">
                <a16:creationId xmlns:a16="http://schemas.microsoft.com/office/drawing/2014/main" id="{386A69A5-8A6F-2EDF-3EDB-48FBA37C34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9427664" y="1195234"/>
            <a:ext cx="2243226" cy="2649957"/>
          </a:xfrm>
          <a:prstGeom prst="rect">
            <a:avLst/>
          </a:prstGeom>
        </p:spPr>
      </p:pic>
      <p:pic>
        <p:nvPicPr>
          <p:cNvPr id="9" name="Picture 2" descr="Image result for solar icon">
            <a:extLst>
              <a:ext uri="{FF2B5EF4-FFF2-40B4-BE49-F238E27FC236}">
                <a16:creationId xmlns:a16="http://schemas.microsoft.com/office/drawing/2014/main" id="{F932953E-72B4-6589-85F5-3226A371A4A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80853" y="1472186"/>
            <a:ext cx="504079" cy="5040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ind turbine">
            <a:extLst>
              <a:ext uri="{FF2B5EF4-FFF2-40B4-BE49-F238E27FC236}">
                <a16:creationId xmlns:a16="http://schemas.microsoft.com/office/drawing/2014/main" id="{0F2BF869-05BB-FA15-3B80-E742553AD5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06554" y="2182513"/>
            <a:ext cx="529282" cy="504078"/>
          </a:xfrm>
          <a:prstGeom prst="rect">
            <a:avLst/>
          </a:prstGeom>
        </p:spPr>
      </p:pic>
      <p:pic>
        <p:nvPicPr>
          <p:cNvPr id="11" name="Picture 10" descr="Demand side response management">
            <a:extLst>
              <a:ext uri="{FF2B5EF4-FFF2-40B4-BE49-F238E27FC236}">
                <a16:creationId xmlns:a16="http://schemas.microsoft.com/office/drawing/2014/main" id="{C8D3B1D4-31DC-1158-E695-BE4134E214B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1292" y="2592202"/>
            <a:ext cx="560792" cy="571619"/>
          </a:xfrm>
          <a:prstGeom prst="rect">
            <a:avLst/>
          </a:prstGeom>
        </p:spPr>
      </p:pic>
      <p:pic>
        <p:nvPicPr>
          <p:cNvPr id="12" name="Picture 11" descr="Natural gas plant">
            <a:extLst>
              <a:ext uri="{FF2B5EF4-FFF2-40B4-BE49-F238E27FC236}">
                <a16:creationId xmlns:a16="http://schemas.microsoft.com/office/drawing/2014/main" id="{6B8536AB-39CC-240A-DBE5-AA07702809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3260" y="2862224"/>
            <a:ext cx="489396" cy="504078"/>
          </a:xfrm>
          <a:prstGeom prst="rect">
            <a:avLst/>
          </a:prstGeom>
        </p:spPr>
      </p:pic>
      <p:pic>
        <p:nvPicPr>
          <p:cNvPr id="13" name="Picture 12" descr="Emissions to health effects framework">
            <a:extLst>
              <a:ext uri="{FF2B5EF4-FFF2-40B4-BE49-F238E27FC236}">
                <a16:creationId xmlns:a16="http://schemas.microsoft.com/office/drawing/2014/main" id="{69AF9690-1C6E-19FF-9810-0C30A2C406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68282" y="3954733"/>
            <a:ext cx="6392446" cy="1342164"/>
          </a:xfrm>
          <a:prstGeom prst="rect">
            <a:avLst/>
          </a:prstGeom>
        </p:spPr>
      </p:pic>
      <p:pic>
        <p:nvPicPr>
          <p:cNvPr id="14" name="Graphic 13" descr="Power Plant with solid fill">
            <a:extLst>
              <a:ext uri="{FF2B5EF4-FFF2-40B4-BE49-F238E27FC236}">
                <a16:creationId xmlns:a16="http://schemas.microsoft.com/office/drawing/2014/main" id="{00D5B591-3400-28E1-FCE2-30F9A2CB63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66924" y="3697558"/>
            <a:ext cx="615135" cy="615135"/>
          </a:xfrm>
          <a:prstGeom prst="rect">
            <a:avLst/>
          </a:prstGeom>
        </p:spPr>
      </p:pic>
      <p:pic>
        <p:nvPicPr>
          <p:cNvPr id="15" name="Picture 14">
            <a:extLst>
              <a:ext uri="{FF2B5EF4-FFF2-40B4-BE49-F238E27FC236}">
                <a16:creationId xmlns:a16="http://schemas.microsoft.com/office/drawing/2014/main" id="{057FED66-39F0-57EF-3FE7-D12321C4E6C0}"/>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30581" y="4085496"/>
            <a:ext cx="290513" cy="200025"/>
          </a:xfrm>
          <a:prstGeom prst="rect">
            <a:avLst/>
          </a:prstGeom>
        </p:spPr>
      </p:pic>
      <p:pic>
        <p:nvPicPr>
          <p:cNvPr id="16" name="Graphic 15" descr="House with solid fill">
            <a:extLst>
              <a:ext uri="{FF2B5EF4-FFF2-40B4-BE49-F238E27FC236}">
                <a16:creationId xmlns:a16="http://schemas.microsoft.com/office/drawing/2014/main" id="{8D94F4BC-4F6D-E8D7-3D5E-27C179EE08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77183" y="4177606"/>
            <a:ext cx="685800" cy="685800"/>
          </a:xfrm>
          <a:prstGeom prst="rect">
            <a:avLst/>
          </a:prstGeom>
        </p:spPr>
      </p:pic>
      <p:sp>
        <p:nvSpPr>
          <p:cNvPr id="21" name="Rectangle 20">
            <a:extLst>
              <a:ext uri="{FF2B5EF4-FFF2-40B4-BE49-F238E27FC236}">
                <a16:creationId xmlns:a16="http://schemas.microsoft.com/office/drawing/2014/main" id="{5812A592-9058-3480-F630-DF1ACC44D0C1}"/>
              </a:ext>
              <a:ext uri="{C183D7F6-B498-43B3-948B-1728B52AA6E4}">
                <adec:decorative xmlns:adec="http://schemas.microsoft.com/office/drawing/2017/decorative" val="1"/>
              </a:ext>
            </a:extLst>
          </p:cNvPr>
          <p:cNvSpPr/>
          <p:nvPr/>
        </p:nvSpPr>
        <p:spPr>
          <a:xfrm>
            <a:off x="7288301" y="3919221"/>
            <a:ext cx="1177726" cy="1156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Inpatient with solid fill">
            <a:extLst>
              <a:ext uri="{FF2B5EF4-FFF2-40B4-BE49-F238E27FC236}">
                <a16:creationId xmlns:a16="http://schemas.microsoft.com/office/drawing/2014/main" id="{65312929-2CA1-1F58-28E3-7DBA667662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60676" y="4022527"/>
            <a:ext cx="1052702" cy="1052702"/>
          </a:xfrm>
          <a:prstGeom prst="rect">
            <a:avLst/>
          </a:prstGeom>
        </p:spPr>
      </p:pic>
      <p:sp>
        <p:nvSpPr>
          <p:cNvPr id="17" name="Arrow: Right 16">
            <a:extLst>
              <a:ext uri="{FF2B5EF4-FFF2-40B4-BE49-F238E27FC236}">
                <a16:creationId xmlns:a16="http://schemas.microsoft.com/office/drawing/2014/main" id="{FD37E81A-F9F4-4BEA-E558-33FC026C6AE5}"/>
              </a:ext>
              <a:ext uri="{C183D7F6-B498-43B3-948B-1728B52AA6E4}">
                <adec:decorative xmlns:adec="http://schemas.microsoft.com/office/drawing/2017/decorative" val="1"/>
              </a:ext>
            </a:extLst>
          </p:cNvPr>
          <p:cNvSpPr/>
          <p:nvPr/>
        </p:nvSpPr>
        <p:spPr>
          <a:xfrm>
            <a:off x="8466027" y="5114024"/>
            <a:ext cx="201336" cy="182873"/>
          </a:xfrm>
          <a:prstGeom prst="rightArrow">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Segoe UI"/>
              <a:ea typeface="+mn-ea"/>
              <a:cs typeface="+mn-cs"/>
            </a:endParaRPr>
          </a:p>
        </p:txBody>
      </p:sp>
      <p:pic>
        <p:nvPicPr>
          <p:cNvPr id="20" name="Picture 19" descr="Icon&#10;">
            <a:extLst>
              <a:ext uri="{FF2B5EF4-FFF2-40B4-BE49-F238E27FC236}">
                <a16:creationId xmlns:a16="http://schemas.microsoft.com/office/drawing/2014/main" id="{1E31C4DF-8752-B4FC-E66B-1A9F3F9D0A2C}"/>
              </a:ext>
            </a:extLst>
          </p:cNvPr>
          <p:cNvPicPr>
            <a:picLocks noChangeAspect="1"/>
          </p:cNvPicPr>
          <p:nvPr/>
        </p:nvPicPr>
        <p:blipFill>
          <a:blip r:embed="rId17" cstate="screen">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a:ext>
            </a:extLst>
          </a:blip>
          <a:stretch>
            <a:fillRect/>
          </a:stretch>
        </p:blipFill>
        <p:spPr>
          <a:xfrm>
            <a:off x="8719216" y="3981929"/>
            <a:ext cx="1010445" cy="1010445"/>
          </a:xfrm>
          <a:prstGeom prst="rect">
            <a:avLst/>
          </a:prstGeom>
        </p:spPr>
      </p:pic>
      <p:sp>
        <p:nvSpPr>
          <p:cNvPr id="18" name="TextBox 17">
            <a:extLst>
              <a:ext uri="{FF2B5EF4-FFF2-40B4-BE49-F238E27FC236}">
                <a16:creationId xmlns:a16="http://schemas.microsoft.com/office/drawing/2014/main" id="{80A829EE-EC65-26CD-7A37-D9A38C8259C7}"/>
              </a:ext>
            </a:extLst>
          </p:cNvPr>
          <p:cNvSpPr txBox="1"/>
          <p:nvPr/>
        </p:nvSpPr>
        <p:spPr>
          <a:xfrm>
            <a:off x="8720037" y="4985273"/>
            <a:ext cx="1329618" cy="738664"/>
          </a:xfrm>
          <a:prstGeom prst="rect">
            <a:avLst/>
          </a:prstGeom>
          <a:noFill/>
        </p:spPr>
        <p:txBody>
          <a:bodyPr wrap="square" rtlCol="0">
            <a:spAutoFit/>
          </a:bodyPr>
          <a:lstStyle/>
          <a:p>
            <a:r>
              <a:rPr lang="en-US" sz="1400" b="1">
                <a:solidFill>
                  <a:prstClr val="black"/>
                </a:solidFill>
                <a:latin typeface="Calibri" panose="020F0502020204030204" pitchFamily="34" charset="0"/>
                <a:cs typeface="Calibri" panose="020F0502020204030204" pitchFamily="34" charset="0"/>
              </a:rPr>
              <a:t>Economic &amp; Environmental Justice Effects</a:t>
            </a:r>
          </a:p>
        </p:txBody>
      </p:sp>
      <p:sp>
        <p:nvSpPr>
          <p:cNvPr id="19" name="TextBox 18">
            <a:extLst>
              <a:ext uri="{FF2B5EF4-FFF2-40B4-BE49-F238E27FC236}">
                <a16:creationId xmlns:a16="http://schemas.microsoft.com/office/drawing/2014/main" id="{E7436EB1-CB8E-DEB5-F154-B6ED854A92DF}"/>
              </a:ext>
            </a:extLst>
          </p:cNvPr>
          <p:cNvSpPr txBox="1"/>
          <p:nvPr/>
        </p:nvSpPr>
        <p:spPr>
          <a:xfrm>
            <a:off x="3267076" y="5516188"/>
            <a:ext cx="4277396" cy="246221"/>
          </a:xfrm>
          <a:prstGeom prst="rect">
            <a:avLst/>
          </a:prstGeom>
          <a:noFill/>
        </p:spPr>
        <p:txBody>
          <a:bodyPr wrap="square" rtlCol="0">
            <a:spAutoFit/>
          </a:bodyPr>
          <a:lstStyle/>
          <a:p>
            <a:r>
              <a:rPr lang="en-US" sz="1000">
                <a:solidFill>
                  <a:srgbClr val="00588A"/>
                </a:solidFill>
                <a:latin typeface="Segoe UI"/>
              </a:rPr>
              <a:t>Source: Adapted from </a:t>
            </a:r>
            <a:r>
              <a:rPr lang="en-US" sz="1000">
                <a:solidFill>
                  <a:srgbClr val="00588A"/>
                </a:solidFill>
                <a:latin typeface="Segoe UI"/>
                <a:hlinkClick r:id="rId19">
                  <a:extLst>
                    <a:ext uri="{A12FA001-AC4F-418D-AE19-62706E023703}">
                      <ahyp:hlinkClr xmlns:ahyp="http://schemas.microsoft.com/office/drawing/2018/hyperlinkcolor" val="tx"/>
                    </a:ext>
                  </a:extLst>
                </a:hlinkClick>
              </a:rPr>
              <a:t>https://apte.berkeley.edu/research/</a:t>
            </a:r>
            <a:r>
              <a:rPr lang="en-US" sz="1000">
                <a:solidFill>
                  <a:srgbClr val="00588A"/>
                </a:solidFill>
                <a:latin typeface="Segoe UI"/>
              </a:rPr>
              <a:t>, Heath (2006)</a:t>
            </a:r>
          </a:p>
        </p:txBody>
      </p:sp>
    </p:spTree>
    <p:extLst>
      <p:ext uri="{BB962C8B-B14F-4D97-AF65-F5344CB8AC3E}">
        <p14:creationId xmlns:p14="http://schemas.microsoft.com/office/powerpoint/2010/main" val="44905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7AF8CB-8C54-ECD9-CFEE-02A1D6BDDD8D}"/>
              </a:ext>
            </a:extLst>
          </p:cNvPr>
          <p:cNvSpPr>
            <a:spLocks noGrp="1"/>
          </p:cNvSpPr>
          <p:nvPr>
            <p:ph type="title" idx="4294967295"/>
          </p:nvPr>
        </p:nvSpPr>
        <p:spPr>
          <a:xfrm>
            <a:off x="1550391" y="255396"/>
            <a:ext cx="10032009" cy="777333"/>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004071"/>
                </a:solidFill>
                <a:effectLst/>
                <a:uLnTx/>
                <a:uFillTx/>
                <a:latin typeface="+mj-lt"/>
                <a:ea typeface="+mn-ea"/>
                <a:cs typeface="+mn-cs"/>
              </a:rPr>
              <a:t>Purpose of Solicitation</a:t>
            </a:r>
          </a:p>
        </p:txBody>
      </p:sp>
      <p:sp>
        <p:nvSpPr>
          <p:cNvPr id="5" name="Content Placeholder 5">
            <a:extLst>
              <a:ext uri="{FF2B5EF4-FFF2-40B4-BE49-F238E27FC236}">
                <a16:creationId xmlns:a16="http://schemas.microsoft.com/office/drawing/2014/main" id="{6AB442DD-35A3-30DF-9829-7A5DFA420E8A}"/>
              </a:ext>
            </a:extLst>
          </p:cNvPr>
          <p:cNvSpPr txBox="1">
            <a:spLocks/>
          </p:cNvSpPr>
          <p:nvPr/>
        </p:nvSpPr>
        <p:spPr>
          <a:xfrm>
            <a:off x="1119010" y="1473933"/>
            <a:ext cx="1078850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800">
                <a:solidFill>
                  <a:schemeClr val="tx1"/>
                </a:solidFill>
                <a:latin typeface="Arial"/>
                <a:cs typeface="Arial"/>
              </a:rPr>
              <a:t>Applied research supported by this solicitation will improve existing ambient air quality modeling approaches, advance low-cost measurement technologies, and conduct analyses to quantify the air quality implications and related human health impacts of clean energy interventions across energy use sectors. </a:t>
            </a:r>
          </a:p>
          <a:p>
            <a:pPr>
              <a:lnSpc>
                <a:spcPct val="100000"/>
              </a:lnSpc>
            </a:pPr>
            <a:r>
              <a:rPr lang="en-US" sz="2800">
                <a:solidFill>
                  <a:schemeClr val="tx1"/>
                </a:solidFill>
                <a:latin typeface="Arial"/>
                <a:cs typeface="Arial"/>
              </a:rPr>
              <a:t>Ultimately, this research will contribute to a foundation for accurate monetization of non-energy impacts of clean energy interventions. </a:t>
            </a:r>
          </a:p>
        </p:txBody>
      </p:sp>
    </p:spTree>
    <p:extLst>
      <p:ext uri="{BB962C8B-B14F-4D97-AF65-F5344CB8AC3E}">
        <p14:creationId xmlns:p14="http://schemas.microsoft.com/office/powerpoint/2010/main" val="325712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B387-523D-7B25-C027-3C780B61C3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D84A79-2FDB-82C4-3983-05562F485E0E}"/>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bg2"/>
                </a:solidFill>
                <a:effectLst/>
                <a:uLnTx/>
                <a:uFillTx/>
                <a:latin typeface="+mj-lt"/>
                <a:ea typeface="+mn-ea"/>
                <a:cs typeface="+mn-cs"/>
              </a:rPr>
              <a:t>Available </a:t>
            </a:r>
            <a:r>
              <a:rPr lang="en-US" sz="3600" b="1">
                <a:solidFill>
                  <a:schemeClr val="bg2"/>
                </a:solidFill>
                <a:ea typeface="+mn-ea"/>
                <a:cs typeface="+mn-cs"/>
              </a:rPr>
              <a:t>EPIC</a:t>
            </a:r>
            <a:r>
              <a:rPr kumimoji="0" lang="en-US" sz="3600" b="1" i="0" u="none" strike="noStrike" kern="1200" cap="none" spc="0" normalizeH="0" baseline="0" noProof="0">
                <a:ln>
                  <a:noFill/>
                </a:ln>
                <a:solidFill>
                  <a:schemeClr val="bg2"/>
                </a:solidFill>
                <a:effectLst/>
                <a:uLnTx/>
                <a:uFillTx/>
                <a:latin typeface="+mj-lt"/>
                <a:ea typeface="+mn-ea"/>
                <a:cs typeface="+mn-cs"/>
              </a:rPr>
              <a:t> Funding </a:t>
            </a:r>
          </a:p>
        </p:txBody>
      </p:sp>
      <p:graphicFrame>
        <p:nvGraphicFramePr>
          <p:cNvPr id="5" name="Content Placeholder 3" descr="Table outines the avilable funding for each group including the minimum and maximum amount per award. " title="Funding Table">
            <a:extLst>
              <a:ext uri="{FF2B5EF4-FFF2-40B4-BE49-F238E27FC236}">
                <a16:creationId xmlns:a16="http://schemas.microsoft.com/office/drawing/2014/main" id="{C231AAAA-7CC8-6CFD-8860-0A621435EB64}"/>
              </a:ext>
            </a:extLst>
          </p:cNvPr>
          <p:cNvGraphicFramePr>
            <a:graphicFrameLocks/>
          </p:cNvGraphicFramePr>
          <p:nvPr>
            <p:extLst>
              <p:ext uri="{D42A27DB-BD31-4B8C-83A1-F6EECF244321}">
                <p14:modId xmlns:p14="http://schemas.microsoft.com/office/powerpoint/2010/main" val="95353759"/>
              </p:ext>
            </p:extLst>
          </p:nvPr>
        </p:nvGraphicFramePr>
        <p:xfrm>
          <a:off x="1119188" y="2713230"/>
          <a:ext cx="9953623" cy="3144526"/>
        </p:xfrm>
        <a:graphic>
          <a:graphicData uri="http://schemas.openxmlformats.org/drawingml/2006/table">
            <a:tbl>
              <a:tblPr firstRow="1" bandRow="1">
                <a:tableStyleId>{5C22544A-7EE6-4342-B048-85BDC9FD1C3A}</a:tableStyleId>
              </a:tblPr>
              <a:tblGrid>
                <a:gridCol w="4700322">
                  <a:extLst>
                    <a:ext uri="{9D8B030D-6E8A-4147-A177-3AD203B41FA5}">
                      <a16:colId xmlns:a16="http://schemas.microsoft.com/office/drawing/2014/main" val="20000"/>
                    </a:ext>
                  </a:extLst>
                </a:gridCol>
                <a:gridCol w="1935427">
                  <a:extLst>
                    <a:ext uri="{9D8B030D-6E8A-4147-A177-3AD203B41FA5}">
                      <a16:colId xmlns:a16="http://schemas.microsoft.com/office/drawing/2014/main" val="20001"/>
                    </a:ext>
                  </a:extLst>
                </a:gridCol>
                <a:gridCol w="1658936">
                  <a:extLst>
                    <a:ext uri="{9D8B030D-6E8A-4147-A177-3AD203B41FA5}">
                      <a16:colId xmlns:a16="http://schemas.microsoft.com/office/drawing/2014/main" val="20002"/>
                    </a:ext>
                  </a:extLst>
                </a:gridCol>
                <a:gridCol w="1658938">
                  <a:extLst>
                    <a:ext uri="{9D8B030D-6E8A-4147-A177-3AD203B41FA5}">
                      <a16:colId xmlns:a16="http://schemas.microsoft.com/office/drawing/2014/main" val="20003"/>
                    </a:ext>
                  </a:extLst>
                </a:gridCol>
              </a:tblGrid>
              <a:tr h="1132846">
                <a:tc>
                  <a:txBody>
                    <a:bodyPr/>
                    <a:lstStyle/>
                    <a:p>
                      <a:r>
                        <a:rPr lang="en-US" sz="2000">
                          <a:solidFill>
                            <a:schemeClr val="bg2"/>
                          </a:solidFill>
                          <a:latin typeface="Arial" panose="020B0604020202020204" pitchFamily="34" charset="0"/>
                          <a:cs typeface="Arial" panose="020B0604020202020204" pitchFamily="34" charset="0"/>
                        </a:rPr>
                        <a:t>Project Group</a:t>
                      </a:r>
                    </a:p>
                  </a:txBody>
                  <a:tcPr anchor="b">
                    <a:solidFill>
                      <a:schemeClr val="accent1"/>
                    </a:solidFill>
                  </a:tcPr>
                </a:tc>
                <a:tc>
                  <a:txBody>
                    <a:bodyPr/>
                    <a:lstStyle/>
                    <a:p>
                      <a:r>
                        <a:rPr lang="en-US" sz="2000">
                          <a:solidFill>
                            <a:schemeClr val="bg2"/>
                          </a:solidFill>
                          <a:latin typeface="Arial" panose="020B0604020202020204" pitchFamily="34" charset="0"/>
                          <a:cs typeface="Arial" panose="020B0604020202020204" pitchFamily="34" charset="0"/>
                        </a:rPr>
                        <a:t>Available</a:t>
                      </a:r>
                      <a:r>
                        <a:rPr lang="en-US" sz="2000" baseline="0">
                          <a:solidFill>
                            <a:schemeClr val="bg2"/>
                          </a:solidFill>
                          <a:latin typeface="Arial" panose="020B0604020202020204" pitchFamily="34" charset="0"/>
                          <a:cs typeface="Arial" panose="020B0604020202020204" pitchFamily="34" charset="0"/>
                        </a:rPr>
                        <a:t> Funding</a:t>
                      </a:r>
                      <a:endParaRPr lang="en-US" sz="2000">
                        <a:solidFill>
                          <a:schemeClr val="bg2"/>
                        </a:solidFill>
                        <a:latin typeface="Arial" panose="020B0604020202020204" pitchFamily="34" charset="0"/>
                        <a:cs typeface="Arial" panose="020B0604020202020204" pitchFamily="34" charset="0"/>
                      </a:endParaRPr>
                    </a:p>
                  </a:txBody>
                  <a:tcPr anchor="b">
                    <a:solidFill>
                      <a:schemeClr val="accent1"/>
                    </a:solidFill>
                  </a:tcPr>
                </a:tc>
                <a:tc>
                  <a:txBody>
                    <a:bodyPr/>
                    <a:lstStyle/>
                    <a:p>
                      <a:r>
                        <a:rPr lang="en-US" sz="2000">
                          <a:solidFill>
                            <a:schemeClr val="bg2"/>
                          </a:solidFill>
                          <a:latin typeface="Arial" panose="020B0604020202020204" pitchFamily="34" charset="0"/>
                          <a:cs typeface="Arial" panose="020B0604020202020204" pitchFamily="34" charset="0"/>
                        </a:rPr>
                        <a:t>Minimum Award Amount</a:t>
                      </a:r>
                    </a:p>
                  </a:txBody>
                  <a:tcPr anchor="b">
                    <a:solidFill>
                      <a:schemeClr val="accent1"/>
                    </a:solidFill>
                  </a:tcPr>
                </a:tc>
                <a:tc>
                  <a:txBody>
                    <a:bodyPr/>
                    <a:lstStyle/>
                    <a:p>
                      <a:r>
                        <a:rPr lang="en-US" sz="2000">
                          <a:solidFill>
                            <a:schemeClr val="bg2"/>
                          </a:solidFill>
                          <a:latin typeface="Arial" panose="020B0604020202020204" pitchFamily="34" charset="0"/>
                          <a:cs typeface="Arial" panose="020B0604020202020204" pitchFamily="34" charset="0"/>
                        </a:rPr>
                        <a:t>Maximum Award Amount</a:t>
                      </a:r>
                    </a:p>
                  </a:txBody>
                  <a:tcPr anchor="b">
                    <a:solidFill>
                      <a:schemeClr val="accent1"/>
                    </a:solidFill>
                  </a:tcPr>
                </a:tc>
                <a:extLst>
                  <a:ext uri="{0D108BD9-81ED-4DB2-BD59-A6C34878D82A}">
                    <a16:rowId xmlns:a16="http://schemas.microsoft.com/office/drawing/2014/main" val="10000"/>
                  </a:ext>
                </a:extLst>
              </a:tr>
              <a:tr h="549545">
                <a:tc>
                  <a:txBody>
                    <a:bodyPr/>
                    <a:lstStyle/>
                    <a:p>
                      <a:r>
                        <a:rPr lang="en-US" sz="2000" b="1">
                          <a:latin typeface="Arial" panose="020B0604020202020204" pitchFamily="34" charset="0"/>
                          <a:cs typeface="Arial" panose="020B0604020202020204" pitchFamily="34" charset="0"/>
                        </a:rPr>
                        <a:t>Group 1: Advancing Ambient Air Quality Modeling Capabilities and Analysis</a:t>
                      </a:r>
                      <a:endParaRPr lang="en-US" sz="200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$3,000,000</a:t>
                      </a:r>
                    </a:p>
                  </a:txBody>
                  <a:tcPr/>
                </a:tc>
                <a:tc>
                  <a:txBody>
                    <a:bodyPr/>
                    <a:lstStyle/>
                    <a:p>
                      <a:r>
                        <a:rPr lang="en-US" sz="2000">
                          <a:latin typeface="Arial" panose="020B0604020202020204" pitchFamily="34" charset="0"/>
                          <a:cs typeface="Arial" panose="020B0604020202020204" pitchFamily="34" charset="0"/>
                        </a:rPr>
                        <a:t>$2,900,000</a:t>
                      </a:r>
                    </a:p>
                  </a:txBody>
                  <a:tcPr/>
                </a:tc>
                <a:tc>
                  <a:txBody>
                    <a:bodyPr/>
                    <a:lstStyle/>
                    <a:p>
                      <a:r>
                        <a:rPr lang="en-US" sz="2000">
                          <a:latin typeface="Arial" panose="020B0604020202020204" pitchFamily="34" charset="0"/>
                          <a:cs typeface="Arial" panose="020B0604020202020204" pitchFamily="34" charset="0"/>
                        </a:rPr>
                        <a:t>$3,000,000</a:t>
                      </a:r>
                    </a:p>
                  </a:txBody>
                  <a:tcPr/>
                </a:tc>
                <a:extLst>
                  <a:ext uri="{0D108BD9-81ED-4DB2-BD59-A6C34878D82A}">
                    <a16:rowId xmlns:a16="http://schemas.microsoft.com/office/drawing/2014/main" val="10001"/>
                  </a:ext>
                </a:extLst>
              </a:tr>
              <a:tr h="549545">
                <a:tc>
                  <a:txBody>
                    <a:bodyPr/>
                    <a:lstStyle/>
                    <a:p>
                      <a:r>
                        <a:rPr lang="en-US" sz="2000" b="1" kern="1200">
                          <a:solidFill>
                            <a:schemeClr val="dk1"/>
                          </a:solidFill>
                          <a:effectLst/>
                          <a:latin typeface="Arial" panose="020B0604020202020204" pitchFamily="34" charset="0"/>
                          <a:ea typeface="+mn-ea"/>
                          <a:cs typeface="Arial" panose="020B0604020202020204" pitchFamily="34" charset="0"/>
                        </a:rPr>
                        <a:t>Group 2: Developing a Low-cost Air Quality Sensor to Assess Household Air Pollution</a:t>
                      </a:r>
                      <a:endParaRPr lang="en-US" sz="200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$3,000,000</a:t>
                      </a:r>
                    </a:p>
                  </a:txBody>
                  <a:tcPr/>
                </a:tc>
                <a:tc>
                  <a:txBody>
                    <a:bodyPr/>
                    <a:lstStyle/>
                    <a:p>
                      <a:r>
                        <a:rPr lang="en-US" sz="2000">
                          <a:latin typeface="Arial" panose="020B0604020202020204" pitchFamily="34" charset="0"/>
                          <a:cs typeface="Arial" panose="020B0604020202020204" pitchFamily="34" charset="0"/>
                        </a:rPr>
                        <a:t>$2,900,000</a:t>
                      </a:r>
                    </a:p>
                  </a:txBody>
                  <a:tcPr/>
                </a:tc>
                <a:tc>
                  <a:txBody>
                    <a:bodyPr/>
                    <a:lstStyle/>
                    <a:p>
                      <a:r>
                        <a:rPr lang="en-US" sz="2000">
                          <a:latin typeface="Arial" panose="020B0604020202020204" pitchFamily="34" charset="0"/>
                          <a:cs typeface="Arial" panose="020B0604020202020204" pitchFamily="34" charset="0"/>
                        </a:rPr>
                        <a:t>$3,000,000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8213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216C6-6C32-58F6-D419-46198D1D2A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624ACF-7682-5396-7119-E1AE7CCB6F82}"/>
              </a:ext>
            </a:extLst>
          </p:cNvPr>
          <p:cNvSpPr>
            <a:spLocks noGrp="1"/>
          </p:cNvSpPr>
          <p:nvPr>
            <p:ph type="title" idx="4294967295"/>
          </p:nvPr>
        </p:nvSpPr>
        <p:spPr>
          <a:xfrm>
            <a:off x="1550391" y="255396"/>
            <a:ext cx="10032009" cy="96689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0" marR="0" lvl="0" indent="-228600" algn="l" defTabSz="914400" rtl="0" eaLnBrk="1" fontAlgn="auto" latinLnBrk="0" hangingPunct="1">
              <a:lnSpc>
                <a:spcPct val="60000"/>
              </a:lnSpc>
              <a:spcBef>
                <a:spcPts val="1200"/>
              </a:spcBef>
              <a:spcAft>
                <a:spcPts val="120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Match Funding </a:t>
            </a:r>
            <a:endParaRPr kumimoji="0" lang="en-US" sz="3600" b="1" i="0" u="none" strike="noStrike" kern="1200" cap="none" spc="0" normalizeH="0" baseline="0" noProof="0">
              <a:ln>
                <a:noFill/>
              </a:ln>
              <a:solidFill>
                <a:srgbClr val="0070C0"/>
              </a:solidFill>
              <a:effectLst/>
              <a:uLnTx/>
              <a:uFillTx/>
              <a:latin typeface="+mj-lt"/>
              <a:ea typeface="+mn-ea"/>
              <a:cs typeface="+mn-cs"/>
            </a:endParaRPr>
          </a:p>
        </p:txBody>
      </p:sp>
      <p:sp>
        <p:nvSpPr>
          <p:cNvPr id="4" name="Content Placeholder 5">
            <a:extLst>
              <a:ext uri="{FF2B5EF4-FFF2-40B4-BE49-F238E27FC236}">
                <a16:creationId xmlns:a16="http://schemas.microsoft.com/office/drawing/2014/main" id="{3DC6476A-3BE7-3B8E-191C-78DE33252850}"/>
              </a:ext>
            </a:extLst>
          </p:cNvPr>
          <p:cNvSpPr txBox="1">
            <a:spLocks/>
          </p:cNvSpPr>
          <p:nvPr/>
        </p:nvSpPr>
        <p:spPr>
          <a:xfrm>
            <a:off x="914400" y="1668444"/>
            <a:ext cx="9699171" cy="442755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Aft>
                <a:spcPts val="600"/>
              </a:spcAft>
            </a:pPr>
            <a:r>
              <a:rPr lang="en-US" sz="3200">
                <a:solidFill>
                  <a:schemeClr val="tx1"/>
                </a:solidFill>
                <a:latin typeface="Arial"/>
                <a:cs typeface="Arial"/>
              </a:rPr>
              <a:t>Applicants must bring match funding (at least 5% of requested CEC funds).</a:t>
            </a:r>
          </a:p>
          <a:p>
            <a:pPr>
              <a:lnSpc>
                <a:spcPct val="100000"/>
              </a:lnSpc>
              <a:spcAft>
                <a:spcPts val="600"/>
              </a:spcAft>
            </a:pPr>
            <a:r>
              <a:rPr lang="en-US" sz="3200">
                <a:solidFill>
                  <a:schemeClr val="tx1"/>
                </a:solidFill>
                <a:latin typeface="Arial"/>
                <a:cs typeface="Arial"/>
              </a:rPr>
              <a:t>Match funding contributors must submit match funding commitment letters that meet the requirements. Failure to do so will disqualify the match funding commitment from consideration.</a:t>
            </a:r>
          </a:p>
          <a:p>
            <a:pPr>
              <a:lnSpc>
                <a:spcPct val="100000"/>
              </a:lnSpc>
              <a:spcAft>
                <a:spcPts val="600"/>
              </a:spcAft>
            </a:pPr>
            <a:r>
              <a:rPr lang="en-US" sz="3200">
                <a:solidFill>
                  <a:schemeClr val="tx1"/>
                </a:solidFill>
                <a:latin typeface="Arial"/>
                <a:cs typeface="Arial"/>
              </a:rPr>
              <a:t>Refer to the Solicitation Manual for more details on match funding.</a:t>
            </a:r>
          </a:p>
          <a:p>
            <a:endParaRPr lang="en-US" sz="3200">
              <a:solidFill>
                <a:schemeClr val="tx1"/>
              </a:solidFill>
              <a:latin typeface="Arial"/>
              <a:cs typeface="Arial"/>
            </a:endParaRPr>
          </a:p>
        </p:txBody>
      </p:sp>
    </p:spTree>
    <p:extLst>
      <p:ext uri="{BB962C8B-B14F-4D97-AF65-F5344CB8AC3E}">
        <p14:creationId xmlns:p14="http://schemas.microsoft.com/office/powerpoint/2010/main" val="304016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3B51-A3A1-4B71-A69C-0265461023F9}"/>
              </a:ext>
            </a:extLst>
          </p:cNvPr>
          <p:cNvSpPr txBox="1">
            <a:spLocks noGrp="1"/>
          </p:cNvSpPr>
          <p:nvPr>
            <p:ph type="title" idx="4294967295"/>
          </p:nvPr>
        </p:nvSpPr>
        <p:spPr>
          <a:xfrm>
            <a:off x="1355835" y="220718"/>
            <a:ext cx="10836165"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Display" panose="020B0004020202020204" pitchFamily="34" charset="0"/>
                <a:ea typeface="+mn-ea"/>
                <a:cs typeface="+mn-cs"/>
              </a:rPr>
              <a:t>Group 1: Advancing Ambient Air Quality Modeling Capabilities and Analysis (Slide 1 of 4)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746233" y="1705134"/>
            <a:ext cx="11445767" cy="5152866"/>
          </a:xfrm>
        </p:spPr>
        <p:txBody>
          <a:bodyPr>
            <a:normAutofit/>
          </a:bodyPr>
          <a:lstStyle/>
          <a:p>
            <a:pPr marL="0" indent="0">
              <a:lnSpc>
                <a:spcPct val="100000"/>
              </a:lnSpc>
              <a:buNone/>
            </a:pPr>
            <a:r>
              <a:rPr lang="en-US" sz="3200" b="1">
                <a:solidFill>
                  <a:schemeClr val="tx1"/>
                </a:solidFill>
                <a:latin typeface="Arial" panose="020B0604020202020204" pitchFamily="34" charset="0"/>
                <a:cs typeface="Arial" panose="020B0604020202020204" pitchFamily="34" charset="0"/>
              </a:rPr>
              <a:t>Funding Amount: $3,000,000</a:t>
            </a:r>
          </a:p>
          <a:p>
            <a:pPr marL="0" indent="0">
              <a:lnSpc>
                <a:spcPct val="100000"/>
              </a:lnSpc>
              <a:buNone/>
            </a:pPr>
            <a:r>
              <a:rPr lang="en-US" sz="3200" b="1">
                <a:solidFill>
                  <a:schemeClr val="tx1"/>
                </a:solidFill>
                <a:latin typeface="Arial"/>
                <a:cs typeface="Arial"/>
              </a:rPr>
              <a:t>Background:</a:t>
            </a:r>
          </a:p>
          <a:p>
            <a:pPr>
              <a:lnSpc>
                <a:spcPct val="100000"/>
              </a:lnSpc>
            </a:pPr>
            <a:r>
              <a:rPr lang="en-US" sz="2600">
                <a:solidFill>
                  <a:schemeClr val="tx1"/>
                </a:solidFill>
                <a:latin typeface="Arial"/>
                <a:cs typeface="Arial"/>
              </a:rPr>
              <a:t>Air quality models inform energy policy decisions.</a:t>
            </a:r>
          </a:p>
          <a:p>
            <a:pPr lvl="1">
              <a:lnSpc>
                <a:spcPct val="100000"/>
              </a:lnSpc>
            </a:pPr>
            <a:r>
              <a:rPr lang="en-US" sz="2600">
                <a:solidFill>
                  <a:schemeClr val="tx1"/>
                </a:solidFill>
                <a:latin typeface="Arial"/>
                <a:cs typeface="Arial"/>
              </a:rPr>
              <a:t> AQ models can be improved for: greater efficiency, inclusion of multiple pollutants, improved chemistry, improved accuracy of results.</a:t>
            </a:r>
          </a:p>
          <a:p>
            <a:pPr>
              <a:lnSpc>
                <a:spcPct val="100000"/>
              </a:lnSpc>
            </a:pPr>
            <a:r>
              <a:rPr lang="en-US" sz="2600">
                <a:solidFill>
                  <a:schemeClr val="tx1"/>
                </a:solidFill>
                <a:latin typeface="Arial"/>
                <a:cs typeface="Arial"/>
              </a:rPr>
              <a:t>Potential mismatch between sensor locations and pollution/population locations. </a:t>
            </a:r>
          </a:p>
          <a:p>
            <a:pPr lvl="1">
              <a:lnSpc>
                <a:spcPct val="100000"/>
              </a:lnSpc>
            </a:pPr>
            <a:r>
              <a:rPr lang="en-US" sz="2600">
                <a:solidFill>
                  <a:schemeClr val="tx1"/>
                </a:solidFill>
                <a:latin typeface="Arial"/>
                <a:cs typeface="Arial"/>
              </a:rPr>
              <a:t> Need of optimal and equitable air quality monitoring network across California.</a:t>
            </a:r>
          </a:p>
        </p:txBody>
      </p:sp>
    </p:spTree>
    <p:extLst>
      <p:ext uri="{BB962C8B-B14F-4D97-AF65-F5344CB8AC3E}">
        <p14:creationId xmlns:p14="http://schemas.microsoft.com/office/powerpoint/2010/main" val="151983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0F380-9069-A9E6-EC36-D23340614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17525-27AF-8FF0-8EC6-4FD9C192E806}"/>
              </a:ext>
            </a:extLst>
          </p:cNvPr>
          <p:cNvSpPr txBox="1">
            <a:spLocks noGrp="1"/>
          </p:cNvSpPr>
          <p:nvPr>
            <p:ph type="title" idx="4294967295"/>
          </p:nvPr>
        </p:nvSpPr>
        <p:spPr>
          <a:xfrm>
            <a:off x="1410264" y="120402"/>
            <a:ext cx="1069953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Display" panose="020B0004020202020204" pitchFamily="34" charset="0"/>
                <a:ea typeface="+mn-ea"/>
                <a:cs typeface="+mn-cs"/>
              </a:rPr>
              <a:t>Group 1: Advancing Ambient Air Quality Modeling Capabilities and Analysis (Slide 2 of 4)</a:t>
            </a:r>
          </a:p>
        </p:txBody>
      </p:sp>
      <p:sp>
        <p:nvSpPr>
          <p:cNvPr id="3" name="TextBox 2">
            <a:extLst>
              <a:ext uri="{FF2B5EF4-FFF2-40B4-BE49-F238E27FC236}">
                <a16:creationId xmlns:a16="http://schemas.microsoft.com/office/drawing/2014/main" id="{31008E9E-845E-FB06-1D1B-D6CAE0ECE694}"/>
              </a:ext>
            </a:extLst>
          </p:cNvPr>
          <p:cNvSpPr txBox="1"/>
          <p:nvPr/>
        </p:nvSpPr>
        <p:spPr>
          <a:xfrm>
            <a:off x="576943" y="1435923"/>
            <a:ext cx="8958943" cy="954107"/>
          </a:xfrm>
          <a:prstGeom prst="rect">
            <a:avLst/>
          </a:prstGeom>
          <a:noFill/>
        </p:spPr>
        <p:txBody>
          <a:bodyPr wrap="square" rtlCol="0">
            <a:spAutoFit/>
          </a:bodyPr>
          <a:lstStyle/>
          <a:p>
            <a:r>
              <a:rPr lang="en-US" sz="2800" b="1"/>
              <a:t>Applicants </a:t>
            </a:r>
            <a:r>
              <a:rPr lang="en-US" sz="2800" b="1" u="sng"/>
              <a:t>must</a:t>
            </a:r>
            <a:r>
              <a:rPr lang="en-US" sz="2800" b="1"/>
              <a:t>, at a minimum include:</a:t>
            </a:r>
          </a:p>
          <a:p>
            <a:endParaRPr lang="en-US" sz="2800" b="1"/>
          </a:p>
        </p:txBody>
      </p:sp>
      <p:sp>
        <p:nvSpPr>
          <p:cNvPr id="5" name="TextBox 4">
            <a:extLst>
              <a:ext uri="{FF2B5EF4-FFF2-40B4-BE49-F238E27FC236}">
                <a16:creationId xmlns:a16="http://schemas.microsoft.com/office/drawing/2014/main" id="{A060628E-F5D8-E4CD-FA85-B9FCD6B5DF2A}"/>
              </a:ext>
            </a:extLst>
          </p:cNvPr>
          <p:cNvSpPr txBox="1"/>
          <p:nvPr/>
        </p:nvSpPr>
        <p:spPr>
          <a:xfrm>
            <a:off x="576943" y="1912977"/>
            <a:ext cx="11102301" cy="4524315"/>
          </a:xfrm>
          <a:prstGeom prst="rect">
            <a:avLst/>
          </a:prstGeom>
          <a:noFill/>
        </p:spPr>
        <p:txBody>
          <a:bodyPr wrap="square">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Identify an existing ambient air quality model to improve, or justify development of a new model. </a:t>
            </a:r>
            <a:r>
              <a:rPr lang="en-US" b="1">
                <a:latin typeface="Arial" panose="020B0604020202020204" pitchFamily="34" charset="0"/>
                <a:cs typeface="Arial" panose="020B0604020202020204" pitchFamily="34" charset="0"/>
              </a:rPr>
              <a:t>The applicant must contextualize its proposed focus based on peer reviewed literature.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Use novel methodologies, such as machine learning and artificial intelligence approaches, to improve the existing model or develop the new model, per the proposed project focus. </a:t>
            </a:r>
            <a:r>
              <a:rPr lang="en-US" b="1">
                <a:latin typeface="Arial" panose="020B0604020202020204" pitchFamily="34" charset="0"/>
                <a:cs typeface="Arial" panose="020B0604020202020204" pitchFamily="34" charset="0"/>
              </a:rPr>
              <a:t>Proposals must include a description of the methods that will be used to improve an existing model or develop a new one.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Use the improved or new model[s] to </a:t>
            </a:r>
            <a:r>
              <a:rPr lang="en-US" b="1">
                <a:latin typeface="Arial" panose="020B0604020202020204" pitchFamily="34" charset="0"/>
                <a:cs typeface="Arial" panose="020B0604020202020204" pitchFamily="34" charset="0"/>
              </a:rPr>
              <a:t>perform analyses illuminating important policy-relevant questions.</a:t>
            </a:r>
          </a:p>
          <a:p>
            <a:pPr marL="285750" indent="-285750">
              <a:buFont typeface="Arial" panose="020B0604020202020204" pitchFamily="34" charset="0"/>
              <a:buChar char="•"/>
            </a:pPr>
            <a:r>
              <a:rPr lang="en-US" b="1">
                <a:latin typeface="Arial" panose="020B0604020202020204" pitchFamily="34" charset="0"/>
                <a:cs typeface="Arial" panose="020B0604020202020204" pitchFamily="34" charset="0"/>
              </a:rPr>
              <a:t>Create a high-resolution spatial tool (e.g., an interactive dashboard) that provides estimates of air quality-related health and monetized impacts </a:t>
            </a:r>
            <a:r>
              <a:rPr lang="en-US">
                <a:latin typeface="Arial" panose="020B0604020202020204" pitchFamily="34" charset="0"/>
                <a:cs typeface="Arial" panose="020B0604020202020204" pitchFamily="34" charset="0"/>
              </a:rPr>
              <a:t>for Disadvantaged and Vulnerable Communities of future electrification scenarios across energy sectors. The tool should include estimates of health endpoints (e.g., mortality, respiratory effects) as well as monetized health impacts or benefits. </a:t>
            </a:r>
          </a:p>
          <a:p>
            <a:pPr marL="285750" indent="-285750">
              <a:buFont typeface="Arial" panose="020B0604020202020204" pitchFamily="34" charset="0"/>
              <a:buChar char="•"/>
            </a:pPr>
            <a:r>
              <a:rPr lang="en-US" b="1">
                <a:latin typeface="Arial" panose="020B0604020202020204" pitchFamily="34" charset="0"/>
                <a:cs typeface="Arial" panose="020B0604020202020204" pitchFamily="34" charset="0"/>
              </a:rPr>
              <a:t>Test optimal and equitable placement of air quality sensors within California’s current regulatory air quality sensor network </a:t>
            </a:r>
            <a:r>
              <a:rPr lang="en-US">
                <a:latin typeface="Arial" panose="020B0604020202020204" pitchFamily="34" charset="0"/>
                <a:cs typeface="Arial" panose="020B0604020202020204" pitchFamily="34" charset="0"/>
              </a:rPr>
              <a:t>for criteria pollutants such as PM</a:t>
            </a:r>
            <a:r>
              <a:rPr lang="en-US" baseline="-25000">
                <a:latin typeface="Arial" panose="020B0604020202020204" pitchFamily="34" charset="0"/>
                <a:cs typeface="Arial" panose="020B0604020202020204" pitchFamily="34" charset="0"/>
              </a:rPr>
              <a:t>2.5</a:t>
            </a:r>
            <a:r>
              <a:rPr lang="en-US">
                <a:latin typeface="Arial" panose="020B0604020202020204" pitchFamily="34" charset="0"/>
                <a:cs typeface="Arial" panose="020B0604020202020204" pitchFamily="34" charset="0"/>
              </a:rPr>
              <a:t>, nitrogen dioxide (NO</a:t>
            </a:r>
            <a:r>
              <a:rPr lang="en-US" baseline="-25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and O</a:t>
            </a:r>
            <a:r>
              <a:rPr lang="en-US" baseline="-25000">
                <a:latin typeface="Arial" panose="020B0604020202020204" pitchFamily="34" charset="0"/>
                <a:cs typeface="Arial" panose="020B0604020202020204" pitchFamily="34" charset="0"/>
              </a:rPr>
              <a:t>3</a:t>
            </a:r>
            <a:r>
              <a:rPr lang="en-US">
                <a:latin typeface="Arial" panose="020B0604020202020204" pitchFamily="34" charset="0"/>
                <a:cs typeface="Arial" panose="020B0604020202020204" pitchFamily="34" charset="0"/>
              </a:rPr>
              <a:t>. </a:t>
            </a:r>
          </a:p>
          <a:p>
            <a:pPr marL="742950" lvl="1" indent="-285750">
              <a:buFont typeface="Courier New" panose="02070309020205020404" pitchFamily="49" charset="0"/>
              <a:buChar char="o"/>
            </a:pPr>
            <a:r>
              <a:rPr lang="en-US">
                <a:latin typeface="Arial" panose="020B0604020202020204" pitchFamily="34" charset="0"/>
                <a:cs typeface="Arial" panose="020B0604020202020204" pitchFamily="34" charset="0"/>
              </a:rPr>
              <a:t>Identify high-priority sensor locations to capture air quality benefits of future clean energy interventions.</a:t>
            </a:r>
          </a:p>
          <a:p>
            <a:pPr marL="742950" lvl="1" indent="-285750">
              <a:buFont typeface="Courier New" panose="02070309020205020404" pitchFamily="49" charset="0"/>
              <a:buChar char="o"/>
            </a:pPr>
            <a:r>
              <a:rPr lang="en-US">
                <a:latin typeface="Arial" panose="020B0604020202020204" pitchFamily="34" charset="0"/>
                <a:cs typeface="Arial" panose="020B0604020202020204" pitchFamily="34" charset="0"/>
              </a:rPr>
              <a:t>Identify what (if any) improvements are needed to the air quality monitoring network.</a:t>
            </a:r>
          </a:p>
        </p:txBody>
      </p:sp>
    </p:spTree>
    <p:extLst>
      <p:ext uri="{BB962C8B-B14F-4D97-AF65-F5344CB8AC3E}">
        <p14:creationId xmlns:p14="http://schemas.microsoft.com/office/powerpoint/2010/main" val="335586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574341-145E-0144-CBE6-2C7E005ECA57}"/>
              </a:ext>
            </a:extLst>
          </p:cNvPr>
          <p:cNvSpPr txBox="1">
            <a:spLocks noGrp="1"/>
          </p:cNvSpPr>
          <p:nvPr>
            <p:ph type="title" idx="4294967295"/>
          </p:nvPr>
        </p:nvSpPr>
        <p:spPr>
          <a:xfrm>
            <a:off x="1355834" y="122395"/>
            <a:ext cx="1069953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Display" panose="020B0004020202020204" pitchFamily="34" charset="0"/>
                <a:ea typeface="+mn-ea"/>
                <a:cs typeface="+mn-cs"/>
              </a:rPr>
              <a:t>Group 1: Advancing Ambient Air Quality Modeling Capabilities and Analysis (Slide 3 of 4)</a:t>
            </a:r>
          </a:p>
        </p:txBody>
      </p:sp>
      <p:sp>
        <p:nvSpPr>
          <p:cNvPr id="7" name="TextBox 6">
            <a:extLst>
              <a:ext uri="{FF2B5EF4-FFF2-40B4-BE49-F238E27FC236}">
                <a16:creationId xmlns:a16="http://schemas.microsoft.com/office/drawing/2014/main" id="{E4DD4C10-27D1-8F80-C7FF-3EA3F46E7ECD}"/>
              </a:ext>
            </a:extLst>
          </p:cNvPr>
          <p:cNvSpPr txBox="1"/>
          <p:nvPr/>
        </p:nvSpPr>
        <p:spPr>
          <a:xfrm>
            <a:off x="962543" y="1356928"/>
            <a:ext cx="11092822" cy="4678204"/>
          </a:xfrm>
          <a:prstGeom prst="rect">
            <a:avLst/>
          </a:prstGeom>
          <a:noFill/>
        </p:spPr>
        <p:txBody>
          <a:bodyPr wrap="square">
            <a:spAutoFit/>
          </a:bodyPr>
          <a:lstStyle/>
          <a:p>
            <a:pPr lvl="0"/>
            <a:r>
              <a:rPr lang="en-US" sz="3200" b="1">
                <a:latin typeface="Arial" panose="020B0604020202020204" pitchFamily="34" charset="0"/>
                <a:cs typeface="Arial" panose="020B0604020202020204" pitchFamily="34" charset="0"/>
              </a:rPr>
              <a:t>Important policy-relevant questions that </a:t>
            </a:r>
            <a:r>
              <a:rPr lang="en-US" sz="3200" b="1" u="sng">
                <a:latin typeface="Arial" panose="020B0604020202020204" pitchFamily="34" charset="0"/>
                <a:cs typeface="Arial" panose="020B0604020202020204" pitchFamily="34" charset="0"/>
              </a:rPr>
              <a:t>must</a:t>
            </a:r>
            <a:r>
              <a:rPr lang="en-US" sz="3200" b="1">
                <a:latin typeface="Arial" panose="020B0604020202020204" pitchFamily="34" charset="0"/>
                <a:cs typeface="Arial" panose="020B0604020202020204" pitchFamily="34" charset="0"/>
              </a:rPr>
              <a:t> be addressed:</a:t>
            </a:r>
          </a:p>
          <a:p>
            <a:pPr marL="742950" lvl="1" indent="-285750">
              <a:buFont typeface="Arial" panose="020B0604020202020204" pitchFamily="34" charset="0"/>
              <a:buChar char="•"/>
            </a:pPr>
            <a:r>
              <a:rPr lang="en-US" sz="2600">
                <a:latin typeface="Arial" panose="020B0604020202020204" pitchFamily="34" charset="0"/>
                <a:cs typeface="Arial" panose="020B0604020202020204" pitchFamily="34" charset="0"/>
              </a:rPr>
              <a:t>Assess air quality and health impacts of clean energy transitions.</a:t>
            </a:r>
          </a:p>
          <a:p>
            <a:pPr marL="742950" lvl="1" indent="-285750">
              <a:buFont typeface="Arial" panose="020B0604020202020204" pitchFamily="34" charset="0"/>
              <a:buChar char="•"/>
            </a:pPr>
            <a:r>
              <a:rPr lang="en-US" sz="2600">
                <a:latin typeface="Arial" panose="020B0604020202020204" pitchFamily="34" charset="0"/>
                <a:cs typeface="Arial" panose="020B0604020202020204" pitchFamily="34" charset="0"/>
              </a:rPr>
              <a:t>Evaluate air quality impacts on Disadvantaged and Vulnerable Communities.</a:t>
            </a:r>
          </a:p>
          <a:p>
            <a:pPr marL="742950" lvl="1" indent="-285750">
              <a:buFont typeface="Arial" panose="020B0604020202020204" pitchFamily="34" charset="0"/>
              <a:buChar char="•"/>
            </a:pPr>
            <a:r>
              <a:rPr lang="en-US" sz="2600">
                <a:latin typeface="Arial" panose="020B0604020202020204" pitchFamily="34" charset="0"/>
                <a:cs typeface="Arial" panose="020B0604020202020204" pitchFamily="34" charset="0"/>
              </a:rPr>
              <a:t>Assess residential electrification impacts on outdoor air quality and health.</a:t>
            </a:r>
          </a:p>
          <a:p>
            <a:pPr marL="742950" lvl="1" indent="-285750">
              <a:buFont typeface="Arial" panose="020B0604020202020204" pitchFamily="34" charset="0"/>
              <a:buChar char="•"/>
            </a:pPr>
            <a:r>
              <a:rPr lang="en-US" sz="2600">
                <a:latin typeface="Arial" panose="020B0604020202020204" pitchFamily="34" charset="0"/>
                <a:cs typeface="Arial" panose="020B0604020202020204" pitchFamily="34" charset="0"/>
              </a:rPr>
              <a:t>Analyze marginal emission impacts of EVs and renewables.</a:t>
            </a:r>
          </a:p>
          <a:p>
            <a:pPr marL="742950" lvl="1" indent="-285750">
              <a:buFont typeface="Arial" panose="020B0604020202020204" pitchFamily="34" charset="0"/>
              <a:buChar char="•"/>
            </a:pPr>
            <a:r>
              <a:rPr lang="en-US" sz="2600">
                <a:latin typeface="Arial" panose="020B0604020202020204" pitchFamily="34" charset="0"/>
                <a:cs typeface="Arial" panose="020B0604020202020204" pitchFamily="34" charset="0"/>
              </a:rPr>
              <a:t>Assess wildfire aerosol impacts on solar PV generation.</a:t>
            </a:r>
          </a:p>
          <a:p>
            <a:pPr marL="742950" lvl="1" indent="-285750">
              <a:buFont typeface="Arial" panose="020B0604020202020204" pitchFamily="34" charset="0"/>
              <a:buChar char="•"/>
            </a:pPr>
            <a:r>
              <a:rPr lang="en-US" sz="2600">
                <a:latin typeface="Arial" panose="020B0604020202020204" pitchFamily="34" charset="0"/>
                <a:cs typeface="Arial" panose="020B0604020202020204" pitchFamily="34" charset="0"/>
              </a:rPr>
              <a:t>Monetize non-energy impacts and net costs of home electrification.</a:t>
            </a:r>
          </a:p>
          <a:p>
            <a:pPr marL="742950" lvl="1" indent="-285750">
              <a:buFont typeface="Arial" panose="020B0604020202020204" pitchFamily="34" charset="0"/>
              <a:buChar char="•"/>
            </a:pPr>
            <a:r>
              <a:rPr lang="en-US" sz="2600">
                <a:latin typeface="Arial" panose="020B0604020202020204" pitchFamily="34" charset="0"/>
                <a:cs typeface="Arial" panose="020B0604020202020204" pitchFamily="34" charset="0"/>
              </a:rPr>
              <a:t>Analyze air quality impacts of existing and planned gas power plants.</a:t>
            </a:r>
          </a:p>
        </p:txBody>
      </p:sp>
    </p:spTree>
    <p:extLst>
      <p:ext uri="{BB962C8B-B14F-4D97-AF65-F5344CB8AC3E}">
        <p14:creationId xmlns:p14="http://schemas.microsoft.com/office/powerpoint/2010/main" val="48865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32CC-E326-97D3-8046-252920D4D526}"/>
              </a:ext>
            </a:extLst>
          </p:cNvPr>
          <p:cNvSpPr txBox="1">
            <a:spLocks noGrp="1"/>
          </p:cNvSpPr>
          <p:nvPr>
            <p:ph type="title" idx="4294967295"/>
          </p:nvPr>
        </p:nvSpPr>
        <p:spPr>
          <a:xfrm>
            <a:off x="1355835" y="220718"/>
            <a:ext cx="1069953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Display" panose="020B0004020202020204" pitchFamily="34" charset="0"/>
                <a:ea typeface="+mn-ea"/>
                <a:cs typeface="+mn-cs"/>
              </a:rPr>
              <a:t>Group 1: Advancing Ambient Air Quality Modeling Capabilities and Analysis (Slide 4 of 4)</a:t>
            </a:r>
          </a:p>
        </p:txBody>
      </p:sp>
      <p:sp>
        <p:nvSpPr>
          <p:cNvPr id="6" name="Content Placeholder 5">
            <a:extLst>
              <a:ext uri="{FF2B5EF4-FFF2-40B4-BE49-F238E27FC236}">
                <a16:creationId xmlns:a16="http://schemas.microsoft.com/office/drawing/2014/main" id="{2815003A-EDEF-4D35-B40D-31EDDFA4CE32}"/>
              </a:ext>
            </a:extLst>
          </p:cNvPr>
          <p:cNvSpPr>
            <a:spLocks noGrp="1"/>
          </p:cNvSpPr>
          <p:nvPr/>
        </p:nvSpPr>
        <p:spPr>
          <a:xfrm>
            <a:off x="1355836" y="1653341"/>
            <a:ext cx="10039752" cy="4983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b="1">
                <a:solidFill>
                  <a:schemeClr val="tx1"/>
                </a:solidFill>
                <a:latin typeface="Arial"/>
                <a:cs typeface="Arial"/>
              </a:rPr>
              <a:t>It is </a:t>
            </a:r>
            <a:r>
              <a:rPr lang="en-US" sz="3200" b="1" u="sng">
                <a:solidFill>
                  <a:schemeClr val="tx1"/>
                </a:solidFill>
                <a:latin typeface="Arial"/>
                <a:cs typeface="Arial"/>
              </a:rPr>
              <a:t>desirable</a:t>
            </a:r>
            <a:r>
              <a:rPr lang="en-US" sz="3200" b="1">
                <a:solidFill>
                  <a:schemeClr val="tx1"/>
                </a:solidFill>
                <a:latin typeface="Arial"/>
                <a:cs typeface="Arial"/>
              </a:rPr>
              <a:t> that funded research addresses additional policy-relevant items below:</a:t>
            </a:r>
          </a:p>
          <a:p>
            <a:pPr lvl="1"/>
            <a:r>
              <a:rPr lang="en-US" sz="2600">
                <a:solidFill>
                  <a:schemeClr val="tx1"/>
                </a:solidFill>
                <a:latin typeface="Arial"/>
                <a:cs typeface="Arial"/>
              </a:rPr>
              <a:t>Clarify how air quality and health implications of clean energy transitions are affected by climate change and community-specific vulnerability to air pollution. </a:t>
            </a:r>
          </a:p>
          <a:p>
            <a:pPr lvl="1"/>
            <a:r>
              <a:rPr lang="en-US" sz="2600">
                <a:solidFill>
                  <a:schemeClr val="tx1"/>
                </a:solidFill>
                <a:latin typeface="Arial"/>
                <a:cs typeface="Arial"/>
              </a:rPr>
              <a:t>Estimate the combined climate and health impacts of clean energy interventions.</a:t>
            </a:r>
          </a:p>
          <a:p>
            <a:pPr lvl="1"/>
            <a:r>
              <a:rPr lang="en-US" sz="2600">
                <a:solidFill>
                  <a:schemeClr val="tx1"/>
                </a:solidFill>
                <a:latin typeface="Arial"/>
                <a:cs typeface="Arial"/>
              </a:rPr>
              <a:t>Assess potential air quality impacts of CEC-proposed activities in Lithium Valley. </a:t>
            </a:r>
          </a:p>
          <a:p>
            <a:endParaRPr lang="en-US">
              <a:solidFill>
                <a:schemeClr val="tx1"/>
              </a:solidFill>
              <a:latin typeface="Arial"/>
              <a:cs typeface="Arial"/>
            </a:endParaRPr>
          </a:p>
        </p:txBody>
      </p:sp>
    </p:spTree>
    <p:extLst>
      <p:ext uri="{BB962C8B-B14F-4D97-AF65-F5344CB8AC3E}">
        <p14:creationId xmlns:p14="http://schemas.microsoft.com/office/powerpoint/2010/main" val="422743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3C7A1-7CE4-4A14-ED12-ABFD873B21F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70F78E-49D9-B9EA-E3CB-89C8447EB593}"/>
              </a:ext>
            </a:extLst>
          </p:cNvPr>
          <p:cNvSpPr txBox="1">
            <a:spLocks noGrp="1"/>
          </p:cNvSpPr>
          <p:nvPr>
            <p:ph type="title" idx="4294967295"/>
          </p:nvPr>
        </p:nvSpPr>
        <p:spPr>
          <a:xfrm>
            <a:off x="1330960" y="161558"/>
            <a:ext cx="1058672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t>Group  2: Developing a Low-cost Air Quality Sensor to </a:t>
            </a:r>
            <a:b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br>
            <a: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t>Assess Household Air Pollution (Slide 1 of 3)</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5">
            <a:extLst>
              <a:ext uri="{FF2B5EF4-FFF2-40B4-BE49-F238E27FC236}">
                <a16:creationId xmlns:a16="http://schemas.microsoft.com/office/drawing/2014/main" id="{46924C5C-88E3-6BA4-325C-9E673A625ED0}"/>
              </a:ext>
            </a:extLst>
          </p:cNvPr>
          <p:cNvSpPr>
            <a:spLocks noGrp="1"/>
          </p:cNvSpPr>
          <p:nvPr>
            <p:ph sz="quarter" idx="12"/>
          </p:nvPr>
        </p:nvSpPr>
        <p:spPr>
          <a:xfrm>
            <a:off x="609600" y="1543576"/>
            <a:ext cx="10972800" cy="5152866"/>
          </a:xfrm>
        </p:spPr>
        <p:txBody>
          <a:bodyPr>
            <a:normAutofit/>
          </a:bodyPr>
          <a:lstStyle/>
          <a:p>
            <a:pPr marL="0" indent="0">
              <a:buNone/>
            </a:pPr>
            <a:r>
              <a:rPr lang="en-US" sz="3200" b="1">
                <a:solidFill>
                  <a:schemeClr val="tx1"/>
                </a:solidFill>
                <a:latin typeface="Arial"/>
                <a:cs typeface="Arial"/>
              </a:rPr>
              <a:t>Funding Amount: </a:t>
            </a:r>
            <a:r>
              <a:rPr lang="en-US" sz="3200">
                <a:solidFill>
                  <a:schemeClr val="tx1"/>
                </a:solidFill>
                <a:latin typeface="Arial"/>
                <a:cs typeface="Arial"/>
              </a:rPr>
              <a:t>$3,000,000</a:t>
            </a:r>
          </a:p>
          <a:p>
            <a:pPr marL="0" indent="0">
              <a:buNone/>
            </a:pPr>
            <a:r>
              <a:rPr lang="en-US" sz="3200" b="1">
                <a:solidFill>
                  <a:schemeClr val="tx1"/>
                </a:solidFill>
                <a:latin typeface="Arial"/>
                <a:cs typeface="Arial"/>
              </a:rPr>
              <a:t>Background:</a:t>
            </a:r>
          </a:p>
          <a:p>
            <a:r>
              <a:rPr lang="en-US" sz="3200">
                <a:solidFill>
                  <a:schemeClr val="tx1"/>
                </a:solidFill>
                <a:latin typeface="Arial"/>
                <a:cs typeface="Arial"/>
              </a:rPr>
              <a:t>Electrification changes household exposures.</a:t>
            </a:r>
          </a:p>
          <a:p>
            <a:r>
              <a:rPr lang="en-US" sz="3200">
                <a:solidFill>
                  <a:schemeClr val="tx1"/>
                </a:solidFill>
                <a:latin typeface="Arial"/>
                <a:cs typeface="Arial"/>
              </a:rPr>
              <a:t>Need for:</a:t>
            </a:r>
          </a:p>
          <a:p>
            <a:pPr lvl="1"/>
            <a:r>
              <a:rPr lang="en-US" sz="3200">
                <a:solidFill>
                  <a:schemeClr val="tx1"/>
                </a:solidFill>
                <a:latin typeface="Arial"/>
                <a:cs typeface="Arial"/>
              </a:rPr>
              <a:t> More residential air quality data </a:t>
            </a:r>
          </a:p>
          <a:p>
            <a:pPr lvl="1"/>
            <a:r>
              <a:rPr lang="en-US" sz="3200">
                <a:solidFill>
                  <a:schemeClr val="tx1"/>
                </a:solidFill>
                <a:latin typeface="Arial"/>
                <a:cs typeface="Arial"/>
              </a:rPr>
              <a:t> Improved low-cost indoor air quality sensors</a:t>
            </a:r>
          </a:p>
          <a:p>
            <a:pPr lvl="1"/>
            <a:r>
              <a:rPr lang="en-US" sz="3200">
                <a:solidFill>
                  <a:schemeClr val="tx1"/>
                </a:solidFill>
                <a:latin typeface="Arial"/>
                <a:cs typeface="Arial"/>
              </a:rPr>
              <a:t> Performance assessment in real homes and over time</a:t>
            </a:r>
          </a:p>
          <a:p>
            <a:r>
              <a:rPr lang="en-US" sz="3200">
                <a:solidFill>
                  <a:schemeClr val="tx1"/>
                </a:solidFill>
                <a:latin typeface="Arial"/>
                <a:cs typeface="Arial"/>
              </a:rPr>
              <a:t>Ex: wearable air quality sensors </a:t>
            </a:r>
          </a:p>
          <a:p>
            <a:endParaRPr lang="en-US" sz="3200">
              <a:solidFill>
                <a:schemeClr val="tx1"/>
              </a:solidFill>
              <a:latin typeface="Arial"/>
              <a:cs typeface="Arial"/>
            </a:endParaRPr>
          </a:p>
        </p:txBody>
      </p:sp>
    </p:spTree>
    <p:extLst>
      <p:ext uri="{BB962C8B-B14F-4D97-AF65-F5344CB8AC3E}">
        <p14:creationId xmlns:p14="http://schemas.microsoft.com/office/powerpoint/2010/main" val="59895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594CCF-4A44-52F2-5AA7-DED653A78D3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100E03-4161-F8E4-8BE1-6CD4C5698BA7}"/>
              </a:ext>
            </a:extLst>
          </p:cNvPr>
          <p:cNvSpPr>
            <a:spLocks noGrp="1"/>
          </p:cNvSpPr>
          <p:nvPr>
            <p:ph type="title" idx="4294967295"/>
          </p:nvPr>
        </p:nvSpPr>
        <p:spPr>
          <a:xfrm>
            <a:off x="1550988" y="255588"/>
            <a:ext cx="10031412" cy="677862"/>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Housekeeping</a:t>
            </a:r>
          </a:p>
        </p:txBody>
      </p:sp>
      <p:sp>
        <p:nvSpPr>
          <p:cNvPr id="5" name="Content Placeholder 5">
            <a:extLst>
              <a:ext uri="{FF2B5EF4-FFF2-40B4-BE49-F238E27FC236}">
                <a16:creationId xmlns:a16="http://schemas.microsoft.com/office/drawing/2014/main" id="{9DA0FD6A-001D-C071-9B1E-5570793AF3E4}"/>
              </a:ext>
            </a:extLst>
          </p:cNvPr>
          <p:cNvSpPr txBox="1">
            <a:spLocks/>
          </p:cNvSpPr>
          <p:nvPr/>
        </p:nvSpPr>
        <p:spPr>
          <a:xfrm>
            <a:off x="609600" y="1275907"/>
            <a:ext cx="10972800"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defRPr/>
            </a:pP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 and posted to the CEC website.</a:t>
            </a:r>
          </a:p>
          <a:p>
            <a:pPr>
              <a:spcBef>
                <a:spcPts val="0"/>
              </a:spcBef>
              <a:spcAft>
                <a:spcPts val="600"/>
              </a:spcAft>
              <a:defRPr/>
            </a:pPr>
            <a:r>
              <a:rPr kumimoji="0" lang="en-US" sz="3000" b="0" i="0" u="none" strike="noStrike" kern="1200" cap="none" spc="0" normalizeH="0" baseline="0" noProof="0">
                <a:ln>
                  <a:noFill/>
                </a:ln>
                <a:solidFill>
                  <a:schemeClr val="accent1">
                    <a:lumMod val="75000"/>
                  </a:schemeClr>
                </a:solidFill>
                <a:effectLst/>
                <a:uLnTx/>
                <a:uFillTx/>
                <a:latin typeface="Arial" panose="020B0604020202020204" pitchFamily="34" charset="0"/>
                <a:cs typeface="Arial" panose="020B0604020202020204" pitchFamily="34" charset="0"/>
              </a:rPr>
              <a:t>Attendees will be muted during the presentation. </a:t>
            </a:r>
          </a:p>
          <a:p>
            <a:pPr>
              <a:spcBef>
                <a:spcPts val="0"/>
              </a:spcBef>
              <a:spcAft>
                <a:spcPts val="600"/>
              </a:spcAft>
              <a:defRPr/>
            </a:pPr>
            <a:r>
              <a:rPr kumimoji="0" lang="en-US" sz="3000" b="0" i="0" u="none" strike="noStrike" kern="1200" cap="none" spc="0" normalizeH="0" baseline="0" noProof="0">
                <a:ln>
                  <a:noFill/>
                </a:ln>
                <a:solidFill>
                  <a:schemeClr val="accent1">
                    <a:lumMod val="75000"/>
                  </a:schemeClr>
                </a:solidFill>
                <a:effectLst/>
                <a:uLnTx/>
                <a:uFillTx/>
                <a:latin typeface="Arial" panose="020B0604020202020204" pitchFamily="34" charset="0"/>
                <a:cs typeface="Arial" panose="020B0604020202020204" pitchFamily="34" charset="0"/>
              </a:rPr>
              <a:t>Please type your question using the Q&amp;A window. </a:t>
            </a:r>
          </a:p>
          <a:p>
            <a:pPr lvl="0">
              <a:spcAft>
                <a:spcPts val="600"/>
              </a:spcAft>
              <a:defRPr/>
            </a:pP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Updates to solicitation documents will be posted at the Grant Funding Opportunity’s webpage: </a:t>
            </a:r>
            <a:r>
              <a:rPr lang="en-US" sz="3000">
                <a:solidFill>
                  <a:srgbClr val="1F497D">
                    <a:lumMod val="60000"/>
                    <a:lumOff val="40000"/>
                  </a:srgbClr>
                </a:solidFill>
                <a:latin typeface="Arial" panose="020B0604020202020204" pitchFamily="34" charset="0"/>
                <a:cs typeface="Arial" panose="020B0604020202020204" pitchFamily="34" charset="0"/>
                <a:hlinkClick r:id="rId2"/>
              </a:rPr>
              <a:t>https://www.energy.ca.gov/solicitations/2026-01/gfo-25-304-modeling-and-monitoring-air-quality-and-co-benefits-energy</a:t>
            </a:r>
            <a:r>
              <a:rPr lang="en-US" sz="3000">
                <a:solidFill>
                  <a:srgbClr val="1F497D">
                    <a:lumMod val="60000"/>
                    <a:lumOff val="40000"/>
                  </a:srgbClr>
                </a:solidFill>
                <a:latin typeface="Arial" panose="020B0604020202020204" pitchFamily="34" charset="0"/>
                <a:cs typeface="Arial" panose="020B0604020202020204" pitchFamily="34" charset="0"/>
              </a:rPr>
              <a:t> </a:t>
            </a:r>
            <a:endParaRPr kumimoji="0" lang="en-US" sz="3000"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endParaRPr>
          </a:p>
        </p:txBody>
      </p:sp>
      <p:pic>
        <p:nvPicPr>
          <p:cNvPr id="6" name="Picture 5" descr="Picture of Q&amp;A window feature in Zoom. ">
            <a:extLst>
              <a:ext uri="{FF2B5EF4-FFF2-40B4-BE49-F238E27FC236}">
                <a16:creationId xmlns:a16="http://schemas.microsoft.com/office/drawing/2014/main" id="{CD582EF3-42F1-98DC-9A23-80F2C8AFEFC8}"/>
              </a:ext>
            </a:extLst>
          </p:cNvPr>
          <p:cNvPicPr>
            <a:picLocks noChangeAspect="1"/>
          </p:cNvPicPr>
          <p:nvPr/>
        </p:nvPicPr>
        <p:blipFill>
          <a:blip r:embed="rId3"/>
          <a:stretch>
            <a:fillRect/>
          </a:stretch>
        </p:blipFill>
        <p:spPr>
          <a:xfrm>
            <a:off x="9585407" y="2847575"/>
            <a:ext cx="1847248" cy="438950"/>
          </a:xfrm>
          <a:prstGeom prst="rect">
            <a:avLst/>
          </a:prstGeom>
        </p:spPr>
      </p:pic>
    </p:spTree>
    <p:extLst>
      <p:ext uri="{BB962C8B-B14F-4D97-AF65-F5344CB8AC3E}">
        <p14:creationId xmlns:p14="http://schemas.microsoft.com/office/powerpoint/2010/main" val="2765671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EE89-6ED5-E627-920D-3F87DBFCFF65}"/>
              </a:ext>
            </a:extLst>
          </p:cNvPr>
          <p:cNvSpPr txBox="1">
            <a:spLocks noGrp="1"/>
          </p:cNvSpPr>
          <p:nvPr>
            <p:ph type="title" idx="4294967295"/>
          </p:nvPr>
        </p:nvSpPr>
        <p:spPr>
          <a:xfrm>
            <a:off x="1330960" y="161558"/>
            <a:ext cx="1058672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t>Group  2: Developing a Low-cost Air Quality Sensor to </a:t>
            </a:r>
            <a:b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br>
            <a: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t>Assess Household Air Pollution (Slide 2 of 3)</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688A4B25-06D0-8901-CC76-0B7A784E6053}"/>
              </a:ext>
            </a:extLst>
          </p:cNvPr>
          <p:cNvSpPr txBox="1"/>
          <p:nvPr/>
        </p:nvSpPr>
        <p:spPr>
          <a:xfrm>
            <a:off x="1410264" y="1491342"/>
            <a:ext cx="8958943" cy="954107"/>
          </a:xfrm>
          <a:prstGeom prst="rect">
            <a:avLst/>
          </a:prstGeom>
          <a:noFill/>
        </p:spPr>
        <p:txBody>
          <a:bodyPr wrap="square" rtlCol="0">
            <a:spAutoFit/>
          </a:bodyPr>
          <a:lstStyle/>
          <a:p>
            <a:r>
              <a:rPr lang="en-US" sz="2800" b="1"/>
              <a:t>Applicants </a:t>
            </a:r>
            <a:r>
              <a:rPr lang="en-US" sz="2800" b="1" u="sng"/>
              <a:t>must</a:t>
            </a:r>
            <a:r>
              <a:rPr lang="en-US" sz="2800" b="1"/>
              <a:t>, at a minimum include:</a:t>
            </a:r>
          </a:p>
          <a:p>
            <a:endParaRPr lang="en-US" sz="2800" b="1"/>
          </a:p>
        </p:txBody>
      </p:sp>
      <p:sp>
        <p:nvSpPr>
          <p:cNvPr id="4" name="TextBox 3">
            <a:extLst>
              <a:ext uri="{FF2B5EF4-FFF2-40B4-BE49-F238E27FC236}">
                <a16:creationId xmlns:a16="http://schemas.microsoft.com/office/drawing/2014/main" id="{2D19E034-7F6C-1114-17F5-EB9A06079B8A}"/>
              </a:ext>
            </a:extLst>
          </p:cNvPr>
          <p:cNvSpPr txBox="1"/>
          <p:nvPr/>
        </p:nvSpPr>
        <p:spPr>
          <a:xfrm>
            <a:off x="979713" y="2141583"/>
            <a:ext cx="10699531" cy="6555641"/>
          </a:xfrm>
          <a:prstGeom prst="rect">
            <a:avLst/>
          </a:prstGeom>
          <a:noFill/>
        </p:spPr>
        <p:txBody>
          <a:bodyPr wrap="square">
            <a:spAutoFit/>
          </a:bodyPr>
          <a:lstStyle/>
          <a:p>
            <a:pPr marL="285750" lvl="0" indent="-285750">
              <a:buFont typeface="Arial" panose="020B0604020202020204" pitchFamily="34" charset="0"/>
              <a:buChar char="•"/>
            </a:pPr>
            <a:r>
              <a:rPr lang="en-US" sz="2000">
                <a:latin typeface="Arial" panose="020B0604020202020204" pitchFamily="34" charset="0"/>
                <a:cs typeface="Arial" panose="020B0604020202020204" pitchFamily="34" charset="0"/>
              </a:rPr>
              <a:t>Identify pollutant[s] of concern (e.g., PM</a:t>
            </a:r>
            <a:r>
              <a:rPr lang="en-US" sz="2000" baseline="-25000">
                <a:latin typeface="Arial" panose="020B0604020202020204" pitchFamily="34" charset="0"/>
                <a:cs typeface="Arial" panose="020B0604020202020204" pitchFamily="34" charset="0"/>
              </a:rPr>
              <a:t>2.5</a:t>
            </a:r>
            <a:r>
              <a:rPr lang="en-US" sz="2000">
                <a:latin typeface="Arial" panose="020B0604020202020204" pitchFamily="34" charset="0"/>
                <a:cs typeface="Arial" panose="020B0604020202020204" pitchFamily="34" charset="0"/>
              </a:rPr>
              <a:t>, NO</a:t>
            </a:r>
            <a:r>
              <a:rPr lang="en-US" sz="2000" baseline="-25000">
                <a:latin typeface="Arial" panose="020B0604020202020204" pitchFamily="34" charset="0"/>
                <a:cs typeface="Arial" panose="020B0604020202020204" pitchFamily="34" charset="0"/>
              </a:rPr>
              <a:t>2</a:t>
            </a:r>
            <a:r>
              <a:rPr lang="en-US" sz="2000">
                <a:latin typeface="Arial" panose="020B0604020202020204" pitchFamily="34" charset="0"/>
                <a:cs typeface="Arial" panose="020B0604020202020204" pitchFamily="34" charset="0"/>
              </a:rPr>
              <a:t>) for developing the low-cost air quality sensor. </a:t>
            </a:r>
            <a:r>
              <a:rPr lang="en-US" sz="2000" b="1">
                <a:latin typeface="Arial" panose="020B0604020202020204" pitchFamily="34" charset="0"/>
                <a:cs typeface="Arial" panose="020B0604020202020204" pitchFamily="34" charset="0"/>
              </a:rPr>
              <a:t>The applicant must justify its choice of pollutant[s] of concern. </a:t>
            </a:r>
          </a:p>
          <a:p>
            <a:pPr marL="285750" lvl="0" indent="-285750">
              <a:buFont typeface="Arial" panose="020B0604020202020204" pitchFamily="34" charset="0"/>
              <a:buChar char="•"/>
            </a:pPr>
            <a:endParaRPr lang="en-US"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latin typeface="Arial" panose="020B0604020202020204" pitchFamily="34" charset="0"/>
                <a:cs typeface="Arial" panose="020B0604020202020204" pitchFamily="34" charset="0"/>
              </a:rPr>
              <a:t>Identify key performance challenges in the ability of existing low-cost sensors </a:t>
            </a:r>
            <a:r>
              <a:rPr lang="en-US" sz="2000">
                <a:latin typeface="Arial" panose="020B0604020202020204" pitchFamily="34" charset="0"/>
                <a:cs typeface="Arial" panose="020B0604020202020204" pitchFamily="34" charset="0"/>
              </a:rPr>
              <a:t>to adequately quantify the pollutant[s] of concerns based on scientific studies, including the peer-reviewed literature. </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Develop an improved low-cost air quality sensor addressing the identified challenges. </a:t>
            </a:r>
            <a:r>
              <a:rPr lang="en-US" sz="2000" b="1">
                <a:latin typeface="Arial" panose="020B0604020202020204" pitchFamily="34" charset="0"/>
                <a:cs typeface="Arial" panose="020B0604020202020204" pitchFamily="34" charset="0"/>
              </a:rPr>
              <a:t>The applicant must describe its approach to developing the improved low-cost air quality sensor. </a:t>
            </a:r>
            <a:r>
              <a:rPr lang="en-US" sz="2000">
                <a:latin typeface="Arial" panose="020B0604020202020204" pitchFamily="34" charset="0"/>
                <a:cs typeface="Arial" panose="020B0604020202020204" pitchFamily="34" charset="0"/>
              </a:rPr>
              <a:t>The new sensor will comply to Technology Readiness Level (TRL) 6 (validated in relevant environment). </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Validate the improved low-cost air quality sensor. </a:t>
            </a:r>
            <a:r>
              <a:rPr lang="en-US" sz="2000" b="1">
                <a:latin typeface="Arial" panose="020B0604020202020204" pitchFamily="34" charset="0"/>
                <a:cs typeface="Arial" panose="020B0604020202020204" pitchFamily="34" charset="0"/>
              </a:rPr>
              <a:t>The proposal must describe the approach to validating the new sensor.</a:t>
            </a: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256903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9BDB-8F4D-5242-AA21-BD03DD984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1C539-2614-5C53-19AB-66D12DB9163A}"/>
              </a:ext>
            </a:extLst>
          </p:cNvPr>
          <p:cNvSpPr txBox="1">
            <a:spLocks noGrp="1"/>
          </p:cNvSpPr>
          <p:nvPr>
            <p:ph type="title" idx="4294967295"/>
          </p:nvPr>
        </p:nvSpPr>
        <p:spPr>
          <a:xfrm>
            <a:off x="1330960" y="161558"/>
            <a:ext cx="1058672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t>Group  2: Developing a Low-cost Air Quality Sensor to </a:t>
            </a:r>
            <a:b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br>
            <a: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t>Assess Household Air Pollution (Slide 3 of 3)</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5">
            <a:extLst>
              <a:ext uri="{FF2B5EF4-FFF2-40B4-BE49-F238E27FC236}">
                <a16:creationId xmlns:a16="http://schemas.microsoft.com/office/drawing/2014/main" id="{284FF62E-6D7B-0115-FDDB-99CB8C53AF77}"/>
              </a:ext>
            </a:extLst>
          </p:cNvPr>
          <p:cNvSpPr>
            <a:spLocks noGrp="1"/>
          </p:cNvSpPr>
          <p:nvPr/>
        </p:nvSpPr>
        <p:spPr>
          <a:xfrm>
            <a:off x="1330960" y="1712501"/>
            <a:ext cx="9985969" cy="4983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200" b="1">
                <a:solidFill>
                  <a:schemeClr val="tx1"/>
                </a:solidFill>
                <a:latin typeface="Arial"/>
                <a:cs typeface="Arial"/>
              </a:rPr>
              <a:t>It is </a:t>
            </a:r>
            <a:r>
              <a:rPr lang="en-US" sz="3200" b="1" u="sng">
                <a:solidFill>
                  <a:schemeClr val="tx1"/>
                </a:solidFill>
                <a:latin typeface="Arial"/>
                <a:cs typeface="Arial"/>
              </a:rPr>
              <a:t>desirable</a:t>
            </a:r>
            <a:r>
              <a:rPr lang="en-US" sz="3200" b="1">
                <a:solidFill>
                  <a:schemeClr val="tx1"/>
                </a:solidFill>
                <a:latin typeface="Arial"/>
                <a:cs typeface="Arial"/>
              </a:rPr>
              <a:t> that funded research include development of: </a:t>
            </a:r>
          </a:p>
          <a:p>
            <a:pPr lvl="1">
              <a:lnSpc>
                <a:spcPct val="100000"/>
              </a:lnSpc>
            </a:pPr>
            <a:r>
              <a:rPr lang="en-US">
                <a:solidFill>
                  <a:schemeClr val="tx1"/>
                </a:solidFill>
                <a:latin typeface="Arial"/>
                <a:cs typeface="Arial"/>
              </a:rPr>
              <a:t>Wearable air quality sensors to advance research for dynamic and real-time measurements of environmental exposures. </a:t>
            </a:r>
          </a:p>
          <a:p>
            <a:pPr lvl="1">
              <a:lnSpc>
                <a:spcPct val="100000"/>
              </a:lnSpc>
            </a:pPr>
            <a:r>
              <a:rPr lang="en-US">
                <a:solidFill>
                  <a:schemeClr val="tx1"/>
                </a:solidFill>
                <a:latin typeface="Arial"/>
                <a:cs typeface="Arial"/>
              </a:rPr>
              <a:t>A compact, low-cost NO</a:t>
            </a:r>
            <a:r>
              <a:rPr lang="en-US" baseline="-25000">
                <a:solidFill>
                  <a:schemeClr val="tx1"/>
                </a:solidFill>
                <a:latin typeface="Arial"/>
                <a:cs typeface="Arial"/>
              </a:rPr>
              <a:t>2</a:t>
            </a:r>
            <a:r>
              <a:rPr lang="en-US">
                <a:solidFill>
                  <a:schemeClr val="tx1"/>
                </a:solidFill>
                <a:latin typeface="Arial"/>
                <a:cs typeface="Arial"/>
              </a:rPr>
              <a:t> sensor that can be deployed inside homes for monitoring exposure to NO</a:t>
            </a:r>
            <a:r>
              <a:rPr lang="en-US" baseline="-25000">
                <a:solidFill>
                  <a:schemeClr val="tx1"/>
                </a:solidFill>
                <a:latin typeface="Arial"/>
                <a:cs typeface="Arial"/>
              </a:rPr>
              <a:t>2</a:t>
            </a:r>
            <a:r>
              <a:rPr lang="en-US">
                <a:solidFill>
                  <a:schemeClr val="tx1"/>
                </a:solidFill>
                <a:latin typeface="Arial"/>
                <a:cs typeface="Arial"/>
              </a:rPr>
              <a:t>, especially during cooking activities.</a:t>
            </a:r>
          </a:p>
          <a:p>
            <a:pPr lvl="1">
              <a:lnSpc>
                <a:spcPct val="100000"/>
              </a:lnSpc>
            </a:pPr>
            <a:r>
              <a:rPr lang="en-US">
                <a:solidFill>
                  <a:schemeClr val="tx1"/>
                </a:solidFill>
                <a:latin typeface="Arial"/>
                <a:cs typeface="Arial"/>
              </a:rPr>
              <a:t>Methods to link population-based air quality-related health data back into the healthcare system. </a:t>
            </a:r>
          </a:p>
          <a:p>
            <a:endParaRPr lang="en-US">
              <a:solidFill>
                <a:schemeClr val="tx1"/>
              </a:solidFill>
              <a:latin typeface="Arial"/>
              <a:cs typeface="Arial"/>
            </a:endParaRPr>
          </a:p>
        </p:txBody>
      </p:sp>
    </p:spTree>
    <p:extLst>
      <p:ext uri="{BB962C8B-B14F-4D97-AF65-F5344CB8AC3E}">
        <p14:creationId xmlns:p14="http://schemas.microsoft.com/office/powerpoint/2010/main" val="835081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55795C-E2C8-487B-926A-FD58E8E26984}"/>
              </a:ext>
            </a:extLst>
          </p:cNvPr>
          <p:cNvSpPr>
            <a:spLocks noGrp="1"/>
          </p:cNvSpPr>
          <p:nvPr>
            <p:ph type="title" idx="4294967295"/>
          </p:nvPr>
        </p:nvSpPr>
        <p:spPr>
          <a:xfrm>
            <a:off x="1550391" y="255396"/>
            <a:ext cx="10032009" cy="920261"/>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4071"/>
                </a:solidFill>
                <a:effectLst/>
                <a:uLnTx/>
                <a:uFillTx/>
                <a:latin typeface="+mj-lt"/>
                <a:ea typeface="+mn-ea"/>
                <a:cs typeface="+mn-cs"/>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870858" y="1291311"/>
            <a:ext cx="10972800" cy="5152866"/>
          </a:xfrm>
        </p:spPr>
        <p:txBody>
          <a:bodyPr vert="horz" lIns="91440" tIns="45720" rIns="91440" bIns="45720" rtlCol="0" anchor="t">
            <a:normAutofit fontScale="92500" lnSpcReduction="10000"/>
          </a:bodyPr>
          <a:lstStyle/>
          <a:p>
            <a:pPr>
              <a:lnSpc>
                <a:spcPct val="110000"/>
              </a:lnSpc>
            </a:pPr>
            <a:r>
              <a:rPr lang="en-US" sz="3200">
                <a:solidFill>
                  <a:schemeClr val="tx1"/>
                </a:solidFill>
                <a:latin typeface="Arial"/>
                <a:cs typeface="Arial"/>
              </a:rPr>
              <a:t>This is an open solicitation for public and private entities.</a:t>
            </a:r>
          </a:p>
          <a:p>
            <a:pPr>
              <a:lnSpc>
                <a:spcPct val="110000"/>
              </a:lnSpc>
            </a:pPr>
            <a:r>
              <a:rPr lang="en-US" sz="3200">
                <a:solidFill>
                  <a:schemeClr val="tx1"/>
                </a:solidFill>
                <a:latin typeface="Arial"/>
                <a:cs typeface="Arial"/>
              </a:rPr>
              <a:t>Applicants must accept applicable [EPIC/PIER] terms and conditions.</a:t>
            </a:r>
          </a:p>
          <a:p>
            <a:pPr marL="865187" lvl="1" indent="-457200" defTabSz="803275">
              <a:lnSpc>
                <a:spcPct val="110000"/>
              </a:lnSpc>
            </a:pPr>
            <a:r>
              <a:rPr lang="en-US" sz="3200">
                <a:solidFill>
                  <a:schemeClr val="tx1"/>
                </a:solidFill>
                <a:latin typeface="Arial"/>
                <a:cs typeface="Arial"/>
              </a:rPr>
              <a:t>Standard, UC, and DOE T&amp;Cs available online: </a:t>
            </a:r>
            <a:r>
              <a:rPr lang="en-US" sz="3200">
                <a:solidFill>
                  <a:schemeClr val="tx1"/>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chemeClr val="tx1"/>
              </a:solidFill>
              <a:latin typeface="Arial"/>
              <a:cs typeface="Arial"/>
            </a:endParaRPr>
          </a:p>
          <a:p>
            <a:pPr>
              <a:lnSpc>
                <a:spcPct val="110000"/>
              </a:lnSpc>
            </a:pPr>
            <a:r>
              <a:rPr lang="en-US" sz="3200">
                <a:solidFill>
                  <a:schemeClr val="tx1"/>
                </a:solidFill>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tx1"/>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tx1"/>
              </a:solidFill>
              <a:latin typeface="Arial"/>
              <a:cs typeface="Arial"/>
            </a:endParaRPr>
          </a:p>
        </p:txBody>
      </p:sp>
    </p:spTree>
    <p:extLst>
      <p:ext uri="{BB962C8B-B14F-4D97-AF65-F5344CB8AC3E}">
        <p14:creationId xmlns:p14="http://schemas.microsoft.com/office/powerpoint/2010/main" val="130802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6D0F18-BA40-387F-6213-D168453E8956}"/>
              </a:ext>
            </a:extLst>
          </p:cNvPr>
          <p:cNvSpPr>
            <a:spLocks noGrp="1"/>
          </p:cNvSpPr>
          <p:nvPr>
            <p:ph type="title" idx="4294967295"/>
          </p:nvPr>
        </p:nvSpPr>
        <p:spPr>
          <a:xfrm>
            <a:off x="1550391" y="255396"/>
            <a:ext cx="10032009" cy="844061"/>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4071"/>
                </a:solidFill>
                <a:effectLst/>
                <a:uLnTx/>
                <a:uFillTx/>
                <a:latin typeface="+mj-lt"/>
                <a:ea typeface="+mn-ea"/>
                <a:cs typeface="+mn-cs"/>
              </a:rPr>
              <a:t>Application Requirements</a:t>
            </a:r>
          </a:p>
        </p:txBody>
      </p:sp>
      <p:graphicFrame>
        <p:nvGraphicFramePr>
          <p:cNvPr id="9" name="Content Placeholder 3" descr="Table outlines the required application attachments." title="Application Table"/>
          <p:cNvGraphicFramePr>
            <a:graphicFrameLocks noGrp="1"/>
          </p:cNvGraphicFramePr>
          <p:nvPr>
            <p:ph sz="quarter" idx="12"/>
            <p:extLst>
              <p:ext uri="{D42A27DB-BD31-4B8C-83A1-F6EECF244321}">
                <p14:modId xmlns:p14="http://schemas.microsoft.com/office/powerpoint/2010/main" val="3111215370"/>
              </p:ext>
            </p:extLst>
          </p:nvPr>
        </p:nvGraphicFramePr>
        <p:xfrm>
          <a:off x="609600" y="1389063"/>
          <a:ext cx="10972800" cy="4124941"/>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492653">
                <a:tc>
                  <a:txBody>
                    <a:bodyPr/>
                    <a:lstStyle/>
                    <a:p>
                      <a:pPr algn="r"/>
                      <a:r>
                        <a:rPr lang="en-US" sz="1800">
                          <a:solidFill>
                            <a:schemeClr val="bg2"/>
                          </a:solidFill>
                        </a:rPr>
                        <a:t>Each Applicant must complete and</a:t>
                      </a:r>
                    </a:p>
                  </a:txBody>
                  <a:tcPr/>
                </a:tc>
                <a:tc>
                  <a:txBody>
                    <a:bodyPr/>
                    <a:lstStyle/>
                    <a:p>
                      <a:r>
                        <a:rPr lang="en-US" sz="1800">
                          <a:solidFill>
                            <a:schemeClr val="bg2"/>
                          </a:solidFill>
                        </a:rPr>
                        <a:t>including the following:</a:t>
                      </a:r>
                    </a:p>
                  </a:txBody>
                  <a:tcPr/>
                </a:tc>
                <a:extLst>
                  <a:ext uri="{0D108BD9-81ED-4DB2-BD59-A6C34878D82A}">
                    <a16:rowId xmlns:a16="http://schemas.microsoft.com/office/drawing/2014/main" val="10000"/>
                  </a:ext>
                </a:extLst>
              </a:tr>
              <a:tr h="492653">
                <a:tc>
                  <a:txBody>
                    <a:bodyPr/>
                    <a:lstStyle/>
                    <a:p>
                      <a:r>
                        <a:rPr lang="en-US" sz="1800">
                          <a:solidFill>
                            <a:schemeClr val="bg1"/>
                          </a:solidFill>
                        </a:rPr>
                        <a:t>1. Executive Summary (.</a:t>
                      </a:r>
                      <a:r>
                        <a:rPr lang="en-US" sz="1800" err="1">
                          <a:solidFill>
                            <a:schemeClr val="bg1"/>
                          </a:solidFill>
                        </a:rPr>
                        <a:t>docx</a:t>
                      </a:r>
                      <a:r>
                        <a:rPr lang="en-US" sz="1800">
                          <a:solidFill>
                            <a:schemeClr val="bg1"/>
                          </a:solidFill>
                        </a:rPr>
                        <a:t>)</a:t>
                      </a: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bg1"/>
                          </a:solidFill>
                          <a:effectLst/>
                          <a:uLnTx/>
                          <a:uFillTx/>
                        </a:rPr>
                        <a:t>8. Past Projects Information Form (.docx, .pdf)</a:t>
                      </a:r>
                      <a:endParaRPr kumimoji="0" lang="en-US" sz="1800" b="0" i="0" u="none" strike="noStrike" kern="1200" cap="none" spc="0" normalizeH="0" baseline="0" noProof="0">
                        <a:ln>
                          <a:noFill/>
                        </a:ln>
                        <a:solidFill>
                          <a:schemeClr val="bg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10002"/>
                  </a:ext>
                </a:extLst>
              </a:tr>
              <a:tr h="492653">
                <a:tc>
                  <a:txBody>
                    <a:bodyPr/>
                    <a:lstStyle/>
                    <a:p>
                      <a:r>
                        <a:rPr lang="en-US" sz="1800">
                          <a:solidFill>
                            <a:schemeClr val="bg1"/>
                          </a:solidFill>
                        </a:rPr>
                        <a:t>2. Project Narrative (.docx)</a:t>
                      </a:r>
                    </a:p>
                  </a:txBody>
                  <a:tcPr>
                    <a:solidFill>
                      <a:schemeClr val="bg2"/>
                    </a:solidFill>
                  </a:tcPr>
                </a:tc>
                <a:tc>
                  <a:txBody>
                    <a:bodyPr/>
                    <a:lstStyle/>
                    <a:p>
                      <a:r>
                        <a:rPr lang="en-US" sz="1800">
                          <a:solidFill>
                            <a:schemeClr val="bg1"/>
                          </a:solidFill>
                        </a:rPr>
                        <a:t>9. Commitment and Support Letters (.pdf) </a:t>
                      </a:r>
                    </a:p>
                  </a:txBody>
                  <a:tcPr>
                    <a:solidFill>
                      <a:schemeClr val="bg2"/>
                    </a:solidFill>
                  </a:tcPr>
                </a:tc>
                <a:extLst>
                  <a:ext uri="{0D108BD9-81ED-4DB2-BD59-A6C34878D82A}">
                    <a16:rowId xmlns:a16="http://schemas.microsoft.com/office/drawing/2014/main" val="10003"/>
                  </a:ext>
                </a:extLst>
              </a:tr>
              <a:tr h="492653">
                <a:tc>
                  <a:txBody>
                    <a:bodyPr/>
                    <a:lstStyle/>
                    <a:p>
                      <a:r>
                        <a:rPr lang="en-US" sz="1800">
                          <a:solidFill>
                            <a:schemeClr val="bg1"/>
                          </a:solidFill>
                        </a:rPr>
                        <a:t>3. Project Team (.docx, .pdf)</a:t>
                      </a: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bg1"/>
                          </a:solidFill>
                          <a:effectLst/>
                          <a:uLnTx/>
                          <a:uFillTx/>
                        </a:rPr>
                        <a:t>10. Project Performance Metrics</a:t>
                      </a:r>
                      <a:endParaRPr kumimoji="0" lang="en-US" sz="1800" b="0" i="0" u="none" strike="noStrike" kern="1200" cap="none" spc="0" normalizeH="0" baseline="0" noProof="0">
                        <a:ln>
                          <a:noFill/>
                        </a:ln>
                        <a:solidFill>
                          <a:schemeClr val="bg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10004"/>
                  </a:ext>
                </a:extLst>
              </a:tr>
              <a:tr h="528943">
                <a:tc>
                  <a:txBody>
                    <a:bodyPr/>
                    <a:lstStyle/>
                    <a:p>
                      <a:r>
                        <a:rPr lang="en-US" sz="1800">
                          <a:solidFill>
                            <a:schemeClr val="bg1"/>
                          </a:solidFill>
                        </a:rPr>
                        <a:t>4. Scope of Work (.docx)</a:t>
                      </a:r>
                    </a:p>
                  </a:txBody>
                  <a:tcPr>
                    <a:solidFill>
                      <a:schemeClr val="bg2"/>
                    </a:solidFill>
                  </a:tcPr>
                </a:tc>
                <a:tc>
                  <a:txBody>
                    <a:bodyPr/>
                    <a:lstStyle/>
                    <a:p>
                      <a:r>
                        <a:rPr lang="en-US" sz="1800">
                          <a:solidFill>
                            <a:schemeClr val="bg1"/>
                          </a:solidFill>
                        </a:rPr>
                        <a:t>11. </a:t>
                      </a:r>
                      <a:r>
                        <a:rPr lang="fr-FR" sz="1800" err="1">
                          <a:solidFill>
                            <a:schemeClr val="bg1"/>
                          </a:solidFill>
                        </a:rPr>
                        <a:t>Applicant</a:t>
                      </a:r>
                      <a:r>
                        <a:rPr lang="fr-FR" sz="1800">
                          <a:solidFill>
                            <a:schemeClr val="bg1"/>
                          </a:solidFill>
                        </a:rPr>
                        <a:t> </a:t>
                      </a:r>
                      <a:r>
                        <a:rPr lang="fr-FR" sz="1800" err="1">
                          <a:solidFill>
                            <a:schemeClr val="bg1"/>
                          </a:solidFill>
                        </a:rPr>
                        <a:t>Declaration</a:t>
                      </a:r>
                      <a:r>
                        <a:rPr lang="fr-FR" sz="1800">
                          <a:solidFill>
                            <a:schemeClr val="bg1"/>
                          </a:solidFill>
                        </a:rPr>
                        <a:t>  (.docx)</a:t>
                      </a:r>
                      <a:endParaRPr lang="en-US" sz="1800">
                        <a:solidFill>
                          <a:schemeClr val="bg1"/>
                        </a:solidFill>
                      </a:endParaRPr>
                    </a:p>
                  </a:txBody>
                  <a:tcPr>
                    <a:solidFill>
                      <a:schemeClr val="bg2"/>
                    </a:solidFill>
                  </a:tcPr>
                </a:tc>
                <a:extLst>
                  <a:ext uri="{0D108BD9-81ED-4DB2-BD59-A6C34878D82A}">
                    <a16:rowId xmlns:a16="http://schemas.microsoft.com/office/drawing/2014/main" val="10005"/>
                  </a:ext>
                </a:extLst>
              </a:tr>
              <a:tr h="492653">
                <a:tc>
                  <a:txBody>
                    <a:bodyPr/>
                    <a:lstStyle/>
                    <a:p>
                      <a:r>
                        <a:rPr lang="en-US" sz="1800">
                          <a:solidFill>
                            <a:schemeClr val="bg1"/>
                          </a:solidFill>
                        </a:rPr>
                        <a:t>5. Project Schedule (.xlsx)</a:t>
                      </a:r>
                    </a:p>
                  </a:txBody>
                  <a:tcPr>
                    <a:solidFill>
                      <a:schemeClr val="bg2"/>
                    </a:solidFill>
                  </a:tcPr>
                </a:tc>
                <a:tc>
                  <a:txBody>
                    <a:bodyPr/>
                    <a:lstStyle/>
                    <a:p>
                      <a:endParaRPr lang="en-US" sz="1800">
                        <a:solidFill>
                          <a:schemeClr val="bg1"/>
                        </a:solidFill>
                      </a:endParaRPr>
                    </a:p>
                  </a:txBody>
                  <a:tcPr>
                    <a:solidFill>
                      <a:schemeClr val="bg2"/>
                    </a:solidFill>
                  </a:tcPr>
                </a:tc>
                <a:extLst>
                  <a:ext uri="{0D108BD9-81ED-4DB2-BD59-A6C34878D82A}">
                    <a16:rowId xmlns:a16="http://schemas.microsoft.com/office/drawing/2014/main" val="10006"/>
                  </a:ext>
                </a:extLst>
              </a:tr>
              <a:tr h="492653">
                <a:tc>
                  <a:txBody>
                    <a:bodyPr/>
                    <a:lstStyle/>
                    <a:p>
                      <a:r>
                        <a:rPr lang="en-US" sz="1800">
                          <a:solidFill>
                            <a:schemeClr val="bg1"/>
                          </a:solidFill>
                        </a:rPr>
                        <a:t>6. Budget (.xlsx)</a:t>
                      </a: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10007"/>
                  </a:ext>
                </a:extLst>
              </a:tr>
              <a:tr h="492653">
                <a:tc>
                  <a:txBody>
                    <a:bodyPr/>
                    <a:lstStyle/>
                    <a:p>
                      <a:r>
                        <a:rPr lang="en-US" sz="1800">
                          <a:solidFill>
                            <a:schemeClr val="bg1"/>
                          </a:solidFill>
                        </a:rPr>
                        <a:t>7. CEQA Compliance Form (.docx)</a:t>
                      </a:r>
                    </a:p>
                    <a:p>
                      <a:endParaRPr lang="en-US" sz="1800">
                        <a:solidFill>
                          <a:schemeClr val="bg1"/>
                        </a:solidFill>
                      </a:endParaRP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2813987852"/>
                  </a:ext>
                </a:extLst>
              </a:tr>
            </a:tbl>
          </a:graphicData>
        </a:graphic>
      </p:graphicFrame>
    </p:spTree>
    <p:extLst>
      <p:ext uri="{BB962C8B-B14F-4D97-AF65-F5344CB8AC3E}">
        <p14:creationId xmlns:p14="http://schemas.microsoft.com/office/powerpoint/2010/main" val="35380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50D79D-A920-6946-3FFD-1266C0536B24}"/>
              </a:ext>
            </a:extLst>
          </p:cNvPr>
          <p:cNvSpPr>
            <a:spLocks noGrp="1"/>
          </p:cNvSpPr>
          <p:nvPr>
            <p:ph type="title" idx="4294967295"/>
          </p:nvPr>
        </p:nvSpPr>
        <p:spPr>
          <a:xfrm>
            <a:off x="1550391" y="255396"/>
            <a:ext cx="10032009" cy="83997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Project Narrative (Attachment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vert="horz" lIns="91440" tIns="45720" rIns="91440" bIns="45720" rtlCol="0" anchor="t">
            <a:noAutofit/>
          </a:bodyPr>
          <a:lstStyle/>
          <a:p>
            <a:pPr>
              <a:lnSpc>
                <a:spcPct val="100000"/>
              </a:lnSpc>
            </a:pPr>
            <a:r>
              <a:rPr lang="en-US">
                <a:solidFill>
                  <a:schemeClr val="accent2">
                    <a:lumMod val="75000"/>
                  </a:schemeClr>
                </a:solidFill>
                <a:latin typeface="Arial"/>
                <a:cs typeface="Arial"/>
              </a:rPr>
              <a:t>This is your opportunity to explain the entirety of the project. The narrative should explain:</a:t>
            </a:r>
          </a:p>
          <a:p>
            <a:pPr marL="803275" lvl="1" indent="-346075" defTabSz="1081088">
              <a:lnSpc>
                <a:spcPct val="100000"/>
              </a:lnSpc>
              <a:buFont typeface="Courier New" panose="02070309020205020404" pitchFamily="49" charset="0"/>
              <a:buChar char="o"/>
            </a:pPr>
            <a:r>
              <a:rPr lang="en-US">
                <a:solidFill>
                  <a:schemeClr val="accent2">
                    <a:lumMod val="75000"/>
                  </a:schemeClr>
                </a:solidFill>
                <a:latin typeface="Arial"/>
                <a:cs typeface="Arial"/>
              </a:rPr>
              <a:t>Why is your project necessary and important to California?</a:t>
            </a:r>
          </a:p>
          <a:p>
            <a:pPr marL="803275" lvl="1" indent="-346075" defTabSz="1081088">
              <a:lnSpc>
                <a:spcPct val="100000"/>
              </a:lnSpc>
              <a:buFont typeface="Courier New" panose="02070309020205020404" pitchFamily="49" charset="0"/>
              <a:buChar char="o"/>
            </a:pPr>
            <a:r>
              <a:rPr lang="en-US">
                <a:solidFill>
                  <a:schemeClr val="accent2">
                    <a:lumMod val="75000"/>
                  </a:schemeClr>
                </a:solidFill>
                <a:latin typeface="Arial"/>
                <a:cs typeface="Arial"/>
              </a:rPr>
              <a:t>What is your project approach and how will each major task be implemented?</a:t>
            </a:r>
          </a:p>
          <a:p>
            <a:pPr marL="803275" lvl="1" indent="-346075" defTabSz="1081088">
              <a:lnSpc>
                <a:spcPct val="100000"/>
              </a:lnSpc>
              <a:buFont typeface="Courier New" panose="02070309020205020404" pitchFamily="49" charset="0"/>
              <a:buChar char="o"/>
            </a:pPr>
            <a:r>
              <a:rPr lang="en-US">
                <a:solidFill>
                  <a:schemeClr val="accent2">
                    <a:lumMod val="75000"/>
                  </a:schemeClr>
                </a:solidFill>
                <a:latin typeface="Arial"/>
                <a:cs typeface="Arial"/>
              </a:rPr>
              <a:t>How will the project be completed in the term proposed</a:t>
            </a:r>
          </a:p>
          <a:p>
            <a:pPr marL="803275" lvl="1" indent="-346075" defTabSz="1081088">
              <a:lnSpc>
                <a:spcPct val="100000"/>
              </a:lnSpc>
              <a:buFont typeface="Courier New" panose="02070309020205020404" pitchFamily="49" charset="0"/>
              <a:buChar char="o"/>
            </a:pPr>
            <a:r>
              <a:rPr lang="en-US">
                <a:solidFill>
                  <a:schemeClr val="accent2">
                    <a:lumMod val="75000"/>
                  </a:schemeClr>
                </a:solidFill>
                <a:latin typeface="Arial"/>
                <a:cs typeface="Arial"/>
              </a:rPr>
              <a:t>Does the project have the appropriate resources (team and budget) to complete successfully?</a:t>
            </a:r>
          </a:p>
          <a:p>
            <a:pPr marL="803275" lvl="1" indent="-346075" defTabSz="1081088">
              <a:lnSpc>
                <a:spcPct val="100000"/>
              </a:lnSpc>
              <a:buFont typeface="Courier New" panose="02070309020205020404" pitchFamily="49" charset="0"/>
              <a:buChar char="o"/>
            </a:pPr>
            <a:r>
              <a:rPr lang="en-US">
                <a:solidFill>
                  <a:schemeClr val="accent2">
                    <a:lumMod val="75000"/>
                  </a:schemeClr>
                </a:solidFill>
                <a:latin typeface="Arial"/>
                <a:cs typeface="Arial"/>
              </a:rPr>
              <a:t>How will the project outcomes benefit [electric/natural gas] ratepayers?</a:t>
            </a:r>
          </a:p>
          <a:p>
            <a:pPr marL="803275" lvl="1" indent="-346075" defTabSz="1081088">
              <a:lnSpc>
                <a:spcPct val="100000"/>
              </a:lnSpc>
              <a:buFont typeface="Courier New" panose="02070309020205020404" pitchFamily="49" charset="0"/>
              <a:buChar char="o"/>
            </a:pPr>
            <a:r>
              <a:rPr lang="en-US">
                <a:solidFill>
                  <a:schemeClr val="accent2">
                    <a:lumMod val="75000"/>
                  </a:schemeClr>
                </a:solidFill>
                <a:latin typeface="Arial"/>
                <a:cs typeface="Arial"/>
              </a:rPr>
              <a:t>Address the requirements for your group as described in Section I.C.</a:t>
            </a:r>
          </a:p>
          <a:p>
            <a:pPr marL="457200" lvl="1" indent="0">
              <a:lnSpc>
                <a:spcPct val="100000"/>
              </a:lnSpc>
              <a:spcBef>
                <a:spcPts val="1200"/>
              </a:spcBef>
              <a:buNone/>
            </a:pPr>
            <a:r>
              <a:rPr lang="en-US">
                <a:solidFill>
                  <a:schemeClr val="accent2">
                    <a:lumMod val="75000"/>
                  </a:schemeClr>
                </a:solidFill>
                <a:latin typeface="Arial"/>
                <a:cs typeface="Arial"/>
              </a:rPr>
              <a:t>Respond to the scoring criteria described in Section IV.F.</a:t>
            </a:r>
          </a:p>
        </p:txBody>
      </p:sp>
    </p:spTree>
    <p:extLst>
      <p:ext uri="{BB962C8B-B14F-4D97-AF65-F5344CB8AC3E}">
        <p14:creationId xmlns:p14="http://schemas.microsoft.com/office/powerpoint/2010/main" val="376826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E22855-6D5F-D701-A907-0290101D8F0F}"/>
              </a:ext>
            </a:extLst>
          </p:cNvPr>
          <p:cNvSpPr>
            <a:spLocks noGrp="1"/>
          </p:cNvSpPr>
          <p:nvPr>
            <p:ph type="title" idx="4294967295"/>
          </p:nvPr>
        </p:nvSpPr>
        <p:spPr>
          <a:xfrm>
            <a:off x="1550391" y="436371"/>
            <a:ext cx="10032009" cy="849504"/>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4071"/>
                </a:solidFill>
                <a:effectLst/>
                <a:uLnTx/>
                <a:uFillTx/>
                <a:latin typeface="+mj-lt"/>
                <a:ea typeface="+mn-ea"/>
                <a:cs typeface="+mn-cs"/>
              </a:rPr>
              <a:t>Scope of Work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990600" y="1379757"/>
            <a:ext cx="10972800" cy="5152866"/>
          </a:xfrm>
        </p:spPr>
        <p:txBody>
          <a:bodyPr vert="horz" lIns="91440" tIns="45720" rIns="91440" bIns="45720" rtlCol="0" anchor="t">
            <a:normAutofit/>
          </a:bodyPr>
          <a:lstStyle/>
          <a:p>
            <a:pPr>
              <a:lnSpc>
                <a:spcPct val="100000"/>
              </a:lnSpc>
            </a:pPr>
            <a:r>
              <a:rPr lang="en-US" sz="3000">
                <a:solidFill>
                  <a:schemeClr val="accent2">
                    <a:lumMod val="75000"/>
                  </a:schemeClr>
                </a:solidFill>
                <a:latin typeface="Arial"/>
                <a:cs typeface="Arial"/>
              </a:rPr>
              <a:t>Tell us exactly what you are proposing to do in your project.</a:t>
            </a:r>
          </a:p>
          <a:p>
            <a:pPr>
              <a:lnSpc>
                <a:spcPct val="100000"/>
              </a:lnSpc>
            </a:pPr>
            <a:r>
              <a:rPr lang="en-US" sz="3000">
                <a:solidFill>
                  <a:schemeClr val="accent2">
                    <a:lumMod val="75000"/>
                  </a:schemeClr>
                </a:solidFill>
                <a:latin typeface="Arial"/>
                <a:cs typeface="Arial"/>
              </a:rPr>
              <a:t>Identify what will be deliver to the Energy Commission.</a:t>
            </a:r>
          </a:p>
          <a:p>
            <a:pPr>
              <a:lnSpc>
                <a:spcPct val="100000"/>
              </a:lnSpc>
            </a:pPr>
            <a:r>
              <a:rPr lang="en-US" sz="3000">
                <a:solidFill>
                  <a:schemeClr val="accent2">
                    <a:lumMod val="75000"/>
                  </a:schemeClr>
                </a:solidFill>
                <a:latin typeface="Arial"/>
                <a:cs typeface="Arial"/>
              </a:rPr>
              <a:t>Be sure to include in the technical tasks:</a:t>
            </a:r>
          </a:p>
          <a:p>
            <a:pPr marL="747713" lvl="1" indent="-346075">
              <a:lnSpc>
                <a:spcPct val="100000"/>
              </a:lnSpc>
              <a:buFont typeface="Courier New" panose="02070309020205020404" pitchFamily="49" charset="0"/>
              <a:buChar char="o"/>
            </a:pPr>
            <a:r>
              <a:rPr lang="en-US" sz="2800">
                <a:solidFill>
                  <a:schemeClr val="accent2">
                    <a:lumMod val="75000"/>
                  </a:schemeClr>
                </a:solidFill>
                <a:latin typeface="Arial"/>
                <a:cs typeface="Arial"/>
              </a:rPr>
              <a:t>At least one product deliverable per task.</a:t>
            </a:r>
          </a:p>
          <a:p>
            <a:pPr marL="747713" lvl="1" indent="-346075">
              <a:lnSpc>
                <a:spcPct val="100000"/>
              </a:lnSpc>
              <a:buFont typeface="Courier New" panose="02070309020205020404" pitchFamily="49" charset="0"/>
              <a:buChar char="o"/>
            </a:pPr>
            <a:r>
              <a:rPr lang="en-US" sz="2800">
                <a:solidFill>
                  <a:schemeClr val="accent2">
                    <a:lumMod val="75000"/>
                  </a:schemeClr>
                </a:solidFill>
                <a:latin typeface="Arial"/>
                <a:cs typeface="Arial"/>
              </a:rPr>
              <a:t>Address requirements in Section I.C. under Project Focus.</a:t>
            </a:r>
          </a:p>
          <a:p>
            <a:pPr>
              <a:lnSpc>
                <a:spcPct val="100000"/>
              </a:lnSpc>
            </a:pPr>
            <a:r>
              <a:rPr lang="en-US" sz="3000">
                <a:solidFill>
                  <a:schemeClr val="accent2">
                    <a:lumMod val="75000"/>
                  </a:schemeClr>
                </a:solidFill>
                <a:latin typeface="Arial"/>
                <a:cs typeface="Arial"/>
              </a:rPr>
              <a:t>Be sure to include in the Project Schedule (Attachment 5):</a:t>
            </a:r>
          </a:p>
          <a:p>
            <a:pPr marL="747713" lvl="1" indent="-290513">
              <a:lnSpc>
                <a:spcPct val="100000"/>
              </a:lnSpc>
              <a:buFont typeface="Courier New" panose="02070309020205020404" pitchFamily="49" charset="0"/>
              <a:buChar char="o"/>
            </a:pPr>
            <a:r>
              <a:rPr lang="en-US" sz="2800">
                <a:solidFill>
                  <a:schemeClr val="accent2">
                    <a:lumMod val="75000"/>
                  </a:schemeClr>
                </a:solidFill>
                <a:latin typeface="Arial"/>
                <a:cs typeface="Arial"/>
              </a:rPr>
              <a:t>Product deliverables that correspond with the Scope of Work.</a:t>
            </a:r>
          </a:p>
          <a:p>
            <a:pPr marL="747713" lvl="1" indent="-290513">
              <a:lnSpc>
                <a:spcPct val="100000"/>
              </a:lnSpc>
              <a:buFont typeface="Courier New" panose="02070309020205020404" pitchFamily="49" charset="0"/>
              <a:buChar char="o"/>
            </a:pPr>
            <a:r>
              <a:rPr lang="en-US" sz="2800">
                <a:solidFill>
                  <a:schemeClr val="accent2">
                    <a:lumMod val="75000"/>
                  </a:schemeClr>
                </a:solidFill>
                <a:latin typeface="Arial"/>
                <a:cs typeface="Arial"/>
              </a:rPr>
              <a:t>Realistic dates on when product deliverables can be completed.</a:t>
            </a:r>
          </a:p>
          <a:p>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402580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2E7097-2898-60CE-99FE-1282A467CA89}"/>
              </a:ext>
            </a:extLst>
          </p:cNvPr>
          <p:cNvSpPr>
            <a:spLocks noGrp="1"/>
          </p:cNvSpPr>
          <p:nvPr>
            <p:ph type="title" idx="4294967295"/>
          </p:nvPr>
        </p:nvSpPr>
        <p:spPr>
          <a:xfrm>
            <a:off x="1550391" y="331596"/>
            <a:ext cx="10032009" cy="716154"/>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Budget (Attachment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904875" y="1265457"/>
            <a:ext cx="10677525" cy="5152866"/>
          </a:xfrm>
        </p:spPr>
        <p:txBody>
          <a:bodyPr>
            <a:normAutofit lnSpcReduction="10000"/>
          </a:bodyPr>
          <a:lstStyle/>
          <a:p>
            <a:pPr>
              <a:lnSpc>
                <a:spcPct val="100000"/>
              </a:lnSpc>
            </a:pPr>
            <a:r>
              <a:rPr lang="en-US" sz="3000">
                <a:solidFill>
                  <a:schemeClr val="accent2">
                    <a:lumMod val="75000"/>
                  </a:schemeClr>
                </a:solidFill>
                <a:latin typeface="Arial"/>
                <a:cs typeface="Arial"/>
              </a:rPr>
              <a:t>Identify how the Energy Commission funds and match funds will be spent to complete the project.</a:t>
            </a:r>
          </a:p>
          <a:p>
            <a:pPr>
              <a:lnSpc>
                <a:spcPct val="100000"/>
              </a:lnSpc>
            </a:pPr>
            <a:r>
              <a:rPr lang="en-US" sz="3000">
                <a:solidFill>
                  <a:schemeClr val="accent2">
                    <a:lumMod val="75000"/>
                  </a:schemeClr>
                </a:solidFill>
                <a:latin typeface="Arial"/>
                <a:cs typeface="Arial"/>
              </a:rPr>
              <a:t>Subrecipients receiving $100,000 or more Energy Commission funds must complete a separate budget form.</a:t>
            </a:r>
          </a:p>
          <a:p>
            <a:pPr>
              <a:lnSpc>
                <a:spcPct val="100000"/>
              </a:lnSpc>
            </a:pPr>
            <a:r>
              <a:rPr lang="en-US" sz="3000">
                <a:solidFill>
                  <a:schemeClr val="accent2">
                    <a:lumMod val="75000"/>
                  </a:schemeClr>
                </a:solidFill>
                <a:latin typeface="Arial"/>
                <a:cs typeface="Arial"/>
              </a:rPr>
              <a:t>Ensure that all rates provided are </a:t>
            </a:r>
            <a:r>
              <a:rPr lang="en-US" sz="3000" b="1">
                <a:solidFill>
                  <a:schemeClr val="accent2">
                    <a:lumMod val="75000"/>
                  </a:schemeClr>
                </a:solidFill>
                <a:latin typeface="Arial"/>
                <a:cs typeface="Arial"/>
              </a:rPr>
              <a:t>maximum</a:t>
            </a:r>
            <a:r>
              <a:rPr lang="en-US" sz="3000">
                <a:solidFill>
                  <a:schemeClr val="accent2">
                    <a:lumMod val="75000"/>
                  </a:schemeClr>
                </a:solidFill>
                <a:latin typeface="Arial"/>
                <a:cs typeface="Arial"/>
              </a:rPr>
              <a:t> estimated rates for the entire project term and any potential increases are included. </a:t>
            </a:r>
          </a:p>
          <a:p>
            <a:pPr>
              <a:lnSpc>
                <a:spcPct val="100000"/>
              </a:lnSpc>
            </a:pPr>
            <a:r>
              <a:rPr lang="en-US" sz="3000">
                <a:solidFill>
                  <a:schemeClr val="accent2">
                    <a:lumMod val="75000"/>
                  </a:schemeClr>
                </a:solidFill>
                <a:latin typeface="Arial"/>
                <a:cs typeface="Arial"/>
              </a:rPr>
              <a:t>Travel Restrictions: </a:t>
            </a:r>
          </a:p>
          <a:p>
            <a:pPr lvl="1">
              <a:lnSpc>
                <a:spcPct val="100000"/>
              </a:lnSpc>
              <a:buFont typeface="Courier New" panose="02070309020205020404" pitchFamily="49" charset="0"/>
              <a:buChar char="o"/>
            </a:pPr>
            <a:r>
              <a:rPr lang="en-US" sz="2600">
                <a:solidFill>
                  <a:schemeClr val="accent2">
                    <a:lumMod val="75000"/>
                  </a:schemeClr>
                </a:solidFill>
                <a:latin typeface="Arial"/>
                <a:cs typeface="Arial"/>
              </a:rPr>
              <a:t>CEC funds should be limited to project task specific in-state travel. </a:t>
            </a:r>
          </a:p>
          <a:p>
            <a:pPr lvl="1">
              <a:lnSpc>
                <a:spcPct val="100000"/>
              </a:lnSpc>
              <a:buFont typeface="Courier New" panose="02070309020205020404" pitchFamily="49" charset="0"/>
              <a:buChar char="o"/>
            </a:pPr>
            <a:r>
              <a:rPr lang="en-US" sz="2600">
                <a:solidFill>
                  <a:schemeClr val="accent2">
                    <a:lumMod val="75000"/>
                  </a:schemeClr>
                </a:solidFill>
                <a:latin typeface="Arial"/>
                <a:cs typeface="Arial"/>
              </a:rPr>
              <a:t>Travel to conferences are generally not considered applicable travel for projects and should not use CEC funds.</a:t>
            </a:r>
          </a:p>
          <a:p>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168537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8B094-CDAA-6CC8-92F7-2891FEC3EAA5}"/>
              </a:ext>
            </a:extLst>
          </p:cNvPr>
          <p:cNvSpPr>
            <a:spLocks noGrp="1"/>
          </p:cNvSpPr>
          <p:nvPr>
            <p:ph type="title" idx="4294967295"/>
          </p:nvPr>
        </p:nvSpPr>
        <p:spPr>
          <a:xfrm>
            <a:off x="1331316" y="245871"/>
            <a:ext cx="10032009" cy="85902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4071"/>
                </a:solidFill>
                <a:effectLst/>
                <a:uLnTx/>
                <a:uFillTx/>
                <a:latin typeface="+mj-lt"/>
                <a:ea typeface="+mn-ea"/>
                <a:cs typeface="+mn-cs"/>
              </a:rPr>
              <a:t>Commitment and Support Letter Forms (Attachment 9)</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860920" y="1303557"/>
            <a:ext cx="10597655" cy="5152866"/>
          </a:xfrm>
        </p:spPr>
        <p:txBody>
          <a:bodyPr>
            <a:normAutofit/>
          </a:bodyPr>
          <a:lstStyle/>
          <a:p>
            <a:pPr>
              <a:lnSpc>
                <a:spcPct val="100000"/>
              </a:lnSpc>
            </a:pPr>
            <a:r>
              <a:rPr lang="en-US" sz="2800">
                <a:solidFill>
                  <a:schemeClr val="accent2">
                    <a:lumMod val="75000"/>
                  </a:schemeClr>
                </a:solidFill>
                <a:latin typeface="Arial"/>
                <a:cs typeface="Arial"/>
              </a:rPr>
              <a:t>Follow guidelines provided for commitment and support letters.</a:t>
            </a:r>
          </a:p>
          <a:p>
            <a:pPr lvl="1">
              <a:lnSpc>
                <a:spcPct val="100000"/>
              </a:lnSpc>
              <a:buFont typeface="Courier New" panose="02070309020205020404" pitchFamily="49" charset="0"/>
              <a:buChar char="o"/>
            </a:pPr>
            <a:r>
              <a:rPr lang="en-US">
                <a:solidFill>
                  <a:schemeClr val="accent2">
                    <a:lumMod val="75000"/>
                  </a:schemeClr>
                </a:solidFill>
                <a:latin typeface="Arial"/>
                <a:cs typeface="Arial"/>
              </a:rPr>
              <a:t>Commitment letters are required for entities or individuals that are committing match funding, testing/demonstration sites, including the </a:t>
            </a:r>
            <a:r>
              <a:rPr lang="en-US" b="1">
                <a:solidFill>
                  <a:schemeClr val="accent2">
                    <a:lumMod val="75000"/>
                  </a:schemeClr>
                </a:solidFill>
                <a:latin typeface="Arial"/>
                <a:cs typeface="Arial"/>
              </a:rPr>
              <a:t>Applicant </a:t>
            </a:r>
            <a:r>
              <a:rPr lang="en-US">
                <a:solidFill>
                  <a:schemeClr val="accent2">
                    <a:lumMod val="75000"/>
                  </a:schemeClr>
                </a:solidFill>
                <a:latin typeface="Arial"/>
                <a:cs typeface="Arial"/>
              </a:rPr>
              <a:t>(prime). </a:t>
            </a:r>
          </a:p>
          <a:p>
            <a:pPr lvl="1">
              <a:lnSpc>
                <a:spcPct val="100000"/>
              </a:lnSpc>
              <a:buFont typeface="Courier New" panose="02070309020205020404" pitchFamily="49" charset="0"/>
              <a:buChar char="o"/>
            </a:pPr>
            <a:r>
              <a:rPr lang="en-US">
                <a:solidFill>
                  <a:schemeClr val="accent2">
                    <a:lumMod val="75000"/>
                  </a:schemeClr>
                </a:solidFill>
                <a:latin typeface="Arial"/>
                <a:cs typeface="Arial"/>
              </a:rPr>
              <a:t>Support letters describe a project stakeholder’s interest or involvement in the project.</a:t>
            </a:r>
          </a:p>
          <a:p>
            <a:pPr>
              <a:lnSpc>
                <a:spcPct val="100000"/>
              </a:lnSpc>
            </a:pPr>
            <a:r>
              <a:rPr lang="en-US" sz="2800">
                <a:solidFill>
                  <a:schemeClr val="accent2">
                    <a:lumMod val="75000"/>
                  </a:schemeClr>
                </a:solidFill>
                <a:latin typeface="Arial"/>
                <a:cs typeface="Arial"/>
              </a:rPr>
              <a:t>All applicants must submit </a:t>
            </a:r>
            <a:r>
              <a:rPr lang="en-US" sz="2800" b="1">
                <a:solidFill>
                  <a:schemeClr val="accent2">
                    <a:lumMod val="75000"/>
                  </a:schemeClr>
                </a:solidFill>
                <a:latin typeface="Arial"/>
                <a:cs typeface="Arial"/>
              </a:rPr>
              <a:t>at least one </a:t>
            </a:r>
            <a:r>
              <a:rPr lang="en-US" sz="2800">
                <a:solidFill>
                  <a:schemeClr val="accent2">
                    <a:lumMod val="75000"/>
                  </a:schemeClr>
                </a:solidFill>
                <a:latin typeface="Arial"/>
                <a:cs typeface="Arial"/>
              </a:rPr>
              <a:t>support letter.</a:t>
            </a:r>
          </a:p>
          <a:p>
            <a:pPr>
              <a:lnSpc>
                <a:spcPct val="100000"/>
              </a:lnSpc>
            </a:pPr>
            <a:r>
              <a:rPr lang="en-US" sz="2800">
                <a:solidFill>
                  <a:schemeClr val="accent2">
                    <a:lumMod val="75000"/>
                  </a:schemeClr>
                </a:solidFill>
                <a:latin typeface="Arial"/>
                <a:cs typeface="Arial"/>
              </a:rPr>
              <a:t>Match funding must be supported by a match fund commitment letter(s). </a:t>
            </a:r>
          </a:p>
          <a:p>
            <a:pPr>
              <a:lnSpc>
                <a:spcPct val="100000"/>
              </a:lnSpc>
            </a:pPr>
            <a:r>
              <a:rPr lang="en-US" sz="2800">
                <a:solidFill>
                  <a:schemeClr val="accent2">
                    <a:lumMod val="75000"/>
                  </a:schemeClr>
                </a:solidFill>
                <a:latin typeface="Arial"/>
                <a:cs typeface="Arial"/>
              </a:rPr>
              <a:t>Any project partners that will make contributions to the project (other than match and sites) must submit a commitment letter.</a:t>
            </a:r>
          </a:p>
          <a:p>
            <a:pPr>
              <a:lnSpc>
                <a:spcPct val="100000"/>
              </a:lnSpc>
            </a:pPr>
            <a:r>
              <a:rPr lang="en-US" sz="2800">
                <a:solidFill>
                  <a:schemeClr val="accent2">
                    <a:lumMod val="75000"/>
                  </a:schemeClr>
                </a:solidFill>
                <a:latin typeface="Arial"/>
                <a:cs typeface="Arial"/>
              </a:rPr>
              <a:t>Limit to two pages per letter, excluding the cover page.</a:t>
            </a:r>
          </a:p>
          <a:p>
            <a:endParaRPr lang="en-US">
              <a:solidFill>
                <a:schemeClr val="accent2">
                  <a:lumMod val="75000"/>
                </a:schemeClr>
              </a:solidFill>
              <a:latin typeface="Arial"/>
              <a:cs typeface="Arial"/>
            </a:endParaRPr>
          </a:p>
          <a:p>
            <a:pPr marL="0" indent="0">
              <a:buNone/>
            </a:pPr>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328506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0E1B6D-A7DF-EE45-9505-0114A1F99BAD}"/>
              </a:ext>
            </a:extLst>
          </p:cNvPr>
          <p:cNvSpPr>
            <a:spLocks noGrp="1"/>
          </p:cNvSpPr>
          <p:nvPr>
            <p:ph type="title" idx="4294967295"/>
          </p:nvPr>
        </p:nvSpPr>
        <p:spPr>
          <a:xfrm>
            <a:off x="1550391" y="255396"/>
            <a:ext cx="10032009" cy="811404"/>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GFO Submission Requirements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495300" y="1369872"/>
            <a:ext cx="5600700" cy="5152866"/>
          </a:xfrm>
        </p:spPr>
        <p:txBody>
          <a:bodyPr vert="horz" lIns="91440" tIns="45720" rIns="91440" bIns="45720" rtlCol="0" anchor="t">
            <a:noAutofit/>
          </a:bodyPr>
          <a:lstStyle/>
          <a:p>
            <a:pPr>
              <a:lnSpc>
                <a:spcPct val="100000"/>
              </a:lnSpc>
            </a:pPr>
            <a:r>
              <a:rPr lang="en-US" b="1">
                <a:solidFill>
                  <a:schemeClr val="accent2">
                    <a:lumMod val="75000"/>
                  </a:schemeClr>
                </a:solidFill>
                <a:latin typeface="Arial"/>
                <a:cs typeface="Arial" panose="020B0604020202020204"/>
              </a:rPr>
              <a:t>Applicants must have or must create a user account to submit a solicitation application.</a:t>
            </a:r>
            <a:r>
              <a:rPr lang="en-US">
                <a:solidFill>
                  <a:schemeClr val="accent2">
                    <a:lumMod val="75000"/>
                  </a:schemeClr>
                </a:solidFill>
                <a:latin typeface="Arial"/>
                <a:cs typeface="Arial" panose="020B0604020202020204"/>
              </a:rPr>
              <a:t> To create an account, please see the guidance </a:t>
            </a:r>
            <a:r>
              <a:rPr lang="en-US" b="1">
                <a:solidFill>
                  <a:schemeClr val="accent2">
                    <a:lumMod val="75000"/>
                  </a:schemeClr>
                </a:solidFill>
                <a:latin typeface="Arial"/>
                <a:cs typeface="Arial" panose="020B0604020202020204"/>
              </a:rPr>
              <a:t>User Registration Instructions </a:t>
            </a:r>
            <a:r>
              <a:rPr lang="en-US">
                <a:solidFill>
                  <a:schemeClr val="accent2">
                    <a:lumMod val="75000"/>
                  </a:schemeClr>
                </a:solidFill>
                <a:latin typeface="Arial"/>
                <a:cs typeface="Arial" panose="020B0604020202020204"/>
              </a:rPr>
              <a:t>at:</a:t>
            </a:r>
            <a:r>
              <a:rPr lang="en-US" u="sng">
                <a:solidFill>
                  <a:schemeClr val="accent2">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rPr>
              <a:t> </a:t>
            </a:r>
            <a:r>
              <a:rPr lang="en-US">
                <a:hlinkClick r:id="rId3"/>
              </a:rPr>
              <a:t>https://www.energy.ca.gov/media/7893</a:t>
            </a:r>
            <a:endParaRPr lang="en-US" u="sng">
              <a:solidFill>
                <a:schemeClr val="accent1">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endParaRPr>
          </a:p>
          <a:p>
            <a:pPr marL="231775" indent="0">
              <a:lnSpc>
                <a:spcPct val="100000"/>
              </a:lnSpc>
              <a:buNone/>
            </a:pPr>
            <a:r>
              <a:rPr lang="en-US" sz="2000">
                <a:solidFill>
                  <a:srgbClr val="ED861F"/>
                </a:solidFill>
                <a:latin typeface="Arial"/>
                <a:cs typeface="Arial" panose="020B0604020202020204"/>
              </a:rPr>
              <a:t>Note: One account manager per organization, but users can be added by account manager</a:t>
            </a:r>
          </a:p>
          <a:p>
            <a:pPr marL="231775" indent="0">
              <a:lnSpc>
                <a:spcPct val="100000"/>
              </a:lnSpc>
              <a:buNone/>
            </a:pPr>
            <a:endParaRPr lang="en-US" sz="2000">
              <a:solidFill>
                <a:srgbClr val="ED861F"/>
              </a:solidFill>
              <a:latin typeface="Arial"/>
              <a:cs typeface="Arial" panose="020B0604020202020204"/>
            </a:endParaRPr>
          </a:p>
          <a:p>
            <a:pPr marL="288925" indent="-288925">
              <a:lnSpc>
                <a:spcPct val="100000"/>
              </a:lnSpc>
            </a:pPr>
            <a:r>
              <a:rPr lang="en-US" b="1">
                <a:solidFill>
                  <a:schemeClr val="accent2">
                    <a:lumMod val="75000"/>
                  </a:schemeClr>
                </a:solidFill>
                <a:latin typeface="Arial"/>
                <a:cs typeface="Arial" panose="020B0604020202020204"/>
              </a:rPr>
              <a:t>Applications must be submitted through the Energy Commission Agreement Management System (ECAMS) </a:t>
            </a:r>
            <a:r>
              <a:rPr lang="en-US">
                <a:solidFill>
                  <a:schemeClr val="accent2">
                    <a:lumMod val="75000"/>
                  </a:schemeClr>
                </a:solidFill>
                <a:latin typeface="Arial"/>
                <a:cs typeface="Arial" panose="020B0604020202020204"/>
              </a:rPr>
              <a:t>at: </a:t>
            </a:r>
            <a:r>
              <a:rPr lang="en-US" sz="2000">
                <a:solidFill>
                  <a:srgbClr val="ED861F"/>
                </a:solidFill>
                <a:latin typeface="Arial   "/>
                <a:ea typeface="+mn-lt"/>
                <a:cs typeface="+mn-lt"/>
                <a:hlinkClick r:id="rId4">
                  <a:extLst>
                    <a:ext uri="{A12FA001-AC4F-418D-AE19-62706E023703}">
                      <ahyp:hlinkClr xmlns:ahyp="http://schemas.microsoft.com/office/drawing/2018/hyperlinkcolor" val="tx"/>
                    </a:ext>
                  </a:extLst>
                </a:hlinkClick>
              </a:rPr>
              <a:t>https://ecams.energy.ca.gov/</a:t>
            </a:r>
            <a:endParaRPr lang="en-US" sz="2000">
              <a:solidFill>
                <a:srgbClr val="ED861F"/>
              </a:solidFill>
              <a:latin typeface="Arial   "/>
              <a:ea typeface="+mn-lt"/>
              <a:cs typeface="+mn-lt"/>
            </a:endParaRPr>
          </a:p>
          <a:p>
            <a:pPr marL="231775" indent="0">
              <a:buNone/>
            </a:pPr>
            <a:endParaRPr lang="en-US" sz="2200">
              <a:solidFill>
                <a:srgbClr val="ED861F"/>
              </a:solidFill>
              <a:latin typeface="Arial" panose="020B0604020202020204"/>
              <a:cs typeface="Arial"/>
            </a:endParaRPr>
          </a:p>
        </p:txBody>
      </p:sp>
      <p:pic>
        <p:nvPicPr>
          <p:cNvPr id="5" name="Picture 4" descr="Image of CEC's funding opportunities webpage">
            <a:extLst>
              <a:ext uri="{FF2B5EF4-FFF2-40B4-BE49-F238E27FC236}">
                <a16:creationId xmlns:a16="http://schemas.microsoft.com/office/drawing/2014/main" id="{D1E4BF2A-794F-9656-5A4D-FC5AB7DE3E96}"/>
              </a:ext>
            </a:extLst>
          </p:cNvPr>
          <p:cNvPicPr>
            <a:picLocks noChangeAspect="1"/>
          </p:cNvPicPr>
          <p:nvPr/>
        </p:nvPicPr>
        <p:blipFill>
          <a:blip r:embed="rId5"/>
          <a:stretch>
            <a:fillRect/>
          </a:stretch>
        </p:blipFill>
        <p:spPr>
          <a:xfrm>
            <a:off x="6329342" y="1308639"/>
            <a:ext cx="5367358" cy="527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177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A51832-6433-78B9-221A-A2C4125799D9}"/>
              </a:ext>
            </a:extLst>
          </p:cNvPr>
          <p:cNvSpPr>
            <a:spLocks noGrp="1"/>
          </p:cNvSpPr>
          <p:nvPr>
            <p:ph type="title" idx="4294967295"/>
          </p:nvPr>
        </p:nvSpPr>
        <p:spPr>
          <a:xfrm>
            <a:off x="1550391" y="255396"/>
            <a:ext cx="10032009" cy="76377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GFO Submission Requirements (cont.)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vert="horz" lIns="91440" tIns="45720" rIns="91440" bIns="45720" rtlCol="0" anchor="t">
            <a:noAutofit/>
          </a:bodyPr>
          <a:lstStyle/>
          <a:p>
            <a:pPr>
              <a:lnSpc>
                <a:spcPct val="100000"/>
              </a:lnSpc>
            </a:pPr>
            <a:r>
              <a:rPr lang="en-US" sz="2600">
                <a:solidFill>
                  <a:schemeClr val="accent2">
                    <a:lumMod val="75000"/>
                  </a:schemeClr>
                </a:solidFill>
                <a:latin typeface="Arial   "/>
                <a:ea typeface="+mn-lt"/>
                <a:cs typeface="+mn-lt"/>
              </a:rPr>
              <a:t>For detailed instructions on application submittal, please see the </a:t>
            </a:r>
            <a:r>
              <a:rPr lang="en-US" sz="2600" i="1">
                <a:solidFill>
                  <a:schemeClr val="accent2">
                    <a:lumMod val="75000"/>
                  </a:schemeClr>
                </a:solidFill>
                <a:latin typeface="Arial   "/>
                <a:ea typeface="+mn-lt"/>
                <a:cs typeface="+mn-lt"/>
              </a:rPr>
              <a:t>Applying for a Solicitation </a:t>
            </a:r>
            <a:r>
              <a:rPr lang="en-US" sz="2600">
                <a:solidFill>
                  <a:schemeClr val="accent2">
                    <a:lumMod val="75000"/>
                  </a:schemeClr>
                </a:solidFill>
                <a:latin typeface="Arial   "/>
                <a:ea typeface="+mn-lt"/>
                <a:cs typeface="+mn-lt"/>
              </a:rPr>
              <a:t>at: </a:t>
            </a:r>
            <a:r>
              <a:rPr lang="en-US" sz="2600">
                <a:solidFill>
                  <a:schemeClr val="accent2">
                    <a:lumMod val="75000"/>
                  </a:schemeClr>
                </a:solidFill>
              </a:rPr>
              <a:t>https://www.energy.ca.gov/media/7956</a:t>
            </a:r>
          </a:p>
        </p:txBody>
      </p:sp>
      <p:sp>
        <p:nvSpPr>
          <p:cNvPr id="3" name="TextBox 2">
            <a:extLst>
              <a:ext uri="{FF2B5EF4-FFF2-40B4-BE49-F238E27FC236}">
                <a16:creationId xmlns:a16="http://schemas.microsoft.com/office/drawing/2014/main" id="{38327880-10CC-6763-40E3-90E3907F4968}"/>
              </a:ext>
            </a:extLst>
          </p:cNvPr>
          <p:cNvSpPr txBox="1"/>
          <p:nvPr/>
        </p:nvSpPr>
        <p:spPr>
          <a:xfrm>
            <a:off x="525447" y="2700753"/>
            <a:ext cx="5595579"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sz="2600">
                <a:solidFill>
                  <a:schemeClr val="accent2">
                    <a:lumMod val="75000"/>
                  </a:schemeClr>
                </a:solidFill>
              </a:rPr>
              <a:t>Both referenced guidance documents are available at:  </a:t>
            </a:r>
            <a:r>
              <a:rPr lang="en-US" sz="2600">
                <a:solidFill>
                  <a:srgbClr val="ED861F"/>
                </a:solidFill>
                <a:hlinkClick r:id="rId3"/>
              </a:rPr>
              <a:t>https://www.energy.ca.gov/funding-opportunities/funding-resources</a:t>
            </a:r>
            <a:r>
              <a:rPr lang="en-US" sz="2600">
                <a:solidFill>
                  <a:srgbClr val="ED861F"/>
                </a:solidFill>
              </a:rPr>
              <a:t> </a:t>
            </a:r>
            <a:r>
              <a:rPr lang="en-US" sz="2600">
                <a:solidFill>
                  <a:schemeClr val="accent2">
                    <a:lumMod val="75000"/>
                  </a:schemeClr>
                </a:solidFill>
              </a:rPr>
              <a:t>under General Funding Information.</a:t>
            </a:r>
            <a:endParaRPr lang="en-US" sz="2600">
              <a:solidFill>
                <a:schemeClr val="accent2">
                  <a:lumMod val="75000"/>
                </a:schemeClr>
              </a:solidFill>
              <a:ea typeface="+mn-lt"/>
              <a:cs typeface="+mn-lt"/>
            </a:endParaRPr>
          </a:p>
          <a:p>
            <a:pPr algn="l"/>
            <a:endParaRPr lang="en-US">
              <a:cs typeface="Arial"/>
            </a:endParaRPr>
          </a:p>
        </p:txBody>
      </p:sp>
      <p:grpSp>
        <p:nvGrpSpPr>
          <p:cNvPr id="4" name="Group 3" descr="Screen shot of website with a red box to show where the Energy Commission Agreement Management Systems (ECAMS) on the General Funding Information could be found.">
            <a:extLst>
              <a:ext uri="{FF2B5EF4-FFF2-40B4-BE49-F238E27FC236}">
                <a16:creationId xmlns:a16="http://schemas.microsoft.com/office/drawing/2014/main" id="{012420E3-0174-352A-E911-0A54FC348E82}"/>
              </a:ext>
            </a:extLst>
          </p:cNvPr>
          <p:cNvGrpSpPr/>
          <p:nvPr/>
        </p:nvGrpSpPr>
        <p:grpSpPr>
          <a:xfrm>
            <a:off x="6205179" y="2582300"/>
            <a:ext cx="5058757" cy="2400508"/>
            <a:chOff x="3183754" y="2762454"/>
            <a:chExt cx="6386113" cy="2400508"/>
          </a:xfrm>
        </p:grpSpPr>
        <p:pic>
          <p:nvPicPr>
            <p:cNvPr id="5" name="Picture 4">
              <a:extLst>
                <a:ext uri="{FF2B5EF4-FFF2-40B4-BE49-F238E27FC236}">
                  <a16:creationId xmlns:a16="http://schemas.microsoft.com/office/drawing/2014/main" id="{2CB4809F-D1EC-11DB-2837-591732A07A5C}"/>
                </a:ext>
              </a:extLst>
            </p:cNvPr>
            <p:cNvPicPr>
              <a:picLocks noChangeAspect="1"/>
            </p:cNvPicPr>
            <p:nvPr/>
          </p:nvPicPr>
          <p:blipFill>
            <a:blip r:embed="rId4"/>
            <a:stretch>
              <a:fillRect/>
            </a:stretch>
          </p:blipFill>
          <p:spPr>
            <a:xfrm>
              <a:off x="3183754" y="2762454"/>
              <a:ext cx="6386113" cy="24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DD1A64C-316F-DD28-77C7-8D4B089C9DF5}"/>
                </a:ext>
              </a:extLst>
            </p:cNvPr>
            <p:cNvSpPr/>
            <p:nvPr/>
          </p:nvSpPr>
          <p:spPr>
            <a:xfrm>
              <a:off x="3343275" y="4243388"/>
              <a:ext cx="4929188"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C4603E0-CA3E-BDA3-8F16-FD090BB4A62E}"/>
              </a:ext>
            </a:extLst>
          </p:cNvPr>
          <p:cNvSpPr txBox="1"/>
          <p:nvPr/>
        </p:nvSpPr>
        <p:spPr>
          <a:xfrm>
            <a:off x="398344" y="5428255"/>
            <a:ext cx="9181300" cy="1292662"/>
          </a:xfrm>
          <a:prstGeom prst="rect">
            <a:avLst/>
          </a:prstGeom>
          <a:noFill/>
        </p:spPr>
        <p:txBody>
          <a:bodyPr wrap="square">
            <a:spAutoFit/>
          </a:bodyPr>
          <a:lstStyle/>
          <a:p>
            <a:pPr marL="285750" indent="-285750">
              <a:buFont typeface="Arial" panose="020B0604020202020204" pitchFamily="34" charset="0"/>
              <a:buChar char="•"/>
              <a:tabLst>
                <a:tab pos="285750" algn="l"/>
              </a:tabLst>
            </a:pPr>
            <a:r>
              <a:rPr lang="en-US" sz="2600">
                <a:solidFill>
                  <a:schemeClr val="accent2">
                    <a:lumMod val="75000"/>
                  </a:schemeClr>
                </a:solidFill>
                <a:latin typeface="Arial   "/>
                <a:cs typeface="Arial"/>
              </a:rPr>
              <a:t>Questions with the ECAMS system should be directed to: </a:t>
            </a:r>
            <a:r>
              <a:rPr lang="en-US" sz="2600">
                <a:solidFill>
                  <a:srgbClr val="ED861F"/>
                </a:solidFill>
                <a:latin typeface="Arial   "/>
                <a:cs typeface="Arial"/>
                <a:hlinkClick r:id="rId5">
                  <a:extLst>
                    <a:ext uri="{A12FA001-AC4F-418D-AE19-62706E023703}">
                      <ahyp:hlinkClr xmlns:ahyp="http://schemas.microsoft.com/office/drawing/2018/hyperlinkcolor" val="tx"/>
                    </a:ext>
                  </a:extLst>
                </a:hlinkClick>
              </a:rPr>
              <a:t>ECAMS.SalesforceSupport@Energy.ca.gov</a:t>
            </a:r>
            <a:r>
              <a:rPr lang="en-US" sz="2600">
                <a:solidFill>
                  <a:srgbClr val="ED861F"/>
                </a:solidFill>
                <a:latin typeface="Arial   "/>
                <a:cs typeface="Arial"/>
              </a:rPr>
              <a:t> </a:t>
            </a:r>
          </a:p>
          <a:p>
            <a:endParaRPr lang="en-US" sz="2600">
              <a:solidFill>
                <a:srgbClr val="ED861F"/>
              </a:solidFill>
              <a:latin typeface="Arial   "/>
              <a:cs typeface="Arial"/>
            </a:endParaRPr>
          </a:p>
        </p:txBody>
      </p:sp>
    </p:spTree>
    <p:extLst>
      <p:ext uri="{BB962C8B-B14F-4D97-AF65-F5344CB8AC3E}">
        <p14:creationId xmlns:p14="http://schemas.microsoft.com/office/powerpoint/2010/main" val="69552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3C584C-7C18-B2A8-B080-EE90D5FAFC81}"/>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rgbClr val="0F6FC6">
                    <a:lumMod val="50000"/>
                  </a:srgbClr>
                </a:solidFill>
                <a:effectLst/>
                <a:uLnTx/>
                <a:uFillTx/>
                <a:latin typeface="Arial Black" panose="020B0A04020102020204"/>
                <a:ea typeface="+mj-ea"/>
                <a:cs typeface="+mj-cs"/>
              </a:rPr>
              <a:t>Agenda</a:t>
            </a:r>
            <a:endParaRPr kumimoji="0" lang="en-US" sz="3600" b="1" i="0" u="none" strike="noStrike" kern="1200" cap="none" spc="0" normalizeH="0" baseline="0" noProof="0">
              <a:ln>
                <a:noFill/>
              </a:ln>
              <a:solidFill>
                <a:srgbClr val="004071"/>
              </a:solidFill>
              <a:effectLst/>
              <a:uLnTx/>
              <a:uFillTx/>
              <a:ea typeface="+mn-ea"/>
              <a:cs typeface="+mn-cs"/>
            </a:endParaRPr>
          </a:p>
        </p:txBody>
      </p:sp>
      <p:graphicFrame>
        <p:nvGraphicFramePr>
          <p:cNvPr id="8" name="Content Placeholder 3" descr="This table provides the attendees with the approximates times each topic is expected to be addressed. " title="Agenda table">
            <a:extLst>
              <a:ext uri="{FF2B5EF4-FFF2-40B4-BE49-F238E27FC236}">
                <a16:creationId xmlns:a16="http://schemas.microsoft.com/office/drawing/2014/main" id="{46209B17-8183-E7B5-FDDB-774BD23AEDCB}"/>
              </a:ext>
            </a:extLst>
          </p:cNvPr>
          <p:cNvGraphicFramePr>
            <a:graphicFrameLocks/>
          </p:cNvGraphicFramePr>
          <p:nvPr>
            <p:extLst>
              <p:ext uri="{D42A27DB-BD31-4B8C-83A1-F6EECF244321}">
                <p14:modId xmlns:p14="http://schemas.microsoft.com/office/powerpoint/2010/main" val="1534214943"/>
              </p:ext>
            </p:extLst>
          </p:nvPr>
        </p:nvGraphicFramePr>
        <p:xfrm>
          <a:off x="1203366" y="1129333"/>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kern="1200">
                          <a:solidFill>
                            <a:schemeClr val="bg2"/>
                          </a:solidFill>
                          <a:latin typeface="Arial" panose="020B0604020202020204" pitchFamily="34" charset="0"/>
                          <a:cs typeface="Arial" panose="020B0604020202020204" pitchFamily="34" charset="0"/>
                        </a:rPr>
                        <a:t>Time</a:t>
                      </a:r>
                      <a:endParaRPr lang="en-US" sz="2000" b="1" kern="1200">
                        <a:solidFill>
                          <a:schemeClr val="bg2"/>
                        </a:solidFill>
                        <a:latin typeface="Arial" panose="020B0604020202020204" pitchFamily="34" charset="0"/>
                        <a:ea typeface="+mn-ea"/>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solidFill>
                            <a:schemeClr val="bg2"/>
                          </a:solidFill>
                          <a:latin typeface="Arial" panose="020B0604020202020204" pitchFamily="34" charset="0"/>
                          <a:cs typeface="Arial" panose="020B0604020202020204" pitchFamily="34" charset="0"/>
                        </a:rPr>
                        <a:t>Item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10:00 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Welcome and Introduction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latin typeface="Arial" panose="020B0604020202020204" pitchFamily="34" charset="0"/>
                          <a:cs typeface="Arial" panose="020B0604020202020204" pitchFamily="34" charset="0"/>
                        </a:rPr>
                        <a:t>10:05 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latin typeface="Arial" panose="020B0604020202020204" pitchFamily="34" charset="0"/>
                          <a:cs typeface="Arial" panose="020B0604020202020204" pitchFamily="34" charset="0"/>
                        </a:rPr>
                        <a:t>Solicitation Background</a:t>
                      </a:r>
                    </a:p>
                    <a:p>
                      <a:pPr marL="285750" indent="-28575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EPIC </a:t>
                      </a:r>
                      <a:r>
                        <a:rPr lang="en-US" sz="2400" baseline="0">
                          <a:solidFill>
                            <a:schemeClr val="tx1"/>
                          </a:solidFill>
                          <a:latin typeface="Arial" panose="020B0604020202020204" pitchFamily="34" charset="0"/>
                          <a:cs typeface="Arial" panose="020B0604020202020204" pitchFamily="34" charset="0"/>
                        </a:rPr>
                        <a:t>Research Program</a:t>
                      </a:r>
                    </a:p>
                    <a:p>
                      <a:pPr marL="285750" indent="-285750">
                        <a:buFont typeface="Arial" panose="020B0604020202020204" pitchFamily="34" charset="0"/>
                        <a:buChar char="•"/>
                      </a:pPr>
                      <a:r>
                        <a:rPr lang="en-US" sz="2400" baseline="0">
                          <a:latin typeface="Arial" panose="020B0604020202020204" pitchFamily="34" charset="0"/>
                          <a:cs typeface="Arial" panose="020B0604020202020204" pitchFamily="34" charset="0"/>
                        </a:rPr>
                        <a:t>Purpose of Solicitation</a:t>
                      </a:r>
                    </a:p>
                    <a:p>
                      <a:pPr marL="285750" indent="-285750">
                        <a:buFont typeface="Arial" panose="020B0604020202020204" pitchFamily="34" charset="0"/>
                        <a:buChar char="•"/>
                      </a:pPr>
                      <a:r>
                        <a:rPr lang="en-US" sz="2400" baseline="0">
                          <a:latin typeface="Arial" panose="020B0604020202020204" pitchFamily="34" charset="0"/>
                          <a:cs typeface="Arial" panose="020B0604020202020204" pitchFamily="34" charset="0"/>
                        </a:rPr>
                        <a:t>Available Funding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latin typeface="Arial" panose="020B0604020202020204" pitchFamily="34" charset="0"/>
                          <a:cs typeface="Arial" panose="020B0604020202020204" pitchFamily="34" charset="0"/>
                        </a:rPr>
                        <a:t>10:25</a:t>
                      </a:r>
                      <a:r>
                        <a:rPr lang="en-US" sz="2400" baseline="0">
                          <a:latin typeface="Arial" panose="020B0604020202020204" pitchFamily="34" charset="0"/>
                          <a:cs typeface="Arial" panose="020B0604020202020204" pitchFamily="34" charset="0"/>
                        </a:rPr>
                        <a:t> am</a:t>
                      </a:r>
                      <a:endParaRPr lang="en-US" sz="240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latin typeface="Arial" panose="020B0604020202020204" pitchFamily="34" charset="0"/>
                          <a:cs typeface="Arial" panose="020B0604020202020204" pitchFamily="34" charset="0"/>
                        </a:rPr>
                        <a:t>Application Requirements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Project Group Requirements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Attachments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Submission Process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Evaluation Process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latin typeface="Arial" panose="020B0604020202020204" pitchFamily="34" charset="0"/>
                          <a:cs typeface="Arial" panose="020B0604020202020204" pitchFamily="34" charset="0"/>
                        </a:rPr>
                        <a:t>11:00 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latin typeface="Arial" panose="020B0604020202020204" pitchFamily="34" charset="0"/>
                          <a:cs typeface="Arial" panose="020B0604020202020204" pitchFamily="34" charset="0"/>
                        </a:rPr>
                        <a:t>Q&amp;As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12:00 pm </a:t>
                      </a:r>
                      <a:r>
                        <a:rPr lang="en-US" sz="1800" i="1" kern="1200">
                          <a:solidFill>
                            <a:schemeClr val="accent4">
                              <a:lumMod val="75000"/>
                            </a:schemeClr>
                          </a:solidFill>
                          <a:latin typeface="Arial" panose="020B0604020202020204" pitchFamily="34" charset="0"/>
                          <a:ea typeface="+mn-ea"/>
                          <a:cs typeface="Arial" panose="020B0604020202020204" pitchFamily="34" charset="0"/>
                        </a:rPr>
                        <a:t>(or earlier)</a:t>
                      </a:r>
                      <a:endParaRPr lang="en-US" sz="2400" i="1" kern="1200">
                        <a:solidFill>
                          <a:schemeClr val="accent4">
                            <a:lumMod val="75000"/>
                          </a:schemeClr>
                        </a:solidFill>
                        <a:latin typeface="Arial" panose="020B0604020202020204" pitchFamily="34" charset="0"/>
                        <a:ea typeface="+mn-ea"/>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Adjourn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283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CD8FFD-7772-B8D5-851A-97983B9FA698}"/>
              </a:ext>
            </a:extLst>
          </p:cNvPr>
          <p:cNvSpPr>
            <a:spLocks noGrp="1"/>
          </p:cNvSpPr>
          <p:nvPr>
            <p:ph type="title" idx="4294967295"/>
          </p:nvPr>
        </p:nvSpPr>
        <p:spPr>
          <a:xfrm>
            <a:off x="1550391" y="255396"/>
            <a:ext cx="10032009" cy="87807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GFO Submission Requirements (cont..)</a:t>
            </a:r>
          </a:p>
        </p:txBody>
      </p:sp>
      <p:graphicFrame>
        <p:nvGraphicFramePr>
          <p:cNvPr id="10" name="Content Placeholder 5" descr="Table of submission requirements">
            <a:extLst>
              <a:ext uri="{FF2B5EF4-FFF2-40B4-BE49-F238E27FC236}">
                <a16:creationId xmlns:a16="http://schemas.microsoft.com/office/drawing/2014/main" id="{DFBAB4F6-2B6B-B7C0-AFA8-B98F3B24DA06}"/>
              </a:ext>
            </a:extLst>
          </p:cNvPr>
          <p:cNvGraphicFramePr>
            <a:graphicFrameLocks noGrp="1"/>
          </p:cNvGraphicFramePr>
          <p:nvPr>
            <p:ph sz="quarter" idx="12"/>
            <p:extLst>
              <p:ext uri="{D42A27DB-BD31-4B8C-83A1-F6EECF244321}">
                <p14:modId xmlns:p14="http://schemas.microsoft.com/office/powerpoint/2010/main" val="290678696"/>
              </p:ext>
            </p:extLst>
          </p:nvPr>
        </p:nvGraphicFramePr>
        <p:xfrm>
          <a:off x="914400" y="1389282"/>
          <a:ext cx="10496550" cy="515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29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FF1D1E6-0068-9859-92CD-C758D8344807}"/>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EFE"/>
                </a:solidFill>
                <a:effectLst/>
                <a:uLnTx/>
                <a:uFillTx/>
                <a:latin typeface="+mj-lt"/>
                <a:ea typeface="+mn-ea"/>
                <a:cs typeface="+mn-cs"/>
              </a:rPr>
              <a:t>Submission Warning</a:t>
            </a:r>
          </a:p>
        </p:txBody>
      </p:sp>
      <p:sp>
        <p:nvSpPr>
          <p:cNvPr id="9" name="Text Placeholder 8">
            <a:extLst>
              <a:ext uri="{FF2B5EF4-FFF2-40B4-BE49-F238E27FC236}">
                <a16:creationId xmlns:a16="http://schemas.microsoft.com/office/drawing/2014/main" id="{45D7CE73-0AC7-E976-E693-A652983782CA}"/>
              </a:ext>
            </a:extLst>
          </p:cNvPr>
          <p:cNvSpPr>
            <a:spLocks noGrp="1"/>
          </p:cNvSpPr>
          <p:nvPr>
            <p:ph type="body" sz="quarter" idx="11"/>
          </p:nvPr>
        </p:nvSpPr>
        <p:spPr>
          <a:xfrm>
            <a:off x="1651242" y="1485175"/>
            <a:ext cx="7547002" cy="939296"/>
          </a:xfrm>
        </p:spPr>
        <p:txBody>
          <a:bodyPr/>
          <a:lstStyle/>
          <a:p>
            <a:r>
              <a:rPr lang="en-US">
                <a:solidFill>
                  <a:srgbClr val="FF0000"/>
                </a:solidFill>
              </a:rPr>
              <a:t>START THE PROCESS EARLY! </a:t>
            </a:r>
          </a:p>
          <a:p>
            <a:endParaRPr lang="en-US"/>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quarter" idx="12"/>
          </p:nvPr>
        </p:nvSpPr>
        <p:spPr/>
        <p:txBody>
          <a:bodyPr>
            <a:normAutofit fontScale="92500" lnSpcReduction="20000"/>
          </a:bodyPr>
          <a:lstStyle/>
          <a:p>
            <a:pPr fontAlgn="base">
              <a:lnSpc>
                <a:spcPct val="110000"/>
              </a:lnSpc>
              <a:spcAft>
                <a:spcPts val="600"/>
              </a:spcAft>
            </a:pPr>
            <a:r>
              <a:rPr lang="en-US" sz="3500">
                <a:solidFill>
                  <a:schemeClr val="accent2">
                    <a:lumMod val="75000"/>
                  </a:schemeClr>
                </a:solidFill>
              </a:rPr>
              <a:t>Applications must be fully submitted </a:t>
            </a:r>
            <a:r>
              <a:rPr lang="en-US" sz="3500" u="sng">
                <a:solidFill>
                  <a:srgbClr val="FF0000"/>
                </a:solidFill>
              </a:rPr>
              <a:t>BEFORE</a:t>
            </a:r>
            <a:r>
              <a:rPr lang="en-US" sz="3500"/>
              <a:t> </a:t>
            </a:r>
            <a:r>
              <a:rPr lang="en-US" sz="3500">
                <a:solidFill>
                  <a:schemeClr val="accent2">
                    <a:lumMod val="75000"/>
                  </a:schemeClr>
                </a:solidFill>
              </a:rPr>
              <a:t>the</a:t>
            </a:r>
            <a:r>
              <a:rPr lang="en-US" sz="3500"/>
              <a:t> </a:t>
            </a:r>
            <a:r>
              <a:rPr lang="en-US" sz="3500">
                <a:solidFill>
                  <a:schemeClr val="accent2">
                    <a:lumMod val="75000"/>
                  </a:schemeClr>
                </a:solidFill>
              </a:rPr>
              <a:t>deadline listed in the solicitation manual. </a:t>
            </a:r>
          </a:p>
          <a:p>
            <a:pPr fontAlgn="base">
              <a:lnSpc>
                <a:spcPct val="110000"/>
              </a:lnSpc>
              <a:spcAft>
                <a:spcPts val="600"/>
              </a:spcAft>
            </a:pPr>
            <a:r>
              <a:rPr lang="en-US" sz="3500">
                <a:solidFill>
                  <a:srgbClr val="FF0000"/>
                </a:solidFill>
              </a:rPr>
              <a:t>The ECAMS system will reject applications submitted after the deadline.</a:t>
            </a:r>
          </a:p>
          <a:p>
            <a:pPr fontAlgn="base">
              <a:lnSpc>
                <a:spcPct val="110000"/>
              </a:lnSpc>
              <a:spcAft>
                <a:spcPts val="600"/>
              </a:spcAft>
            </a:pPr>
            <a:r>
              <a:rPr lang="en-US" sz="3500">
                <a:solidFill>
                  <a:schemeClr val="accent2">
                    <a:lumMod val="75000"/>
                  </a:schemeClr>
                </a:solidFill>
              </a:rPr>
              <a:t>Applications in the process of being submitted prior to the deadline will </a:t>
            </a:r>
            <a:r>
              <a:rPr lang="en-US" sz="3500" u="sng">
                <a:solidFill>
                  <a:srgbClr val="FF0000"/>
                </a:solidFill>
              </a:rPr>
              <a:t>NOT</a:t>
            </a:r>
            <a:r>
              <a:rPr lang="en-US" sz="3500">
                <a:solidFill>
                  <a:srgbClr val="FF0000"/>
                </a:solidFill>
              </a:rPr>
              <a:t> </a:t>
            </a:r>
            <a:r>
              <a:rPr lang="en-US" sz="3500">
                <a:solidFill>
                  <a:schemeClr val="accent2">
                    <a:lumMod val="75000"/>
                  </a:schemeClr>
                </a:solidFill>
              </a:rPr>
              <a:t>be accepted after the deadline. </a:t>
            </a:r>
          </a:p>
          <a:p>
            <a:pPr fontAlgn="base">
              <a:lnSpc>
                <a:spcPct val="110000"/>
              </a:lnSpc>
              <a:spcAft>
                <a:spcPts val="600"/>
              </a:spcAft>
            </a:pPr>
            <a:r>
              <a:rPr lang="en-US" sz="3500">
                <a:solidFill>
                  <a:schemeClr val="accent2">
                    <a:lumMod val="75000"/>
                  </a:schemeClr>
                </a:solidFill>
              </a:rPr>
              <a:t>ECAMS support is </a:t>
            </a:r>
            <a:r>
              <a:rPr lang="en-US" sz="3500" u="sng">
                <a:solidFill>
                  <a:srgbClr val="FF0000"/>
                </a:solidFill>
              </a:rPr>
              <a:t>ONLY</a:t>
            </a:r>
            <a:r>
              <a:rPr lang="en-US" sz="3500" b="1">
                <a:solidFill>
                  <a:srgbClr val="FF0000"/>
                </a:solidFill>
              </a:rPr>
              <a:t> </a:t>
            </a:r>
            <a:r>
              <a:rPr lang="en-US" sz="3500">
                <a:solidFill>
                  <a:schemeClr val="accent2">
                    <a:lumMod val="75000"/>
                  </a:schemeClr>
                </a:solidFill>
              </a:rPr>
              <a:t>available from 8am – 5pm Monday-Friday.</a:t>
            </a:r>
          </a:p>
        </p:txBody>
      </p:sp>
    </p:spTree>
    <p:extLst>
      <p:ext uri="{BB962C8B-B14F-4D97-AF65-F5344CB8AC3E}">
        <p14:creationId xmlns:p14="http://schemas.microsoft.com/office/powerpoint/2010/main" val="300126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E543D2-378C-29B4-F407-F1F8E6C3E2AD}"/>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Application Submission</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quarter" idx="12"/>
          </p:nvPr>
        </p:nvSpPr>
        <p:spPr>
          <a:xfrm>
            <a:off x="609600" y="1309847"/>
            <a:ext cx="10972800" cy="5152866"/>
          </a:xfrm>
        </p:spPr>
        <p:txBody>
          <a:bodyPr>
            <a:normAutofit fontScale="85000" lnSpcReduction="20000"/>
          </a:bodyPr>
          <a:lstStyle/>
          <a:p>
            <a:pPr>
              <a:lnSpc>
                <a:spcPct val="120000"/>
              </a:lnSpc>
              <a:spcBef>
                <a:spcPts val="0"/>
              </a:spcBef>
            </a:pPr>
            <a:r>
              <a:rPr lang="en-US" sz="3000">
                <a:solidFill>
                  <a:srgbClr val="336699"/>
                </a:solidFill>
              </a:rPr>
              <a:t>Register as a New User (if applicable) </a:t>
            </a:r>
          </a:p>
          <a:p>
            <a:pPr>
              <a:lnSpc>
                <a:spcPct val="120000"/>
              </a:lnSpc>
              <a:spcBef>
                <a:spcPts val="0"/>
              </a:spcBef>
            </a:pPr>
            <a:r>
              <a:rPr lang="en-US" sz="3000">
                <a:solidFill>
                  <a:srgbClr val="336699"/>
                </a:solidFill>
              </a:rPr>
              <a:t>Log In </a:t>
            </a:r>
          </a:p>
          <a:p>
            <a:pPr>
              <a:lnSpc>
                <a:spcPct val="120000"/>
              </a:lnSpc>
              <a:spcBef>
                <a:spcPts val="0"/>
              </a:spcBef>
            </a:pPr>
            <a:r>
              <a:rPr lang="en-US" sz="3000">
                <a:solidFill>
                  <a:srgbClr val="336699"/>
                </a:solidFill>
              </a:rPr>
              <a:t>4-Step Application Submittal Process: </a:t>
            </a:r>
          </a:p>
          <a:p>
            <a:pPr marL="971550" indent="-457200">
              <a:lnSpc>
                <a:spcPct val="120000"/>
              </a:lnSpc>
              <a:spcBef>
                <a:spcPts val="0"/>
              </a:spcBef>
              <a:buAutoNum type="arabicPeriod"/>
            </a:pPr>
            <a:r>
              <a:rPr lang="en-US" sz="3000">
                <a:solidFill>
                  <a:srgbClr val="336699"/>
                </a:solidFill>
              </a:rPr>
              <a:t>Select Solicitation </a:t>
            </a:r>
          </a:p>
          <a:p>
            <a:pPr marL="971550" indent="-457200">
              <a:lnSpc>
                <a:spcPct val="120000"/>
              </a:lnSpc>
              <a:spcBef>
                <a:spcPts val="0"/>
              </a:spcBef>
              <a:buAutoNum type="arabicPeriod"/>
            </a:pPr>
            <a:r>
              <a:rPr lang="en-US" sz="3000">
                <a:solidFill>
                  <a:srgbClr val="336699"/>
                </a:solidFill>
              </a:rPr>
              <a:t>Enter Application Information</a:t>
            </a:r>
          </a:p>
          <a:p>
            <a:pPr marL="971550" indent="-457200">
              <a:lnSpc>
                <a:spcPct val="120000"/>
              </a:lnSpc>
              <a:spcBef>
                <a:spcPts val="0"/>
              </a:spcBef>
              <a:buAutoNum type="arabicPeriod"/>
            </a:pPr>
            <a:r>
              <a:rPr lang="en-US" sz="3000">
                <a:solidFill>
                  <a:srgbClr val="336699"/>
                </a:solidFill>
              </a:rPr>
              <a:t>Upload Files </a:t>
            </a:r>
          </a:p>
          <a:p>
            <a:pPr marL="966788" indent="-4763">
              <a:lnSpc>
                <a:spcPct val="120000"/>
              </a:lnSpc>
              <a:spcBef>
                <a:spcPts val="0"/>
              </a:spcBef>
              <a:buFont typeface="Courier New" panose="02070309020205020404" pitchFamily="49" charset="0"/>
              <a:buChar char="o"/>
            </a:pPr>
            <a:r>
              <a:rPr lang="en-US" sz="3000">
                <a:solidFill>
                  <a:srgbClr val="336699"/>
                </a:solidFill>
              </a:rPr>
              <a:t> Select documents for upload </a:t>
            </a:r>
          </a:p>
          <a:p>
            <a:pPr marL="1541463" lvl="2">
              <a:lnSpc>
                <a:spcPct val="120000"/>
              </a:lnSpc>
              <a:spcBef>
                <a:spcPts val="0"/>
              </a:spcBef>
            </a:pPr>
            <a:r>
              <a:rPr lang="en-US" sz="3000">
                <a:solidFill>
                  <a:srgbClr val="336699"/>
                </a:solidFill>
              </a:rPr>
              <a:t>Tag files with document type </a:t>
            </a:r>
          </a:p>
          <a:p>
            <a:pPr marL="1541463" lvl="2">
              <a:lnSpc>
                <a:spcPct val="120000"/>
              </a:lnSpc>
              <a:spcBef>
                <a:spcPts val="0"/>
              </a:spcBef>
            </a:pPr>
            <a:r>
              <a:rPr lang="en-US" sz="3000">
                <a:solidFill>
                  <a:srgbClr val="336699"/>
                </a:solidFill>
              </a:rPr>
              <a:t>Designate confidential documents (if applicable) </a:t>
            </a:r>
          </a:p>
          <a:p>
            <a:pPr marL="1028700" lvl="2" indent="-514350">
              <a:lnSpc>
                <a:spcPct val="120000"/>
              </a:lnSpc>
              <a:spcBef>
                <a:spcPts val="0"/>
              </a:spcBef>
              <a:buFont typeface="+mj-lt"/>
              <a:buAutoNum type="arabicPeriod" startAt="4"/>
            </a:pPr>
            <a:r>
              <a:rPr lang="en-US" sz="3000">
                <a:solidFill>
                  <a:srgbClr val="336699"/>
                </a:solidFill>
              </a:rPr>
              <a:t>Review and Submit </a:t>
            </a:r>
          </a:p>
          <a:p>
            <a:pPr marL="966788" lvl="1" indent="234950">
              <a:lnSpc>
                <a:spcPct val="120000"/>
              </a:lnSpc>
              <a:spcBef>
                <a:spcPts val="0"/>
              </a:spcBef>
            </a:pPr>
            <a:r>
              <a:rPr lang="en-US" sz="3000">
                <a:solidFill>
                  <a:srgbClr val="336699"/>
                </a:solidFill>
              </a:rPr>
              <a:t>Confirmation from ECAMS system that submission was successful</a:t>
            </a:r>
          </a:p>
          <a:p>
            <a:pPr marL="914400" lvl="2" indent="0">
              <a:lnSpc>
                <a:spcPct val="120000"/>
              </a:lnSpc>
              <a:spcBef>
                <a:spcPts val="0"/>
              </a:spcBef>
              <a:buNone/>
            </a:pPr>
            <a:endParaRPr lang="en-US">
              <a:solidFill>
                <a:srgbClr val="336699"/>
              </a:solidFill>
            </a:endParaRPr>
          </a:p>
          <a:p>
            <a:pPr marL="914400" lvl="2" indent="0">
              <a:lnSpc>
                <a:spcPct val="120000"/>
              </a:lnSpc>
              <a:spcBef>
                <a:spcPts val="0"/>
              </a:spcBef>
              <a:buNone/>
            </a:pPr>
            <a:r>
              <a:rPr lang="en-US" sz="3200">
                <a:solidFill>
                  <a:srgbClr val="336699"/>
                </a:solidFill>
              </a:rPr>
              <a:t>All steps must be complete BEFORE the submission deadline</a:t>
            </a:r>
          </a:p>
        </p:txBody>
      </p:sp>
    </p:spTree>
    <p:extLst>
      <p:ext uri="{BB962C8B-B14F-4D97-AF65-F5344CB8AC3E}">
        <p14:creationId xmlns:p14="http://schemas.microsoft.com/office/powerpoint/2010/main" val="3315438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FA67F5-4944-9EF1-B49B-3040A2AE4665}"/>
              </a:ext>
            </a:extLst>
          </p:cNvPr>
          <p:cNvSpPr>
            <a:spLocks noGrp="1"/>
          </p:cNvSpPr>
          <p:nvPr>
            <p:ph type="title" idx="4294967295"/>
          </p:nvPr>
        </p:nvSpPr>
        <p:spPr>
          <a:xfrm>
            <a:off x="609600"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Application Reminders</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quarter" idx="12"/>
          </p:nvPr>
        </p:nvSpPr>
        <p:spPr>
          <a:xfrm>
            <a:off x="609600" y="1197896"/>
            <a:ext cx="10972800" cy="5152866"/>
          </a:xfrm>
        </p:spPr>
        <p:txBody>
          <a:bodyPr vert="horz" lIns="91440" tIns="45720" rIns="91440" bIns="45720" rtlCol="0" anchor="t">
            <a:normAutofit fontScale="92500" lnSpcReduction="10000"/>
          </a:bodyPr>
          <a:lstStyle/>
          <a:p>
            <a:pPr marL="0" indent="0">
              <a:lnSpc>
                <a:spcPct val="110000"/>
              </a:lnSpc>
              <a:buNone/>
            </a:pPr>
            <a:r>
              <a:rPr lang="en-US" sz="3200">
                <a:solidFill>
                  <a:srgbClr val="336699"/>
                </a:solidFill>
                <a:ea typeface="+mn-lt"/>
                <a:cs typeface="+mn-lt"/>
              </a:rPr>
              <a:t>We recommend you carefully review your application before submission.</a:t>
            </a:r>
            <a:endParaRPr lang="en-US">
              <a:solidFill>
                <a:srgbClr val="336699"/>
              </a:solidFill>
              <a:ea typeface="+mn-lt"/>
              <a:cs typeface="+mn-lt"/>
            </a:endParaRPr>
          </a:p>
          <a:p>
            <a:pPr marL="800100" lvl="2" indent="-342900">
              <a:lnSpc>
                <a:spcPct val="110000"/>
              </a:lnSpc>
              <a:spcBef>
                <a:spcPts val="1000"/>
              </a:spcBef>
              <a:buFont typeface="Wingdings" panose="05000000000000000000" pitchFamily="2" charset="2"/>
              <a:buChar char="q"/>
            </a:pPr>
            <a:r>
              <a:rPr lang="en-US">
                <a:solidFill>
                  <a:srgbClr val="336699"/>
                </a:solidFill>
                <a:latin typeface="Arial"/>
                <a:cs typeface="Arial"/>
              </a:rPr>
              <a:t>Verify that all necessary documents have been uploaded. </a:t>
            </a:r>
          </a:p>
          <a:p>
            <a:pPr marL="800100" lvl="2" indent="-342900">
              <a:lnSpc>
                <a:spcPct val="110000"/>
              </a:lnSpc>
              <a:spcBef>
                <a:spcPts val="1000"/>
              </a:spcBef>
              <a:buFont typeface="Wingdings" panose="05000000000000000000" pitchFamily="2" charset="2"/>
              <a:buChar char="q"/>
            </a:pPr>
            <a:r>
              <a:rPr lang="en-US">
                <a:solidFill>
                  <a:srgbClr val="336699"/>
                </a:solidFill>
                <a:latin typeface="Arial"/>
                <a:cs typeface="Arial"/>
              </a:rPr>
              <a:t>Verify that all documents uploaded are the accurate version you intend to submit as your final. </a:t>
            </a:r>
          </a:p>
          <a:p>
            <a:pPr marL="800100" lvl="2" indent="-342900">
              <a:lnSpc>
                <a:spcPct val="110000"/>
              </a:lnSpc>
              <a:spcBef>
                <a:spcPts val="1000"/>
              </a:spcBef>
              <a:buFont typeface="Wingdings" panose="05000000000000000000" pitchFamily="2" charset="2"/>
              <a:buChar char="q"/>
            </a:pPr>
            <a:r>
              <a:rPr lang="en-US">
                <a:solidFill>
                  <a:srgbClr val="336699"/>
                </a:solidFill>
                <a:latin typeface="Arial"/>
                <a:cs typeface="Arial"/>
              </a:rPr>
              <a:t>Verify that your documents are not marked "confidential" unless the solicitation allows specific material to be confidential. Most solicitations do not allow submission of confidential information. </a:t>
            </a:r>
          </a:p>
          <a:p>
            <a:pPr marL="800100" lvl="2" indent="-342900">
              <a:lnSpc>
                <a:spcPct val="110000"/>
              </a:lnSpc>
              <a:spcBef>
                <a:spcPts val="1000"/>
              </a:spcBef>
              <a:buFont typeface="Wingdings" panose="05000000000000000000" pitchFamily="2" charset="2"/>
              <a:buChar char="q"/>
            </a:pPr>
            <a:r>
              <a:rPr lang="en-US">
                <a:solidFill>
                  <a:srgbClr val="336699"/>
                </a:solidFill>
                <a:latin typeface="Arial"/>
                <a:cs typeface="Arial"/>
              </a:rPr>
              <a:t>Verify that your match commitment letters accurately reflect the match amounts included in your budgets, including the match provided by the prime applicant. </a:t>
            </a:r>
          </a:p>
          <a:p>
            <a:pPr marL="800100" lvl="2" indent="-342900">
              <a:lnSpc>
                <a:spcPct val="110000"/>
              </a:lnSpc>
              <a:spcBef>
                <a:spcPts val="1000"/>
              </a:spcBef>
              <a:buFont typeface="Wingdings" panose="05000000000000000000" pitchFamily="2" charset="2"/>
              <a:buChar char="q"/>
            </a:pPr>
            <a:r>
              <a:rPr lang="en-US">
                <a:solidFill>
                  <a:srgbClr val="336699"/>
                </a:solidFill>
                <a:latin typeface="Arial"/>
                <a:cs typeface="Arial"/>
              </a:rPr>
              <a:t>Verify that support and commitment letters are included, if required. </a:t>
            </a:r>
          </a:p>
          <a:p>
            <a:pPr marL="800100" lvl="2" indent="-342900">
              <a:lnSpc>
                <a:spcPct val="110000"/>
              </a:lnSpc>
              <a:spcBef>
                <a:spcPts val="1000"/>
              </a:spcBef>
              <a:buFont typeface="Wingdings" panose="05000000000000000000" pitchFamily="2" charset="2"/>
              <a:buChar char="q"/>
            </a:pPr>
            <a:r>
              <a:rPr lang="en-US">
                <a:solidFill>
                  <a:srgbClr val="336699"/>
                </a:solidFill>
                <a:latin typeface="Arial"/>
                <a:cs typeface="Arial"/>
              </a:rPr>
              <a:t>Verify that amounts entered within the system's budget (if any) concur with information included on uploaded budget worksheets.</a:t>
            </a:r>
          </a:p>
        </p:txBody>
      </p:sp>
    </p:spTree>
    <p:extLst>
      <p:ext uri="{BB962C8B-B14F-4D97-AF65-F5344CB8AC3E}">
        <p14:creationId xmlns:p14="http://schemas.microsoft.com/office/powerpoint/2010/main" val="288176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4F18205-5A0D-DD32-9D1D-1E3E22034D09}"/>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EFE"/>
                </a:solidFill>
                <a:effectLst/>
                <a:uLnTx/>
                <a:uFillTx/>
                <a:latin typeface="+mj-lt"/>
                <a:ea typeface="+mn-ea"/>
                <a:cs typeface="+mn-cs"/>
              </a:rPr>
              <a:t>How will my Application be Evaluated? </a:t>
            </a:r>
          </a:p>
        </p:txBody>
      </p:sp>
      <p:sp>
        <p:nvSpPr>
          <p:cNvPr id="11" name="Text Placeholder 10">
            <a:extLst>
              <a:ext uri="{FF2B5EF4-FFF2-40B4-BE49-F238E27FC236}">
                <a16:creationId xmlns:a16="http://schemas.microsoft.com/office/drawing/2014/main" id="{FEB6DD0A-F80B-A26F-EEBB-A5A78C76D60C}"/>
              </a:ext>
            </a:extLst>
          </p:cNvPr>
          <p:cNvSpPr>
            <a:spLocks noGrp="1"/>
          </p:cNvSpPr>
          <p:nvPr>
            <p:ph type="body" sz="quarter" idx="11"/>
          </p:nvPr>
        </p:nvSpPr>
        <p:spPr/>
        <p:txBody>
          <a:bodyPr/>
          <a:lstStyle/>
          <a:p>
            <a:r>
              <a:rPr lang="en-US"/>
              <a:t>Application Screening</a:t>
            </a:r>
          </a:p>
        </p:txBody>
      </p:sp>
      <p:sp>
        <p:nvSpPr>
          <p:cNvPr id="9" name="Content Placeholder 2"/>
          <p:cNvSpPr>
            <a:spLocks noGrp="1"/>
          </p:cNvSpPr>
          <p:nvPr>
            <p:ph sz="quarter" idx="12"/>
          </p:nvPr>
        </p:nvSpPr>
        <p:spPr>
          <a:xfrm>
            <a:off x="390772" y="2320006"/>
            <a:ext cx="5125194" cy="4222141"/>
          </a:xfrm>
          <a:solidFill>
            <a:srgbClr val="FFE49F"/>
          </a:solidFill>
        </p:spPr>
        <p:txBody>
          <a:bodyPr>
            <a:normAutofit/>
          </a:bodyPr>
          <a:lstStyle/>
          <a:p>
            <a:pPr marL="0" indent="0" algn="ctr">
              <a:buNone/>
            </a:pPr>
            <a:r>
              <a:rPr lang="en-US" sz="2600" b="1" u="sng">
                <a:solidFill>
                  <a:schemeClr val="tx1"/>
                </a:solidFill>
              </a:rPr>
              <a:t>Admin Screening Process</a:t>
            </a:r>
          </a:p>
          <a:p>
            <a:pPr marL="339725" indent="-339725">
              <a:buFont typeface="Wingdings" panose="05000000000000000000" pitchFamily="2" charset="2"/>
              <a:buChar char="q"/>
            </a:pPr>
            <a:r>
              <a:rPr lang="en-US" sz="2600">
                <a:solidFill>
                  <a:schemeClr val="tx1"/>
                </a:solidFill>
              </a:rPr>
              <a:t>Energy Commission staff screens applications per criteria in Section IV.E.</a:t>
            </a:r>
          </a:p>
          <a:p>
            <a:pPr marL="339725" indent="-339725">
              <a:buFont typeface="Wingdings" panose="05000000000000000000" pitchFamily="2" charset="2"/>
              <a:buChar char="q"/>
            </a:pPr>
            <a:r>
              <a:rPr lang="en-US" sz="2600">
                <a:solidFill>
                  <a:schemeClr val="tx1"/>
                </a:solidFill>
              </a:rPr>
              <a:t>Criteria are evaluated on a pass/fail basis.</a:t>
            </a:r>
          </a:p>
          <a:p>
            <a:pPr marL="339725" indent="-339725">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10" name="Content Placeholder 2"/>
          <p:cNvSpPr txBox="1">
            <a:spLocks/>
          </p:cNvSpPr>
          <p:nvPr/>
        </p:nvSpPr>
        <p:spPr>
          <a:xfrm>
            <a:off x="6096000" y="2320006"/>
            <a:ext cx="4970720" cy="4222141"/>
          </a:xfrm>
          <a:prstGeom prst="rect">
            <a:avLst/>
          </a:prstGeom>
          <a:solidFill>
            <a:schemeClr val="accent2">
              <a:lumMod val="20000"/>
              <a:lumOff val="8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Tree>
    <p:extLst>
      <p:ext uri="{BB962C8B-B14F-4D97-AF65-F5344CB8AC3E}">
        <p14:creationId xmlns:p14="http://schemas.microsoft.com/office/powerpoint/2010/main" val="159723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99AE9B-F350-1D08-1665-97371710A530}"/>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How will my Application be Evaluated? (cont.) </a:t>
            </a:r>
          </a:p>
        </p:txBody>
      </p:sp>
      <p:sp>
        <p:nvSpPr>
          <p:cNvPr id="7" name="Text Placeholder 6">
            <a:extLst>
              <a:ext uri="{FF2B5EF4-FFF2-40B4-BE49-F238E27FC236}">
                <a16:creationId xmlns:a16="http://schemas.microsoft.com/office/drawing/2014/main" id="{60F63633-047F-33D4-B1CC-AEA4870A2E5C}"/>
              </a:ext>
            </a:extLst>
          </p:cNvPr>
          <p:cNvSpPr>
            <a:spLocks noGrp="1"/>
          </p:cNvSpPr>
          <p:nvPr>
            <p:ph type="body" sz="quarter" idx="11"/>
          </p:nvPr>
        </p:nvSpPr>
        <p:spPr/>
        <p:txBody>
          <a:bodyPr/>
          <a:lstStyle/>
          <a:p>
            <a:r>
              <a:rPr lang="en-US"/>
              <a:t>Application Scoring</a:t>
            </a:r>
          </a:p>
          <a:p>
            <a:endParaRPr lang="en-US" sz="1200"/>
          </a:p>
        </p:txBody>
      </p:sp>
      <p:sp>
        <p:nvSpPr>
          <p:cNvPr id="11" name="Content Placeholder 2"/>
          <p:cNvSpPr>
            <a:spLocks noGrp="1"/>
          </p:cNvSpPr>
          <p:nvPr>
            <p:ph sz="quarter" idx="12"/>
          </p:nvPr>
        </p:nvSpPr>
        <p:spPr>
          <a:xfrm>
            <a:off x="609600" y="1324733"/>
            <a:ext cx="4770474" cy="4956435"/>
          </a:xfrm>
          <a:solidFill>
            <a:srgbClr val="FFE49F"/>
          </a:solidFill>
        </p:spPr>
        <p:txBody>
          <a:bodyPr>
            <a:noAutofit/>
          </a:bodyPr>
          <a:lstStyle/>
          <a:p>
            <a:pPr marL="285750" indent="-285750">
              <a:lnSpc>
                <a:spcPct val="100000"/>
              </a:lnSpc>
              <a:spcBef>
                <a:spcPts val="400"/>
              </a:spcBef>
              <a:buFont typeface="Arial" panose="020B0604020202020204" pitchFamily="34" charset="0"/>
              <a:buChar char="•"/>
            </a:pPr>
            <a:r>
              <a:rPr lang="en-US" sz="2100" b="1">
                <a:solidFill>
                  <a:schemeClr val="tx1"/>
                </a:solidFill>
              </a:rPr>
              <a:t>Evaluation Committee applies the scoring scale to the scoring criteria.</a:t>
            </a:r>
          </a:p>
          <a:p>
            <a:pPr marL="285750" indent="-285750">
              <a:lnSpc>
                <a:spcPct val="100000"/>
              </a:lnSpc>
              <a:spcBef>
                <a:spcPts val="400"/>
              </a:spcBef>
              <a:buFont typeface="Arial" panose="020B0604020202020204" pitchFamily="34" charset="0"/>
              <a:buChar char="•"/>
            </a:pPr>
            <a:r>
              <a:rPr lang="en-US" sz="2100" b="1">
                <a:solidFill>
                  <a:schemeClr val="tx1"/>
                </a:solidFill>
              </a:rPr>
              <a:t>Applications must obtain a minimum passing score of 56 points for Criteria 1-4 in order to continue evaluation.</a:t>
            </a:r>
          </a:p>
          <a:p>
            <a:pPr marL="285750" indent="-285750">
              <a:lnSpc>
                <a:spcPct val="100000"/>
              </a:lnSpc>
              <a:spcBef>
                <a:spcPts val="400"/>
              </a:spcBef>
              <a:buFont typeface="Arial" panose="020B0604020202020204" pitchFamily="34" charset="0"/>
              <a:buChar char="•"/>
            </a:pPr>
            <a:r>
              <a:rPr lang="en-US" sz="2100" b="1">
                <a:solidFill>
                  <a:schemeClr val="tx1"/>
                </a:solidFill>
              </a:rPr>
              <a:t>Applications must obtain a minimum passing score of 70 points for Criteria 1-6 in order to be considered for funding.</a:t>
            </a:r>
          </a:p>
          <a:p>
            <a:pPr marL="285750" indent="-285750">
              <a:lnSpc>
                <a:spcPct val="100000"/>
              </a:lnSpc>
              <a:spcBef>
                <a:spcPts val="400"/>
              </a:spcBef>
              <a:buFont typeface="Arial" panose="020B0604020202020204" pitchFamily="34" charset="0"/>
              <a:buChar char="•"/>
            </a:pPr>
            <a:r>
              <a:rPr lang="en-US" sz="2100" b="1">
                <a:solidFill>
                  <a:schemeClr val="tx1"/>
                </a:solidFill>
              </a:rPr>
              <a:t>Review Section IV of the manual and ensure the application provides a clear and complete response to each scoring criteria.</a:t>
            </a:r>
            <a:endParaRPr lang="en-US" sz="210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652321770"/>
              </p:ext>
            </p:extLst>
          </p:nvPr>
        </p:nvGraphicFramePr>
        <p:xfrm>
          <a:off x="6096000" y="1414211"/>
          <a:ext cx="4885149" cy="4481087"/>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solidFill>
                            <a:schemeClr val="bg2"/>
                          </a:solidFill>
                        </a:rPr>
                        <a:t>Scoring</a:t>
                      </a:r>
                      <a:r>
                        <a:rPr lang="en-US" sz="2000" baseline="0">
                          <a:solidFill>
                            <a:schemeClr val="bg2"/>
                          </a:solidFill>
                        </a:rPr>
                        <a:t> Criteria</a:t>
                      </a:r>
                      <a:endParaRPr lang="en-US" sz="2000">
                        <a:solidFill>
                          <a:schemeClr val="bg2"/>
                        </a:solidFill>
                      </a:endParaRPr>
                    </a:p>
                  </a:txBody>
                  <a:tcPr/>
                </a:tc>
                <a:tc>
                  <a:txBody>
                    <a:bodyPr/>
                    <a:lstStyle/>
                    <a:p>
                      <a:pPr algn="ctr"/>
                      <a:r>
                        <a:rPr lang="en-US" sz="1400">
                          <a:solidFill>
                            <a:schemeClr val="bg2"/>
                          </a:solidFill>
                        </a:rPr>
                        <a:t>Maximum Points</a:t>
                      </a:r>
                      <a:endParaRPr lang="en-US" sz="1200">
                        <a:solidFill>
                          <a:schemeClr val="bg2"/>
                        </a:solidFill>
                      </a:endParaRPr>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25</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rPr>
                        <a:t>4. Team Qualifications, Capabilities, and Resources</a:t>
                      </a:r>
                      <a:endParaRPr lang="en-US" sz="1600" kern="1200">
                        <a:solidFill>
                          <a:schemeClr val="dk1"/>
                        </a:solidFill>
                        <a:latin typeface="+mn-lt"/>
                        <a:ea typeface="+mn-ea"/>
                        <a:cs typeface="+mn-cs"/>
                      </a:endParaRPr>
                    </a:p>
                  </a:txBody>
                  <a:tcPr/>
                </a:tc>
                <a:tc>
                  <a:txBody>
                    <a:bodyPr/>
                    <a:lstStyle/>
                    <a:p>
                      <a:pPr algn="ctr"/>
                      <a:r>
                        <a:rPr lang="en-US" sz="1600"/>
                        <a:t>15</a:t>
                      </a:r>
                    </a:p>
                  </a:txBody>
                  <a:tcPr/>
                </a:tc>
                <a:extLst>
                  <a:ext uri="{0D108BD9-81ED-4DB2-BD59-A6C34878D82A}">
                    <a16:rowId xmlns:a16="http://schemas.microsoft.com/office/drawing/2014/main" val="10004"/>
                  </a:ext>
                </a:extLst>
              </a:tr>
              <a:tr h="420255">
                <a:tc>
                  <a:txBody>
                    <a:bodyPr/>
                    <a:lstStyle/>
                    <a:p>
                      <a:r>
                        <a:rPr lang="en-US" sz="1600"/>
                        <a:t>5. Budget and Cost-Effectiveness</a:t>
                      </a:r>
                    </a:p>
                  </a:txBody>
                  <a:tcPr/>
                </a:tc>
                <a:tc>
                  <a:txBody>
                    <a:bodyPr/>
                    <a:lstStyle/>
                    <a:p>
                      <a:pPr algn="ctr"/>
                      <a:r>
                        <a:rPr lang="en-US" sz="1600"/>
                        <a:t>15</a:t>
                      </a:r>
                    </a:p>
                  </a:txBody>
                  <a:tcPr/>
                </a:tc>
                <a:extLst>
                  <a:ext uri="{0D108BD9-81ED-4DB2-BD59-A6C34878D82A}">
                    <a16:rowId xmlns:a16="http://schemas.microsoft.com/office/drawing/2014/main" val="10005"/>
                  </a:ext>
                </a:extLst>
              </a:tr>
              <a:tr h="623396">
                <a:tc>
                  <a:txBody>
                    <a:bodyPr/>
                    <a:lstStyle/>
                    <a:p>
                      <a:pPr marL="169863" indent="-169863" algn="l" defTabSz="457200" rtl="0" eaLnBrk="1" latinLnBrk="0" hangingPunct="1"/>
                      <a:r>
                        <a:rPr lang="en-US" sz="1600" kern="1200">
                          <a:solidFill>
                            <a:schemeClr val="dk1"/>
                          </a:solidFill>
                        </a:rPr>
                        <a:t>6. Ratio of Direct Labor Costs to Indirect Costs</a:t>
                      </a:r>
                      <a:endParaRPr lang="en-US" sz="1600" kern="1200">
                        <a:solidFill>
                          <a:schemeClr val="dk1"/>
                        </a:solidFill>
                        <a:latin typeface="+mn-lt"/>
                        <a:ea typeface="+mn-ea"/>
                        <a:cs typeface="+mn-cs"/>
                      </a:endParaRPr>
                    </a:p>
                  </a:txBody>
                  <a:tcPr/>
                </a:tc>
                <a:tc>
                  <a:txBody>
                    <a:bodyPr/>
                    <a:lstStyle/>
                    <a:p>
                      <a:pPr algn="ctr"/>
                      <a:r>
                        <a:rPr lang="en-US" sz="1600"/>
                        <a:t>5</a:t>
                      </a:r>
                    </a:p>
                  </a:txBody>
                  <a:tcPr/>
                </a:tc>
                <a:extLst>
                  <a:ext uri="{0D108BD9-81ED-4DB2-BD59-A6C34878D82A}">
                    <a16:rowId xmlns:a16="http://schemas.microsoft.com/office/drawing/2014/main" val="10007"/>
                  </a:ext>
                </a:extLst>
              </a:tr>
              <a:tr h="372103">
                <a:tc>
                  <a:txBody>
                    <a:bodyPr/>
                    <a:lstStyle/>
                    <a:p>
                      <a:r>
                        <a:rPr lang="en-US" sz="1600" b="1"/>
                        <a:t>Total</a:t>
                      </a:r>
                    </a:p>
                  </a:txBody>
                  <a:tcPr/>
                </a:tc>
                <a:tc>
                  <a:txBody>
                    <a:bodyPr/>
                    <a:lstStyle/>
                    <a:p>
                      <a:pPr algn="ctr"/>
                      <a:r>
                        <a:rPr lang="en-US" sz="1600" b="1"/>
                        <a:t>100</a:t>
                      </a:r>
                    </a:p>
                  </a:txBody>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tc>
                <a:tc>
                  <a:txBody>
                    <a:bodyPr/>
                    <a:lstStyle/>
                    <a:p>
                      <a:pPr algn="ctr"/>
                      <a:r>
                        <a:rPr lang="en-US" sz="1600" b="1" dirty="0"/>
                        <a:t>70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67501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DEFC8A-31A7-0E82-5D80-BD0B0ABEDB02}"/>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How will my Application be Evaluated? (cont..) </a:t>
            </a:r>
          </a:p>
        </p:txBody>
      </p:sp>
      <p:sp>
        <p:nvSpPr>
          <p:cNvPr id="8" name="Text Placeholder 7">
            <a:extLst>
              <a:ext uri="{FF2B5EF4-FFF2-40B4-BE49-F238E27FC236}">
                <a16:creationId xmlns:a16="http://schemas.microsoft.com/office/drawing/2014/main" id="{E6A0AB40-570B-1F44-A87D-18D6B52462F4}"/>
              </a:ext>
            </a:extLst>
          </p:cNvPr>
          <p:cNvSpPr>
            <a:spLocks noGrp="1"/>
          </p:cNvSpPr>
          <p:nvPr>
            <p:ph type="body" sz="quarter" idx="11"/>
          </p:nvPr>
        </p:nvSpPr>
        <p:spPr>
          <a:xfrm>
            <a:off x="1550392" y="699371"/>
            <a:ext cx="10032008" cy="443975"/>
          </a:xfrm>
        </p:spPr>
        <p:txBody>
          <a:bodyPr/>
          <a:lstStyle/>
          <a:p>
            <a:r>
              <a:rPr lang="en-US"/>
              <a:t>Application Scoring – Preference Points</a:t>
            </a:r>
            <a:br>
              <a:rPr lang="en-US" sz="1600"/>
            </a:br>
            <a:endParaRPr lang="en-US"/>
          </a:p>
        </p:txBody>
      </p:sp>
      <p:sp>
        <p:nvSpPr>
          <p:cNvPr id="11" name="Content Placeholder 2"/>
          <p:cNvSpPr>
            <a:spLocks noGrp="1"/>
          </p:cNvSpPr>
          <p:nvPr>
            <p:ph sz="quarter" idx="12"/>
          </p:nvPr>
        </p:nvSpPr>
        <p:spPr>
          <a:xfrm>
            <a:off x="609600" y="1833361"/>
            <a:ext cx="5287853" cy="3508568"/>
          </a:xfrm>
          <a:solidFill>
            <a:srgbClr val="FFE49F"/>
          </a:solidFill>
        </p:spPr>
        <p:txBody>
          <a:bodyPr>
            <a:noAutofit/>
          </a:bodyPr>
          <a:lstStyle/>
          <a:p>
            <a:pPr marL="285750" indent="-285750">
              <a:lnSpc>
                <a:spcPct val="100000"/>
              </a:lnSpc>
              <a:buFont typeface="Arial" panose="020B0604020202020204" pitchFamily="34" charset="0"/>
              <a:buChar char="•"/>
            </a:pPr>
            <a:r>
              <a:rPr lang="en-US" sz="2400" b="1"/>
              <a:t>Passing applications (score of 70 or more from Criteria 1-6) will be considered for bonus points. Criteria for bonus points include:</a:t>
            </a:r>
          </a:p>
          <a:p>
            <a:pPr marL="800100" lvl="1" indent="-228600">
              <a:lnSpc>
                <a:spcPct val="100000"/>
              </a:lnSpc>
              <a:buFont typeface="Arial" panose="020B0604020202020204" pitchFamily="34" charset="0"/>
              <a:buChar char="•"/>
            </a:pPr>
            <a:r>
              <a:rPr lang="en-US" sz="2400" b="1"/>
              <a:t>CEC Funds Spent in California</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3203614551"/>
              </p:ext>
            </p:extLst>
          </p:nvPr>
        </p:nvGraphicFramePr>
        <p:xfrm>
          <a:off x="6294548" y="1833361"/>
          <a:ext cx="5352329" cy="2047353"/>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solidFill>
                            <a:schemeClr val="bg2"/>
                          </a:solidFill>
                        </a:rPr>
                        <a:t>Scoring</a:t>
                      </a:r>
                      <a:r>
                        <a:rPr lang="en-US" sz="2000" baseline="0">
                          <a:solidFill>
                            <a:schemeClr val="bg2"/>
                          </a:solidFill>
                        </a:rPr>
                        <a:t> Criteria</a:t>
                      </a:r>
                      <a:endParaRPr lang="en-US" sz="2000">
                        <a:solidFill>
                          <a:schemeClr val="bg2"/>
                        </a:solidFill>
                      </a:endParaRPr>
                    </a:p>
                  </a:txBody>
                  <a:tcPr/>
                </a:tc>
                <a:tc>
                  <a:txBody>
                    <a:bodyPr/>
                    <a:lstStyle/>
                    <a:p>
                      <a:pPr algn="ctr"/>
                      <a:r>
                        <a:rPr lang="en-US" sz="2000">
                          <a:solidFill>
                            <a:schemeClr val="bg2"/>
                          </a:solidFill>
                        </a:rPr>
                        <a:t>Maximum Points</a:t>
                      </a:r>
                    </a:p>
                  </a:txBody>
                  <a:tcPr/>
                </a:tc>
                <a:extLst>
                  <a:ext uri="{0D108BD9-81ED-4DB2-BD59-A6C34878D82A}">
                    <a16:rowId xmlns:a16="http://schemas.microsoft.com/office/drawing/2014/main" val="10000"/>
                  </a:ext>
                </a:extLst>
              </a:tr>
              <a:tr h="903793">
                <a:tc>
                  <a:txBody>
                    <a:bodyPr/>
                    <a:lstStyle/>
                    <a:p>
                      <a:r>
                        <a:rPr lang="en-US" sz="2000"/>
                        <a:t>7. CEC Funds Spent in California</a:t>
                      </a:r>
                    </a:p>
                  </a:txBody>
                  <a:tcPr>
                    <a:lnB w="12700" cap="flat" cmpd="sng" algn="ctr">
                      <a:solidFill>
                        <a:schemeClr val="tx1"/>
                      </a:solidFill>
                      <a:prstDash val="solid"/>
                      <a:round/>
                      <a:headEnd type="none" w="med" len="med"/>
                      <a:tailEnd type="none" w="med" len="med"/>
                    </a:lnB>
                  </a:tcPr>
                </a:tc>
                <a:tc>
                  <a:txBody>
                    <a:bodyPr/>
                    <a:lstStyle/>
                    <a:p>
                      <a:pPr algn="ctr"/>
                      <a:r>
                        <a:rPr lang="en-US" sz="20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4411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A8C087-D2A9-70DF-43C6-63B230A2CBBD}"/>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Next Steps After Grant Award</a:t>
            </a:r>
          </a:p>
        </p:txBody>
      </p:sp>
      <p:graphicFrame>
        <p:nvGraphicFramePr>
          <p:cNvPr id="11" name="Content Placeholder 5" descr="Table of next steps">
            <a:extLst>
              <a:ext uri="{FF2B5EF4-FFF2-40B4-BE49-F238E27FC236}">
                <a16:creationId xmlns:a16="http://schemas.microsoft.com/office/drawing/2014/main" id="{E2895420-5563-018C-511A-705044A3A29D}"/>
              </a:ext>
            </a:extLst>
          </p:cNvPr>
          <p:cNvGraphicFramePr>
            <a:graphicFrameLocks noGrp="1"/>
          </p:cNvGraphicFramePr>
          <p:nvPr>
            <p:ph sz="quarter" idx="12"/>
            <p:extLst>
              <p:ext uri="{D42A27DB-BD31-4B8C-83A1-F6EECF244321}">
                <p14:modId xmlns:p14="http://schemas.microsoft.com/office/powerpoint/2010/main" val="63951046"/>
              </p:ext>
            </p:extLst>
          </p:nvPr>
        </p:nvGraphicFramePr>
        <p:xfrm>
          <a:off x="886047" y="1165998"/>
          <a:ext cx="10972800" cy="515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314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C94E66-885A-5A04-8354-DD3C46CB91F8}"/>
              </a:ext>
            </a:extLst>
          </p:cNvPr>
          <p:cNvSpPr>
            <a:spLocks noGrp="1"/>
          </p:cNvSpPr>
          <p:nvPr>
            <p:ph type="title" idx="4294967295"/>
          </p:nvPr>
        </p:nvSpPr>
        <p:spPr>
          <a:xfrm>
            <a:off x="1550391" y="255396"/>
            <a:ext cx="10032009" cy="605841"/>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sz="quarter" idx="12"/>
            <p:extLst>
              <p:ext uri="{D42A27DB-BD31-4B8C-83A1-F6EECF244321}">
                <p14:modId xmlns:p14="http://schemas.microsoft.com/office/powerpoint/2010/main" val="2209331438"/>
              </p:ext>
            </p:extLst>
          </p:nvPr>
        </p:nvGraphicFramePr>
        <p:xfrm>
          <a:off x="609600" y="1389063"/>
          <a:ext cx="10972799" cy="4924209"/>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20000"/>
                    </a:ext>
                  </a:extLst>
                </a:gridCol>
                <a:gridCol w="4571999">
                  <a:extLst>
                    <a:ext uri="{9D8B030D-6E8A-4147-A177-3AD203B41FA5}">
                      <a16:colId xmlns:a16="http://schemas.microsoft.com/office/drawing/2014/main" val="20001"/>
                    </a:ext>
                  </a:extLst>
                </a:gridCol>
              </a:tblGrid>
              <a:tr h="418441">
                <a:tc>
                  <a:txBody>
                    <a:bodyPr/>
                    <a:lstStyle/>
                    <a:p>
                      <a:r>
                        <a:rPr lang="en-US" sz="2400">
                          <a:solidFill>
                            <a:schemeClr val="bg2"/>
                          </a:solidFill>
                        </a:rPr>
                        <a:t>Activity</a:t>
                      </a:r>
                    </a:p>
                  </a:txBody>
                  <a:tcPr/>
                </a:tc>
                <a:tc>
                  <a:txBody>
                    <a:bodyPr/>
                    <a:lstStyle/>
                    <a:p>
                      <a:r>
                        <a:rPr lang="en-US" sz="2400">
                          <a:solidFill>
                            <a:schemeClr val="bg2"/>
                          </a:solidFill>
                        </a:rPr>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chemeClr val="tx1"/>
                          </a:solidFill>
                        </a:rPr>
                        <a:t>January 27, 2026</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February 10, 2026 </a:t>
                      </a:r>
                      <a:r>
                        <a:rPr lang="en-US" sz="2000" baseline="0">
                          <a:solidFill>
                            <a:schemeClr val="tx1"/>
                          </a:solidFill>
                        </a:rPr>
                        <a:t>at </a:t>
                      </a:r>
                      <a:r>
                        <a:rPr lang="en-US" sz="2000">
                          <a:solidFill>
                            <a:schemeClr val="tx1"/>
                          </a:solidFill>
                        </a:rPr>
                        <a:t>10 a.m.</a:t>
                      </a: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February 17, 2026 </a:t>
                      </a:r>
                      <a:r>
                        <a:rPr lang="en-US" sz="2000" b="1" baseline="0">
                          <a:solidFill>
                            <a:schemeClr val="tx1"/>
                          </a:solidFill>
                        </a:rPr>
                        <a:t>at 5:00 pm</a:t>
                      </a:r>
                      <a:endParaRPr lang="en-US" sz="2000" b="1">
                        <a:solidFill>
                          <a:schemeClr val="tx1"/>
                        </a:solidFill>
                      </a:endParaRPr>
                    </a:p>
                  </a:txBody>
                  <a:tcPr/>
                </a:tc>
                <a:extLst>
                  <a:ext uri="{0D108BD9-81ED-4DB2-BD59-A6C34878D82A}">
                    <a16:rowId xmlns:a16="http://schemas.microsoft.com/office/drawing/2014/main" val="10003"/>
                  </a:ext>
                </a:extLst>
              </a:tr>
              <a:tr h="418441">
                <a:tc>
                  <a:txBody>
                    <a:bodyPr/>
                    <a:lstStyle/>
                    <a:p>
                      <a:r>
                        <a:rPr lang="en-US" sz="2000"/>
                        <a:t>Anticipated Distribution of Questions and Answers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Week of February 23, 2026</a:t>
                      </a:r>
                    </a:p>
                  </a:txBody>
                  <a:tcPr/>
                </a:tc>
                <a:extLst>
                  <a:ext uri="{0D108BD9-81ED-4DB2-BD59-A6C34878D82A}">
                    <a16:rowId xmlns:a16="http://schemas.microsoft.com/office/drawing/2014/main" val="10004"/>
                  </a:ext>
                </a:extLst>
              </a:tr>
              <a:tr h="418441">
                <a:tc>
                  <a:txBody>
                    <a:bodyPr/>
                    <a:lstStyle/>
                    <a:p>
                      <a:r>
                        <a:rPr lang="en-US" sz="2000"/>
                        <a:t>Deadline for ECAMS Submission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Ongoing until </a:t>
                      </a:r>
                      <a:r>
                        <a:rPr kumimoji="0" lang="en-US" sz="2000" b="0" i="0" u="none" strike="noStrike" kern="1200" cap="none" spc="0" normalizeH="0" baseline="0" noProof="0">
                          <a:ln>
                            <a:noFill/>
                          </a:ln>
                          <a:solidFill>
                            <a:schemeClr val="tx1"/>
                          </a:solidFill>
                          <a:effectLst/>
                          <a:uLnTx/>
                          <a:uFillTx/>
                          <a:latin typeface="+mn-lt"/>
                          <a:ea typeface="+mn-ea"/>
                          <a:cs typeface="+mn-cs"/>
                        </a:rPr>
                        <a:t>April 30, 2026</a:t>
                      </a:r>
                      <a:endParaRPr lang="en-US" sz="20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 at 5:00 pm</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April 30, 2026 at 11</a:t>
                      </a:r>
                      <a:r>
                        <a:rPr lang="en-US" sz="2000" b="1" u="sng">
                          <a:solidFill>
                            <a:schemeClr val="tx1"/>
                          </a:solidFill>
                        </a:rPr>
                        <a:t>:59</a:t>
                      </a:r>
                      <a:r>
                        <a:rPr lang="en-US" sz="2000" b="1" u="sng" baseline="0">
                          <a:solidFill>
                            <a:schemeClr val="tx1"/>
                          </a:solidFill>
                        </a:rPr>
                        <a:t> pm</a:t>
                      </a:r>
                      <a:endParaRPr lang="en-US" sz="2000" b="1" u="sng">
                        <a:solidFill>
                          <a:schemeClr val="tx1"/>
                        </a:solidFill>
                      </a:endParaRPr>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2000">
                          <a:solidFill>
                            <a:schemeClr val="tx1"/>
                          </a:solidFill>
                        </a:rPr>
                        <a:t>Week of June 22, 2026</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a:solidFill>
                            <a:schemeClr val="tx1"/>
                          </a:solidFill>
                        </a:rPr>
                        <a:t>September 9, 2026</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chemeClr val="tx1"/>
                          </a:solidFill>
                        </a:rPr>
                        <a:t>October 1, 2026</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March 31, 2031</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64551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9C19CF-143F-D328-CF67-DD971F59E79D}"/>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Questions and Answers</a:t>
            </a:r>
          </a:p>
        </p:txBody>
      </p:sp>
      <p:graphicFrame>
        <p:nvGraphicFramePr>
          <p:cNvPr id="10" name="Content Placeholder 5" descr="Questions and answers instructions ">
            <a:extLst>
              <a:ext uri="{FF2B5EF4-FFF2-40B4-BE49-F238E27FC236}">
                <a16:creationId xmlns:a16="http://schemas.microsoft.com/office/drawing/2014/main" id="{F1888ED0-CC14-517B-5E71-CE67B7A67011}"/>
              </a:ext>
            </a:extLst>
          </p:cNvPr>
          <p:cNvGraphicFramePr>
            <a:graphicFrameLocks noGrp="1"/>
          </p:cNvGraphicFramePr>
          <p:nvPr>
            <p:ph sz="quarter" idx="12"/>
            <p:extLst>
              <p:ext uri="{D42A27DB-BD31-4B8C-83A1-F6EECF244321}">
                <p14:modId xmlns:p14="http://schemas.microsoft.com/office/powerpoint/2010/main" val="218421001"/>
              </p:ext>
            </p:extLst>
          </p:nvPr>
        </p:nvGraphicFramePr>
        <p:xfrm>
          <a:off x="609600" y="1105787"/>
          <a:ext cx="10972800" cy="484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90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4451-F36B-ECA2-8786-E775C7CC297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4E1AF3-94D6-76C6-C0BE-C1BDF5937FBE}"/>
              </a:ext>
            </a:extLst>
          </p:cNvPr>
          <p:cNvSpPr>
            <a:spLocks noGrp="1"/>
          </p:cNvSpPr>
          <p:nvPr>
            <p:ph type="title" idx="4294967295"/>
          </p:nvPr>
        </p:nvSpPr>
        <p:spPr>
          <a:xfrm>
            <a:off x="1550391" y="331596"/>
            <a:ext cx="10032009" cy="756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Commitment to Diversity</a:t>
            </a:r>
          </a:p>
        </p:txBody>
      </p:sp>
      <p:sp>
        <p:nvSpPr>
          <p:cNvPr id="5" name="Content Placeholder 5">
            <a:extLst>
              <a:ext uri="{FF2B5EF4-FFF2-40B4-BE49-F238E27FC236}">
                <a16:creationId xmlns:a16="http://schemas.microsoft.com/office/drawing/2014/main" id="{2BAFB883-761E-5A38-CBCB-CA533B9763D5}"/>
              </a:ext>
            </a:extLst>
          </p:cNvPr>
          <p:cNvSpPr txBox="1">
            <a:spLocks/>
          </p:cNvSpPr>
          <p:nvPr/>
        </p:nvSpPr>
        <p:spPr>
          <a:xfrm>
            <a:off x="609600" y="1351778"/>
            <a:ext cx="10972800" cy="509258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Font typeface="Arial"/>
              <a:buNone/>
              <a:defRPr/>
            </a:pPr>
            <a:r>
              <a:rPr lang="en-US" sz="2600">
                <a:solidFill>
                  <a:schemeClr val="accent1">
                    <a:lumMod val="75000"/>
                  </a:schemeClr>
                </a:solidFill>
                <a:latin typeface="Arial" panose="020B0604020202020204" pitchFamily="34" charset="0"/>
                <a:ea typeface="MS PGothic" pitchFamily="34" charset="-128"/>
                <a:cs typeface="Arial" panose="020B0604020202020204" pitchFamily="34" charset="0"/>
              </a:rPr>
              <a:t>The Energy Commission adopted a resolution strengthening its commitment to diversity in our funding programs. The CEC continues to encourage disadvantaged and underrepresented  businesses and communities to engage in and benefit from our many programs.</a:t>
            </a:r>
          </a:p>
          <a:p>
            <a:pPr marL="0" indent="0">
              <a:lnSpc>
                <a:spcPct val="120000"/>
              </a:lnSpc>
              <a:spcBef>
                <a:spcPts val="600"/>
              </a:spcBef>
              <a:buFont typeface="Arial"/>
              <a:buNone/>
              <a:defRPr/>
            </a:pPr>
            <a:endParaRPr lang="en-US" sz="2600">
              <a:solidFill>
                <a:schemeClr val="accent1">
                  <a:lumMod val="75000"/>
                </a:schemeClr>
              </a:solidFill>
              <a:latin typeface="Arial" panose="020B0604020202020204" pitchFamily="34" charset="0"/>
              <a:ea typeface="MS PGothic" pitchFamily="34" charset="-128"/>
              <a:cs typeface="Arial" panose="020B0604020202020204" pitchFamily="34" charset="0"/>
            </a:endParaRPr>
          </a:p>
          <a:p>
            <a:pPr marL="0" indent="0">
              <a:lnSpc>
                <a:spcPct val="120000"/>
              </a:lnSpc>
              <a:spcBef>
                <a:spcPts val="600"/>
              </a:spcBef>
              <a:buFont typeface="Arial"/>
              <a:buNone/>
              <a:defRPr/>
            </a:pPr>
            <a:r>
              <a:rPr lang="en-US" sz="2600">
                <a:solidFill>
                  <a:schemeClr val="accent1">
                    <a:lumMod val="75000"/>
                  </a:schemeClr>
                </a:solidFill>
                <a:latin typeface="Arial" panose="020B0604020202020204" pitchFamily="34" charset="0"/>
                <a:ea typeface="MS PGothic" pitchFamily="34" charset="-128"/>
                <a:cs typeface="Arial" panose="020B0604020202020204" pitchFamily="34" charset="0"/>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latin typeface="Arial" panose="020B0604020202020204" pitchFamily="34" charset="0"/>
                <a:cs typeface="Arial" panose="020B0604020202020204" pitchFamily="34" charset="0"/>
              </a:rPr>
              <a:t>Engage with disadvantaged and underrepresented groups throughout the state.</a:t>
            </a:r>
          </a:p>
          <a:p>
            <a:pPr marL="465138">
              <a:lnSpc>
                <a:spcPct val="120000"/>
              </a:lnSpc>
              <a:spcBef>
                <a:spcPts val="600"/>
              </a:spcBef>
            </a:pPr>
            <a:r>
              <a:rPr lang="en-US" sz="2600">
                <a:solidFill>
                  <a:schemeClr val="accent1">
                    <a:lumMod val="75000"/>
                  </a:schemeClr>
                </a:solidFill>
                <a:latin typeface="Arial" panose="020B0604020202020204" pitchFamily="34" charset="0"/>
                <a:cs typeface="Arial" panose="020B0604020202020204" pitchFamily="34" charset="0"/>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latin typeface="Arial" panose="020B0604020202020204" pitchFamily="34" charset="0"/>
                <a:cs typeface="Arial" panose="020B0604020202020204" pitchFamily="34" charset="0"/>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latin typeface="Arial" panose="020B0604020202020204" pitchFamily="34" charset="0"/>
                <a:cs typeface="Arial" panose="020B0604020202020204" pitchFamily="34" charset="0"/>
              </a:rPr>
              <a:t>Survey participants to measure progress in diversity outreach efforts.</a:t>
            </a:r>
          </a:p>
          <a:p>
            <a:endParaRPr lang="en-US">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1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40CB03-ED8E-E162-6B3E-6CD70BF1E629}"/>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j-lt"/>
                <a:ea typeface="+mn-ea"/>
                <a:cs typeface="+mn-cs"/>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a:normAutofit/>
          </a:bodyPr>
          <a:lstStyle/>
          <a:p>
            <a:pPr marL="0" indent="0" algn="ctr">
              <a:buNone/>
            </a:pPr>
            <a:r>
              <a:rPr lang="en-US">
                <a:solidFill>
                  <a:schemeClr val="bg2"/>
                </a:solidFill>
                <a:latin typeface="Arial"/>
                <a:cs typeface="Arial"/>
              </a:rPr>
              <a:t>Please send all questions related to GFO-</a:t>
            </a:r>
            <a:r>
              <a:rPr lang="en-US">
                <a:solidFill>
                  <a:schemeClr val="accent2">
                    <a:lumMod val="20000"/>
                    <a:lumOff val="80000"/>
                  </a:schemeClr>
                </a:solidFill>
                <a:latin typeface="Arial"/>
                <a:cs typeface="Arial"/>
              </a:rPr>
              <a:t>25-304</a:t>
            </a:r>
            <a:r>
              <a:rPr lang="en-US">
                <a:solidFill>
                  <a:schemeClr val="bg2"/>
                </a:solidFill>
                <a:latin typeface="Arial"/>
                <a:cs typeface="Arial"/>
              </a:rPr>
              <a:t> to:</a:t>
            </a:r>
            <a:br>
              <a:rPr lang="en-US">
                <a:solidFill>
                  <a:schemeClr val="bg2"/>
                </a:solidFill>
                <a:latin typeface="Arial"/>
                <a:cs typeface="Arial"/>
              </a:rPr>
            </a:br>
            <a:endParaRPr lang="en-US">
              <a:solidFill>
                <a:schemeClr val="bg2"/>
              </a:solidFill>
              <a:latin typeface="Arial"/>
              <a:cs typeface="Arial"/>
            </a:endParaRPr>
          </a:p>
          <a:p>
            <a:pPr marL="0" indent="0" algn="ctr">
              <a:buNone/>
            </a:pPr>
            <a:r>
              <a:rPr lang="en-US" b="1">
                <a:solidFill>
                  <a:schemeClr val="accent2">
                    <a:lumMod val="20000"/>
                    <a:lumOff val="80000"/>
                  </a:schemeClr>
                </a:solidFill>
                <a:latin typeface="Arial"/>
                <a:cs typeface="Arial"/>
              </a:rPr>
              <a:t>Natalie Johnson</a:t>
            </a:r>
          </a:p>
          <a:p>
            <a:pPr marL="0" indent="0" algn="ctr">
              <a:buNone/>
            </a:pPr>
            <a:r>
              <a:rPr lang="en-US">
                <a:solidFill>
                  <a:schemeClr val="bg2"/>
                </a:solidFill>
                <a:latin typeface="Arial"/>
                <a:cs typeface="Arial"/>
              </a:rPr>
              <a:t>Commission Agreement Officer</a:t>
            </a:r>
          </a:p>
          <a:p>
            <a:pPr marL="0" indent="0" algn="ctr">
              <a:buNone/>
            </a:pPr>
            <a:r>
              <a:rPr lang="en-US">
                <a:solidFill>
                  <a:schemeClr val="bg2"/>
                </a:solidFill>
                <a:latin typeface="Arial"/>
                <a:cs typeface="Arial"/>
              </a:rPr>
              <a:t>1516 Ninth Street, MS-18</a:t>
            </a:r>
          </a:p>
          <a:p>
            <a:pPr marL="0" indent="0" algn="ctr">
              <a:buNone/>
            </a:pPr>
            <a:r>
              <a:rPr lang="en-US">
                <a:solidFill>
                  <a:schemeClr val="bg2"/>
                </a:solidFill>
                <a:latin typeface="Arial"/>
                <a:cs typeface="Arial"/>
              </a:rPr>
              <a:t>Sacramento, CA 95814</a:t>
            </a:r>
          </a:p>
          <a:p>
            <a:pPr marL="0" indent="0" algn="ctr">
              <a:buNone/>
            </a:pPr>
            <a:r>
              <a:rPr lang="en-US" u="sng">
                <a:solidFill>
                  <a:schemeClr val="bg2"/>
                </a:solidFill>
                <a:latin typeface="Arial"/>
                <a:cs typeface="Arial"/>
              </a:rPr>
              <a:t>Natalie.Johnson@energy.ca.gov </a:t>
            </a:r>
            <a:br>
              <a:rPr lang="en-US">
                <a:solidFill>
                  <a:schemeClr val="bg2"/>
                </a:solidFill>
                <a:latin typeface="Arial"/>
                <a:cs typeface="Arial"/>
              </a:rPr>
            </a:br>
            <a:endParaRPr lang="en-US">
              <a:solidFill>
                <a:schemeClr val="bg2"/>
              </a:solidFill>
              <a:latin typeface="Arial"/>
              <a:cs typeface="Arial"/>
            </a:endParaRPr>
          </a:p>
          <a:p>
            <a:pPr marL="0" indent="0" algn="ctr">
              <a:buNone/>
            </a:pPr>
            <a:r>
              <a:rPr lang="en-US" b="1">
                <a:solidFill>
                  <a:schemeClr val="bg2"/>
                </a:solidFill>
                <a:latin typeface="Arial"/>
                <a:cs typeface="Arial"/>
              </a:rPr>
              <a:t>Deadline to submit questions:</a:t>
            </a:r>
          </a:p>
          <a:p>
            <a:pPr marL="0" indent="0" algn="ctr">
              <a:buNone/>
            </a:pPr>
            <a:r>
              <a:rPr lang="en-US" b="1">
                <a:solidFill>
                  <a:schemeClr val="bg2"/>
                </a:solidFill>
                <a:latin typeface="Arial"/>
                <a:cs typeface="Arial"/>
              </a:rPr>
              <a:t>February 17, 2026 5:00 PM</a:t>
            </a:r>
          </a:p>
          <a:p>
            <a:pPr marL="0" indent="0">
              <a:buNone/>
            </a:pPr>
            <a:endParaRPr lang="en-US">
              <a:solidFill>
                <a:schemeClr val="accent1">
                  <a:lumMod val="75000"/>
                </a:schemeClr>
              </a:solidFill>
              <a:latin typeface="Arial"/>
              <a:cs typeface="Arial"/>
            </a:endParaRPr>
          </a:p>
        </p:txBody>
      </p:sp>
    </p:spTree>
    <p:extLst>
      <p:ext uri="{BB962C8B-B14F-4D97-AF65-F5344CB8AC3E}">
        <p14:creationId xmlns:p14="http://schemas.microsoft.com/office/powerpoint/2010/main" val="3886635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C357F6-2615-E866-EEA1-FD61A42551DE}"/>
              </a:ext>
            </a:extLst>
          </p:cNvPr>
          <p:cNvSpPr>
            <a:spLocks noGrp="1"/>
          </p:cNvSpPr>
          <p:nvPr>
            <p:ph type="title" idx="4294967295"/>
          </p:nvPr>
        </p:nvSpPr>
        <p:spPr>
          <a:xfrm>
            <a:off x="2080952" y="5035251"/>
            <a:ext cx="8030096" cy="595313"/>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ctr"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j-lt"/>
                <a:ea typeface="+mn-ea"/>
                <a:cs typeface="+mn-cs"/>
              </a:rPr>
              <a:t>Thank You!</a:t>
            </a:r>
          </a:p>
        </p:txBody>
      </p:sp>
    </p:spTree>
    <p:extLst>
      <p:ext uri="{BB962C8B-B14F-4D97-AF65-F5344CB8AC3E}">
        <p14:creationId xmlns:p14="http://schemas.microsoft.com/office/powerpoint/2010/main" val="173759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D8EB1-F037-72A1-3B44-10AC82F909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06F7D7-B22E-CA59-8FE6-3BE54974024A}"/>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FEFE"/>
                </a:solidFill>
                <a:effectLst/>
                <a:uLnTx/>
                <a:uFillTx/>
                <a:latin typeface="+mj-lt"/>
                <a:ea typeface="+mn-ea"/>
                <a:cs typeface="+mn-cs"/>
              </a:rPr>
              <a:t>We Want to Hear From You!</a:t>
            </a:r>
          </a:p>
        </p:txBody>
      </p:sp>
      <p:sp>
        <p:nvSpPr>
          <p:cNvPr id="3" name="Text Placeholder 2">
            <a:extLst>
              <a:ext uri="{FF2B5EF4-FFF2-40B4-BE49-F238E27FC236}">
                <a16:creationId xmlns:a16="http://schemas.microsoft.com/office/drawing/2014/main" id="{85E6B1CC-9053-2099-FCC6-CA202DBAC335}"/>
              </a:ext>
            </a:extLst>
          </p:cNvPr>
          <p:cNvSpPr>
            <a:spLocks noGrp="1"/>
          </p:cNvSpPr>
          <p:nvPr>
            <p:ph type="body" sz="quarter" idx="11"/>
          </p:nvPr>
        </p:nvSpPr>
        <p:spPr/>
        <p:txBody>
          <a:bodyPr/>
          <a:lstStyle/>
          <a:p>
            <a:r>
              <a:rPr lang="en-US"/>
              <a:t>Participation Survey</a:t>
            </a:r>
          </a:p>
          <a:p>
            <a:endParaRPr lang="en-US"/>
          </a:p>
        </p:txBody>
      </p:sp>
      <p:graphicFrame>
        <p:nvGraphicFramePr>
          <p:cNvPr id="7" name="Content Placeholder 5" descr="Participation Survey info">
            <a:extLst>
              <a:ext uri="{FF2B5EF4-FFF2-40B4-BE49-F238E27FC236}">
                <a16:creationId xmlns:a16="http://schemas.microsoft.com/office/drawing/2014/main" id="{A8CF07E4-50FF-C0A0-41F9-993434DA8AA8}"/>
              </a:ext>
            </a:extLst>
          </p:cNvPr>
          <p:cNvGraphicFramePr/>
          <p:nvPr>
            <p:extLst>
              <p:ext uri="{D42A27DB-BD31-4B8C-83A1-F6EECF244321}">
                <p14:modId xmlns:p14="http://schemas.microsoft.com/office/powerpoint/2010/main" val="3182580677"/>
              </p:ext>
            </p:extLst>
          </p:nvPr>
        </p:nvGraphicFramePr>
        <p:xfrm>
          <a:off x="863839" y="2524300"/>
          <a:ext cx="9953978" cy="3848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43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3C584C-7C18-B2A8-B080-EE90D5FAFC81}"/>
              </a:ext>
            </a:extLst>
          </p:cNvPr>
          <p:cNvSpPr>
            <a:spLocks noGrp="1"/>
          </p:cNvSpPr>
          <p:nvPr>
            <p:ph type="title" idx="4294967295"/>
          </p:nvPr>
        </p:nvSpPr>
        <p:spPr>
          <a:xfrm>
            <a:off x="1550391" y="255396"/>
            <a:ext cx="10032009" cy="884656"/>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Connect With Us</a:t>
            </a:r>
          </a:p>
        </p:txBody>
      </p:sp>
      <p:pic>
        <p:nvPicPr>
          <p:cNvPr id="5" name="Picture 4" descr="Picture of Empower Innovation">
            <a:extLst>
              <a:ext uri="{FF2B5EF4-FFF2-40B4-BE49-F238E27FC236}">
                <a16:creationId xmlns:a16="http://schemas.microsoft.com/office/drawing/2014/main" id="{F79C4ECC-8439-A496-E52E-37DF4B476A30}"/>
              </a:ext>
            </a:extLst>
          </p:cNvPr>
          <p:cNvPicPr>
            <a:picLocks noChangeAspect="1"/>
          </p:cNvPicPr>
          <p:nvPr/>
        </p:nvPicPr>
        <p:blipFill>
          <a:blip r:embed="rId3"/>
          <a:stretch>
            <a:fillRect/>
          </a:stretch>
        </p:blipFill>
        <p:spPr>
          <a:xfrm>
            <a:off x="1216834" y="1529938"/>
            <a:ext cx="4359018" cy="3645724"/>
          </a:xfrm>
          <a:prstGeom prst="rect">
            <a:avLst/>
          </a:prstGeom>
        </p:spPr>
      </p:pic>
      <p:pic>
        <p:nvPicPr>
          <p:cNvPr id="6" name="Picture 5" descr="Picture of th CEC's Facebook page">
            <a:extLst>
              <a:ext uri="{FF2B5EF4-FFF2-40B4-BE49-F238E27FC236}">
                <a16:creationId xmlns:a16="http://schemas.microsoft.com/office/drawing/2014/main" id="{7FF05580-2AC0-9AC6-A4C3-38A511980261}"/>
              </a:ext>
            </a:extLst>
          </p:cNvPr>
          <p:cNvPicPr>
            <a:picLocks noChangeAspect="1"/>
          </p:cNvPicPr>
          <p:nvPr/>
        </p:nvPicPr>
        <p:blipFill>
          <a:blip r:embed="rId4"/>
          <a:stretch>
            <a:fillRect/>
          </a:stretch>
        </p:blipFill>
        <p:spPr>
          <a:xfrm>
            <a:off x="6096000" y="1529938"/>
            <a:ext cx="5133277" cy="2377646"/>
          </a:xfrm>
          <a:prstGeom prst="rect">
            <a:avLst/>
          </a:prstGeom>
        </p:spPr>
      </p:pic>
      <p:pic>
        <p:nvPicPr>
          <p:cNvPr id="7" name="Picture 6" descr="picture of social media logos">
            <a:extLst>
              <a:ext uri="{FF2B5EF4-FFF2-40B4-BE49-F238E27FC236}">
                <a16:creationId xmlns:a16="http://schemas.microsoft.com/office/drawing/2014/main" id="{9F1393A2-D1F4-71E5-63F0-003153319EB9}"/>
              </a:ext>
            </a:extLst>
          </p:cNvPr>
          <p:cNvPicPr>
            <a:picLocks noChangeAspect="1"/>
          </p:cNvPicPr>
          <p:nvPr/>
        </p:nvPicPr>
        <p:blipFill>
          <a:blip r:embed="rId5"/>
          <a:stretch>
            <a:fillRect/>
          </a:stretch>
        </p:blipFill>
        <p:spPr>
          <a:xfrm>
            <a:off x="6096000" y="4036767"/>
            <a:ext cx="3706689" cy="2115495"/>
          </a:xfrm>
          <a:prstGeom prst="rect">
            <a:avLst/>
          </a:prstGeom>
        </p:spPr>
      </p:pic>
      <p:pic>
        <p:nvPicPr>
          <p:cNvPr id="8" name="Picture 7" descr="picture of social media logos">
            <a:extLst>
              <a:ext uri="{FF2B5EF4-FFF2-40B4-BE49-F238E27FC236}">
                <a16:creationId xmlns:a16="http://schemas.microsoft.com/office/drawing/2014/main" id="{C067D524-AD1C-5FF5-8F2C-C75190EC8699}"/>
              </a:ext>
            </a:extLst>
          </p:cNvPr>
          <p:cNvPicPr>
            <a:picLocks noChangeAspect="1"/>
          </p:cNvPicPr>
          <p:nvPr/>
        </p:nvPicPr>
        <p:blipFill>
          <a:blip r:embed="rId6"/>
          <a:stretch>
            <a:fillRect/>
          </a:stretch>
        </p:blipFill>
        <p:spPr>
          <a:xfrm>
            <a:off x="9735152" y="4102673"/>
            <a:ext cx="1847248" cy="2145978"/>
          </a:xfrm>
          <a:prstGeom prst="rect">
            <a:avLst/>
          </a:prstGeom>
        </p:spPr>
      </p:pic>
    </p:spTree>
    <p:extLst>
      <p:ext uri="{BB962C8B-B14F-4D97-AF65-F5344CB8AC3E}">
        <p14:creationId xmlns:p14="http://schemas.microsoft.com/office/powerpoint/2010/main" val="413949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F9E-022A-7372-3EB6-97E95613F38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CBDFC7E-79AE-721F-A390-D30F51E220BD}"/>
              </a:ext>
            </a:extLst>
          </p:cNvPr>
          <p:cNvSpPr>
            <a:spLocks noGrp="1"/>
          </p:cNvSpPr>
          <p:nvPr>
            <p:ph type="title" idx="4294967295"/>
          </p:nvPr>
        </p:nvSpPr>
        <p:spPr>
          <a:xfrm>
            <a:off x="1550988" y="255588"/>
            <a:ext cx="10031412" cy="776287"/>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Find a Partner on EmpowerInnovation.net</a:t>
            </a:r>
          </a:p>
        </p:txBody>
      </p:sp>
      <p:pic>
        <p:nvPicPr>
          <p:cNvPr id="4" name="Picture 3" descr="CEC Logo&#10;">
            <a:extLst>
              <a:ext uri="{FF2B5EF4-FFF2-40B4-BE49-F238E27FC236}">
                <a16:creationId xmlns:a16="http://schemas.microsoft.com/office/drawing/2014/main" id="{D87D6B32-1419-CF5E-06EC-AA822A0E0440}"/>
              </a:ext>
            </a:extLst>
          </p:cNvPr>
          <p:cNvPicPr>
            <a:picLocks noChangeAspect="1"/>
          </p:cNvPicPr>
          <p:nvPr/>
        </p:nvPicPr>
        <p:blipFill>
          <a:blip r:embed="rId3"/>
          <a:stretch>
            <a:fillRect/>
          </a:stretch>
        </p:blipFill>
        <p:spPr>
          <a:xfrm>
            <a:off x="181862" y="49058"/>
            <a:ext cx="1107006" cy="1189345"/>
          </a:xfrm>
          <a:prstGeom prst="rect">
            <a:avLst/>
          </a:prstGeom>
        </p:spPr>
      </p:pic>
      <p:sp>
        <p:nvSpPr>
          <p:cNvPr id="5" name="Content Placeholder 5">
            <a:extLst>
              <a:ext uri="{FF2B5EF4-FFF2-40B4-BE49-F238E27FC236}">
                <a16:creationId xmlns:a16="http://schemas.microsoft.com/office/drawing/2014/main" id="{3D24FADA-556F-6D1A-E8B0-D6799615D7A1}"/>
              </a:ext>
            </a:extLst>
          </p:cNvPr>
          <p:cNvSpPr txBox="1">
            <a:spLocks/>
          </p:cNvSpPr>
          <p:nvPr/>
        </p:nvSpPr>
        <p:spPr>
          <a:xfrm>
            <a:off x="1119011" y="1139397"/>
            <a:ext cx="9953978" cy="214971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marL="0" indent="0" algn="ctr">
              <a:buFont typeface="Arial"/>
              <a:buNone/>
            </a:pPr>
            <a:endParaRPr lang="en-US" sz="3000">
              <a:solidFill>
                <a:schemeClr val="accent1">
                  <a:lumMod val="75000"/>
                </a:schemeClr>
              </a:solidFill>
              <a:latin typeface="Arial"/>
              <a:cs typeface="Arial"/>
            </a:endParaRPr>
          </a:p>
          <a:p>
            <a:pPr algn="ctr"/>
            <a:endParaRPr lang="en-US">
              <a:solidFill>
                <a:schemeClr val="accent1">
                  <a:lumMod val="75000"/>
                </a:schemeClr>
              </a:solidFill>
              <a:latin typeface="Arial"/>
              <a:cs typeface="Arial"/>
            </a:endParaRPr>
          </a:p>
        </p:txBody>
      </p:sp>
      <p:sp>
        <p:nvSpPr>
          <p:cNvPr id="6" name="TextBox 5">
            <a:extLst>
              <a:ext uri="{FF2B5EF4-FFF2-40B4-BE49-F238E27FC236}">
                <a16:creationId xmlns:a16="http://schemas.microsoft.com/office/drawing/2014/main" id="{FABCB7F4-D220-CA25-601B-07C68BBF3699}"/>
              </a:ext>
            </a:extLst>
          </p:cNvPr>
          <p:cNvSpPr txBox="1"/>
          <p:nvPr/>
        </p:nvSpPr>
        <p:spPr>
          <a:xfrm>
            <a:off x="1696675" y="3429000"/>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7" name="TextBox 6">
            <a:extLst>
              <a:ext uri="{FF2B5EF4-FFF2-40B4-BE49-F238E27FC236}">
                <a16:creationId xmlns:a16="http://schemas.microsoft.com/office/drawing/2014/main" id="{EA089D42-FBD4-1A55-0DED-552DA4E59989}"/>
              </a:ext>
            </a:extLst>
          </p:cNvPr>
          <p:cNvSpPr txBox="1"/>
          <p:nvPr/>
        </p:nvSpPr>
        <p:spPr>
          <a:xfrm>
            <a:off x="2005978" y="5306069"/>
            <a:ext cx="78573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C000"/>
                </a:solidFill>
                <a:cs typeface="Arial"/>
                <a:hlinkClick r:id="rId4"/>
              </a:rPr>
              <a:t>https://www.empowerinnovation.net/en/custom/funding/view/51456</a:t>
            </a:r>
            <a:r>
              <a:rPr lang="en-US" b="1">
                <a:solidFill>
                  <a:srgbClr val="FFC000"/>
                </a:solidFill>
                <a:cs typeface="Arial"/>
              </a:rPr>
              <a:t> </a:t>
            </a:r>
          </a:p>
        </p:txBody>
      </p:sp>
    </p:spTree>
    <p:extLst>
      <p:ext uri="{BB962C8B-B14F-4D97-AF65-F5344CB8AC3E}">
        <p14:creationId xmlns:p14="http://schemas.microsoft.com/office/powerpoint/2010/main" val="361103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25CDC-FAAB-F9BE-A3D3-BDB7BF67B7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BE7B1F2-1E06-AC8E-C738-02DF863B4425}"/>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FEFE"/>
                </a:solidFill>
                <a:effectLst/>
                <a:uLnTx/>
                <a:uFillTx/>
                <a:latin typeface="+mj-lt"/>
                <a:ea typeface="+mn-ea"/>
                <a:cs typeface="+mn-cs"/>
              </a:rPr>
              <a:t>EmpowerInnovation.net</a:t>
            </a:r>
          </a:p>
        </p:txBody>
      </p:sp>
      <p:pic>
        <p:nvPicPr>
          <p:cNvPr id="10" name="Online Media 9" title="Empower Innovation - Explainer Video">
            <a:hlinkClick r:id="" action="ppaction://media"/>
            <a:extLst>
              <a:ext uri="{FF2B5EF4-FFF2-40B4-BE49-F238E27FC236}">
                <a16:creationId xmlns:a16="http://schemas.microsoft.com/office/drawing/2014/main" id="{A4AB7AE2-975D-BCAF-D84C-F28BD6700E14}"/>
              </a:ext>
            </a:extLst>
          </p:cNvPr>
          <p:cNvPicPr>
            <a:picLocks noRot="1" noChangeAspect="1"/>
          </p:cNvPicPr>
          <p:nvPr>
            <a:videoFile r:link="rId1"/>
          </p:nvPr>
        </p:nvPicPr>
        <p:blipFill>
          <a:blip r:embed="rId4"/>
          <a:stretch>
            <a:fillRect/>
          </a:stretch>
        </p:blipFill>
        <p:spPr>
          <a:xfrm>
            <a:off x="2133599" y="2257005"/>
            <a:ext cx="7240361" cy="4079077"/>
          </a:xfrm>
          <a:prstGeom prst="rect">
            <a:avLst/>
          </a:prstGeom>
        </p:spPr>
      </p:pic>
    </p:spTree>
    <p:extLst>
      <p:ext uri="{BB962C8B-B14F-4D97-AF65-F5344CB8AC3E}">
        <p14:creationId xmlns:p14="http://schemas.microsoft.com/office/powerpoint/2010/main" val="30814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A424E-7471-AD62-EBD9-EB5E7719520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1DBFA8-EEC4-5D92-7173-E33F0680E0B5}"/>
              </a:ext>
            </a:extLst>
          </p:cNvPr>
          <p:cNvSpPr>
            <a:spLocks noGrp="1"/>
          </p:cNvSpPr>
          <p:nvPr>
            <p:ph type="title" idx="4294967295"/>
          </p:nvPr>
        </p:nvSpPr>
        <p:spPr>
          <a:xfrm>
            <a:off x="1560551" y="39763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Research Program Background</a:t>
            </a:r>
          </a:p>
        </p:txBody>
      </p:sp>
      <p:sp>
        <p:nvSpPr>
          <p:cNvPr id="8" name="TextBox 7" descr="Graphic showing the EPIC 2021-2025 Investment Plan">
            <a:extLst>
              <a:ext uri="{FF2B5EF4-FFF2-40B4-BE49-F238E27FC236}">
                <a16:creationId xmlns:a16="http://schemas.microsoft.com/office/drawing/2014/main" id="{65180DC4-63E1-FD9E-CFDD-BC31918B7B66}"/>
              </a:ext>
            </a:extLst>
          </p:cNvPr>
          <p:cNvSpPr txBox="1"/>
          <p:nvPr/>
        </p:nvSpPr>
        <p:spPr>
          <a:xfrm>
            <a:off x="755031" y="1218830"/>
            <a:ext cx="7431025" cy="4780796"/>
          </a:xfrm>
          <a:prstGeom prst="rect">
            <a:avLst/>
          </a:prstGeom>
          <a:noFill/>
        </p:spPr>
        <p:txBody>
          <a:bodyPr wrap="square" lIns="91440" tIns="45720" rIns="91440" bIns="45720" rtlCol="0" anchor="t">
            <a:spAutoFit/>
          </a:bodyPr>
          <a:lstStyle/>
          <a:p>
            <a:pPr marL="342900" indent="-342900">
              <a:spcBef>
                <a:spcPts val="400"/>
              </a:spcBef>
              <a:buFont typeface="Arial" panose="020B0604020202020204" pitchFamily="34" charset="0"/>
              <a:buChar char="•"/>
            </a:pPr>
            <a:r>
              <a:rPr lang="en-US" dirty="0">
                <a:solidFill>
                  <a:srgbClr val="17406D"/>
                </a:solidFill>
                <a:latin typeface="Arial" panose="020B0604020202020204" pitchFamily="34" charset="0"/>
                <a:ea typeface="Segoe UI" panose="020B0502040204020203" pitchFamily="34" charset="0"/>
                <a:cs typeface="Arial" panose="020B0604020202020204" pitchFamily="34" charset="0"/>
              </a:rPr>
              <a:t>This solicitation will award and fund projects from the Electric Program Investment Charge (EPIC) Program, an electricity ratepayer surcharge established by the California Public Utilities Commission (CPUC) in December 2011. ​</a:t>
            </a:r>
          </a:p>
          <a:p>
            <a:pPr marL="800100" lvl="1" indent="-342900">
              <a:spcBef>
                <a:spcPts val="400"/>
              </a:spcBef>
              <a:buFont typeface="Courier New" panose="02070309020205020404" pitchFamily="49" charset="0"/>
              <a:buChar char="o"/>
            </a:pPr>
            <a:r>
              <a:rPr lang="en-US" dirty="0">
                <a:solidFill>
                  <a:srgbClr val="17406D"/>
                </a:solidFill>
                <a:latin typeface="Arial" panose="020B0604020202020204" pitchFamily="34" charset="0"/>
                <a:ea typeface="Segoe UI" panose="020B0502040204020203" pitchFamily="34" charset="0"/>
                <a:cs typeface="Arial" panose="020B0604020202020204" pitchFamily="34" charset="0"/>
              </a:rPr>
              <a:t>Electric Program Investment Charge (EPIC) Investment Plan 2021-25 strategic objective: “Inform California's Transition to an Equitable, Zero-Carbon Energy System that is Climate-Resilient and Meets Environmental Goals” (Chapter 7)</a:t>
            </a:r>
          </a:p>
          <a:p>
            <a:pPr marL="800100" lvl="1" indent="-342900">
              <a:spcBef>
                <a:spcPts val="400"/>
              </a:spcBef>
              <a:buFont typeface="Courier New" panose="02070309020205020404" pitchFamily="49" charset="0"/>
              <a:buChar char="o"/>
            </a:pPr>
            <a:r>
              <a:rPr lang="en-US" dirty="0">
                <a:solidFill>
                  <a:srgbClr val="17406D"/>
                </a:solidFill>
                <a:latin typeface="Arial" panose="020B0604020202020204" pitchFamily="34" charset="0"/>
                <a:cs typeface="Arial" panose="020B0604020202020204" pitchFamily="34" charset="0"/>
              </a:rPr>
              <a:t>Initiative: Environmental Sustainability</a:t>
            </a:r>
          </a:p>
          <a:p>
            <a:pPr marL="800100" lvl="1" indent="-342900">
              <a:spcBef>
                <a:spcPts val="400"/>
              </a:spcBef>
              <a:buFont typeface="Courier New" panose="02070309020205020404" pitchFamily="49" charset="0"/>
              <a:buChar char="o"/>
            </a:pPr>
            <a:r>
              <a:rPr lang="en-US" dirty="0">
                <a:solidFill>
                  <a:srgbClr val="17406D"/>
                </a:solidFill>
                <a:latin typeface="Arial" panose="020B0604020202020204" pitchFamily="34" charset="0"/>
                <a:cs typeface="Arial" panose="020B0604020202020204" pitchFamily="34" charset="0"/>
              </a:rPr>
              <a:t>Topic 43. Evaluating Air Quality, Health, and Equity in Clean Energy Solutions </a:t>
            </a:r>
            <a:r>
              <a:rPr lang="en-US" dirty="0">
                <a:solidFill>
                  <a:srgbClr val="17406D"/>
                </a:solidFill>
                <a:latin typeface="Arial" panose="020B0604020202020204" pitchFamily="34" charset="0"/>
                <a:ea typeface="Segoe UI" panose="020B0502040204020203" pitchFamily="34" charset="0"/>
                <a:cs typeface="Arial" panose="020B0604020202020204" pitchFamily="34" charset="0"/>
              </a:rPr>
              <a:t>(pp. 207-212)</a:t>
            </a:r>
          </a:p>
          <a:p>
            <a:pPr>
              <a:spcBef>
                <a:spcPts val="400"/>
              </a:spcBef>
            </a:pPr>
            <a:endParaRPr lang="en-US" dirty="0">
              <a:solidFill>
                <a:srgbClr val="17406D"/>
              </a:solidFill>
              <a:latin typeface="Arial" panose="020B0604020202020204" pitchFamily="34" charset="0"/>
              <a:ea typeface="Segoe UI" panose="020B0502040204020203" pitchFamily="34" charset="0"/>
              <a:cs typeface="Arial" panose="020B0604020202020204" pitchFamily="34" charset="0"/>
            </a:endParaRPr>
          </a:p>
          <a:p>
            <a:pPr marL="342900" indent="-342900">
              <a:spcBef>
                <a:spcPts val="400"/>
              </a:spcBef>
              <a:buFont typeface="Arial" panose="020B0604020202020204" pitchFamily="34" charset="0"/>
              <a:buChar char="•"/>
            </a:pPr>
            <a:r>
              <a:rPr lang="en-US" dirty="0">
                <a:solidFill>
                  <a:srgbClr val="17406D"/>
                </a:solidFill>
                <a:latin typeface="Arial" panose="020B0604020202020204" pitchFamily="34" charset="0"/>
                <a:ea typeface="Segoe UI" panose="020B0502040204020203" pitchFamily="34" charset="0"/>
                <a:cs typeface="Arial" panose="020B0604020202020204" pitchFamily="34" charset="0"/>
              </a:rPr>
              <a:t>The purpose of the EPIC program is to benefit the ratepayers of three investor-owned utilities (IOUs)​ by funding clean energy technology projects that promote greater electricity reliability, lower costs, and increased safety.</a:t>
            </a:r>
          </a:p>
        </p:txBody>
      </p:sp>
      <p:pic>
        <p:nvPicPr>
          <p:cNvPr id="11" name="Picture 10" descr="Graphical user interface, text, application">
            <a:extLst>
              <a:ext uri="{FF2B5EF4-FFF2-40B4-BE49-F238E27FC236}">
                <a16:creationId xmlns:a16="http://schemas.microsoft.com/office/drawing/2014/main" id="{70C93946-7859-CB70-17A3-0AEFAE28B5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2675" y="1326213"/>
            <a:ext cx="2931297" cy="3078815"/>
          </a:xfrm>
          <a:prstGeom prst="rect">
            <a:avLst/>
          </a:prstGeom>
          <a:ln>
            <a:solidFill>
              <a:schemeClr val="tx1"/>
            </a:solidFill>
          </a:ln>
        </p:spPr>
      </p:pic>
      <p:sp>
        <p:nvSpPr>
          <p:cNvPr id="2" name="TextBox 1">
            <a:extLst>
              <a:ext uri="{FF2B5EF4-FFF2-40B4-BE49-F238E27FC236}">
                <a16:creationId xmlns:a16="http://schemas.microsoft.com/office/drawing/2014/main" id="{78BE3F11-074B-BA27-06C1-53E0E81B925C}"/>
              </a:ext>
            </a:extLst>
          </p:cNvPr>
          <p:cNvSpPr txBox="1"/>
          <p:nvPr/>
        </p:nvSpPr>
        <p:spPr>
          <a:xfrm>
            <a:off x="8644353" y="4552335"/>
            <a:ext cx="3449325" cy="1169551"/>
          </a:xfrm>
          <a:prstGeom prst="rect">
            <a:avLst/>
          </a:prstGeom>
          <a:noFill/>
        </p:spPr>
        <p:txBody>
          <a:bodyPr wrap="square" rtlCol="0">
            <a:spAutoFit/>
          </a:bodyPr>
          <a:lstStyle/>
          <a:p>
            <a:r>
              <a:rPr lang="en-US" sz="1400" dirty="0"/>
              <a:t>To access report: </a:t>
            </a:r>
            <a:r>
              <a:rPr lang="en-US" sz="1400" dirty="0">
                <a:hlinkClick r:id="rId4"/>
              </a:rPr>
              <a:t>https://www.energy.ca.gov/publications/2021/electric-program-investment-charge-2021-2025-investment-plan-epic-4-investment</a:t>
            </a:r>
            <a:r>
              <a:rPr lang="en-US" sz="1400" dirty="0"/>
              <a:t> </a:t>
            </a:r>
          </a:p>
        </p:txBody>
      </p:sp>
    </p:spTree>
    <p:extLst>
      <p:ext uri="{BB962C8B-B14F-4D97-AF65-F5344CB8AC3E}">
        <p14:creationId xmlns:p14="http://schemas.microsoft.com/office/powerpoint/2010/main" val="1062321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3.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4.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5.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6.xml><?xml version="1.0" encoding="utf-8"?>
<a:theme xmlns:a="http://schemas.openxmlformats.org/drawingml/2006/main" name="Title Slides (Locked Preset Image)">
  <a:themeElements>
    <a:clrScheme name="CEC Brand Colors">
      <a:dk1>
        <a:srgbClr val="003E6D"/>
      </a:dk1>
      <a:lt1>
        <a:srgbClr val="003E6D"/>
      </a:lt1>
      <a:dk2>
        <a:srgbClr val="FFFFFF"/>
      </a:dk2>
      <a:lt2>
        <a:srgbClr val="FFFEFE"/>
      </a:lt2>
      <a:accent1>
        <a:srgbClr val="003E6D"/>
      </a:accent1>
      <a:accent2>
        <a:srgbClr val="0E9DD4"/>
      </a:accent2>
      <a:accent3>
        <a:srgbClr val="008348"/>
      </a:accent3>
      <a:accent4>
        <a:srgbClr val="EC6E20"/>
      </a:accent4>
      <a:accent5>
        <a:srgbClr val="FEDE69"/>
      </a:accent5>
      <a:accent6>
        <a:srgbClr val="989998"/>
      </a:accent6>
      <a:hlink>
        <a:srgbClr val="00A158"/>
      </a:hlink>
      <a:folHlink>
        <a:srgbClr val="85AED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Content Slides">
  <a:themeElements>
    <a:clrScheme name="CEC Brand Colors">
      <a:dk1>
        <a:srgbClr val="003E6D"/>
      </a:dk1>
      <a:lt1>
        <a:srgbClr val="003E6D"/>
      </a:lt1>
      <a:dk2>
        <a:srgbClr val="FFFFFF"/>
      </a:dk2>
      <a:lt2>
        <a:srgbClr val="FFFEFE"/>
      </a:lt2>
      <a:accent1>
        <a:srgbClr val="003E6D"/>
      </a:accent1>
      <a:accent2>
        <a:srgbClr val="0E9DD4"/>
      </a:accent2>
      <a:accent3>
        <a:srgbClr val="008348"/>
      </a:accent3>
      <a:accent4>
        <a:srgbClr val="EC6E20"/>
      </a:accent4>
      <a:accent5>
        <a:srgbClr val="FEDE69"/>
      </a:accent5>
      <a:accent6>
        <a:srgbClr val="989998"/>
      </a:accent6>
      <a:hlink>
        <a:srgbClr val="00A158"/>
      </a:hlink>
      <a:folHlink>
        <a:srgbClr val="85AED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2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92ecc987-d12b-42b1-abee-10b37485ad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E0E14B354F4845B9218E49F7E0D878" ma:contentTypeVersion="16" ma:contentTypeDescription="Create a new document." ma:contentTypeScope="" ma:versionID="c1ab15c5b73f3d613a480ec37e3a335c">
  <xsd:schema xmlns:xsd="http://www.w3.org/2001/XMLSchema" xmlns:xs="http://www.w3.org/2001/XMLSchema" xmlns:p="http://schemas.microsoft.com/office/2006/metadata/properties" xmlns:ns2="92ecc987-d12b-42b1-abee-10b37485ad0a" xmlns:ns3="5067c814-4b34-462c-a21d-c185ff6548d2" targetNamespace="http://schemas.microsoft.com/office/2006/metadata/properties" ma:root="true" ma:fieldsID="931eda0f6f6dcdb7dadd3382cfa277a8" ns2:_="" ns3:_="">
    <xsd:import namespace="92ecc987-d12b-42b1-abee-10b37485ad0a"/>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c987-d12b-42b1-abee-10b37485a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261E2-85F0-4A95-A26C-97E5FB0D7D07}">
  <ds:schemaRefs>
    <ds:schemaRef ds:uri="5067c814-4b34-462c-a21d-c185ff6548d2"/>
    <ds:schemaRef ds:uri="http://purl.org/dc/elements/1.1/"/>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92ecc987-d12b-42b1-abee-10b37485ad0a"/>
    <ds:schemaRef ds:uri="http://www.w3.org/XML/1998/namespace"/>
  </ds:schemaRefs>
</ds:datastoreItem>
</file>

<file path=customXml/itemProps2.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3.xml><?xml version="1.0" encoding="utf-8"?>
<ds:datastoreItem xmlns:ds="http://schemas.openxmlformats.org/officeDocument/2006/customXml" ds:itemID="{3444DFE1-F596-4C57-A7FF-96AA7B8BF27F}">
  <ds:schemaRefs>
    <ds:schemaRef ds:uri="5067c814-4b34-462c-a21d-c185ff6548d2"/>
    <ds:schemaRef ds:uri="92ecc987-d12b-42b1-abee-10b37485ad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1379</TotalTime>
  <Words>3431</Words>
  <Application>Microsoft Office PowerPoint</Application>
  <PresentationFormat>Widescreen</PresentationFormat>
  <Paragraphs>363</Paragraphs>
  <Slides>41</Slides>
  <Notes>27</Notes>
  <HiddenSlides>0</HiddenSlides>
  <MMClips>1</MMClips>
  <ScaleCrop>false</ScaleCrop>
  <HeadingPairs>
    <vt:vector size="4" baseType="variant">
      <vt:variant>
        <vt:lpstr>Theme</vt:lpstr>
      </vt:variant>
      <vt:variant>
        <vt:i4>8</vt:i4>
      </vt:variant>
      <vt:variant>
        <vt:lpstr>Slide Titles</vt:lpstr>
      </vt:variant>
      <vt:variant>
        <vt:i4>41</vt:i4>
      </vt:variant>
    </vt:vector>
  </HeadingPairs>
  <TitlesOfParts>
    <vt:vector size="49" baseType="lpstr">
      <vt:lpstr>1_Office Theme</vt:lpstr>
      <vt:lpstr>Content</vt:lpstr>
      <vt:lpstr>1_Content</vt:lpstr>
      <vt:lpstr>Content: blank background</vt:lpstr>
      <vt:lpstr>Title/Section</vt:lpstr>
      <vt:lpstr>Title Slides (Locked Preset Image)</vt:lpstr>
      <vt:lpstr>Content Slides</vt:lpstr>
      <vt:lpstr>2_Content</vt:lpstr>
      <vt:lpstr>GFO-25-304 Pre-Application Workshop </vt:lpstr>
      <vt:lpstr>Housekeeping</vt:lpstr>
      <vt:lpstr>Agenda</vt:lpstr>
      <vt:lpstr>Commitment to Diversity</vt:lpstr>
      <vt:lpstr>We Want to Hear From You!</vt:lpstr>
      <vt:lpstr>Connect With Us</vt:lpstr>
      <vt:lpstr>Find a Partner on EmpowerInnovation.net</vt:lpstr>
      <vt:lpstr>EmpowerInnovation.net</vt:lpstr>
      <vt:lpstr>Research Program Background</vt:lpstr>
      <vt:lpstr>Policy Drivers</vt:lpstr>
      <vt:lpstr>Motivation</vt:lpstr>
      <vt:lpstr>Purpose of Solicitation</vt:lpstr>
      <vt:lpstr>Available EPIC Funding </vt:lpstr>
      <vt:lpstr>Match Funding </vt:lpstr>
      <vt:lpstr>Group 1: Advancing Ambient Air Quality Modeling Capabilities and Analysis (Slide 1 of 4) </vt:lpstr>
      <vt:lpstr>Group 1: Advancing Ambient Air Quality Modeling Capabilities and Analysis (Slide 2 of 4)</vt:lpstr>
      <vt:lpstr>Group 1: Advancing Ambient Air Quality Modeling Capabilities and Analysis (Slide 3 of 4)</vt:lpstr>
      <vt:lpstr>Group 1: Advancing Ambient Air Quality Modeling Capabilities and Analysis (Slide 4 of 4)</vt:lpstr>
      <vt:lpstr>Group  2: Developing a Low-cost Air Quality Sensor to  Assess Household Air Pollution (Slide 1 of 3)</vt:lpstr>
      <vt:lpstr>Group  2: Developing a Low-cost Air Quality Sensor to  Assess Household Air Pollution (Slide 2 of 3)</vt:lpstr>
      <vt:lpstr>Group  2: Developing a Low-cost Air Quality Sensor to  Assess Household Air Pollution (Slide 3 of 3)</vt:lpstr>
      <vt:lpstr>Eligible Applicants</vt:lpstr>
      <vt:lpstr>Application Requirements</vt:lpstr>
      <vt:lpstr>Project Narrative (Attachment 2)</vt:lpstr>
      <vt:lpstr>Scope of Work (Attachment 4)</vt:lpstr>
      <vt:lpstr>Budget (Attachment 6)</vt:lpstr>
      <vt:lpstr>Commitment and Support Letter Forms (Attachment 9)</vt:lpstr>
      <vt:lpstr>GFO Submission Requirements </vt:lpstr>
      <vt:lpstr>GFO Submission Requirements (cont.)</vt:lpstr>
      <vt:lpstr>GFO Submission Requirements (cont..)</vt:lpstr>
      <vt:lpstr>Submission Warning</vt:lpstr>
      <vt:lpstr>Application Submission</vt:lpstr>
      <vt:lpstr>Application Reminders</vt:lpstr>
      <vt:lpstr>How will my Application be Evaluated? </vt:lpstr>
      <vt:lpstr>How will my Application be Evaluated? (cont.) </vt:lpstr>
      <vt:lpstr>How will my Application be Evaluated? (cont..) </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Thind, Maninder@Energy</cp:lastModifiedBy>
  <cp:revision>3</cp:revision>
  <cp:lastPrinted>2019-11-12T18:48:53Z</cp:lastPrinted>
  <dcterms:created xsi:type="dcterms:W3CDTF">2017-05-04T20:00:37Z</dcterms:created>
  <dcterms:modified xsi:type="dcterms:W3CDTF">2026-02-19T20:33:39Z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1032200</vt:r8>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y fmtid="{D5CDD505-2E9C-101B-9397-08002B2CF9AE}" pid="7" name="ContentTypeId">
    <vt:lpwstr>0x01010061E0E14B354F4845B9218E49F7E0D878</vt:lpwstr>
  </property>
</Properties>
</file>