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28" r:id="rId4"/>
    <p:sldMasterId id="2147484036" r:id="rId5"/>
    <p:sldMasterId id="2147484030" r:id="rId6"/>
    <p:sldMasterId id="2147484029" r:id="rId7"/>
  </p:sldMasterIdLst>
  <p:notesMasterIdLst>
    <p:notesMasterId r:id="rId29"/>
  </p:notesMasterIdLst>
  <p:sldIdLst>
    <p:sldId id="369" r:id="rId8"/>
    <p:sldId id="383" r:id="rId9"/>
    <p:sldId id="384" r:id="rId10"/>
    <p:sldId id="385" r:id="rId11"/>
    <p:sldId id="406" r:id="rId12"/>
    <p:sldId id="407" r:id="rId13"/>
    <p:sldId id="408" r:id="rId14"/>
    <p:sldId id="413" r:id="rId15"/>
    <p:sldId id="409" r:id="rId16"/>
    <p:sldId id="410" r:id="rId17"/>
    <p:sldId id="412" r:id="rId18"/>
    <p:sldId id="403" r:id="rId19"/>
    <p:sldId id="373" r:id="rId20"/>
    <p:sldId id="405" r:id="rId21"/>
    <p:sldId id="387" r:id="rId22"/>
    <p:sldId id="404" r:id="rId23"/>
    <p:sldId id="390" r:id="rId24"/>
    <p:sldId id="392" r:id="rId25"/>
    <p:sldId id="391" r:id="rId26"/>
    <p:sldId id="411" r:id="rId27"/>
    <p:sldId id="375" r:id="rId28"/>
  </p:sldIdLst>
  <p:sldSz cx="12192000" cy="6858000"/>
  <p:notesSz cx="6858000" cy="9144000"/>
  <p:embeddedFontLst>
    <p:embeddedFont>
      <p:font typeface="Segoe UI" panose="020B0502040204020203" pitchFamily="34"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A45F21-8C06-E12B-F457-B305C170C442}" name="Horing, Jill@Energy" initials="HJ" userId="S::jill.horing@energy.ca.gov::b9eae83e-8e58-4c9a-8c81-a3a6246b34d6" providerId="AD"/>
  <p188:author id="{FDA91D60-92EC-514B-3DE7-B08040E4BE50}" name="Field, Emily@Energy" initials="FE" userId="S::emily.field@energy.ca.gov::e6ab677e-5ebb-4b22-a2fe-41f5fc8efe8d" providerId="AD"/>
  <p188:author id="{A202B56B-4539-BB45-9FF2-0D4FA9420528}" name="Field, Emily@Energy" initials="EF" userId="S::Emily.Field@energy.ca.gov::e6ab677e-5ebb-4b22-a2fe-41f5fc8efe8d" providerId="AD"/>
  <p188:author id="{C82150CA-88D2-92E1-0E5B-FFE143AF912E}" name="Wilhelm, Susan@Energy" initials="SW" userId="S::susan.wilhelm@energy.ca.gov::5ed20752-d5d1-4cec-8bc6-2afe5167e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49"/>
    <a:srgbClr val="0000FF"/>
    <a:srgbClr val="004071"/>
    <a:srgbClr val="FFFEFE"/>
    <a:srgbClr val="00558F"/>
    <a:srgbClr val="000000"/>
    <a:srgbClr val="001F36"/>
    <a:srgbClr val="92C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A6CB2-3F57-4CC1-9BBC-C733BBF1604A}" v="784" dt="2026-04-02T17:52:51.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autoAdjust="0"/>
    <p:restoredTop sz="94694" autoAdjust="0"/>
  </p:normalViewPr>
  <p:slideViewPr>
    <p:cSldViewPr snapToGrid="0">
      <p:cViewPr varScale="1">
        <p:scale>
          <a:sx n="121" d="100"/>
          <a:sy n="121" d="100"/>
        </p:scale>
        <p:origin x="328" y="176"/>
      </p:cViewPr>
      <p:guideLst/>
    </p:cSldViewPr>
  </p:slideViewPr>
  <p:outlineViewPr>
    <p:cViewPr>
      <p:scale>
        <a:sx n="33" d="100"/>
        <a:sy n="33" d="100"/>
      </p:scale>
      <p:origin x="0" y="-1993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2C564-FECF-4C99-B337-F4EF695160CC}" type="datetimeFigureOut">
              <a:rPr lang="en-US" smtClean="0"/>
              <a:t>4/2/26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728E9-56CE-4B43-88C4-465A752E055A}" type="slidenum">
              <a:rPr lang="en-US" smtClean="0"/>
              <a:t>‹#›</a:t>
            </a:fld>
            <a:endParaRPr lang="en-US"/>
          </a:p>
        </p:txBody>
      </p:sp>
    </p:spTree>
    <p:extLst>
      <p:ext uri="{BB962C8B-B14F-4D97-AF65-F5344CB8AC3E}">
        <p14:creationId xmlns:p14="http://schemas.microsoft.com/office/powerpoint/2010/main" val="296754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E728E9-56CE-4B43-88C4-465A752E055A}" type="slidenum">
              <a:rPr lang="en-US" smtClean="0"/>
              <a:t>4</a:t>
            </a:fld>
            <a:endParaRPr lang="en-US"/>
          </a:p>
        </p:txBody>
      </p:sp>
    </p:spTree>
    <p:extLst>
      <p:ext uri="{BB962C8B-B14F-4D97-AF65-F5344CB8AC3E}">
        <p14:creationId xmlns:p14="http://schemas.microsoft.com/office/powerpoint/2010/main" val="119266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2E728E9-56CE-4B43-88C4-465A752E055A}" type="slidenum">
              <a:rPr lang="en-US" smtClean="0"/>
              <a:t>13</a:t>
            </a:fld>
            <a:endParaRPr lang="en-US"/>
          </a:p>
        </p:txBody>
      </p:sp>
    </p:spTree>
    <p:extLst>
      <p:ext uri="{BB962C8B-B14F-4D97-AF65-F5344CB8AC3E}">
        <p14:creationId xmlns:p14="http://schemas.microsoft.com/office/powerpoint/2010/main" val="406138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35595-029A-EB89-AB0F-089A64B6D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D300A-FE10-DA02-7278-A20216207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C2138-CEDF-CEB6-9A40-06473003E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15A2B4-1CDC-8E46-9968-5866EE75674A}"/>
              </a:ext>
            </a:extLst>
          </p:cNvPr>
          <p:cNvSpPr>
            <a:spLocks noGrp="1"/>
          </p:cNvSpPr>
          <p:nvPr>
            <p:ph type="sldNum" sz="quarter" idx="5"/>
          </p:nvPr>
        </p:nvSpPr>
        <p:spPr/>
        <p:txBody>
          <a:bodyPr/>
          <a:lstStyle/>
          <a:p>
            <a:fld id="{02E728E9-56CE-4B43-88C4-465A752E055A}" type="slidenum">
              <a:rPr lang="en-US" smtClean="0"/>
              <a:t>20</a:t>
            </a:fld>
            <a:endParaRPr lang="en-US"/>
          </a:p>
        </p:txBody>
      </p:sp>
    </p:spTree>
    <p:extLst>
      <p:ext uri="{BB962C8B-B14F-4D97-AF65-F5344CB8AC3E}">
        <p14:creationId xmlns:p14="http://schemas.microsoft.com/office/powerpoint/2010/main" val="308171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 – request for additional comments, suggestions for future topics</a:t>
            </a:r>
          </a:p>
        </p:txBody>
      </p:sp>
      <p:sp>
        <p:nvSpPr>
          <p:cNvPr id="4" name="Slide Number Placeholder 3"/>
          <p:cNvSpPr>
            <a:spLocks noGrp="1"/>
          </p:cNvSpPr>
          <p:nvPr>
            <p:ph type="sldNum" sz="quarter" idx="5"/>
          </p:nvPr>
        </p:nvSpPr>
        <p:spPr/>
        <p:txBody>
          <a:bodyPr/>
          <a:lstStyle/>
          <a:p>
            <a:fld id="{02E728E9-56CE-4B43-88C4-465A752E055A}" type="slidenum">
              <a:rPr lang="en-US" smtClean="0"/>
              <a:t>21</a:t>
            </a:fld>
            <a:endParaRPr lang="en-US"/>
          </a:p>
        </p:txBody>
      </p:sp>
    </p:spTree>
    <p:extLst>
      <p:ext uri="{BB962C8B-B14F-4D97-AF65-F5344CB8AC3E}">
        <p14:creationId xmlns:p14="http://schemas.microsoft.com/office/powerpoint/2010/main" val="118186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42214-D024-2A32-E787-E70BAE0B1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F1D52-383C-B4A3-4E33-56FCE9997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28062-E100-2792-7BEE-4531C61E9815}"/>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E352D80-F8FB-25AD-DE12-B8C40C744220}"/>
              </a:ext>
            </a:extLst>
          </p:cNvPr>
          <p:cNvSpPr>
            <a:spLocks noGrp="1"/>
          </p:cNvSpPr>
          <p:nvPr>
            <p:ph type="sldNum" sz="quarter" idx="5"/>
          </p:nvPr>
        </p:nvSpPr>
        <p:spPr/>
        <p:txBody>
          <a:bodyPr/>
          <a:lstStyle/>
          <a:p>
            <a:fld id="{02E728E9-56CE-4B43-88C4-465A752E055A}" type="slidenum">
              <a:rPr lang="en-US" smtClean="0"/>
              <a:t>5</a:t>
            </a:fld>
            <a:endParaRPr lang="en-US"/>
          </a:p>
        </p:txBody>
      </p:sp>
    </p:spTree>
    <p:extLst>
      <p:ext uri="{BB962C8B-B14F-4D97-AF65-F5344CB8AC3E}">
        <p14:creationId xmlns:p14="http://schemas.microsoft.com/office/powerpoint/2010/main" val="151101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DF30D-2313-E001-D198-3BBF58178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393C5-B0C0-A8C9-EF40-BF5502225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2C978-D3D8-0D28-A400-7E7B49B98A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A45360-1D76-D269-430D-3863FAB511CB}"/>
              </a:ext>
            </a:extLst>
          </p:cNvPr>
          <p:cNvSpPr>
            <a:spLocks noGrp="1"/>
          </p:cNvSpPr>
          <p:nvPr>
            <p:ph type="sldNum" sz="quarter" idx="5"/>
          </p:nvPr>
        </p:nvSpPr>
        <p:spPr/>
        <p:txBody>
          <a:bodyPr/>
          <a:lstStyle/>
          <a:p>
            <a:fld id="{02E728E9-56CE-4B43-88C4-465A752E055A}" type="slidenum">
              <a:rPr lang="en-US" smtClean="0"/>
              <a:t>6</a:t>
            </a:fld>
            <a:endParaRPr lang="en-US"/>
          </a:p>
        </p:txBody>
      </p:sp>
    </p:spTree>
    <p:extLst>
      <p:ext uri="{BB962C8B-B14F-4D97-AF65-F5344CB8AC3E}">
        <p14:creationId xmlns:p14="http://schemas.microsoft.com/office/powerpoint/2010/main" val="209296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746-EC11-5CD4-740D-0D78DDA2F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60755-C06A-92D2-3575-2D32BDF0F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86985-82D6-E7D6-16FD-BE91CA0E7EA6}"/>
              </a:ext>
            </a:extLst>
          </p:cNvPr>
          <p:cNvSpPr>
            <a:spLocks noGrp="1"/>
          </p:cNvSpPr>
          <p:nvPr>
            <p:ph type="body" idx="1"/>
          </p:nvPr>
        </p:nvSpPr>
        <p:spPr/>
        <p:txBody>
          <a:bodyPr/>
          <a:lstStyle/>
          <a:p>
            <a:pPr marL="0" lvl="0" indent="0">
              <a:lnSpc>
                <a:spcPct val="100000"/>
              </a:lnSpc>
              <a:buFont typeface="Arial" panose="020B0604020202020204" pitchFamily="34" charset="0"/>
              <a:buNone/>
            </a:pPr>
            <a:r>
              <a:rPr kumimoji="0" lang="en-US" sz="1600" b="1" i="0" u="none" strike="noStrike" kern="1200" cap="none" spc="0" normalizeH="0" baseline="0" noProof="0">
                <a:ln>
                  <a:noFill/>
                </a:ln>
                <a:solidFill>
                  <a:srgbClr val="004071"/>
                </a:solidFill>
                <a:effectLst/>
                <a:uLnTx/>
                <a:uFillTx/>
                <a:latin typeface="+mn-lt"/>
                <a:ea typeface="+mn-ea"/>
                <a:cs typeface="+mn-cs"/>
              </a:rPr>
              <a:t>Projections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199 LOCA2 hybrid projections, 1950-2100, for daily portray of T, </a:t>
            </a:r>
            <a:r>
              <a:rPr kumimoji="0" lang="en-US" sz="1600" b="0" i="0" u="none" strike="noStrike" kern="1200" cap="none" spc="0" normalizeH="0" baseline="0" noProof="0" err="1">
                <a:ln>
                  <a:noFill/>
                </a:ln>
                <a:solidFill>
                  <a:srgbClr val="004071"/>
                </a:solidFill>
                <a:effectLst/>
                <a:uLnTx/>
                <a:uFillTx/>
                <a:latin typeface="+mn-lt"/>
                <a:ea typeface="+mn-ea"/>
                <a:cs typeface="+mn-cs"/>
              </a:rPr>
              <a:t>precip</a:t>
            </a:r>
            <a:r>
              <a:rPr kumimoji="0" lang="en-US" sz="1600" b="0" i="0" u="none" strike="noStrike" kern="1200" cap="none" spc="0" normalizeH="0" baseline="0" noProof="0">
                <a:ln>
                  <a:noFill/>
                </a:ln>
                <a:solidFill>
                  <a:srgbClr val="004071"/>
                </a:solidFill>
                <a:effectLst/>
                <a:uLnTx/>
                <a:uFillTx/>
                <a:latin typeface="+mn-lt"/>
                <a:ea typeface="+mn-ea"/>
                <a:cs typeface="+mn-cs"/>
              </a:rPr>
              <a:t>, solar rad, vector wind (thanks to UCSD, Dan Cayan, Julie Kalansky, David Pierce)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“Hybrid” relaxes stationarity assumption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“LOCA2” involves bias correction that provides better capture of precipitation (particularly important for California)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8 WRF downscaled projections, </a:t>
            </a:r>
          </a:p>
          <a:p>
            <a:pPr marL="285750" lvl="0" indent="-28575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AGU “impactful dataset!”</a:t>
            </a:r>
          </a:p>
          <a:p>
            <a:pPr marL="285750" lvl="0" indent="-285750">
              <a:lnSpc>
                <a:spcPct val="100000"/>
              </a:lnSpc>
              <a:buFont typeface="Arial" panose="020B0604020202020204" pitchFamily="34" charset="0"/>
              <a:buChar char="•"/>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marL="0" lvl="0" indent="0">
              <a:lnSpc>
                <a:spcPct val="100000"/>
              </a:lnSpc>
              <a:buFont typeface="Arial" panose="020B0604020202020204" pitchFamily="34" charset="0"/>
              <a:buNone/>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marL="0" lvl="0" indent="0">
              <a:lnSpc>
                <a:spcPct val="100000"/>
              </a:lnSpc>
              <a:buFont typeface="Arial" panose="020B0604020202020204" pitchFamily="34" charset="0"/>
              <a:buNone/>
            </a:pPr>
            <a:r>
              <a:rPr kumimoji="0" lang="en-US" sz="1600" b="1" i="0" u="none" strike="noStrike" kern="1200" cap="none" spc="0" normalizeH="0" baseline="0" noProof="0">
                <a:ln>
                  <a:noFill/>
                </a:ln>
                <a:solidFill>
                  <a:srgbClr val="004071"/>
                </a:solidFill>
                <a:effectLst/>
                <a:uLnTx/>
                <a:uFillTx/>
                <a:latin typeface="+mn-lt"/>
                <a:ea typeface="+mn-ea"/>
                <a:cs typeface="+mn-cs"/>
              </a:rPr>
              <a:t>E3</a:t>
            </a:r>
          </a:p>
          <a:p>
            <a:pPr marL="342900" lvl="0" indent="-34290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PATHWAYS modeling tool updated with WECC-wide perspective </a:t>
            </a:r>
            <a:r>
              <a:rPr kumimoji="0" lang="en-US" sz="1600" b="0" i="0" u="none" strike="noStrike" kern="1200" cap="none" spc="0" normalizeH="0" baseline="0" noProof="0">
                <a:ln>
                  <a:noFill/>
                </a:ln>
                <a:solidFill>
                  <a:schemeClr val="bg2">
                    <a:lumMod val="50000"/>
                  </a:schemeClr>
                </a:solidFill>
                <a:effectLst/>
                <a:uLnTx/>
                <a:uFillTx/>
                <a:latin typeface="+mn-lt"/>
                <a:ea typeface="+mn-ea"/>
                <a:cs typeface="+mn-cs"/>
              </a:rPr>
              <a:t>and portraying projected policy scenarios harmonizing with IEPR, CARB’s scoping plan, and IRP efforts. </a:t>
            </a:r>
          </a:p>
          <a:p>
            <a:pPr marL="342900" lvl="0" indent="-34290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RESOLVE model updated to ingest climate-informed load forecasts and renewable supply portfolios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bg2">
                    <a:lumMod val="50000"/>
                  </a:schemeClr>
                </a:solidFill>
                <a:latin typeface="+mn-lt"/>
              </a:rPr>
              <a:t>Also: </a:t>
            </a:r>
            <a:r>
              <a:rPr kumimoji="0" lang="en-US" sz="1600" b="0" i="0" u="none" strike="noStrike" kern="1200" cap="none" spc="0" normalizeH="0" baseline="0" noProof="0">
                <a:ln>
                  <a:noFill/>
                </a:ln>
                <a:solidFill>
                  <a:srgbClr val="004071"/>
                </a:solidFill>
                <a:effectLst/>
                <a:uLnTx/>
                <a:uFillTx/>
                <a:latin typeface="+mn-lt"/>
                <a:ea typeface="+mn-ea"/>
                <a:cs typeface="+mn-cs"/>
              </a:rPr>
              <a:t>Climate-informed load profiles responding to increased temps and AC adoption. </a:t>
            </a:r>
          </a:p>
          <a:p>
            <a:pPr marL="342900" lvl="0" indent="-342900">
              <a:lnSpc>
                <a:spcPct val="100000"/>
              </a:lnSpc>
              <a:buFont typeface="Arial" panose="020B0604020202020204" pitchFamily="34" charset="0"/>
              <a:buChar char="•"/>
            </a:pPr>
            <a:r>
              <a:rPr lang="en-US" sz="1600">
                <a:solidFill>
                  <a:schemeClr val="bg2">
                    <a:lumMod val="50000"/>
                  </a:schemeClr>
                </a:solidFill>
                <a:latin typeface="+mn-lt"/>
              </a:rPr>
              <a:t>E</a:t>
            </a:r>
            <a:r>
              <a:rPr kumimoji="0" lang="en-US" sz="1600" b="0" i="0" u="none" strike="noStrike" kern="1200" cap="none" spc="0" normalizeH="0" baseline="0" noProof="0" err="1">
                <a:ln>
                  <a:noFill/>
                </a:ln>
                <a:solidFill>
                  <a:schemeClr val="bg2">
                    <a:lumMod val="50000"/>
                  </a:schemeClr>
                </a:solidFill>
                <a:effectLst/>
                <a:uLnTx/>
                <a:uFillTx/>
                <a:latin typeface="+mn-lt"/>
                <a:ea typeface="+mn-ea"/>
                <a:cs typeface="+mn-cs"/>
              </a:rPr>
              <a:t>nables</a:t>
            </a:r>
            <a:r>
              <a:rPr kumimoji="0" lang="en-US" sz="1600" b="0" i="0" u="none" strike="noStrike" kern="1200" cap="none" spc="0" normalizeH="0" baseline="0" noProof="0">
                <a:ln>
                  <a:noFill/>
                </a:ln>
                <a:solidFill>
                  <a:schemeClr val="bg2">
                    <a:lumMod val="50000"/>
                  </a:schemeClr>
                </a:solidFill>
                <a:effectLst/>
                <a:uLnTx/>
                <a:uFillTx/>
                <a:latin typeface="+mn-lt"/>
                <a:ea typeface="+mn-ea"/>
                <a:cs typeface="+mn-cs"/>
              </a:rPr>
              <a:t> a comparison of modeled outputs, including capacity additions needed, generation mix, hourly dispatch in certain periods, and costs, under different policy scenarios and with or without climate change</a:t>
            </a:r>
            <a:r>
              <a:rPr kumimoji="0" lang="en-US" sz="1600" b="0" i="0" u="none" strike="noStrike" kern="1200" cap="none" spc="0" normalizeH="0" baseline="0" noProof="0">
                <a:ln>
                  <a:noFill/>
                </a:ln>
                <a:solidFill>
                  <a:srgbClr val="004071"/>
                </a:solidFill>
                <a:effectLst/>
                <a:uLnTx/>
                <a:uFillTx/>
                <a:latin typeface="+mn-lt"/>
                <a:ea typeface="+mn-ea"/>
                <a:cs typeface="+mn-cs"/>
              </a:rPr>
              <a:t>.</a:t>
            </a:r>
          </a:p>
          <a:p>
            <a:pPr marL="800100" lvl="1" indent="-342900">
              <a:lnSpc>
                <a:spcPct val="100000"/>
              </a:lnSpc>
              <a:buFont typeface="Arial" panose="020B0604020202020204" pitchFamily="34" charset="0"/>
              <a:buChar char="•"/>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lvl="0"/>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A80599D3-1591-6871-F945-4530AACA118A}"/>
              </a:ext>
            </a:extLst>
          </p:cNvPr>
          <p:cNvSpPr>
            <a:spLocks noGrp="1"/>
          </p:cNvSpPr>
          <p:nvPr>
            <p:ph type="sldNum" sz="quarter" idx="5"/>
          </p:nvPr>
        </p:nvSpPr>
        <p:spPr/>
        <p:txBody>
          <a:bodyPr/>
          <a:lstStyle/>
          <a:p>
            <a:fld id="{02E728E9-56CE-4B43-88C4-465A752E055A}" type="slidenum">
              <a:rPr lang="en-US" smtClean="0"/>
              <a:t>7</a:t>
            </a:fld>
            <a:endParaRPr lang="en-US"/>
          </a:p>
        </p:txBody>
      </p:sp>
    </p:spTree>
    <p:extLst>
      <p:ext uri="{BB962C8B-B14F-4D97-AF65-F5344CB8AC3E}">
        <p14:creationId xmlns:p14="http://schemas.microsoft.com/office/powerpoint/2010/main" val="40212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A8F0-EE6A-377D-7C55-AB6B9618C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7BCEB-57F3-5BD6-5F5F-6FCBD1047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AF3E4-9848-B930-5904-59535B8959FA}"/>
              </a:ext>
            </a:extLst>
          </p:cNvPr>
          <p:cNvSpPr>
            <a:spLocks noGrp="1"/>
          </p:cNvSpPr>
          <p:nvPr>
            <p:ph type="body" idx="1"/>
          </p:nvPr>
        </p:nvSpPr>
        <p:spPr/>
        <p:txBody>
          <a:bodyPr/>
          <a:lstStyle/>
          <a:p>
            <a:pPr marL="0" lvl="0" indent="0">
              <a:lnSpc>
                <a:spcPct val="100000"/>
              </a:lnSpc>
              <a:buFont typeface="Arial" panose="020B0604020202020204" pitchFamily="34" charset="0"/>
              <a:buNone/>
            </a:pPr>
            <a:r>
              <a:rPr kumimoji="0" lang="en-US" sz="1600" b="1" i="0" u="none" strike="noStrike" kern="1200" cap="none" spc="0" normalizeH="0" baseline="0" noProof="0">
                <a:ln>
                  <a:noFill/>
                </a:ln>
                <a:solidFill>
                  <a:srgbClr val="004071"/>
                </a:solidFill>
                <a:effectLst/>
                <a:uLnTx/>
                <a:uFillTx/>
                <a:latin typeface="+mn-lt"/>
                <a:ea typeface="+mn-ea"/>
                <a:cs typeface="+mn-cs"/>
              </a:rPr>
              <a:t>Projections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199 LOCA2 hybrid projections, 1950-2100, for daily portray of T, </a:t>
            </a:r>
            <a:r>
              <a:rPr kumimoji="0" lang="en-US" sz="1600" b="0" i="0" u="none" strike="noStrike" kern="1200" cap="none" spc="0" normalizeH="0" baseline="0" noProof="0" err="1">
                <a:ln>
                  <a:noFill/>
                </a:ln>
                <a:solidFill>
                  <a:srgbClr val="004071"/>
                </a:solidFill>
                <a:effectLst/>
                <a:uLnTx/>
                <a:uFillTx/>
                <a:latin typeface="+mn-lt"/>
                <a:ea typeface="+mn-ea"/>
                <a:cs typeface="+mn-cs"/>
              </a:rPr>
              <a:t>precip</a:t>
            </a:r>
            <a:r>
              <a:rPr kumimoji="0" lang="en-US" sz="1600" b="0" i="0" u="none" strike="noStrike" kern="1200" cap="none" spc="0" normalizeH="0" baseline="0" noProof="0">
                <a:ln>
                  <a:noFill/>
                </a:ln>
                <a:solidFill>
                  <a:srgbClr val="004071"/>
                </a:solidFill>
                <a:effectLst/>
                <a:uLnTx/>
                <a:uFillTx/>
                <a:latin typeface="+mn-lt"/>
                <a:ea typeface="+mn-ea"/>
                <a:cs typeface="+mn-cs"/>
              </a:rPr>
              <a:t>, solar rad, vector wind (thanks to UCSD, Dan Cayan, Julie Kalansky, David Pierce)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“Hybrid” relaxes stationarity assumption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“LOCA2” involves bias correction that provides better capture of precipitation (particularly important for California)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071"/>
                </a:solidFill>
                <a:effectLst/>
                <a:uLnTx/>
                <a:uFillTx/>
                <a:latin typeface="+mn-lt"/>
                <a:ea typeface="+mn-ea"/>
                <a:cs typeface="+mn-cs"/>
              </a:rPr>
              <a:t>8 WRF downscaled projections, </a:t>
            </a:r>
          </a:p>
          <a:p>
            <a:pPr marL="285750" lvl="0" indent="-28575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AGU “impactful dataset!”</a:t>
            </a:r>
          </a:p>
          <a:p>
            <a:pPr marL="285750" lvl="0" indent="-285750">
              <a:lnSpc>
                <a:spcPct val="100000"/>
              </a:lnSpc>
              <a:buFont typeface="Arial" panose="020B0604020202020204" pitchFamily="34" charset="0"/>
              <a:buChar char="•"/>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marL="0" lvl="0" indent="0">
              <a:lnSpc>
                <a:spcPct val="100000"/>
              </a:lnSpc>
              <a:buFont typeface="Arial" panose="020B0604020202020204" pitchFamily="34" charset="0"/>
              <a:buNone/>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marL="0" lvl="0" indent="0">
              <a:lnSpc>
                <a:spcPct val="100000"/>
              </a:lnSpc>
              <a:buFont typeface="Arial" panose="020B0604020202020204" pitchFamily="34" charset="0"/>
              <a:buNone/>
            </a:pPr>
            <a:r>
              <a:rPr kumimoji="0" lang="en-US" sz="1600" b="1" i="0" u="none" strike="noStrike" kern="1200" cap="none" spc="0" normalizeH="0" baseline="0" noProof="0">
                <a:ln>
                  <a:noFill/>
                </a:ln>
                <a:solidFill>
                  <a:srgbClr val="004071"/>
                </a:solidFill>
                <a:effectLst/>
                <a:uLnTx/>
                <a:uFillTx/>
                <a:latin typeface="+mn-lt"/>
                <a:ea typeface="+mn-ea"/>
                <a:cs typeface="+mn-cs"/>
              </a:rPr>
              <a:t>E3</a:t>
            </a:r>
          </a:p>
          <a:p>
            <a:pPr marL="342900" lvl="0" indent="-34290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PATHWAYS modeling tool updated with WECC-wide perspective </a:t>
            </a:r>
            <a:r>
              <a:rPr kumimoji="0" lang="en-US" sz="1600" b="0" i="0" u="none" strike="noStrike" kern="1200" cap="none" spc="0" normalizeH="0" baseline="0" noProof="0">
                <a:ln>
                  <a:noFill/>
                </a:ln>
                <a:solidFill>
                  <a:schemeClr val="bg2">
                    <a:lumMod val="50000"/>
                  </a:schemeClr>
                </a:solidFill>
                <a:effectLst/>
                <a:uLnTx/>
                <a:uFillTx/>
                <a:latin typeface="+mn-lt"/>
                <a:ea typeface="+mn-ea"/>
                <a:cs typeface="+mn-cs"/>
              </a:rPr>
              <a:t>and portraying projected policy scenarios harmonizing with IEPR, CARB’s scoping plan, and IRP efforts. </a:t>
            </a:r>
          </a:p>
          <a:p>
            <a:pPr marL="342900" lvl="0" indent="-342900">
              <a:lnSpc>
                <a:spcPct val="100000"/>
              </a:lnSpc>
              <a:buFont typeface="Arial" panose="020B0604020202020204" pitchFamily="34" charset="0"/>
              <a:buChar char="•"/>
            </a:pPr>
            <a:r>
              <a:rPr kumimoji="0" lang="en-US" sz="1600" b="0" i="0" u="none" strike="noStrike" kern="1200" cap="none" spc="0" normalizeH="0" baseline="0" noProof="0">
                <a:ln>
                  <a:noFill/>
                </a:ln>
                <a:solidFill>
                  <a:srgbClr val="004071"/>
                </a:solidFill>
                <a:effectLst/>
                <a:uLnTx/>
                <a:uFillTx/>
                <a:latin typeface="+mn-lt"/>
                <a:ea typeface="+mn-ea"/>
                <a:cs typeface="+mn-cs"/>
              </a:rPr>
              <a:t>RESOLVE model updated to ingest climate-informed load forecasts and renewable supply portfolios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bg2">
                    <a:lumMod val="50000"/>
                  </a:schemeClr>
                </a:solidFill>
                <a:latin typeface="+mn-lt"/>
              </a:rPr>
              <a:t>Also: </a:t>
            </a:r>
            <a:r>
              <a:rPr kumimoji="0" lang="en-US" sz="1600" b="0" i="0" u="none" strike="noStrike" kern="1200" cap="none" spc="0" normalizeH="0" baseline="0" noProof="0">
                <a:ln>
                  <a:noFill/>
                </a:ln>
                <a:solidFill>
                  <a:srgbClr val="004071"/>
                </a:solidFill>
                <a:effectLst/>
                <a:uLnTx/>
                <a:uFillTx/>
                <a:latin typeface="+mn-lt"/>
                <a:ea typeface="+mn-ea"/>
                <a:cs typeface="+mn-cs"/>
              </a:rPr>
              <a:t>Climate-informed load profiles responding to increased temps and AC adoption. </a:t>
            </a:r>
          </a:p>
          <a:p>
            <a:pPr marL="342900" lvl="0" indent="-342900">
              <a:lnSpc>
                <a:spcPct val="100000"/>
              </a:lnSpc>
              <a:buFont typeface="Arial" panose="020B0604020202020204" pitchFamily="34" charset="0"/>
              <a:buChar char="•"/>
            </a:pPr>
            <a:r>
              <a:rPr lang="en-US" sz="1600">
                <a:solidFill>
                  <a:schemeClr val="bg2">
                    <a:lumMod val="50000"/>
                  </a:schemeClr>
                </a:solidFill>
                <a:latin typeface="+mn-lt"/>
              </a:rPr>
              <a:t>E</a:t>
            </a:r>
            <a:r>
              <a:rPr kumimoji="0" lang="en-US" sz="1600" b="0" i="0" u="none" strike="noStrike" kern="1200" cap="none" spc="0" normalizeH="0" baseline="0" noProof="0" err="1">
                <a:ln>
                  <a:noFill/>
                </a:ln>
                <a:solidFill>
                  <a:schemeClr val="bg2">
                    <a:lumMod val="50000"/>
                  </a:schemeClr>
                </a:solidFill>
                <a:effectLst/>
                <a:uLnTx/>
                <a:uFillTx/>
                <a:latin typeface="+mn-lt"/>
                <a:ea typeface="+mn-ea"/>
                <a:cs typeface="+mn-cs"/>
              </a:rPr>
              <a:t>nables</a:t>
            </a:r>
            <a:r>
              <a:rPr kumimoji="0" lang="en-US" sz="1600" b="0" i="0" u="none" strike="noStrike" kern="1200" cap="none" spc="0" normalizeH="0" baseline="0" noProof="0">
                <a:ln>
                  <a:noFill/>
                </a:ln>
                <a:solidFill>
                  <a:schemeClr val="bg2">
                    <a:lumMod val="50000"/>
                  </a:schemeClr>
                </a:solidFill>
                <a:effectLst/>
                <a:uLnTx/>
                <a:uFillTx/>
                <a:latin typeface="+mn-lt"/>
                <a:ea typeface="+mn-ea"/>
                <a:cs typeface="+mn-cs"/>
              </a:rPr>
              <a:t> a comparison of modeled outputs, including capacity additions needed, generation mix, hourly dispatch in certain periods, and costs, under different policy scenarios and with or without climate change</a:t>
            </a:r>
            <a:r>
              <a:rPr kumimoji="0" lang="en-US" sz="1600" b="0" i="0" u="none" strike="noStrike" kern="1200" cap="none" spc="0" normalizeH="0" baseline="0" noProof="0">
                <a:ln>
                  <a:noFill/>
                </a:ln>
                <a:solidFill>
                  <a:srgbClr val="004071"/>
                </a:solidFill>
                <a:effectLst/>
                <a:uLnTx/>
                <a:uFillTx/>
                <a:latin typeface="+mn-lt"/>
                <a:ea typeface="+mn-ea"/>
                <a:cs typeface="+mn-cs"/>
              </a:rPr>
              <a:t>.</a:t>
            </a:r>
          </a:p>
          <a:p>
            <a:pPr marL="800100" lvl="1" indent="-342900">
              <a:lnSpc>
                <a:spcPct val="100000"/>
              </a:lnSpc>
              <a:buFont typeface="Arial" panose="020B0604020202020204" pitchFamily="34" charset="0"/>
              <a:buChar char="•"/>
            </a:pPr>
            <a:endParaRPr kumimoji="0" lang="en-US" sz="1600" b="0" i="0" u="none" strike="noStrike" kern="1200" cap="none" spc="0" normalizeH="0" baseline="0" noProof="0">
              <a:ln>
                <a:noFill/>
              </a:ln>
              <a:solidFill>
                <a:srgbClr val="004071"/>
              </a:solidFill>
              <a:effectLst/>
              <a:uLnTx/>
              <a:uFillTx/>
              <a:latin typeface="+mn-lt"/>
              <a:ea typeface="+mn-ea"/>
              <a:cs typeface="+mn-cs"/>
            </a:endParaRPr>
          </a:p>
          <a:p>
            <a:pPr lvl="0"/>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CD403CBA-949D-424B-AC9A-F91F37387861}"/>
              </a:ext>
            </a:extLst>
          </p:cNvPr>
          <p:cNvSpPr>
            <a:spLocks noGrp="1"/>
          </p:cNvSpPr>
          <p:nvPr>
            <p:ph type="sldNum" sz="quarter" idx="5"/>
          </p:nvPr>
        </p:nvSpPr>
        <p:spPr/>
        <p:txBody>
          <a:bodyPr/>
          <a:lstStyle/>
          <a:p>
            <a:fld id="{02E728E9-56CE-4B43-88C4-465A752E055A}" type="slidenum">
              <a:rPr lang="en-US" smtClean="0"/>
              <a:t>8</a:t>
            </a:fld>
            <a:endParaRPr lang="en-US"/>
          </a:p>
        </p:txBody>
      </p:sp>
    </p:spTree>
    <p:extLst>
      <p:ext uri="{BB962C8B-B14F-4D97-AF65-F5344CB8AC3E}">
        <p14:creationId xmlns:p14="http://schemas.microsoft.com/office/powerpoint/2010/main" val="6285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27500-FD1F-B859-03CE-7DE617C50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447E9-9AE7-CA2E-1ED3-9C568A8EF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52A9C-BDCE-3442-EFD9-4F9E8A3887E3}"/>
              </a:ext>
            </a:extLst>
          </p:cNvPr>
          <p:cNvSpPr>
            <a:spLocks noGrp="1"/>
          </p:cNvSpPr>
          <p:nvPr>
            <p:ph type="body" idx="1"/>
          </p:nvPr>
        </p:nvSpPr>
        <p:spPr/>
        <p:txBody>
          <a:bodyPr/>
          <a:lstStyle/>
          <a:p>
            <a:pPr lvl="0"/>
            <a:r>
              <a:rPr lang="en-US" sz="1200" kern="1200">
                <a:solidFill>
                  <a:schemeClr val="tx1"/>
                </a:solidFill>
                <a:effectLst/>
                <a:latin typeface="+mn-lt"/>
                <a:ea typeface="+mn-ea"/>
                <a:cs typeface="+mn-cs"/>
              </a:rPr>
              <a:t>From Annual Report: </a:t>
            </a:r>
          </a:p>
          <a:p>
            <a:endParaRPr lang="en-US"/>
          </a:p>
        </p:txBody>
      </p:sp>
      <p:sp>
        <p:nvSpPr>
          <p:cNvPr id="4" name="Slide Number Placeholder 3">
            <a:extLst>
              <a:ext uri="{FF2B5EF4-FFF2-40B4-BE49-F238E27FC236}">
                <a16:creationId xmlns:a16="http://schemas.microsoft.com/office/drawing/2014/main" id="{105A376A-F491-97A6-3120-137A9A3DA960}"/>
              </a:ext>
            </a:extLst>
          </p:cNvPr>
          <p:cNvSpPr>
            <a:spLocks noGrp="1"/>
          </p:cNvSpPr>
          <p:nvPr>
            <p:ph type="sldNum" sz="quarter" idx="5"/>
          </p:nvPr>
        </p:nvSpPr>
        <p:spPr/>
        <p:txBody>
          <a:bodyPr/>
          <a:lstStyle/>
          <a:p>
            <a:fld id="{02E728E9-56CE-4B43-88C4-465A752E055A}" type="slidenum">
              <a:rPr lang="en-US" smtClean="0"/>
              <a:t>9</a:t>
            </a:fld>
            <a:endParaRPr lang="en-US"/>
          </a:p>
        </p:txBody>
      </p:sp>
    </p:spTree>
    <p:extLst>
      <p:ext uri="{BB962C8B-B14F-4D97-AF65-F5344CB8AC3E}">
        <p14:creationId xmlns:p14="http://schemas.microsoft.com/office/powerpoint/2010/main" val="136840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8A00-FF21-C42C-BC5B-240BE769E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81EAF-2CEE-7110-A317-62A8600CF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378B9-CD4B-B23E-F6AA-5C59F5388DAF}"/>
              </a:ext>
            </a:extLst>
          </p:cNvPr>
          <p:cNvSpPr>
            <a:spLocks noGrp="1"/>
          </p:cNvSpPr>
          <p:nvPr>
            <p:ph type="body" idx="1"/>
          </p:nvPr>
        </p:nvSpPr>
        <p:spPr/>
        <p:txBody>
          <a:bodyPr/>
          <a:lstStyle/>
          <a:p>
            <a:pPr lvl="0"/>
            <a:r>
              <a:rPr lang="en-US" sz="1200" kern="1200">
                <a:solidFill>
                  <a:schemeClr val="tx1"/>
                </a:solidFill>
                <a:effectLst/>
                <a:latin typeface="+mn-lt"/>
                <a:ea typeface="+mn-ea"/>
                <a:cs typeface="+mn-cs"/>
              </a:rPr>
              <a:t>From Annual Report: </a:t>
            </a:r>
          </a:p>
          <a:p>
            <a:pPr lvl="0"/>
            <a:r>
              <a:rPr lang="en-US" sz="1200" kern="1200">
                <a:solidFill>
                  <a:schemeClr val="tx1"/>
                </a:solidFill>
                <a:effectLst/>
                <a:latin typeface="+mn-lt"/>
                <a:ea typeface="+mn-ea"/>
                <a:cs typeface="+mn-cs"/>
              </a:rPr>
              <a:t>The Cal-Adapt: Analytics Engine team, in close collaboration with IOUs and other electricity sector stakeholders, has continued to co-develop decision-support tools. In 2025, efforts focused on tools to assess weather-related risks to IOUs’ electricity infrastructure; support for IOU filings of Climate Adaptation and Vulnerability Assessments (CAVA), which are required by CPUC’s Climate Adaptation Rulemaking (R.18-14-019); and continued support for state agency planning processes, including providing open data that contribute to CEC’s energy demand forecast.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Throughout 2025, CEC staff worked with state agencies involved with California’s Fifth Climate Change Assessment, led by the Governor’s Office of Land Use and Climate Change (LCI), to support knowledge transfer of EPIC-funded climate projection, wildfire scenarios, and hydrological modeling efforts. Specifically, EPIC Recipients submitted plain-English memos describing key data products that have been adopted by the Fifth Assessment, have been made openly available through the Cal-Adapt: Analytics Engine, and are used to support energy sector resilience planning and research. After cross-agency review, these memos were publicly posted on CEC’s Climate Data and Analysis Working Group (C-DAWG) website.</a:t>
            </a:r>
          </a:p>
          <a:p>
            <a:r>
              <a:rPr lang="en-US" sz="1200" kern="1200">
                <a:solidFill>
                  <a:schemeClr val="tx1"/>
                </a:solidFill>
                <a:effectLst/>
                <a:latin typeface="+mn-lt"/>
                <a:ea typeface="+mn-ea"/>
                <a:cs typeface="+mn-cs"/>
              </a:rPr>
              <a:t> Susan to update in collaboration with Emily.</a:t>
            </a:r>
          </a:p>
          <a:p>
            <a:endParaRPr lang="en-US"/>
          </a:p>
        </p:txBody>
      </p:sp>
      <p:sp>
        <p:nvSpPr>
          <p:cNvPr id="4" name="Slide Number Placeholder 3">
            <a:extLst>
              <a:ext uri="{FF2B5EF4-FFF2-40B4-BE49-F238E27FC236}">
                <a16:creationId xmlns:a16="http://schemas.microsoft.com/office/drawing/2014/main" id="{BCE48574-3BE5-0BD1-02FD-1CF32B285AF0}"/>
              </a:ext>
            </a:extLst>
          </p:cNvPr>
          <p:cNvSpPr>
            <a:spLocks noGrp="1"/>
          </p:cNvSpPr>
          <p:nvPr>
            <p:ph type="sldNum" sz="quarter" idx="5"/>
          </p:nvPr>
        </p:nvSpPr>
        <p:spPr/>
        <p:txBody>
          <a:bodyPr/>
          <a:lstStyle/>
          <a:p>
            <a:fld id="{02E728E9-56CE-4B43-88C4-465A752E055A}" type="slidenum">
              <a:rPr lang="en-US" smtClean="0"/>
              <a:t>10</a:t>
            </a:fld>
            <a:endParaRPr lang="en-US"/>
          </a:p>
        </p:txBody>
      </p:sp>
    </p:spTree>
    <p:extLst>
      <p:ext uri="{BB962C8B-B14F-4D97-AF65-F5344CB8AC3E}">
        <p14:creationId xmlns:p14="http://schemas.microsoft.com/office/powerpoint/2010/main" val="105436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18A1-7E64-B694-F0B8-24F5004C3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C3944-5E67-FB2D-929F-C922A030C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127E9-99AB-A8AA-4826-A8B0D57399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4786A-462D-3FF3-7DE3-DC59D74FEB0D}"/>
              </a:ext>
            </a:extLst>
          </p:cNvPr>
          <p:cNvSpPr>
            <a:spLocks noGrp="1"/>
          </p:cNvSpPr>
          <p:nvPr>
            <p:ph type="sldNum" sz="quarter" idx="5"/>
          </p:nvPr>
        </p:nvSpPr>
        <p:spPr/>
        <p:txBody>
          <a:bodyPr/>
          <a:lstStyle/>
          <a:p>
            <a:fld id="{02E728E9-56CE-4B43-88C4-465A752E055A}" type="slidenum">
              <a:rPr lang="en-US" smtClean="0"/>
              <a:t>11</a:t>
            </a:fld>
            <a:endParaRPr lang="en-US"/>
          </a:p>
        </p:txBody>
      </p:sp>
    </p:spTree>
    <p:extLst>
      <p:ext uri="{BB962C8B-B14F-4D97-AF65-F5344CB8AC3E}">
        <p14:creationId xmlns:p14="http://schemas.microsoft.com/office/powerpoint/2010/main" val="1605558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A9FC-3F5C-9379-B085-41B00387A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1F3D4-700D-B948-A969-A50831FFD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0FA56-11BA-BDC2-9282-A55FEC0993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0402B1-713F-EB97-CDA5-287C72DD1757}"/>
              </a:ext>
            </a:extLst>
          </p:cNvPr>
          <p:cNvSpPr>
            <a:spLocks noGrp="1"/>
          </p:cNvSpPr>
          <p:nvPr>
            <p:ph type="sldNum" sz="quarter" idx="5"/>
          </p:nvPr>
        </p:nvSpPr>
        <p:spPr/>
        <p:txBody>
          <a:bodyPr/>
          <a:lstStyle/>
          <a:p>
            <a:fld id="{02E728E9-56CE-4B43-88C4-465A752E055A}" type="slidenum">
              <a:rPr lang="en-US" smtClean="0"/>
              <a:t>12</a:t>
            </a:fld>
            <a:endParaRPr lang="en-US"/>
          </a:p>
        </p:txBody>
      </p:sp>
    </p:spTree>
    <p:extLst>
      <p:ext uri="{BB962C8B-B14F-4D97-AF65-F5344CB8AC3E}">
        <p14:creationId xmlns:p14="http://schemas.microsoft.com/office/powerpoint/2010/main" val="135567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Image_Blue_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F5CB362F-797D-5152-387F-BCBA7FEBB915}"/>
              </a:ext>
            </a:extLst>
          </p:cNvPr>
          <p:cNvSpPr>
            <a:spLocks noGrp="1"/>
          </p:cNvSpPr>
          <p:nvPr>
            <p:ph type="pic" sz="quarter" idx="10"/>
          </p:nvPr>
        </p:nvSpPr>
        <p:spPr>
          <a:xfrm>
            <a:off x="-1" y="1380744"/>
            <a:ext cx="12192000" cy="5477256"/>
          </a:xfrm>
          <a:prstGeom prst="rect">
            <a:avLst/>
          </a:prstGeom>
        </p:spPr>
        <p:txBody>
          <a:bodyPr/>
          <a:lstStyle>
            <a:lvl1pPr>
              <a:defRPr>
                <a:solidFill>
                  <a:schemeClr val="tx2"/>
                </a:solidFill>
                <a:effectLst>
                  <a:outerShdw blurRad="50800" dist="50800" dir="5400000" algn="ctr" rotWithShape="0">
                    <a:srgbClr val="000000"/>
                  </a:outerShdw>
                </a:effectLst>
              </a:defRPr>
            </a:lvl1pPr>
          </a:lstStyle>
          <a:p>
            <a:r>
              <a:rPr lang="en-US"/>
              <a:t>Click icon to add picture</a:t>
            </a:r>
          </a:p>
        </p:txBody>
      </p:sp>
      <p:sp>
        <p:nvSpPr>
          <p:cNvPr id="10" name="Text Placeholder 15">
            <a:extLst>
              <a:ext uri="{FF2B5EF4-FFF2-40B4-BE49-F238E27FC236}">
                <a16:creationId xmlns:a16="http://schemas.microsoft.com/office/drawing/2014/main" id="{DB52B25D-6542-46F8-88B0-F9F51A370EE1}"/>
              </a:ext>
            </a:extLst>
          </p:cNvPr>
          <p:cNvSpPr>
            <a:spLocks noGrp="1"/>
          </p:cNvSpPr>
          <p:nvPr>
            <p:ph type="body" sz="quarter" idx="13" hasCustomPrompt="1"/>
          </p:nvPr>
        </p:nvSpPr>
        <p:spPr>
          <a:xfrm>
            <a:off x="2080952" y="4928373"/>
            <a:ext cx="8030096" cy="595313"/>
          </a:xfrm>
          <a:prstGeom prst="rect">
            <a:avLst/>
          </a:prstGeom>
          <a:solidFill>
            <a:srgbClr val="004071">
              <a:alpha val="65000"/>
            </a:srgbClr>
          </a:solidFill>
          <a:ln>
            <a:noFill/>
          </a:ln>
          <a:effectLst/>
        </p:spPr>
        <p:txBody>
          <a:bodyPr wrap="none" tIns="182880" bIns="91440"/>
          <a:lstStyle>
            <a:lvl1pPr algn="ct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SLIDE TITLE HERE</a:t>
            </a:r>
          </a:p>
        </p:txBody>
      </p:sp>
      <p:sp>
        <p:nvSpPr>
          <p:cNvPr id="11" name="Text Placeholder 2">
            <a:extLst>
              <a:ext uri="{FF2B5EF4-FFF2-40B4-BE49-F238E27FC236}">
                <a16:creationId xmlns:a16="http://schemas.microsoft.com/office/drawing/2014/main" id="{25C45B46-8D44-E5AD-70FA-EA08710F19BD}"/>
              </a:ext>
            </a:extLst>
          </p:cNvPr>
          <p:cNvSpPr>
            <a:spLocks noGrp="1"/>
          </p:cNvSpPr>
          <p:nvPr>
            <p:ph type="body" sz="quarter" idx="11" hasCustomPrompt="1"/>
          </p:nvPr>
        </p:nvSpPr>
        <p:spPr>
          <a:xfrm>
            <a:off x="2080952" y="5523686"/>
            <a:ext cx="8030095" cy="595313"/>
          </a:xfrm>
          <a:prstGeom prst="rect">
            <a:avLst/>
          </a:prstGeom>
          <a:solidFill>
            <a:srgbClr val="004071">
              <a:alpha val="65000"/>
            </a:srgbClr>
          </a:solidFill>
          <a:effectLst/>
        </p:spPr>
        <p:txBody>
          <a:bodyPr wrap="none"/>
          <a:lstStyle>
            <a:lvl1pPr algn="ctr">
              <a:lnSpc>
                <a:spcPts val="1360"/>
              </a:lnSpc>
              <a:buFontTx/>
              <a:buNone/>
              <a:defRPr sz="1800" b="0" i="1">
                <a:solidFill>
                  <a:schemeClr val="accent5"/>
                </a:solidFill>
                <a:latin typeface="+mn-lt"/>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Presenter Name Here</a:t>
            </a:r>
          </a:p>
          <a:p>
            <a:pPr lvl="0"/>
            <a:r>
              <a:rPr lang="en-US"/>
              <a:t>Title Goes Here</a:t>
            </a:r>
          </a:p>
        </p:txBody>
      </p:sp>
      <p:sp>
        <p:nvSpPr>
          <p:cNvPr id="4" name="Slide Number Placeholder 1">
            <a:extLst>
              <a:ext uri="{FF2B5EF4-FFF2-40B4-BE49-F238E27FC236}">
                <a16:creationId xmlns:a16="http://schemas.microsoft.com/office/drawing/2014/main" id="{97D38814-B857-F7D1-5F9E-406C8221E94E}"/>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5"/>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303038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Blue_Logo Top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54E2E8D-7C28-07A2-CED7-BB33D6AF68D6}"/>
              </a:ext>
            </a:extLst>
          </p:cNvPr>
          <p:cNvSpPr>
            <a:spLocks noGrp="1"/>
          </p:cNvSpPr>
          <p:nvPr>
            <p:ph sz="quarter" idx="12"/>
          </p:nvPr>
        </p:nvSpPr>
        <p:spPr>
          <a:xfrm>
            <a:off x="609600" y="1389282"/>
            <a:ext cx="10972800" cy="5152866"/>
          </a:xfrm>
          <a:prstGeom prst="rect">
            <a:avLst/>
          </a:prstGeom>
        </p:spPr>
        <p:txBody>
          <a:bodyPr/>
          <a:lstStyle>
            <a:lvl1pPr>
              <a:defRPr sz="2200">
                <a:solidFill>
                  <a:schemeClr val="tx2"/>
                </a:solidFill>
              </a:defRPr>
            </a:lvl1pPr>
            <a:lvl2pPr>
              <a:buFont typeface="Courier New" panose="02070309020205020404" pitchFamily="49" charset="0"/>
              <a:buChar char="o"/>
              <a:defRPr sz="2200">
                <a:solidFill>
                  <a:schemeClr val="tx2"/>
                </a:solidFill>
              </a:defRPr>
            </a:lvl2pPr>
            <a:lvl3pPr>
              <a:buFont typeface="Wingdings" pitchFamily="2" charset="2"/>
              <a:buChar char="§"/>
              <a:defRPr sz="220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93C7C337-E513-6122-05A5-ADC491FCB9F2}"/>
              </a:ext>
            </a:extLst>
          </p:cNvPr>
          <p:cNvSpPr>
            <a:spLocks noGrp="1"/>
          </p:cNvSpPr>
          <p:nvPr>
            <p:ph type="body" sz="quarter" idx="10" hasCustomPrompt="1"/>
          </p:nvPr>
        </p:nvSpPr>
        <p:spPr>
          <a:xfrm>
            <a:off x="609600" y="255396"/>
            <a:ext cx="10032009" cy="443975"/>
          </a:xfrm>
          <a:prstGeom prst="rect">
            <a:avLst/>
          </a:prstGeom>
          <a:noFill/>
          <a:ln>
            <a:noFill/>
          </a:ln>
        </p:spPr>
        <p:txBody>
          <a:bodyPr wrap="none" tIns="182880" bIns="91440"/>
          <a:lstStyle>
            <a:lvl1pP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7" name="Text Placeholder 15">
            <a:extLst>
              <a:ext uri="{FF2B5EF4-FFF2-40B4-BE49-F238E27FC236}">
                <a16:creationId xmlns:a16="http://schemas.microsoft.com/office/drawing/2014/main" id="{650284D2-414B-BA39-6331-4052B946C11F}"/>
              </a:ext>
            </a:extLst>
          </p:cNvPr>
          <p:cNvSpPr>
            <a:spLocks noGrp="1"/>
          </p:cNvSpPr>
          <p:nvPr>
            <p:ph type="body" sz="quarter" idx="11" hasCustomPrompt="1"/>
          </p:nvPr>
        </p:nvSpPr>
        <p:spPr>
          <a:xfrm>
            <a:off x="609601" y="699371"/>
            <a:ext cx="10032008" cy="443975"/>
          </a:xfrm>
          <a:prstGeom prst="rect">
            <a:avLst/>
          </a:prstGeom>
          <a:noFill/>
          <a:ln>
            <a:noFill/>
          </a:ln>
        </p:spPr>
        <p:txBody>
          <a:bodyPr wrap="none" tIns="182880" bIns="91440"/>
          <a:lstStyle>
            <a:lvl1pPr>
              <a:lnSpc>
                <a:spcPct val="60000"/>
              </a:lnSpc>
              <a:buNone/>
              <a:defRPr sz="2400" b="0">
                <a:solidFill>
                  <a:schemeClr val="accent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4" name="Slide Number Placeholder 1">
            <a:extLst>
              <a:ext uri="{FF2B5EF4-FFF2-40B4-BE49-F238E27FC236}">
                <a16:creationId xmlns:a16="http://schemas.microsoft.com/office/drawing/2014/main" id="{232841D2-7165-EF5D-17CE-3D11F67349AC}"/>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202000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_White_Logo Top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10BBA7-CC67-6D50-A2B1-A54A84A74F57}"/>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DE8B333C-67AF-43CB-DC6D-F954846B3051}"/>
              </a:ext>
            </a:extLst>
          </p:cNvPr>
          <p:cNvSpPr>
            <a:spLocks noGrp="1"/>
          </p:cNvSpPr>
          <p:nvPr>
            <p:ph type="body" sz="quarter" idx="10" hasCustomPrompt="1"/>
          </p:nvPr>
        </p:nvSpPr>
        <p:spPr>
          <a:xfrm>
            <a:off x="1550391"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5" name="Text Placeholder 15">
            <a:extLst>
              <a:ext uri="{FF2B5EF4-FFF2-40B4-BE49-F238E27FC236}">
                <a16:creationId xmlns:a16="http://schemas.microsoft.com/office/drawing/2014/main" id="{3A25342E-3C04-E65E-E8B4-9F3F83DDCDBA}"/>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4" name="Slide Number Placeholder 1">
            <a:extLst>
              <a:ext uri="{FF2B5EF4-FFF2-40B4-BE49-F238E27FC236}">
                <a16:creationId xmlns:a16="http://schemas.microsoft.com/office/drawing/2014/main" id="{D528CC75-FB46-FEDD-8046-0B0AB6E0FE18}"/>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335050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hite_Logo Top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AE05DCA-FB2B-72A8-A8C6-E9801D6F9B30}"/>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A3268999-3921-145E-52E8-7DB2387E7377}"/>
              </a:ext>
            </a:extLst>
          </p:cNvPr>
          <p:cNvSpPr>
            <a:spLocks noGrp="1"/>
          </p:cNvSpPr>
          <p:nvPr>
            <p:ph type="body" sz="quarter" idx="10" hasCustomPrompt="1"/>
          </p:nvPr>
        </p:nvSpPr>
        <p:spPr>
          <a:xfrm>
            <a:off x="609600"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BCA5503E-EF15-F0AE-3EF7-B4627CAD2998}"/>
              </a:ext>
            </a:extLst>
          </p:cNvPr>
          <p:cNvSpPr>
            <a:spLocks noGrp="1"/>
          </p:cNvSpPr>
          <p:nvPr>
            <p:ph type="body" sz="quarter" idx="11" hasCustomPrompt="1"/>
          </p:nvPr>
        </p:nvSpPr>
        <p:spPr>
          <a:xfrm>
            <a:off x="609601"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CB0CF46F-A53D-00DD-13CF-5DE49ABAD5A0}"/>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154427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Graphic Header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E4C27686-3A6F-A1C6-4200-4094EF46BD09}"/>
              </a:ext>
            </a:extLst>
          </p:cNvPr>
          <p:cNvSpPr>
            <a:spLocks noGrp="1"/>
          </p:cNvSpPr>
          <p:nvPr>
            <p:ph type="body" sz="quarter" idx="10" hasCustomPrompt="1"/>
          </p:nvPr>
        </p:nvSpPr>
        <p:spPr>
          <a:xfrm>
            <a:off x="1651242" y="428959"/>
            <a:ext cx="9166575" cy="554575"/>
          </a:xfrm>
          <a:prstGeom prst="rect">
            <a:avLst/>
          </a:prstGeom>
          <a:noFill/>
          <a:ln>
            <a:noFill/>
          </a:ln>
        </p:spPr>
        <p:txBody>
          <a:bodyPr wrap="none" tIns="182880" bIns="91440"/>
          <a:lstStyle>
            <a:lvl1pPr>
              <a:lnSpc>
                <a:spcPct val="60000"/>
              </a:lnSpc>
              <a:buNone/>
              <a:defRPr sz="3600" b="1">
                <a:solidFill>
                  <a:srgbClr val="FFFEFE"/>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lumMod val="95000"/>
                  </a:schemeClr>
                </a:solidFill>
              </a:rPr>
              <a:t>Use This as a Title Space and here if needed</a:t>
            </a:r>
          </a:p>
        </p:txBody>
      </p:sp>
      <p:sp>
        <p:nvSpPr>
          <p:cNvPr id="3" name="Text Placeholder 19">
            <a:extLst>
              <a:ext uri="{FF2B5EF4-FFF2-40B4-BE49-F238E27FC236}">
                <a16:creationId xmlns:a16="http://schemas.microsoft.com/office/drawing/2014/main" id="{135AA8BF-1A7A-115F-B9CE-209647BA82C6}"/>
              </a:ext>
            </a:extLst>
          </p:cNvPr>
          <p:cNvSpPr>
            <a:spLocks noGrp="1"/>
          </p:cNvSpPr>
          <p:nvPr>
            <p:ph type="body" sz="quarter" idx="11" hasCustomPrompt="1"/>
          </p:nvPr>
        </p:nvSpPr>
        <p:spPr>
          <a:xfrm>
            <a:off x="1651242" y="1485175"/>
            <a:ext cx="7547002" cy="554575"/>
          </a:xfrm>
          <a:prstGeom prst="rect">
            <a:avLst/>
          </a:prstGeom>
        </p:spPr>
        <p:txBody>
          <a:bodyPr wrap="square" tIns="182880" bIns="91440">
            <a:spAutoFit/>
          </a:bodyPr>
          <a:lstStyle>
            <a:lvl1pPr>
              <a:lnSpc>
                <a:spcPts val="2000"/>
              </a:lnSpc>
              <a:buFontTx/>
              <a:buNone/>
              <a:defRPr sz="2400" i="1">
                <a:solidFill>
                  <a:schemeClr val="tx2"/>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Secondary Content goes here if needed</a:t>
            </a:r>
          </a:p>
        </p:txBody>
      </p:sp>
      <p:sp>
        <p:nvSpPr>
          <p:cNvPr id="4" name="Content Placeholder 4">
            <a:extLst>
              <a:ext uri="{FF2B5EF4-FFF2-40B4-BE49-F238E27FC236}">
                <a16:creationId xmlns:a16="http://schemas.microsoft.com/office/drawing/2014/main" id="{8691EAB3-F38B-F4A5-DA60-F98B4B2D1025}"/>
              </a:ext>
            </a:extLst>
          </p:cNvPr>
          <p:cNvSpPr>
            <a:spLocks noGrp="1"/>
          </p:cNvSpPr>
          <p:nvPr>
            <p:ph sz="quarter" idx="12"/>
          </p:nvPr>
        </p:nvSpPr>
        <p:spPr>
          <a:xfrm>
            <a:off x="390771" y="2320006"/>
            <a:ext cx="11410457" cy="4222141"/>
          </a:xfrm>
          <a:prstGeom prst="rect">
            <a:avLst/>
          </a:prstGeom>
        </p:spPr>
        <p:txBody>
          <a:bodyPr/>
          <a:lstStyle>
            <a:lvl1pPr>
              <a:defRPr sz="2200">
                <a:solidFill>
                  <a:schemeClr val="accent1"/>
                </a:solidFill>
              </a:defRPr>
            </a:lvl1pPr>
            <a:lvl2pPr>
              <a:buFont typeface="Courier New" panose="02070309020205020404" pitchFamily="49" charset="0"/>
              <a:buChar char="o"/>
              <a:defRPr sz="2200">
                <a:solidFill>
                  <a:schemeClr val="accent1"/>
                </a:solidFill>
              </a:defRPr>
            </a:lvl2pPr>
            <a:lvl3pPr>
              <a:buFont typeface="Wingdings" pitchFamily="2" charset="2"/>
              <a:buChar char="§"/>
              <a:defRPr sz="220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1">
            <a:extLst>
              <a:ext uri="{FF2B5EF4-FFF2-40B4-BE49-F238E27FC236}">
                <a16:creationId xmlns:a16="http://schemas.microsoft.com/office/drawing/2014/main" id="{3368DB70-46F7-80EF-F93F-10EBDB8ADB94}"/>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803097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Graphic Header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E4C27686-3A6F-A1C6-4200-4094EF46BD09}"/>
              </a:ext>
            </a:extLst>
          </p:cNvPr>
          <p:cNvSpPr>
            <a:spLocks noGrp="1"/>
          </p:cNvSpPr>
          <p:nvPr>
            <p:ph type="body" sz="quarter" idx="10" hasCustomPrompt="1"/>
          </p:nvPr>
        </p:nvSpPr>
        <p:spPr>
          <a:xfrm>
            <a:off x="1651242" y="428959"/>
            <a:ext cx="9166575" cy="554575"/>
          </a:xfrm>
          <a:prstGeom prst="rect">
            <a:avLst/>
          </a:prstGeom>
          <a:noFill/>
          <a:ln>
            <a:noFill/>
          </a:ln>
        </p:spPr>
        <p:txBody>
          <a:bodyPr wrap="none" tIns="182880" bIns="91440"/>
          <a:lstStyle>
            <a:lvl1pPr>
              <a:lnSpc>
                <a:spcPct val="60000"/>
              </a:lnSpc>
              <a:buNone/>
              <a:defRPr sz="3600" b="1">
                <a:solidFill>
                  <a:srgbClr val="FFFEFE"/>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lumMod val="95000"/>
                  </a:schemeClr>
                </a:solidFill>
              </a:rPr>
              <a:t>Use This as a Title Space and here if needed</a:t>
            </a:r>
          </a:p>
        </p:txBody>
      </p:sp>
      <p:sp>
        <p:nvSpPr>
          <p:cNvPr id="3" name="Text Placeholder 19">
            <a:extLst>
              <a:ext uri="{FF2B5EF4-FFF2-40B4-BE49-F238E27FC236}">
                <a16:creationId xmlns:a16="http://schemas.microsoft.com/office/drawing/2014/main" id="{135AA8BF-1A7A-115F-B9CE-209647BA82C6}"/>
              </a:ext>
            </a:extLst>
          </p:cNvPr>
          <p:cNvSpPr>
            <a:spLocks noGrp="1"/>
          </p:cNvSpPr>
          <p:nvPr>
            <p:ph type="body" sz="quarter" idx="11" hasCustomPrompt="1"/>
          </p:nvPr>
        </p:nvSpPr>
        <p:spPr>
          <a:xfrm>
            <a:off x="2844317" y="1485175"/>
            <a:ext cx="7547002" cy="554575"/>
          </a:xfrm>
          <a:prstGeom prst="rect">
            <a:avLst/>
          </a:prstGeom>
        </p:spPr>
        <p:txBody>
          <a:bodyPr wrap="square" tIns="182880" bIns="91440">
            <a:spAutoFit/>
          </a:bodyPr>
          <a:lstStyle>
            <a:lvl1pPr>
              <a:lnSpc>
                <a:spcPts val="2000"/>
              </a:lnSpc>
              <a:buFontTx/>
              <a:buNone/>
              <a:defRPr sz="2400" i="1">
                <a:solidFill>
                  <a:schemeClr val="tx2"/>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Secondary Content goes here if needed</a:t>
            </a:r>
          </a:p>
        </p:txBody>
      </p:sp>
      <p:sp>
        <p:nvSpPr>
          <p:cNvPr id="4" name="Content Placeholder 4">
            <a:extLst>
              <a:ext uri="{FF2B5EF4-FFF2-40B4-BE49-F238E27FC236}">
                <a16:creationId xmlns:a16="http://schemas.microsoft.com/office/drawing/2014/main" id="{8691EAB3-F38B-F4A5-DA60-F98B4B2D1025}"/>
              </a:ext>
            </a:extLst>
          </p:cNvPr>
          <p:cNvSpPr>
            <a:spLocks noGrp="1"/>
          </p:cNvSpPr>
          <p:nvPr>
            <p:ph sz="quarter" idx="12"/>
          </p:nvPr>
        </p:nvSpPr>
        <p:spPr>
          <a:xfrm>
            <a:off x="390771" y="2320006"/>
            <a:ext cx="11410457" cy="4222141"/>
          </a:xfrm>
          <a:prstGeom prst="rect">
            <a:avLst/>
          </a:prstGeom>
        </p:spPr>
        <p:txBody>
          <a:bodyPr/>
          <a:lstStyle>
            <a:lvl1pPr>
              <a:defRPr sz="2200">
                <a:solidFill>
                  <a:schemeClr val="accent1"/>
                </a:solidFill>
              </a:defRPr>
            </a:lvl1pPr>
            <a:lvl2pPr>
              <a:buFont typeface="Courier New" panose="02070309020205020404" pitchFamily="49" charset="0"/>
              <a:buChar char="o"/>
              <a:defRPr sz="2200">
                <a:solidFill>
                  <a:schemeClr val="accent1"/>
                </a:solidFill>
              </a:defRPr>
            </a:lvl2pPr>
            <a:lvl3pPr>
              <a:buFont typeface="Wingdings" pitchFamily="2" charset="2"/>
              <a:buChar char="§"/>
              <a:defRPr sz="220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1">
            <a:extLst>
              <a:ext uri="{FF2B5EF4-FFF2-40B4-BE49-F238E27FC236}">
                <a16:creationId xmlns:a16="http://schemas.microsoft.com/office/drawing/2014/main" id="{EBF8913A-1EFD-A462-B776-3B160E9B7BEF}"/>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63284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Graphic Footer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8512FFD6-EC17-96F8-E2AF-4EFDF658A3E2}"/>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D2DE8864-73E9-A463-202B-C58818D4D327}"/>
              </a:ext>
            </a:extLst>
          </p:cNvPr>
          <p:cNvSpPr>
            <a:spLocks noGrp="1"/>
          </p:cNvSpPr>
          <p:nvPr>
            <p:ph type="body" sz="quarter" idx="10" hasCustomPrompt="1"/>
          </p:nvPr>
        </p:nvSpPr>
        <p:spPr>
          <a:xfrm>
            <a:off x="1550391"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3C1BC816-985E-329D-352D-ED6450E8B690}"/>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FAABB485-6DBE-D549-B5D3-E092D7995CC5}"/>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1899178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Graphic Footer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7B70D25F-D534-2E23-A01E-380932746DD3}"/>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8619CB96-43DC-C53C-7812-1EA6152FE8A3}"/>
              </a:ext>
            </a:extLst>
          </p:cNvPr>
          <p:cNvSpPr>
            <a:spLocks noGrp="1"/>
          </p:cNvSpPr>
          <p:nvPr>
            <p:ph type="body" sz="quarter" idx="10" hasCustomPrompt="1"/>
          </p:nvPr>
        </p:nvSpPr>
        <p:spPr>
          <a:xfrm>
            <a:off x="609600"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701DC8BD-5AAF-CC88-892C-FC47E7B96656}"/>
              </a:ext>
            </a:extLst>
          </p:cNvPr>
          <p:cNvSpPr>
            <a:spLocks noGrp="1"/>
          </p:cNvSpPr>
          <p:nvPr>
            <p:ph type="body" sz="quarter" idx="11" hasCustomPrompt="1"/>
          </p:nvPr>
        </p:nvSpPr>
        <p:spPr>
          <a:xfrm>
            <a:off x="609601"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DC11ABE1-9631-337D-700E-6166B154E065}"/>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305202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Graphic Footer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41FCAC9F-38E3-8340-A9A6-ED29291A596B}"/>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4" name="Text Placeholder 15">
            <a:extLst>
              <a:ext uri="{FF2B5EF4-FFF2-40B4-BE49-F238E27FC236}">
                <a16:creationId xmlns:a16="http://schemas.microsoft.com/office/drawing/2014/main" id="{05313E64-28E5-CE09-0722-3AAA29963805}"/>
              </a:ext>
            </a:extLst>
          </p:cNvPr>
          <p:cNvSpPr>
            <a:spLocks noGrp="1"/>
          </p:cNvSpPr>
          <p:nvPr>
            <p:ph type="body" sz="quarter" idx="10" hasCustomPrompt="1"/>
          </p:nvPr>
        </p:nvSpPr>
        <p:spPr>
          <a:xfrm>
            <a:off x="1550391"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5" name="Text Placeholder 15">
            <a:extLst>
              <a:ext uri="{FF2B5EF4-FFF2-40B4-BE49-F238E27FC236}">
                <a16:creationId xmlns:a16="http://schemas.microsoft.com/office/drawing/2014/main" id="{2F365F06-D3DA-0FE5-26A5-2DBD5571F97F}"/>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2" name="Slide Number Placeholder 1">
            <a:extLst>
              <a:ext uri="{FF2B5EF4-FFF2-40B4-BE49-F238E27FC236}">
                <a16:creationId xmlns:a16="http://schemas.microsoft.com/office/drawing/2014/main" id="{8C8D49BD-8BC7-C220-DAA3-21FDEAB8A5B2}"/>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3769312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Graphic Footer 4">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14AF87E-8EF4-DEBE-1AFC-F062570F7F66}"/>
              </a:ext>
            </a:extLst>
          </p:cNvPr>
          <p:cNvSpPr>
            <a:spLocks noGrp="1"/>
          </p:cNvSpPr>
          <p:nvPr>
            <p:ph sz="quarter" idx="12"/>
          </p:nvPr>
        </p:nvSpPr>
        <p:spPr>
          <a:xfrm>
            <a:off x="609600" y="1389282"/>
            <a:ext cx="10972800" cy="5152866"/>
          </a:xfrm>
          <a:prstGeom prst="rect">
            <a:avLst/>
          </a:prstGeom>
        </p:spPr>
        <p:txBody>
          <a:bodyPr/>
          <a:lstStyle>
            <a:lvl1pPr>
              <a:defRPr sz="2200">
                <a:solidFill>
                  <a:srgbClr val="004071"/>
                </a:solidFill>
              </a:defRPr>
            </a:lvl1pPr>
            <a:lvl2pPr>
              <a:buFont typeface="Courier New" panose="02070309020205020404" pitchFamily="49" charset="0"/>
              <a:buChar char="o"/>
              <a:defRPr sz="2200">
                <a:solidFill>
                  <a:srgbClr val="004071"/>
                </a:solidFill>
              </a:defRPr>
            </a:lvl2pPr>
            <a:lvl3pPr>
              <a:buFont typeface="Wingdings" pitchFamily="2" charset="2"/>
              <a:buChar char="§"/>
              <a:defRPr sz="2200">
                <a:solidFill>
                  <a:srgbClr val="004071"/>
                </a:solidFill>
              </a:defRPr>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886AF386-8C03-287C-503C-105545D7AE74}"/>
              </a:ext>
            </a:extLst>
          </p:cNvPr>
          <p:cNvSpPr>
            <a:spLocks noGrp="1"/>
          </p:cNvSpPr>
          <p:nvPr>
            <p:ph type="body" sz="quarter" idx="10" hasCustomPrompt="1"/>
          </p:nvPr>
        </p:nvSpPr>
        <p:spPr>
          <a:xfrm>
            <a:off x="609600" y="255396"/>
            <a:ext cx="10032009" cy="443975"/>
          </a:xfrm>
          <a:prstGeom prst="rect">
            <a:avLst/>
          </a:prstGeom>
          <a:noFill/>
          <a:ln>
            <a:noFill/>
          </a:ln>
        </p:spPr>
        <p:txBody>
          <a:bodyPr wrap="none" tIns="182880" bIns="91440"/>
          <a:lstStyle>
            <a:lvl1pPr>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0D8CB4B4-EFC8-5443-9AA7-288DC3F2B237}"/>
              </a:ext>
            </a:extLst>
          </p:cNvPr>
          <p:cNvSpPr>
            <a:spLocks noGrp="1"/>
          </p:cNvSpPr>
          <p:nvPr>
            <p:ph type="body" sz="quarter" idx="11" hasCustomPrompt="1"/>
          </p:nvPr>
        </p:nvSpPr>
        <p:spPr>
          <a:xfrm>
            <a:off x="609601"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64A87BF2-B5B6-2598-5E97-88BD8ADCBA32}"/>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329457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_Slide_Image_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DEF43-3E2D-5CD3-DE52-C6A57A16FF23}"/>
              </a:ext>
            </a:extLst>
          </p:cNvPr>
          <p:cNvSpPr>
            <a:spLocks noGrp="1"/>
          </p:cNvSpPr>
          <p:nvPr>
            <p:ph type="pic" sz="quarter" idx="10"/>
          </p:nvPr>
        </p:nvSpPr>
        <p:spPr>
          <a:xfrm>
            <a:off x="0" y="0"/>
            <a:ext cx="12192000" cy="4407408"/>
          </a:xfrm>
          <a:prstGeom prst="rect">
            <a:avLst/>
          </a:prstGeom>
        </p:spPr>
        <p:txBody>
          <a:bodyPr/>
          <a:lstStyle/>
          <a:p>
            <a:r>
              <a:rPr lang="en-US"/>
              <a:t>Click icon to add picture</a:t>
            </a:r>
          </a:p>
        </p:txBody>
      </p:sp>
      <p:pic>
        <p:nvPicPr>
          <p:cNvPr id="5" name="Picture 4">
            <a:extLst>
              <a:ext uri="{FF2B5EF4-FFF2-40B4-BE49-F238E27FC236}">
                <a16:creationId xmlns:a16="http://schemas.microsoft.com/office/drawing/2014/main" id="{DBD4BC3D-6493-ED75-BA4E-25172E017B91}"/>
              </a:ext>
            </a:extLst>
          </p:cNvPr>
          <p:cNvPicPr>
            <a:picLocks noChangeAspect="1"/>
          </p:cNvPicPr>
          <p:nvPr userDrawn="1"/>
        </p:nvPicPr>
        <p:blipFill>
          <a:blip r:embed="rId2"/>
          <a:stretch>
            <a:fillRect/>
          </a:stretch>
        </p:blipFill>
        <p:spPr>
          <a:xfrm>
            <a:off x="379828" y="4862724"/>
            <a:ext cx="1178560" cy="1178560"/>
          </a:xfrm>
          <a:prstGeom prst="rect">
            <a:avLst/>
          </a:prstGeom>
        </p:spPr>
      </p:pic>
      <p:sp>
        <p:nvSpPr>
          <p:cNvPr id="6" name="Text Placeholder 15">
            <a:extLst>
              <a:ext uri="{FF2B5EF4-FFF2-40B4-BE49-F238E27FC236}">
                <a16:creationId xmlns:a16="http://schemas.microsoft.com/office/drawing/2014/main" id="{4DE920E2-6717-E6CA-A444-D9D9AAF4571E}"/>
              </a:ext>
            </a:extLst>
          </p:cNvPr>
          <p:cNvSpPr>
            <a:spLocks noGrp="1"/>
          </p:cNvSpPr>
          <p:nvPr>
            <p:ph type="body" sz="quarter" idx="11" hasCustomPrompt="1"/>
          </p:nvPr>
        </p:nvSpPr>
        <p:spPr>
          <a:xfrm>
            <a:off x="1828571" y="4865334"/>
            <a:ext cx="9534170" cy="447256"/>
          </a:xfrm>
          <a:prstGeom prst="rect">
            <a:avLst/>
          </a:prstGeom>
          <a:noFill/>
          <a:ln>
            <a:noFill/>
          </a:ln>
        </p:spPr>
        <p:txBody>
          <a:bodyPr wrap="none" tIns="182880" bIns="91440"/>
          <a:lstStyle>
            <a:lvl1pPr>
              <a:lnSpc>
                <a:spcPct val="60000"/>
              </a:lnSpc>
              <a:buNone/>
              <a:defRPr sz="3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7" name="Text Placeholder 15">
            <a:extLst>
              <a:ext uri="{FF2B5EF4-FFF2-40B4-BE49-F238E27FC236}">
                <a16:creationId xmlns:a16="http://schemas.microsoft.com/office/drawing/2014/main" id="{A603D6DA-B32B-A609-2ECD-2A66B1ECB3EE}"/>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sp>
        <p:nvSpPr>
          <p:cNvPr id="2" name="Slide Number Placeholder 1">
            <a:extLst>
              <a:ext uri="{FF2B5EF4-FFF2-40B4-BE49-F238E27FC236}">
                <a16:creationId xmlns:a16="http://schemas.microsoft.com/office/drawing/2014/main" id="{D89D4FE5-2BAE-D9B3-EDE9-39C383D38AA4}"/>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260356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_Image_White_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DBA7EF7-1D01-B225-D32A-2CCE1F04BA4A}"/>
              </a:ext>
            </a:extLst>
          </p:cNvPr>
          <p:cNvSpPr>
            <a:spLocks noGrp="1"/>
          </p:cNvSpPr>
          <p:nvPr>
            <p:ph type="pic" sz="quarter" idx="10"/>
          </p:nvPr>
        </p:nvSpPr>
        <p:spPr>
          <a:xfrm>
            <a:off x="-1" y="1380744"/>
            <a:ext cx="12192000" cy="5477256"/>
          </a:xfrm>
          <a:prstGeom prst="rect">
            <a:avLst/>
          </a:prstGeom>
        </p:spPr>
        <p:txBody>
          <a:bodyPr/>
          <a:lstStyle>
            <a:lvl1pPr>
              <a:defRPr>
                <a:solidFill>
                  <a:schemeClr val="tx2"/>
                </a:solidFill>
                <a:effectLst>
                  <a:outerShdw blurRad="50800" dist="50800" dir="5400000" algn="ctr" rotWithShape="0">
                    <a:srgbClr val="000000"/>
                  </a:outerShdw>
                </a:effectLst>
              </a:defRPr>
            </a:lvl1pPr>
          </a:lstStyle>
          <a:p>
            <a:r>
              <a:rPr lang="en-US"/>
              <a:t>Click icon to add picture</a:t>
            </a:r>
          </a:p>
        </p:txBody>
      </p:sp>
      <p:sp>
        <p:nvSpPr>
          <p:cNvPr id="7" name="Text Placeholder 15">
            <a:extLst>
              <a:ext uri="{FF2B5EF4-FFF2-40B4-BE49-F238E27FC236}">
                <a16:creationId xmlns:a16="http://schemas.microsoft.com/office/drawing/2014/main" id="{3591F709-25B3-464E-7A76-CC320F092058}"/>
              </a:ext>
            </a:extLst>
          </p:cNvPr>
          <p:cNvSpPr>
            <a:spLocks noGrp="1"/>
          </p:cNvSpPr>
          <p:nvPr>
            <p:ph type="body" sz="quarter" idx="13" hasCustomPrompt="1"/>
          </p:nvPr>
        </p:nvSpPr>
        <p:spPr>
          <a:xfrm>
            <a:off x="2080952" y="4928373"/>
            <a:ext cx="8030096" cy="595313"/>
          </a:xfrm>
          <a:prstGeom prst="rect">
            <a:avLst/>
          </a:prstGeom>
          <a:solidFill>
            <a:srgbClr val="004071">
              <a:alpha val="65000"/>
            </a:srgbClr>
          </a:solidFill>
          <a:ln>
            <a:noFill/>
          </a:ln>
          <a:effectLst/>
        </p:spPr>
        <p:txBody>
          <a:bodyPr wrap="none" tIns="182880" bIns="91440"/>
          <a:lstStyle>
            <a:lvl1pPr algn="ct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SLIDE TITLE HERE</a:t>
            </a:r>
          </a:p>
        </p:txBody>
      </p:sp>
      <p:sp>
        <p:nvSpPr>
          <p:cNvPr id="8" name="Text Placeholder 2">
            <a:extLst>
              <a:ext uri="{FF2B5EF4-FFF2-40B4-BE49-F238E27FC236}">
                <a16:creationId xmlns:a16="http://schemas.microsoft.com/office/drawing/2014/main" id="{54DAC355-53FA-9FA2-8AC2-AC9FF962048C}"/>
              </a:ext>
            </a:extLst>
          </p:cNvPr>
          <p:cNvSpPr>
            <a:spLocks noGrp="1"/>
          </p:cNvSpPr>
          <p:nvPr>
            <p:ph type="body" sz="quarter" idx="11" hasCustomPrompt="1"/>
          </p:nvPr>
        </p:nvSpPr>
        <p:spPr>
          <a:xfrm>
            <a:off x="2080952" y="5523686"/>
            <a:ext cx="8030095" cy="595313"/>
          </a:xfrm>
          <a:prstGeom prst="rect">
            <a:avLst/>
          </a:prstGeom>
          <a:solidFill>
            <a:srgbClr val="004071">
              <a:alpha val="65000"/>
            </a:srgbClr>
          </a:solidFill>
          <a:effectLst/>
        </p:spPr>
        <p:txBody>
          <a:bodyPr wrap="none"/>
          <a:lstStyle>
            <a:lvl1pPr algn="ctr">
              <a:lnSpc>
                <a:spcPts val="1360"/>
              </a:lnSpc>
              <a:buFontTx/>
              <a:buNone/>
              <a:defRPr sz="1800" b="0" i="1">
                <a:solidFill>
                  <a:schemeClr val="accent5"/>
                </a:solidFill>
                <a:latin typeface="+mn-lt"/>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Presenter Name Here</a:t>
            </a:r>
          </a:p>
          <a:p>
            <a:pPr lvl="0"/>
            <a:r>
              <a:rPr lang="en-US"/>
              <a:t>Title Goes Here</a:t>
            </a:r>
          </a:p>
        </p:txBody>
      </p:sp>
      <p:sp>
        <p:nvSpPr>
          <p:cNvPr id="2" name="Slide Number Placeholder 1">
            <a:extLst>
              <a:ext uri="{FF2B5EF4-FFF2-40B4-BE49-F238E27FC236}">
                <a16:creationId xmlns:a16="http://schemas.microsoft.com/office/drawing/2014/main" id="{9D32D75C-0C4D-4A11-3BD2-A6D50DC0E907}"/>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872741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F3DF-81A3-5318-6EC8-5A4D6B623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91680B-3E42-844F-18B0-A211135FEDB3}"/>
              </a:ext>
            </a:extLst>
          </p:cNvPr>
          <p:cNvSpPr>
            <a:spLocks noGrp="1"/>
          </p:cNvSpPr>
          <p:nvPr>
            <p:ph type="dt" sz="half" idx="10"/>
          </p:nvPr>
        </p:nvSpPr>
        <p:spPr/>
        <p:txBody>
          <a:bodyPr/>
          <a:lstStyle/>
          <a:p>
            <a:fld id="{35F1B489-A768-4348-9C0E-E054527A11E8}" type="datetimeFigureOut">
              <a:rPr lang="en-US" smtClean="0"/>
              <a:t>4/2/26</a:t>
            </a:fld>
            <a:endParaRPr lang="en-US"/>
          </a:p>
        </p:txBody>
      </p:sp>
      <p:sp>
        <p:nvSpPr>
          <p:cNvPr id="4" name="Footer Placeholder 3">
            <a:extLst>
              <a:ext uri="{FF2B5EF4-FFF2-40B4-BE49-F238E27FC236}">
                <a16:creationId xmlns:a16="http://schemas.microsoft.com/office/drawing/2014/main" id="{F67A7836-C100-85C2-6FD4-6EDA093C19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193F2-4E57-C32B-7A05-46CA55E3DADB}"/>
              </a:ext>
            </a:extLst>
          </p:cNvPr>
          <p:cNvSpPr>
            <a:spLocks noGrp="1"/>
          </p:cNvSpPr>
          <p:nvPr>
            <p:ph type="sldNum" sz="quarter" idx="12"/>
          </p:nvPr>
        </p:nvSpPr>
        <p:spPr/>
        <p:txBody>
          <a:bodyPr/>
          <a:lstStyle/>
          <a:p>
            <a:fld id="{363164D0-9BEE-458E-8C81-DA87751BE838}" type="slidenum">
              <a:rPr lang="en-US" smtClean="0"/>
              <a:t>‹#›</a:t>
            </a:fld>
            <a:endParaRPr lang="en-US"/>
          </a:p>
        </p:txBody>
      </p:sp>
    </p:spTree>
    <p:extLst>
      <p:ext uri="{BB962C8B-B14F-4D97-AF65-F5344CB8AC3E}">
        <p14:creationId xmlns:p14="http://schemas.microsoft.com/office/powerpoint/2010/main" val="2919436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Slide_Text_Only_Blu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28D57BE-F680-0300-0D4D-9300924479D0}"/>
              </a:ext>
            </a:extLst>
          </p:cNvPr>
          <p:cNvSpPr>
            <a:spLocks noGrp="1"/>
          </p:cNvSpPr>
          <p:nvPr>
            <p:ph type="body" sz="quarter" idx="13" hasCustomPrompt="1"/>
          </p:nvPr>
        </p:nvSpPr>
        <p:spPr>
          <a:xfrm>
            <a:off x="1392000" y="3429000"/>
            <a:ext cx="9407999" cy="595313"/>
          </a:xfrm>
          <a:prstGeom prst="rect">
            <a:avLst/>
          </a:prstGeom>
          <a:noFill/>
          <a:ln>
            <a:noFill/>
          </a:ln>
        </p:spPr>
        <p:txBody>
          <a:bodyPr wrap="none" tIns="182880" bIns="91440"/>
          <a:lstStyle>
            <a:lvl1pPr algn="ctr">
              <a:lnSpc>
                <a:spcPct val="60000"/>
              </a:lnSpc>
              <a:buNone/>
              <a:defRPr sz="60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HERE</a:t>
            </a:r>
          </a:p>
        </p:txBody>
      </p:sp>
      <p:sp>
        <p:nvSpPr>
          <p:cNvPr id="3" name="Text Placeholder 2">
            <a:extLst>
              <a:ext uri="{FF2B5EF4-FFF2-40B4-BE49-F238E27FC236}">
                <a16:creationId xmlns:a16="http://schemas.microsoft.com/office/drawing/2014/main" id="{4AF957B9-90AE-1B37-6340-FB5F6FEB1486}"/>
              </a:ext>
            </a:extLst>
          </p:cNvPr>
          <p:cNvSpPr>
            <a:spLocks noGrp="1"/>
          </p:cNvSpPr>
          <p:nvPr>
            <p:ph type="body" sz="quarter" idx="11" hasCustomPrompt="1"/>
          </p:nvPr>
        </p:nvSpPr>
        <p:spPr>
          <a:xfrm>
            <a:off x="3796991" y="4201811"/>
            <a:ext cx="4598016" cy="311227"/>
          </a:xfrm>
          <a:prstGeom prst="rect">
            <a:avLst/>
          </a:prstGeom>
        </p:spPr>
        <p:txBody>
          <a:bodyPr wrap="none"/>
          <a:lstStyle>
            <a:lvl1pPr algn="ctr">
              <a:buFontTx/>
              <a:buNone/>
              <a:defRPr sz="2400" b="0" i="1">
                <a:solidFill>
                  <a:schemeClr val="accent5"/>
                </a:solidFill>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Subtitle Here</a:t>
            </a:r>
          </a:p>
        </p:txBody>
      </p:sp>
      <p:sp>
        <p:nvSpPr>
          <p:cNvPr id="4" name="Slide Number Placeholder 1">
            <a:extLst>
              <a:ext uri="{FF2B5EF4-FFF2-40B4-BE49-F238E27FC236}">
                <a16:creationId xmlns:a16="http://schemas.microsoft.com/office/drawing/2014/main" id="{B26A29F1-8865-1DED-B3FF-598DE22648F6}"/>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5"/>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785205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Slide_Text_Only_Whit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FE816529-0DDF-6BD7-6A70-F3636A613212}"/>
              </a:ext>
            </a:extLst>
          </p:cNvPr>
          <p:cNvSpPr>
            <a:spLocks noGrp="1"/>
          </p:cNvSpPr>
          <p:nvPr>
            <p:ph type="body" sz="quarter" idx="13" hasCustomPrompt="1"/>
          </p:nvPr>
        </p:nvSpPr>
        <p:spPr>
          <a:xfrm>
            <a:off x="1392000" y="3429000"/>
            <a:ext cx="9407999" cy="595313"/>
          </a:xfrm>
          <a:prstGeom prst="rect">
            <a:avLst/>
          </a:prstGeom>
          <a:noFill/>
          <a:ln>
            <a:noFill/>
          </a:ln>
        </p:spPr>
        <p:txBody>
          <a:bodyPr wrap="none" tIns="182880" bIns="91440"/>
          <a:lstStyle>
            <a:lvl1pPr algn="ctr">
              <a:lnSpc>
                <a:spcPct val="60000"/>
              </a:lnSpc>
              <a:buNone/>
              <a:defRPr sz="60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HERE</a:t>
            </a:r>
          </a:p>
        </p:txBody>
      </p:sp>
      <p:sp>
        <p:nvSpPr>
          <p:cNvPr id="3" name="Text Placeholder 2">
            <a:extLst>
              <a:ext uri="{FF2B5EF4-FFF2-40B4-BE49-F238E27FC236}">
                <a16:creationId xmlns:a16="http://schemas.microsoft.com/office/drawing/2014/main" id="{832F2683-59BB-C92D-6423-905AE31B1DE0}"/>
              </a:ext>
            </a:extLst>
          </p:cNvPr>
          <p:cNvSpPr>
            <a:spLocks noGrp="1"/>
          </p:cNvSpPr>
          <p:nvPr>
            <p:ph type="body" sz="quarter" idx="11" hasCustomPrompt="1"/>
          </p:nvPr>
        </p:nvSpPr>
        <p:spPr>
          <a:xfrm>
            <a:off x="3796991" y="4201811"/>
            <a:ext cx="4598016" cy="311227"/>
          </a:xfrm>
          <a:prstGeom prst="rect">
            <a:avLst/>
          </a:prstGeom>
        </p:spPr>
        <p:txBody>
          <a:bodyPr wrap="none"/>
          <a:lstStyle>
            <a:lvl1pPr algn="ctr">
              <a:buFontTx/>
              <a:buNone/>
              <a:defRPr sz="2400" b="0" i="1">
                <a:solidFill>
                  <a:schemeClr val="accent2"/>
                </a:solidFill>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Subtitle Here</a:t>
            </a:r>
          </a:p>
        </p:txBody>
      </p:sp>
      <p:sp>
        <p:nvSpPr>
          <p:cNvPr id="5" name="Slide Number Placeholder 1">
            <a:extLst>
              <a:ext uri="{FF2B5EF4-FFF2-40B4-BE49-F238E27FC236}">
                <a16:creationId xmlns:a16="http://schemas.microsoft.com/office/drawing/2014/main" id="{48238041-FA11-9CDE-80F7-2D31967F0607}"/>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290341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lide_Image_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DEF43-3E2D-5CD3-DE52-C6A57A16FF23}"/>
              </a:ext>
            </a:extLst>
          </p:cNvPr>
          <p:cNvSpPr>
            <a:spLocks noGrp="1"/>
          </p:cNvSpPr>
          <p:nvPr>
            <p:ph type="pic" sz="quarter" idx="10"/>
          </p:nvPr>
        </p:nvSpPr>
        <p:spPr>
          <a:xfrm>
            <a:off x="0" y="0"/>
            <a:ext cx="12192000" cy="4407408"/>
          </a:xfrm>
          <a:prstGeom prst="rect">
            <a:avLst/>
          </a:prstGeom>
        </p:spPr>
        <p:txBody>
          <a:bodyPr/>
          <a:lstStyle/>
          <a:p>
            <a:r>
              <a:rPr lang="en-US"/>
              <a:t>Click icon to add picture</a:t>
            </a:r>
          </a:p>
        </p:txBody>
      </p:sp>
      <p:pic>
        <p:nvPicPr>
          <p:cNvPr id="5" name="Picture 4">
            <a:extLst>
              <a:ext uri="{FF2B5EF4-FFF2-40B4-BE49-F238E27FC236}">
                <a16:creationId xmlns:a16="http://schemas.microsoft.com/office/drawing/2014/main" id="{DBD4BC3D-6493-ED75-BA4E-25172E017B91}"/>
              </a:ext>
            </a:extLst>
          </p:cNvPr>
          <p:cNvPicPr>
            <a:picLocks noChangeAspect="1"/>
          </p:cNvPicPr>
          <p:nvPr userDrawn="1"/>
        </p:nvPicPr>
        <p:blipFill>
          <a:blip r:embed="rId2"/>
          <a:stretch>
            <a:fillRect/>
          </a:stretch>
        </p:blipFill>
        <p:spPr>
          <a:xfrm>
            <a:off x="379828" y="4862724"/>
            <a:ext cx="1178560" cy="1178560"/>
          </a:xfrm>
          <a:prstGeom prst="rect">
            <a:avLst/>
          </a:prstGeom>
        </p:spPr>
      </p:pic>
      <p:sp>
        <p:nvSpPr>
          <p:cNvPr id="6" name="Text Placeholder 15">
            <a:extLst>
              <a:ext uri="{FF2B5EF4-FFF2-40B4-BE49-F238E27FC236}">
                <a16:creationId xmlns:a16="http://schemas.microsoft.com/office/drawing/2014/main" id="{4DE920E2-6717-E6CA-A444-D9D9AAF4571E}"/>
              </a:ext>
            </a:extLst>
          </p:cNvPr>
          <p:cNvSpPr>
            <a:spLocks noGrp="1"/>
          </p:cNvSpPr>
          <p:nvPr>
            <p:ph type="body" sz="quarter" idx="11" hasCustomPrompt="1"/>
          </p:nvPr>
        </p:nvSpPr>
        <p:spPr>
          <a:xfrm>
            <a:off x="1828571" y="4865334"/>
            <a:ext cx="9534170" cy="447256"/>
          </a:xfrm>
          <a:prstGeom prst="rect">
            <a:avLst/>
          </a:prstGeom>
          <a:noFill/>
          <a:ln>
            <a:noFill/>
          </a:ln>
        </p:spPr>
        <p:txBody>
          <a:bodyPr wrap="none" tIns="182880" bIns="91440"/>
          <a:lstStyle>
            <a:lvl1pPr>
              <a:lnSpc>
                <a:spcPct val="60000"/>
              </a:lnSpc>
              <a:buNone/>
              <a:defRPr sz="3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7" name="Text Placeholder 15">
            <a:extLst>
              <a:ext uri="{FF2B5EF4-FFF2-40B4-BE49-F238E27FC236}">
                <a16:creationId xmlns:a16="http://schemas.microsoft.com/office/drawing/2014/main" id="{A603D6DA-B32B-A609-2ECD-2A66B1ECB3EE}"/>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sp>
        <p:nvSpPr>
          <p:cNvPr id="2" name="Slide Number Placeholder 1">
            <a:extLst>
              <a:ext uri="{FF2B5EF4-FFF2-40B4-BE49-F238E27FC236}">
                <a16:creationId xmlns:a16="http://schemas.microsoft.com/office/drawing/2014/main" id="{D89D4FE5-2BAE-D9B3-EDE9-39C383D38AA4}"/>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2222718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Slide_Image_4">
    <p:bg>
      <p:bgPr>
        <a:solidFill>
          <a:srgbClr val="00558F"/>
        </a:solid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67F27B3-2030-7091-4AD0-0F1FEEDD68CE}"/>
              </a:ext>
            </a:extLst>
          </p:cNvPr>
          <p:cNvSpPr>
            <a:spLocks noGrp="1"/>
          </p:cNvSpPr>
          <p:nvPr>
            <p:ph type="pic" sz="quarter" idx="10"/>
          </p:nvPr>
        </p:nvSpPr>
        <p:spPr>
          <a:xfrm>
            <a:off x="0" y="0"/>
            <a:ext cx="12192000" cy="4407408"/>
          </a:xfrm>
          <a:prstGeom prst="rect">
            <a:avLst/>
          </a:prstGeom>
        </p:spPr>
        <p:txBody>
          <a:bodyPr/>
          <a:lstStyle/>
          <a:p>
            <a:r>
              <a:rPr lang="en-US"/>
              <a:t>Click icon to add picture</a:t>
            </a:r>
          </a:p>
        </p:txBody>
      </p:sp>
      <p:pic>
        <p:nvPicPr>
          <p:cNvPr id="3" name="Picture 2">
            <a:extLst>
              <a:ext uri="{FF2B5EF4-FFF2-40B4-BE49-F238E27FC236}">
                <a16:creationId xmlns:a16="http://schemas.microsoft.com/office/drawing/2014/main" id="{432C783F-90C6-F821-330A-B8FEF046B69B}"/>
              </a:ext>
            </a:extLst>
          </p:cNvPr>
          <p:cNvPicPr>
            <a:picLocks noChangeAspect="1"/>
          </p:cNvPicPr>
          <p:nvPr userDrawn="1"/>
        </p:nvPicPr>
        <p:blipFill>
          <a:blip r:embed="rId2"/>
          <a:stretch>
            <a:fillRect/>
          </a:stretch>
        </p:blipFill>
        <p:spPr>
          <a:xfrm>
            <a:off x="379828" y="4862724"/>
            <a:ext cx="1178560" cy="1178560"/>
          </a:xfrm>
          <a:prstGeom prst="rect">
            <a:avLst/>
          </a:prstGeom>
        </p:spPr>
      </p:pic>
      <p:sp>
        <p:nvSpPr>
          <p:cNvPr id="10" name="Text Placeholder 15">
            <a:extLst>
              <a:ext uri="{FF2B5EF4-FFF2-40B4-BE49-F238E27FC236}">
                <a16:creationId xmlns:a16="http://schemas.microsoft.com/office/drawing/2014/main" id="{5828C849-0363-95A2-1C34-6F9C450A3C1B}"/>
              </a:ext>
            </a:extLst>
          </p:cNvPr>
          <p:cNvSpPr>
            <a:spLocks noGrp="1"/>
          </p:cNvSpPr>
          <p:nvPr>
            <p:ph type="body" sz="quarter" idx="11" hasCustomPrompt="1"/>
          </p:nvPr>
        </p:nvSpPr>
        <p:spPr>
          <a:xfrm>
            <a:off x="1828571" y="4865334"/>
            <a:ext cx="9534170" cy="447256"/>
          </a:xfrm>
          <a:prstGeom prst="rect">
            <a:avLst/>
          </a:prstGeom>
          <a:noFill/>
          <a:ln>
            <a:noFill/>
          </a:ln>
        </p:spPr>
        <p:txBody>
          <a:bodyPr wrap="none" tIns="182880" bIns="91440"/>
          <a:lstStyle>
            <a:lvl1pPr>
              <a:lnSpc>
                <a:spcPct val="60000"/>
              </a:lnSpc>
              <a:buNone/>
              <a:defRPr sz="3600" b="1">
                <a:solidFill>
                  <a:srgbClr val="FFFEFE"/>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11" name="Text Placeholder 15">
            <a:extLst>
              <a:ext uri="{FF2B5EF4-FFF2-40B4-BE49-F238E27FC236}">
                <a16:creationId xmlns:a16="http://schemas.microsoft.com/office/drawing/2014/main" id="{A506B43B-D8F9-DF42-ACE3-F1977CF6672F}"/>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sp>
        <p:nvSpPr>
          <p:cNvPr id="4" name="Slide Number Placeholder 1">
            <a:extLst>
              <a:ext uri="{FF2B5EF4-FFF2-40B4-BE49-F238E27FC236}">
                <a16:creationId xmlns:a16="http://schemas.microsoft.com/office/drawing/2014/main" id="{5C92CF6E-85A4-3AD5-5261-DD340148FFF0}"/>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5"/>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168292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Set_Image_Cap">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valley with trees and mountains&#10;&#10;AI-generated content may be incorrect.">
            <a:extLst>
              <a:ext uri="{FF2B5EF4-FFF2-40B4-BE49-F238E27FC236}">
                <a16:creationId xmlns:a16="http://schemas.microsoft.com/office/drawing/2014/main" id="{88490F6C-2A13-08B3-79D2-89A20ABB8AD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9104" y="1334314"/>
            <a:ext cx="12201103" cy="5212080"/>
          </a:xfrm>
          <a:prstGeom prst="rect">
            <a:avLst/>
          </a:prstGeom>
        </p:spPr>
      </p:pic>
      <p:sp>
        <p:nvSpPr>
          <p:cNvPr id="14" name="Rectangle 13">
            <a:extLst>
              <a:ext uri="{FF2B5EF4-FFF2-40B4-BE49-F238E27FC236}">
                <a16:creationId xmlns:a16="http://schemas.microsoft.com/office/drawing/2014/main" id="{ADA804F4-AB45-EF2D-6E46-CDFF152BECB7}"/>
              </a:ext>
            </a:extLst>
          </p:cNvPr>
          <p:cNvSpPr/>
          <p:nvPr userDrawn="1"/>
        </p:nvSpPr>
        <p:spPr>
          <a:xfrm>
            <a:off x="-9103" y="2838203"/>
            <a:ext cx="12201103" cy="4019797"/>
          </a:xfrm>
          <a:prstGeom prst="rect">
            <a:avLst/>
          </a:prstGeom>
          <a:gradFill flip="none" rotWithShape="1">
            <a:gsLst>
              <a:gs pos="0">
                <a:schemeClr val="bg1">
                  <a:lumMod val="50000"/>
                  <a:alpha val="0"/>
                </a:schemeClr>
              </a:gs>
              <a:gs pos="87000">
                <a:schemeClr val="bg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DB52B25D-6542-46F8-88B0-F9F51A370EE1}"/>
              </a:ext>
            </a:extLst>
          </p:cNvPr>
          <p:cNvSpPr>
            <a:spLocks noGrp="1"/>
          </p:cNvSpPr>
          <p:nvPr>
            <p:ph type="body" sz="quarter" idx="13" hasCustomPrompt="1"/>
          </p:nvPr>
        </p:nvSpPr>
        <p:spPr>
          <a:xfrm>
            <a:off x="2080952" y="5035251"/>
            <a:ext cx="8030096" cy="595313"/>
          </a:xfrm>
          <a:prstGeom prst="rect">
            <a:avLst/>
          </a:prstGeom>
          <a:noFill/>
          <a:ln>
            <a:noFill/>
          </a:ln>
          <a:effectLst/>
        </p:spPr>
        <p:txBody>
          <a:bodyPr wrap="none" tIns="182880" bIns="91440"/>
          <a:lstStyle>
            <a:lvl1pPr algn="ct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SLIDE TITLE HERE</a:t>
            </a:r>
          </a:p>
        </p:txBody>
      </p:sp>
      <p:sp>
        <p:nvSpPr>
          <p:cNvPr id="11" name="Text Placeholder 2">
            <a:extLst>
              <a:ext uri="{FF2B5EF4-FFF2-40B4-BE49-F238E27FC236}">
                <a16:creationId xmlns:a16="http://schemas.microsoft.com/office/drawing/2014/main" id="{25C45B46-8D44-E5AD-70FA-EA08710F19BD}"/>
              </a:ext>
            </a:extLst>
          </p:cNvPr>
          <p:cNvSpPr>
            <a:spLocks noGrp="1"/>
          </p:cNvSpPr>
          <p:nvPr>
            <p:ph type="body" sz="quarter" idx="11" hasCustomPrompt="1"/>
          </p:nvPr>
        </p:nvSpPr>
        <p:spPr>
          <a:xfrm>
            <a:off x="2080952" y="5630564"/>
            <a:ext cx="8030095" cy="595313"/>
          </a:xfrm>
          <a:prstGeom prst="rect">
            <a:avLst/>
          </a:prstGeom>
          <a:noFill/>
          <a:effectLst/>
        </p:spPr>
        <p:txBody>
          <a:bodyPr wrap="none"/>
          <a:lstStyle>
            <a:lvl1pPr algn="ctr">
              <a:lnSpc>
                <a:spcPts val="1360"/>
              </a:lnSpc>
              <a:buFontTx/>
              <a:buNone/>
              <a:defRPr sz="1800" b="0" i="1">
                <a:solidFill>
                  <a:schemeClr val="accent5"/>
                </a:solidFill>
                <a:latin typeface="+mn-lt"/>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Presenter Name Here</a:t>
            </a:r>
          </a:p>
          <a:p>
            <a:pPr lvl="0"/>
            <a:r>
              <a:rPr lang="en-US"/>
              <a:t>Title Goes Here</a:t>
            </a:r>
          </a:p>
        </p:txBody>
      </p:sp>
      <p:sp>
        <p:nvSpPr>
          <p:cNvPr id="2" name="Slide Number Placeholder 1">
            <a:extLst>
              <a:ext uri="{FF2B5EF4-FFF2-40B4-BE49-F238E27FC236}">
                <a16:creationId xmlns:a16="http://schemas.microsoft.com/office/drawing/2014/main" id="{E1E5B772-0701-1A82-B321-7550F38117E7}"/>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129634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Set_Image_Win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490F6C-2A13-08B3-79D2-89A20ABB8AD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9104" y="1334314"/>
            <a:ext cx="12201103" cy="5212080"/>
          </a:xfrm>
          <a:prstGeom prst="rect">
            <a:avLst/>
          </a:prstGeom>
        </p:spPr>
      </p:pic>
      <p:sp>
        <p:nvSpPr>
          <p:cNvPr id="14" name="Rectangle 13">
            <a:extLst>
              <a:ext uri="{FF2B5EF4-FFF2-40B4-BE49-F238E27FC236}">
                <a16:creationId xmlns:a16="http://schemas.microsoft.com/office/drawing/2014/main" id="{ADA804F4-AB45-EF2D-6E46-CDFF152BECB7}"/>
              </a:ext>
            </a:extLst>
          </p:cNvPr>
          <p:cNvSpPr/>
          <p:nvPr userDrawn="1"/>
        </p:nvSpPr>
        <p:spPr>
          <a:xfrm>
            <a:off x="-9103" y="4415246"/>
            <a:ext cx="12201103" cy="2442755"/>
          </a:xfrm>
          <a:prstGeom prst="rect">
            <a:avLst/>
          </a:prstGeom>
          <a:gradFill flip="none" rotWithShape="1">
            <a:gsLst>
              <a:gs pos="0">
                <a:schemeClr val="bg1">
                  <a:lumMod val="50000"/>
                  <a:alpha val="0"/>
                </a:schemeClr>
              </a:gs>
              <a:gs pos="79000">
                <a:schemeClr val="bg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DB52B25D-6542-46F8-88B0-F9F51A370EE1}"/>
              </a:ext>
            </a:extLst>
          </p:cNvPr>
          <p:cNvSpPr>
            <a:spLocks noGrp="1"/>
          </p:cNvSpPr>
          <p:nvPr>
            <p:ph type="body" sz="quarter" idx="13" hasCustomPrompt="1"/>
          </p:nvPr>
        </p:nvSpPr>
        <p:spPr>
          <a:xfrm>
            <a:off x="2080952" y="5035251"/>
            <a:ext cx="8030096" cy="595313"/>
          </a:xfrm>
          <a:prstGeom prst="rect">
            <a:avLst/>
          </a:prstGeom>
          <a:noFill/>
          <a:ln>
            <a:noFill/>
          </a:ln>
          <a:effectLst/>
        </p:spPr>
        <p:txBody>
          <a:bodyPr wrap="none" tIns="182880" bIns="91440"/>
          <a:lstStyle>
            <a:lvl1pPr algn="ct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SLIDE TITLE HERE</a:t>
            </a:r>
          </a:p>
        </p:txBody>
      </p:sp>
      <p:sp>
        <p:nvSpPr>
          <p:cNvPr id="11" name="Text Placeholder 2">
            <a:extLst>
              <a:ext uri="{FF2B5EF4-FFF2-40B4-BE49-F238E27FC236}">
                <a16:creationId xmlns:a16="http://schemas.microsoft.com/office/drawing/2014/main" id="{25C45B46-8D44-E5AD-70FA-EA08710F19BD}"/>
              </a:ext>
            </a:extLst>
          </p:cNvPr>
          <p:cNvSpPr>
            <a:spLocks noGrp="1"/>
          </p:cNvSpPr>
          <p:nvPr>
            <p:ph type="body" sz="quarter" idx="11" hasCustomPrompt="1"/>
          </p:nvPr>
        </p:nvSpPr>
        <p:spPr>
          <a:xfrm>
            <a:off x="2080952" y="5630564"/>
            <a:ext cx="8030095" cy="595313"/>
          </a:xfrm>
          <a:prstGeom prst="rect">
            <a:avLst/>
          </a:prstGeom>
          <a:noFill/>
          <a:effectLst/>
        </p:spPr>
        <p:txBody>
          <a:bodyPr wrap="none"/>
          <a:lstStyle>
            <a:lvl1pPr algn="ctr">
              <a:lnSpc>
                <a:spcPts val="1360"/>
              </a:lnSpc>
              <a:buFontTx/>
              <a:buNone/>
              <a:defRPr sz="1800" b="0" i="1">
                <a:solidFill>
                  <a:schemeClr val="accent5"/>
                </a:solidFill>
                <a:latin typeface="+mn-lt"/>
              </a:defRPr>
            </a:lvl1pPr>
            <a:lvl2pPr>
              <a:buFontTx/>
              <a:buNone/>
              <a:defRPr>
                <a:solidFill>
                  <a:srgbClr val="004071"/>
                </a:solidFill>
              </a:defRPr>
            </a:lvl2pPr>
            <a:lvl3pPr>
              <a:buFontTx/>
              <a:buNone/>
              <a:defRPr>
                <a:solidFill>
                  <a:srgbClr val="004071"/>
                </a:solidFill>
              </a:defRPr>
            </a:lvl3pPr>
            <a:lvl4pPr>
              <a:buFontTx/>
              <a:buNone/>
              <a:defRPr>
                <a:solidFill>
                  <a:srgbClr val="004071"/>
                </a:solidFill>
              </a:defRPr>
            </a:lvl4pPr>
            <a:lvl5pPr>
              <a:buFontTx/>
              <a:buNone/>
              <a:defRPr>
                <a:solidFill>
                  <a:srgbClr val="004071"/>
                </a:solidFill>
              </a:defRPr>
            </a:lvl5pPr>
          </a:lstStyle>
          <a:p>
            <a:pPr lvl="0"/>
            <a:r>
              <a:rPr lang="en-US"/>
              <a:t>Presenter Name Here</a:t>
            </a:r>
          </a:p>
          <a:p>
            <a:pPr lvl="0"/>
            <a:r>
              <a:rPr lang="en-US"/>
              <a:t>Title Goes Here</a:t>
            </a:r>
          </a:p>
        </p:txBody>
      </p:sp>
      <p:sp>
        <p:nvSpPr>
          <p:cNvPr id="2" name="Slide Number Placeholder 1">
            <a:extLst>
              <a:ext uri="{FF2B5EF4-FFF2-40B4-BE49-F238E27FC236}">
                <a16:creationId xmlns:a16="http://schemas.microsoft.com/office/drawing/2014/main" id="{BDA8312B-644E-370C-A371-0818C0FC2DE0}"/>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330805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Set_Image_Coa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4BC3D-6493-ED75-BA4E-25172E017B91}"/>
              </a:ext>
            </a:extLst>
          </p:cNvPr>
          <p:cNvPicPr>
            <a:picLocks noChangeAspect="1"/>
          </p:cNvPicPr>
          <p:nvPr userDrawn="1"/>
        </p:nvPicPr>
        <p:blipFill>
          <a:blip r:embed="rId2"/>
          <a:stretch>
            <a:fillRect/>
          </a:stretch>
        </p:blipFill>
        <p:spPr>
          <a:xfrm>
            <a:off x="379828" y="4862724"/>
            <a:ext cx="1178560" cy="1178560"/>
          </a:xfrm>
          <a:prstGeom prst="rect">
            <a:avLst/>
          </a:prstGeom>
        </p:spPr>
      </p:pic>
      <p:sp>
        <p:nvSpPr>
          <p:cNvPr id="6" name="Text Placeholder 15">
            <a:extLst>
              <a:ext uri="{FF2B5EF4-FFF2-40B4-BE49-F238E27FC236}">
                <a16:creationId xmlns:a16="http://schemas.microsoft.com/office/drawing/2014/main" id="{4DE920E2-6717-E6CA-A444-D9D9AAF4571E}"/>
              </a:ext>
            </a:extLst>
          </p:cNvPr>
          <p:cNvSpPr>
            <a:spLocks noGrp="1"/>
          </p:cNvSpPr>
          <p:nvPr>
            <p:ph type="body" sz="quarter" idx="11" hasCustomPrompt="1"/>
          </p:nvPr>
        </p:nvSpPr>
        <p:spPr>
          <a:xfrm>
            <a:off x="1828571" y="4865334"/>
            <a:ext cx="9534170" cy="447256"/>
          </a:xfrm>
          <a:prstGeom prst="rect">
            <a:avLst/>
          </a:prstGeom>
          <a:noFill/>
          <a:ln>
            <a:noFill/>
          </a:ln>
        </p:spPr>
        <p:txBody>
          <a:bodyPr wrap="none" tIns="182880" bIns="91440"/>
          <a:lstStyle>
            <a:lvl1pPr>
              <a:lnSpc>
                <a:spcPct val="60000"/>
              </a:lnSpc>
              <a:buNone/>
              <a:defRPr sz="3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7" name="Text Placeholder 15">
            <a:extLst>
              <a:ext uri="{FF2B5EF4-FFF2-40B4-BE49-F238E27FC236}">
                <a16:creationId xmlns:a16="http://schemas.microsoft.com/office/drawing/2014/main" id="{A603D6DA-B32B-A609-2ECD-2A66B1ECB3EE}"/>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pic>
        <p:nvPicPr>
          <p:cNvPr id="11" name="Picture 10" descr="A beach with trees and rocks with McWay Falls in the background&#10;&#10;AI-generated content may be incorrect.">
            <a:extLst>
              <a:ext uri="{FF2B5EF4-FFF2-40B4-BE49-F238E27FC236}">
                <a16:creationId xmlns:a16="http://schemas.microsoft.com/office/drawing/2014/main" id="{FCEA3374-724C-6B9A-28C0-FD8D6A6A4D23}"/>
              </a:ext>
            </a:extLst>
          </p:cNvPr>
          <p:cNvPicPr>
            <a:picLocks/>
          </p:cNvPicPr>
          <p:nvPr userDrawn="1"/>
        </p:nvPicPr>
        <p:blipFill>
          <a:blip r:embed="rId3" cstate="hqprint">
            <a:extLst>
              <a:ext uri="{28A0092B-C50C-407E-A947-70E740481C1C}">
                <a14:useLocalDpi xmlns:a14="http://schemas.microsoft.com/office/drawing/2010/main"/>
              </a:ext>
            </a:extLst>
          </a:blip>
          <a:srcRect/>
          <a:stretch>
            <a:fillRect/>
          </a:stretch>
        </p:blipFill>
        <p:spPr>
          <a:xfrm>
            <a:off x="0" y="0"/>
            <a:ext cx="12192000" cy="4407408"/>
          </a:xfrm>
          <a:prstGeom prst="rect">
            <a:avLst/>
          </a:prstGeom>
        </p:spPr>
      </p:pic>
      <p:sp>
        <p:nvSpPr>
          <p:cNvPr id="2" name="Slide Number Placeholder 1">
            <a:extLst>
              <a:ext uri="{FF2B5EF4-FFF2-40B4-BE49-F238E27FC236}">
                <a16:creationId xmlns:a16="http://schemas.microsoft.com/office/drawing/2014/main" id="{33447A87-9C03-9E4F-82F5-133F98D4ABE8}"/>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119250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Set_Image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4BC3D-6493-ED75-BA4E-25172E017B91}"/>
              </a:ext>
            </a:extLst>
          </p:cNvPr>
          <p:cNvPicPr>
            <a:picLocks noChangeAspect="1"/>
          </p:cNvPicPr>
          <p:nvPr userDrawn="1"/>
        </p:nvPicPr>
        <p:blipFill>
          <a:blip r:embed="rId2"/>
          <a:stretch>
            <a:fillRect/>
          </a:stretch>
        </p:blipFill>
        <p:spPr>
          <a:xfrm>
            <a:off x="379828" y="4862724"/>
            <a:ext cx="1178560" cy="1178560"/>
          </a:xfrm>
          <a:prstGeom prst="rect">
            <a:avLst/>
          </a:prstGeom>
        </p:spPr>
      </p:pic>
      <p:sp>
        <p:nvSpPr>
          <p:cNvPr id="6" name="Text Placeholder 15">
            <a:extLst>
              <a:ext uri="{FF2B5EF4-FFF2-40B4-BE49-F238E27FC236}">
                <a16:creationId xmlns:a16="http://schemas.microsoft.com/office/drawing/2014/main" id="{4DE920E2-6717-E6CA-A444-D9D9AAF4571E}"/>
              </a:ext>
            </a:extLst>
          </p:cNvPr>
          <p:cNvSpPr>
            <a:spLocks noGrp="1"/>
          </p:cNvSpPr>
          <p:nvPr>
            <p:ph type="body" sz="quarter" idx="11" hasCustomPrompt="1"/>
          </p:nvPr>
        </p:nvSpPr>
        <p:spPr>
          <a:xfrm>
            <a:off x="1828571" y="4865334"/>
            <a:ext cx="9534170" cy="447256"/>
          </a:xfrm>
          <a:prstGeom prst="rect">
            <a:avLst/>
          </a:prstGeom>
          <a:noFill/>
          <a:ln>
            <a:noFill/>
          </a:ln>
        </p:spPr>
        <p:txBody>
          <a:bodyPr wrap="none" tIns="182880" bIns="91440"/>
          <a:lstStyle>
            <a:lvl1pPr>
              <a:lnSpc>
                <a:spcPct val="60000"/>
              </a:lnSpc>
              <a:buNone/>
              <a:defRPr sz="3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7" name="Text Placeholder 15">
            <a:extLst>
              <a:ext uri="{FF2B5EF4-FFF2-40B4-BE49-F238E27FC236}">
                <a16:creationId xmlns:a16="http://schemas.microsoft.com/office/drawing/2014/main" id="{A603D6DA-B32B-A609-2ECD-2A66B1ECB3EE}"/>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pic>
        <p:nvPicPr>
          <p:cNvPr id="11" name="Picture 10">
            <a:extLst>
              <a:ext uri="{FF2B5EF4-FFF2-40B4-BE49-F238E27FC236}">
                <a16:creationId xmlns:a16="http://schemas.microsoft.com/office/drawing/2014/main" id="{FCEA3374-724C-6B9A-28C0-FD8D6A6A4D2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189" y="0"/>
            <a:ext cx="12231189" cy="4407408"/>
          </a:xfrm>
          <a:prstGeom prst="rect">
            <a:avLst/>
          </a:prstGeom>
        </p:spPr>
      </p:pic>
      <p:sp>
        <p:nvSpPr>
          <p:cNvPr id="2" name="Slide Number Placeholder 1">
            <a:extLst>
              <a:ext uri="{FF2B5EF4-FFF2-40B4-BE49-F238E27FC236}">
                <a16:creationId xmlns:a16="http://schemas.microsoft.com/office/drawing/2014/main" id="{C2EAFF35-A297-BAB9-DA2E-EC5FA2423DD5}"/>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52120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Blue_Logo Top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A2D65-2678-391D-28E4-B116E01161AE}"/>
              </a:ext>
            </a:extLst>
          </p:cNvPr>
          <p:cNvSpPr>
            <a:spLocks noGrp="1"/>
          </p:cNvSpPr>
          <p:nvPr>
            <p:ph sz="quarter" idx="12"/>
          </p:nvPr>
        </p:nvSpPr>
        <p:spPr>
          <a:xfrm>
            <a:off x="609600" y="1389282"/>
            <a:ext cx="10972800" cy="5152866"/>
          </a:xfrm>
          <a:prstGeom prst="rect">
            <a:avLst/>
          </a:prstGeom>
        </p:spPr>
        <p:txBody>
          <a:bodyPr/>
          <a:lstStyle>
            <a:lvl1pPr>
              <a:defRPr sz="2200">
                <a:solidFill>
                  <a:schemeClr val="tx2"/>
                </a:solidFill>
              </a:defRPr>
            </a:lvl1pPr>
            <a:lvl2pPr>
              <a:buFont typeface="Courier New" panose="02070309020205020404" pitchFamily="49" charset="0"/>
              <a:buChar char="o"/>
              <a:defRPr sz="2200">
                <a:solidFill>
                  <a:schemeClr val="tx2"/>
                </a:solidFill>
              </a:defRPr>
            </a:lvl2pPr>
            <a:lvl3pPr>
              <a:buFont typeface="Wingdings" pitchFamily="2" charset="2"/>
              <a:buChar char="§"/>
              <a:defRPr sz="220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6" name="Text Placeholder 15">
            <a:extLst>
              <a:ext uri="{FF2B5EF4-FFF2-40B4-BE49-F238E27FC236}">
                <a16:creationId xmlns:a16="http://schemas.microsoft.com/office/drawing/2014/main" id="{7C451095-9B78-9DC9-E2B6-C37B57B5D6BC}"/>
              </a:ext>
            </a:extLst>
          </p:cNvPr>
          <p:cNvSpPr>
            <a:spLocks noGrp="1"/>
          </p:cNvSpPr>
          <p:nvPr>
            <p:ph type="body" sz="quarter" idx="10" hasCustomPrompt="1"/>
          </p:nvPr>
        </p:nvSpPr>
        <p:spPr>
          <a:xfrm>
            <a:off x="1550391" y="255396"/>
            <a:ext cx="10032009" cy="443975"/>
          </a:xfrm>
          <a:prstGeom prst="rect">
            <a:avLst/>
          </a:prstGeom>
          <a:noFill/>
          <a:ln>
            <a:noFill/>
          </a:ln>
        </p:spPr>
        <p:txBody>
          <a:bodyPr wrap="none" tIns="182880" bIns="91440"/>
          <a:lstStyle>
            <a:lvl1pPr>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7" name="Text Placeholder 15">
            <a:extLst>
              <a:ext uri="{FF2B5EF4-FFF2-40B4-BE49-F238E27FC236}">
                <a16:creationId xmlns:a16="http://schemas.microsoft.com/office/drawing/2014/main" id="{C14EE2BF-ADA3-1428-4278-9C175619E8DA}"/>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2" name="Slide Number Placeholder 1">
            <a:extLst>
              <a:ext uri="{FF2B5EF4-FFF2-40B4-BE49-F238E27FC236}">
                <a16:creationId xmlns:a16="http://schemas.microsoft.com/office/drawing/2014/main" id="{54659514-54CC-D3E2-1D6F-67F755367AD3}"/>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Tree>
    <p:extLst>
      <p:ext uri="{BB962C8B-B14F-4D97-AF65-F5344CB8AC3E}">
        <p14:creationId xmlns:p14="http://schemas.microsoft.com/office/powerpoint/2010/main" val="1277977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3D0FCE-EEF8-C8A6-2642-B0CC88959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82000"/>
                  </a:schemeClr>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3141281492"/>
      </p:ext>
    </p:extLst>
  </p:cSld>
  <p:clrMap bg1="dk1" tx1="lt1" bg2="dk2"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87DF9B-16FF-A2C9-B52F-7C44191D6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rgbClr val="92D050"/>
                </a:solidFill>
              </a:defRPr>
            </a:lvl1pPr>
          </a:lstStyle>
          <a:p>
            <a:fld id="{6B527233-A2CE-864B-B95D-C4AF5D678422}" type="slidenum">
              <a:rPr lang="en-US" smtClean="0"/>
              <a:pPr/>
              <a:t>‹#›</a:t>
            </a:fld>
            <a:endParaRPr lang="en-US" sz="1800"/>
          </a:p>
        </p:txBody>
      </p:sp>
    </p:spTree>
    <p:extLst>
      <p:ext uri="{BB962C8B-B14F-4D97-AF65-F5344CB8AC3E}">
        <p14:creationId xmlns:p14="http://schemas.microsoft.com/office/powerpoint/2010/main" val="4131955729"/>
      </p:ext>
    </p:extLst>
  </p:cSld>
  <p:clrMap bg1="dk1" tx1="lt1" bg2="dk2" tx2="lt2" accent1="accent1" accent2="accent2" accent3="accent3" accent4="accent4" accent5="accent5" accent6="accent6" hlink="hlink" folHlink="folHlink"/>
  <p:sldLayoutIdLst>
    <p:sldLayoutId id="2147484040" r:id="rId1"/>
    <p:sldLayoutId id="2147484042" r:id="rId2"/>
    <p:sldLayoutId id="2147484039" r:id="rId3"/>
    <p:sldLayoutId id="214748404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3194AB-0D81-D835-E22D-08BB07A01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rgbClr val="92D050"/>
                </a:solidFill>
              </a:defRPr>
            </a:lvl1pPr>
          </a:lstStyle>
          <a:p>
            <a:fld id="{9E154ED2-97F2-3644-993D-DC6B5351F617}" type="slidenum">
              <a:rPr lang="en-US" smtClean="0"/>
              <a:pPr/>
              <a:t>‹#›</a:t>
            </a:fld>
            <a:endParaRPr lang="en-US" sz="1800"/>
          </a:p>
        </p:txBody>
      </p:sp>
    </p:spTree>
    <p:extLst>
      <p:ext uri="{BB962C8B-B14F-4D97-AF65-F5344CB8AC3E}">
        <p14:creationId xmlns:p14="http://schemas.microsoft.com/office/powerpoint/2010/main" val="2280322685"/>
      </p:ext>
    </p:extLst>
  </p:cSld>
  <p:clrMap bg1="dk1" tx1="lt1" bg2="dk2" tx2="lt2" accent1="accent1" accent2="accent2" accent3="accent3" accent4="accent4" accent5="accent5" accent6="accent6" hlink="hlink" folHlink="folHlink"/>
  <p:sldLayoutIdLst>
    <p:sldLayoutId id="2147483975" r:id="rId1"/>
    <p:sldLayoutId id="2147483976" r:id="rId2"/>
    <p:sldLayoutId id="2147484027" r:id="rId3"/>
    <p:sldLayoutId id="2147483955" r:id="rId4"/>
    <p:sldLayoutId id="2147483953" r:id="rId5"/>
    <p:sldLayoutId id="2147484043" r:id="rId6"/>
    <p:sldLayoutId id="2147483964" r:id="rId7"/>
    <p:sldLayoutId id="2147483965" r:id="rId8"/>
    <p:sldLayoutId id="2147483966" r:id="rId9"/>
    <p:sldLayoutId id="2147484035" r:id="rId10"/>
    <p:sldLayoutId id="2147484044" r:id="rId11"/>
    <p:sldLayoutId id="214748404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5AE88-ECF3-DD65-603D-7363F8DAD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rgbClr val="92D050"/>
                </a:solidFill>
              </a:defRPr>
            </a:lvl1pPr>
          </a:lstStyle>
          <a:p>
            <a:fld id="{4D757B4C-67C3-C344-9E53-D386D045FB82}" type="slidenum">
              <a:rPr lang="en-US" smtClean="0"/>
              <a:pPr/>
              <a:t>‹#›</a:t>
            </a:fld>
            <a:endParaRPr lang="en-US" sz="1800"/>
          </a:p>
        </p:txBody>
      </p:sp>
    </p:spTree>
    <p:extLst>
      <p:ext uri="{BB962C8B-B14F-4D97-AF65-F5344CB8AC3E}">
        <p14:creationId xmlns:p14="http://schemas.microsoft.com/office/powerpoint/2010/main" val="3987322156"/>
      </p:ext>
    </p:extLst>
  </p:cSld>
  <p:clrMap bg1="dk1" tx1="lt1" bg2="dk2" tx2="lt2" accent1="accent1" accent2="accent2" accent3="accent3" accent4="accent4" accent5="accent5" accent6="accent6" hlink="hlink" folHlink="folHlink"/>
  <p:sldLayoutIdLst>
    <p:sldLayoutId id="2147484033" r:id="rId1"/>
    <p:sldLayoutId id="214748403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energy.ca.gov/funding-opportunities/solicitations"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analytics.cal-adapt.org/guidance/"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F1A9F-7B03-DCFD-0C73-12AC54EDAC50}"/>
              </a:ext>
            </a:extLst>
          </p:cNvPr>
          <p:cNvSpPr>
            <a:spLocks noGrp="1"/>
          </p:cNvSpPr>
          <p:nvPr>
            <p:ph type="title" idx="4294967295"/>
          </p:nvPr>
        </p:nvSpPr>
        <p:spPr>
          <a:xfrm>
            <a:off x="1828571" y="4865334"/>
            <a:ext cx="9534170" cy="447256"/>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mj-lt"/>
                <a:ea typeface="+mn-ea"/>
                <a:cs typeface="+mn-cs"/>
              </a:rPr>
              <a:t>Climate Data and Analysis Working Group</a:t>
            </a:r>
          </a:p>
        </p:txBody>
      </p:sp>
      <p:sp>
        <p:nvSpPr>
          <p:cNvPr id="3" name="Text Placeholder 2">
            <a:extLst>
              <a:ext uri="{FF2B5EF4-FFF2-40B4-BE49-F238E27FC236}">
                <a16:creationId xmlns:a16="http://schemas.microsoft.com/office/drawing/2014/main" id="{8EE97AC3-93D4-FC81-BCEA-34AEA69D07B4}"/>
              </a:ext>
            </a:extLst>
          </p:cNvPr>
          <p:cNvSpPr>
            <a:spLocks noGrp="1"/>
          </p:cNvSpPr>
          <p:nvPr>
            <p:ph type="body" sz="quarter" idx="12"/>
          </p:nvPr>
        </p:nvSpPr>
        <p:spPr/>
        <p:txBody>
          <a:bodyPr/>
          <a:lstStyle/>
          <a:p>
            <a:r>
              <a:rPr lang="en-US"/>
              <a:t>Meeting on Climate and Wildfire Workplan and Data Directions</a:t>
            </a:r>
          </a:p>
          <a:p>
            <a:r>
              <a:rPr lang="en-US" sz="1800"/>
              <a:t>Sustainability &amp; Health Unit, Energy Research &amp; Development Division</a:t>
            </a:r>
          </a:p>
        </p:txBody>
      </p:sp>
      <p:sp>
        <p:nvSpPr>
          <p:cNvPr id="4" name="Slide Number Placeholder 3">
            <a:extLst>
              <a:ext uri="{FF2B5EF4-FFF2-40B4-BE49-F238E27FC236}">
                <a16:creationId xmlns:a16="http://schemas.microsoft.com/office/drawing/2014/main" id="{439E4C67-C14E-8C1F-7FD2-AB9D1F11573D}"/>
              </a:ext>
            </a:extLst>
          </p:cNvPr>
          <p:cNvSpPr>
            <a:spLocks noGrp="1"/>
          </p:cNvSpPr>
          <p:nvPr>
            <p:ph type="sldNum" sz="quarter" idx="4"/>
          </p:nvPr>
        </p:nvSpPr>
        <p:spPr/>
        <p:txBody>
          <a:bodyPr/>
          <a:lstStyle/>
          <a:p>
            <a:fld id="{0C7BF778-8021-814D-B4C3-667E155DC762}" type="slidenum">
              <a:rPr lang="en-US" smtClean="0"/>
              <a:pPr/>
              <a:t>1</a:t>
            </a:fld>
            <a:endParaRPr lang="en-US" sz="1800"/>
          </a:p>
        </p:txBody>
      </p:sp>
    </p:spTree>
    <p:extLst>
      <p:ext uri="{BB962C8B-B14F-4D97-AF65-F5344CB8AC3E}">
        <p14:creationId xmlns:p14="http://schemas.microsoft.com/office/powerpoint/2010/main" val="200146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97AE-3EEA-3AE7-EB44-0974CF4F6793}"/>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EF121E7-3EFD-EC7C-184C-D69FF4D3C6BB}"/>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Challenges and knowledge gaps</a:t>
            </a:r>
          </a:p>
        </p:txBody>
      </p:sp>
      <p:sp>
        <p:nvSpPr>
          <p:cNvPr id="2" name="Text Placeholder 3">
            <a:extLst>
              <a:ext uri="{FF2B5EF4-FFF2-40B4-BE49-F238E27FC236}">
                <a16:creationId xmlns:a16="http://schemas.microsoft.com/office/drawing/2014/main" id="{8F265D1B-58E6-9E5A-7763-5DB49685B7E8}"/>
              </a:ext>
            </a:extLst>
          </p:cNvPr>
          <p:cNvSpPr>
            <a:spLocks noGrp="1"/>
          </p:cNvSpPr>
          <p:nvPr>
            <p:ph type="body" sz="quarter" idx="11"/>
          </p:nvPr>
        </p:nvSpPr>
        <p:spPr>
          <a:xfrm>
            <a:off x="1550392" y="699371"/>
            <a:ext cx="10032008" cy="443975"/>
          </a:xfrm>
        </p:spPr>
        <p:txBody>
          <a:bodyPr/>
          <a:lstStyle/>
          <a:p>
            <a:pPr>
              <a:lnSpc>
                <a:spcPct val="100000"/>
              </a:lnSpc>
            </a:pPr>
            <a:r>
              <a:rPr lang="en-US" sz="2000">
                <a:solidFill>
                  <a:srgbClr val="00B0F0"/>
                </a:solidFill>
              </a:rPr>
              <a:t>Please keep these in mind as we discuss how to move forward…</a:t>
            </a:r>
          </a:p>
        </p:txBody>
      </p:sp>
      <p:sp>
        <p:nvSpPr>
          <p:cNvPr id="7" name="Content Placeholder 6">
            <a:extLst>
              <a:ext uri="{FF2B5EF4-FFF2-40B4-BE49-F238E27FC236}">
                <a16:creationId xmlns:a16="http://schemas.microsoft.com/office/drawing/2014/main" id="{3EFEEE82-BA1A-B8BF-9BBF-F3A2F550D285}"/>
              </a:ext>
            </a:extLst>
          </p:cNvPr>
          <p:cNvSpPr>
            <a:spLocks noGrp="1"/>
          </p:cNvSpPr>
          <p:nvPr>
            <p:ph sz="quarter" idx="12"/>
          </p:nvPr>
        </p:nvSpPr>
        <p:spPr/>
        <p:txBody>
          <a:bodyPr lIns="91440" tIns="45720" rIns="91440" bIns="45720" anchor="t"/>
          <a:lstStyle/>
          <a:p>
            <a:pPr marL="457200" indent="-457200">
              <a:lnSpc>
                <a:spcPct val="100000"/>
              </a:lnSpc>
              <a:spcBef>
                <a:spcPts val="600"/>
              </a:spcBef>
              <a:buFont typeface="+mj-lt"/>
              <a:buAutoNum type="arabicPeriod"/>
            </a:pPr>
            <a:r>
              <a:rPr lang="en-US" sz="2000" b="1"/>
              <a:t>Empirical grounding</a:t>
            </a:r>
            <a:r>
              <a:rPr lang="en-US" sz="2000"/>
              <a:t>: missing a strong observational basis for key variables</a:t>
            </a:r>
          </a:p>
          <a:p>
            <a:pPr marL="457200" lvl="1" indent="0">
              <a:lnSpc>
                <a:spcPct val="100000"/>
              </a:lnSpc>
              <a:spcBef>
                <a:spcPts val="600"/>
              </a:spcBef>
              <a:buNone/>
            </a:pPr>
            <a:r>
              <a:rPr lang="en-US" sz="1800" b="1" i="1">
                <a:solidFill>
                  <a:schemeClr val="accent2">
                    <a:lumMod val="75000"/>
                  </a:schemeClr>
                </a:solidFill>
              </a:rPr>
              <a:t>Examples</a:t>
            </a:r>
            <a:r>
              <a:rPr lang="en-US" sz="1800" b="1">
                <a:solidFill>
                  <a:schemeClr val="accent2">
                    <a:lumMod val="75000"/>
                  </a:schemeClr>
                </a:solidFill>
              </a:rPr>
              <a:t>: </a:t>
            </a:r>
            <a:r>
              <a:rPr lang="en-US" sz="1800">
                <a:solidFill>
                  <a:schemeClr val="accent2">
                    <a:lumMod val="75000"/>
                  </a:schemeClr>
                </a:solidFill>
              </a:rPr>
              <a:t>hub-height wind, wind gusts, time-resolved photovoltaic relevant solar, …</a:t>
            </a:r>
          </a:p>
          <a:p>
            <a:pPr marL="457200" indent="-457200">
              <a:lnSpc>
                <a:spcPct val="100000"/>
              </a:lnSpc>
              <a:spcBef>
                <a:spcPts val="600"/>
              </a:spcBef>
              <a:buFont typeface="+mj-lt"/>
              <a:buAutoNum type="arabicPeriod"/>
            </a:pPr>
            <a:r>
              <a:rPr lang="en-US" sz="2000" b="1"/>
              <a:t>Validation</a:t>
            </a:r>
            <a:r>
              <a:rPr lang="en-US" sz="2000"/>
              <a:t>: regional, multi-decadal v. sub-daily, “point” location</a:t>
            </a:r>
          </a:p>
          <a:p>
            <a:pPr marL="457200" lvl="1" indent="0">
              <a:lnSpc>
                <a:spcPct val="100000"/>
              </a:lnSpc>
              <a:spcBef>
                <a:spcPts val="600"/>
              </a:spcBef>
              <a:buNone/>
            </a:pPr>
            <a:r>
              <a:rPr lang="en-US" sz="1800" b="1" i="1">
                <a:solidFill>
                  <a:schemeClr val="accent2">
                    <a:lumMod val="75000"/>
                  </a:schemeClr>
                </a:solidFill>
              </a:rPr>
              <a:t>Example</a:t>
            </a:r>
            <a:r>
              <a:rPr lang="en-US" sz="1800" b="1">
                <a:solidFill>
                  <a:schemeClr val="accent2">
                    <a:lumMod val="75000"/>
                  </a:schemeClr>
                </a:solidFill>
              </a:rPr>
              <a:t>: </a:t>
            </a:r>
            <a:r>
              <a:rPr lang="en-US" sz="1800">
                <a:solidFill>
                  <a:schemeClr val="accent2">
                    <a:lumMod val="75000"/>
                  </a:schemeClr>
                </a:solidFill>
              </a:rPr>
              <a:t>rooftop solar generation during critical evening hours in coastal population center</a:t>
            </a:r>
          </a:p>
          <a:p>
            <a:pPr marL="457200" indent="-457200">
              <a:lnSpc>
                <a:spcPct val="100000"/>
              </a:lnSpc>
              <a:spcBef>
                <a:spcPts val="600"/>
              </a:spcBef>
              <a:buFont typeface="+mj-lt"/>
              <a:buAutoNum type="arabicPeriod"/>
            </a:pPr>
            <a:r>
              <a:rPr lang="en-US" sz="2000" b="1"/>
              <a:t>Demonstration phase</a:t>
            </a:r>
            <a:r>
              <a:rPr lang="en-US" sz="2000"/>
              <a:t>:</a:t>
            </a:r>
            <a:r>
              <a:rPr lang="en-US" sz="2000" b="1"/>
              <a:t> </a:t>
            </a:r>
            <a:r>
              <a:rPr lang="en-US" sz="2000"/>
              <a:t>translation prior to integration in rapid planning &amp; regulatory workflows</a:t>
            </a:r>
          </a:p>
          <a:p>
            <a:pPr marL="457200" lvl="1" indent="0">
              <a:lnSpc>
                <a:spcPct val="100000"/>
              </a:lnSpc>
              <a:spcBef>
                <a:spcPts val="600"/>
              </a:spcBef>
              <a:buNone/>
            </a:pPr>
            <a:r>
              <a:rPr lang="en-US" sz="1800" b="1" i="1">
                <a:solidFill>
                  <a:schemeClr val="accent2">
                    <a:lumMod val="75000"/>
                  </a:schemeClr>
                </a:solidFill>
              </a:rPr>
              <a:t>Example</a:t>
            </a:r>
            <a:r>
              <a:rPr lang="en-US" sz="1800">
                <a:solidFill>
                  <a:schemeClr val="accent2">
                    <a:lumMod val="75000"/>
                  </a:schemeClr>
                </a:solidFill>
              </a:rPr>
              <a:t>: annual/biannual cycles of demand forecast, integrated resource planning</a:t>
            </a:r>
          </a:p>
          <a:p>
            <a:pPr marL="457200" indent="-457200">
              <a:lnSpc>
                <a:spcPct val="100000"/>
              </a:lnSpc>
              <a:spcBef>
                <a:spcPts val="600"/>
              </a:spcBef>
              <a:buFont typeface="+mj-lt"/>
              <a:buAutoNum type="arabicPeriod"/>
            </a:pPr>
            <a:r>
              <a:rPr lang="en-US" sz="2000" b="1"/>
              <a:t>Discontinuities </a:t>
            </a:r>
            <a:r>
              <a:rPr lang="en-US" sz="2000"/>
              <a:t>with policy implications: “new” data can introduce perplexing results</a:t>
            </a:r>
          </a:p>
          <a:p>
            <a:pPr marL="457200" lvl="1" indent="0">
              <a:lnSpc>
                <a:spcPct val="100000"/>
              </a:lnSpc>
              <a:spcBef>
                <a:spcPts val="600"/>
              </a:spcBef>
              <a:buNone/>
            </a:pPr>
            <a:r>
              <a:rPr lang="en-US" sz="1800" b="1" i="1">
                <a:solidFill>
                  <a:schemeClr val="accent2">
                    <a:lumMod val="75000"/>
                  </a:schemeClr>
                </a:solidFill>
              </a:rPr>
              <a:t>Example</a:t>
            </a:r>
            <a:r>
              <a:rPr lang="en-US" sz="1800">
                <a:solidFill>
                  <a:schemeClr val="accent2">
                    <a:lumMod val="75000"/>
                  </a:schemeClr>
                </a:solidFill>
              </a:rPr>
              <a:t>: demand forecast, building code</a:t>
            </a:r>
          </a:p>
          <a:p>
            <a:pPr marL="457200" indent="-457200">
              <a:lnSpc>
                <a:spcPct val="100000"/>
              </a:lnSpc>
              <a:spcBef>
                <a:spcPts val="600"/>
              </a:spcBef>
              <a:buFont typeface="+mj-lt"/>
              <a:buAutoNum type="arabicPeriod"/>
            </a:pPr>
            <a:r>
              <a:rPr lang="en-US" sz="2000" b="1"/>
              <a:t>Continuous updates</a:t>
            </a:r>
            <a:r>
              <a:rPr lang="en-US" sz="2000"/>
              <a:t> needed to ensure capture of most recent observations</a:t>
            </a:r>
          </a:p>
          <a:p>
            <a:pPr marL="457200" lvl="1" indent="0">
              <a:lnSpc>
                <a:spcPct val="100000"/>
              </a:lnSpc>
              <a:spcBef>
                <a:spcPts val="600"/>
              </a:spcBef>
              <a:buNone/>
            </a:pPr>
            <a:r>
              <a:rPr lang="en-US" sz="1800" b="1" i="1">
                <a:solidFill>
                  <a:schemeClr val="accent2">
                    <a:lumMod val="75000"/>
                  </a:schemeClr>
                </a:solidFill>
              </a:rPr>
              <a:t>Example</a:t>
            </a:r>
            <a:r>
              <a:rPr lang="en-US" sz="1800">
                <a:solidFill>
                  <a:schemeClr val="accent2">
                    <a:lumMod val="75000"/>
                  </a:schemeClr>
                </a:solidFill>
              </a:rPr>
              <a:t>: planning processes with annual cycles need up-to-date historical grounding</a:t>
            </a:r>
          </a:p>
          <a:p>
            <a:pPr marL="457200" indent="-457200">
              <a:lnSpc>
                <a:spcPct val="100000"/>
              </a:lnSpc>
              <a:spcBef>
                <a:spcPts val="600"/>
              </a:spcBef>
              <a:buFont typeface="+mj-lt"/>
              <a:buAutoNum type="arabicPeriod"/>
            </a:pPr>
            <a:r>
              <a:rPr lang="en-US" sz="2000" b="1"/>
              <a:t>Data availability </a:t>
            </a:r>
            <a:r>
              <a:rPr lang="en-US" sz="2000"/>
              <a:t>amid federal cutbacks and private sector paywalls</a:t>
            </a:r>
          </a:p>
          <a:p>
            <a:pPr marL="457200" lvl="1" indent="0">
              <a:lnSpc>
                <a:spcPct val="100000"/>
              </a:lnSpc>
              <a:spcBef>
                <a:spcPts val="600"/>
              </a:spcBef>
              <a:buNone/>
            </a:pPr>
            <a:r>
              <a:rPr lang="en-US" sz="1800" b="1" i="1">
                <a:solidFill>
                  <a:schemeClr val="accent2">
                    <a:lumMod val="75000"/>
                  </a:schemeClr>
                </a:solidFill>
              </a:rPr>
              <a:t>Examples</a:t>
            </a:r>
            <a:r>
              <a:rPr lang="en-US" sz="1800">
                <a:solidFill>
                  <a:schemeClr val="accent2">
                    <a:lumMod val="75000"/>
                  </a:schemeClr>
                </a:solidFill>
              </a:rPr>
              <a:t>: availability of supercomputers, IOU weather station data paywalls</a:t>
            </a:r>
          </a:p>
          <a:p>
            <a:pPr marL="457200" indent="-457200">
              <a:lnSpc>
                <a:spcPct val="100000"/>
              </a:lnSpc>
              <a:spcBef>
                <a:spcPts val="600"/>
              </a:spcBef>
              <a:buFont typeface="+mj-lt"/>
              <a:buAutoNum type="arabicPeriod"/>
            </a:pPr>
            <a:r>
              <a:rPr lang="en-US" sz="2000" b="1"/>
              <a:t>Development &amp; integration of new frameworks </a:t>
            </a:r>
            <a:r>
              <a:rPr lang="en-US" sz="2000"/>
              <a:t>for modeling, analysis, planning, &amp; policy </a:t>
            </a:r>
          </a:p>
          <a:p>
            <a:pPr marL="800100" lvl="1" indent="-342900">
              <a:lnSpc>
                <a:spcPct val="100000"/>
              </a:lnSpc>
            </a:pPr>
            <a:endParaRPr lang="en-US" sz="1800">
              <a:solidFill>
                <a:schemeClr val="accent2">
                  <a:lumMod val="75000"/>
                </a:schemeClr>
              </a:solidFill>
            </a:endParaRPr>
          </a:p>
          <a:p>
            <a:pPr marL="0" indent="0">
              <a:lnSpc>
                <a:spcPct val="100000"/>
              </a:lnSpc>
              <a:buNone/>
            </a:pPr>
            <a:endParaRPr lang="en-US" sz="1800">
              <a:solidFill>
                <a:schemeClr val="accent2">
                  <a:lumMod val="75000"/>
                </a:schemeClr>
              </a:solidFill>
            </a:endParaRPr>
          </a:p>
          <a:p>
            <a:pPr marL="0" indent="0">
              <a:lnSpc>
                <a:spcPct val="100000"/>
              </a:lnSpc>
              <a:buNone/>
            </a:pPr>
            <a:endParaRPr lang="en-US" sz="2000"/>
          </a:p>
        </p:txBody>
      </p:sp>
      <p:sp>
        <p:nvSpPr>
          <p:cNvPr id="5" name="Slide Number Placeholder 4">
            <a:extLst>
              <a:ext uri="{FF2B5EF4-FFF2-40B4-BE49-F238E27FC236}">
                <a16:creationId xmlns:a16="http://schemas.microsoft.com/office/drawing/2014/main" id="{EC74E5DB-E212-65F3-9515-464D42617044}"/>
              </a:ext>
            </a:extLst>
          </p:cNvPr>
          <p:cNvSpPr>
            <a:spLocks noGrp="1"/>
          </p:cNvSpPr>
          <p:nvPr>
            <p:ph type="sldNum" sz="quarter" idx="4"/>
          </p:nvPr>
        </p:nvSpPr>
        <p:spPr/>
        <p:txBody>
          <a:bodyPr/>
          <a:lstStyle/>
          <a:p>
            <a:fld id="{0C7BF778-8021-814D-B4C3-667E155DC762}" type="slidenum">
              <a:rPr lang="en-US" smtClean="0"/>
              <a:pPr/>
              <a:t>10</a:t>
            </a:fld>
            <a:endParaRPr lang="en-US" sz="1800"/>
          </a:p>
        </p:txBody>
      </p:sp>
    </p:spTree>
    <p:extLst>
      <p:ext uri="{BB962C8B-B14F-4D97-AF65-F5344CB8AC3E}">
        <p14:creationId xmlns:p14="http://schemas.microsoft.com/office/powerpoint/2010/main" val="262134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B712A-4ADD-8FCA-5D59-F64294F5B5C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C728D11-EECA-A817-A2DB-ECBB10D086D0}"/>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4071"/>
                </a:solidFill>
                <a:effectLst/>
                <a:uLnTx/>
                <a:uFillTx/>
                <a:latin typeface="+mj-lt"/>
                <a:ea typeface="+mn-ea"/>
                <a:cs typeface="+mn-cs"/>
              </a:rPr>
              <a:t>Informing CEC’s investments in energy-related climate research</a:t>
            </a:r>
          </a:p>
        </p:txBody>
      </p:sp>
      <p:sp>
        <p:nvSpPr>
          <p:cNvPr id="9" name="Text Placeholder 3">
            <a:extLst>
              <a:ext uri="{FF2B5EF4-FFF2-40B4-BE49-F238E27FC236}">
                <a16:creationId xmlns:a16="http://schemas.microsoft.com/office/drawing/2014/main" id="{BDB1ACD6-FD8C-A590-DD01-307C14211F95}"/>
              </a:ext>
            </a:extLst>
          </p:cNvPr>
          <p:cNvSpPr>
            <a:spLocks noGrp="1"/>
          </p:cNvSpPr>
          <p:nvPr>
            <p:ph type="body" sz="quarter" idx="11"/>
          </p:nvPr>
        </p:nvSpPr>
        <p:spPr>
          <a:xfrm>
            <a:off x="1550392" y="699371"/>
            <a:ext cx="10032008" cy="443975"/>
          </a:xfrm>
        </p:spPr>
        <p:txBody>
          <a:bodyPr wrap="none" lIns="91440" tIns="182880" rIns="91440" bIns="91440" anchor="t"/>
          <a:lstStyle/>
          <a:p>
            <a:r>
              <a:rPr lang="en-US" sz="2000">
                <a:solidFill>
                  <a:srgbClr val="00B0F0"/>
                </a:solidFill>
              </a:rPr>
              <a:t>Discussion Questions</a:t>
            </a:r>
          </a:p>
        </p:txBody>
      </p:sp>
      <p:sp>
        <p:nvSpPr>
          <p:cNvPr id="7" name="Content Placeholder 6">
            <a:extLst>
              <a:ext uri="{FF2B5EF4-FFF2-40B4-BE49-F238E27FC236}">
                <a16:creationId xmlns:a16="http://schemas.microsoft.com/office/drawing/2014/main" id="{DBB8EEF2-87FD-03D4-C59B-9530F680FAAA}"/>
              </a:ext>
            </a:extLst>
          </p:cNvPr>
          <p:cNvSpPr>
            <a:spLocks noGrp="1"/>
          </p:cNvSpPr>
          <p:nvPr>
            <p:ph sz="quarter" idx="12"/>
          </p:nvPr>
        </p:nvSpPr>
        <p:spPr/>
        <p:txBody>
          <a:bodyPr lIns="91440" tIns="45720" rIns="91440" bIns="45720" anchor="t"/>
          <a:lstStyle/>
          <a:p>
            <a:pPr marL="0" indent="0">
              <a:lnSpc>
                <a:spcPct val="100000"/>
              </a:lnSpc>
              <a:spcBef>
                <a:spcPts val="500"/>
              </a:spcBef>
              <a:buNone/>
            </a:pPr>
            <a:r>
              <a:rPr lang="en-US" sz="1800" b="1" u="sng"/>
              <a:t>Data Products</a:t>
            </a:r>
          </a:p>
          <a:p>
            <a:pPr marL="0" indent="0">
              <a:lnSpc>
                <a:spcPct val="100000"/>
              </a:lnSpc>
              <a:spcBef>
                <a:spcPts val="500"/>
              </a:spcBef>
              <a:buNone/>
            </a:pPr>
            <a:r>
              <a:rPr lang="en-US" sz="1800"/>
              <a:t>1. How to balance </a:t>
            </a:r>
            <a:r>
              <a:rPr lang="en-US" sz="1800" b="1"/>
              <a:t>analysis &amp; integration of </a:t>
            </a:r>
            <a:r>
              <a:rPr lang="en-US" sz="1800" b="1" i="1"/>
              <a:t>existing</a:t>
            </a:r>
            <a:r>
              <a:rPr lang="en-US" sz="1800" b="1"/>
              <a:t> data </a:t>
            </a:r>
            <a:r>
              <a:rPr lang="en-US" sz="1800"/>
              <a:t>v. </a:t>
            </a:r>
            <a:r>
              <a:rPr lang="en-US" sz="1800" b="1"/>
              <a:t>generation of new data </a:t>
            </a:r>
            <a:r>
              <a:rPr lang="en-US" sz="1800"/>
              <a:t>products?</a:t>
            </a:r>
          </a:p>
          <a:p>
            <a:pPr marL="0" indent="0">
              <a:lnSpc>
                <a:spcPct val="100000"/>
              </a:lnSpc>
              <a:spcBef>
                <a:spcPts val="500"/>
              </a:spcBef>
              <a:buNone/>
            </a:pPr>
            <a:r>
              <a:rPr lang="en-US" sz="1800"/>
              <a:t>2. On </a:t>
            </a:r>
            <a:r>
              <a:rPr lang="en-US" sz="1800" b="1" i="1"/>
              <a:t>new</a:t>
            </a:r>
            <a:r>
              <a:rPr lang="en-US" sz="1800" b="1"/>
              <a:t> </a:t>
            </a:r>
            <a:r>
              <a:rPr lang="en-US" sz="1800"/>
              <a:t>data development: how should prioritize </a:t>
            </a:r>
            <a:r>
              <a:rPr lang="en-US" sz="1800" b="1"/>
              <a:t>comprehensive gridded downscaling</a:t>
            </a:r>
            <a:r>
              <a:rPr lang="en-US" sz="1800"/>
              <a:t> of CMIP7 global projections v. needs for </a:t>
            </a:r>
            <a:r>
              <a:rPr lang="en-US" sz="1800" b="1"/>
              <a:t>data products better suited to shorter </a:t>
            </a:r>
            <a:r>
              <a:rPr lang="en-US" sz="1800" i="1"/>
              <a:t>(ca. 3-15 years) </a:t>
            </a:r>
            <a:r>
              <a:rPr lang="en-US" sz="1800" b="1"/>
              <a:t>time horizons, sub-daily perspective, </a:t>
            </a:r>
            <a:r>
              <a:rPr lang="en-US" sz="1800"/>
              <a:t>and/or </a:t>
            </a:r>
            <a:r>
              <a:rPr lang="en-US" sz="1800" b="1"/>
              <a:t>highly local representation</a:t>
            </a:r>
            <a:r>
              <a:rPr lang="en-US" sz="1800"/>
              <a:t>? </a:t>
            </a:r>
          </a:p>
          <a:p>
            <a:pPr lvl="1">
              <a:lnSpc>
                <a:spcPct val="100000"/>
              </a:lnSpc>
            </a:pPr>
            <a:r>
              <a:rPr lang="en-US" sz="1600"/>
              <a:t>Possibilities for </a:t>
            </a:r>
            <a:r>
              <a:rPr lang="en-US" sz="1600" b="1"/>
              <a:t>internally consistent, variable resolution </a:t>
            </a:r>
            <a:r>
              <a:rPr lang="en-US" sz="1600"/>
              <a:t>datasets?</a:t>
            </a:r>
          </a:p>
          <a:p>
            <a:pPr marL="0" indent="0">
              <a:lnSpc>
                <a:spcPct val="100000"/>
              </a:lnSpc>
              <a:spcBef>
                <a:spcPts val="500"/>
              </a:spcBef>
              <a:buNone/>
            </a:pPr>
            <a:r>
              <a:rPr lang="en-US" sz="1800"/>
              <a:t>3. What </a:t>
            </a:r>
            <a:r>
              <a:rPr lang="en-US" sz="1800" b="1"/>
              <a:t>variables</a:t>
            </a:r>
            <a:r>
              <a:rPr lang="en-US" sz="1800"/>
              <a:t>, </a:t>
            </a:r>
            <a:r>
              <a:rPr lang="en-US" sz="1800" b="1"/>
              <a:t>time horizons</a:t>
            </a:r>
            <a:r>
              <a:rPr lang="en-US" sz="1800"/>
              <a:t>, and </a:t>
            </a:r>
            <a:r>
              <a:rPr lang="en-US" sz="1800" b="1"/>
              <a:t>resolutions</a:t>
            </a:r>
            <a:r>
              <a:rPr lang="en-US" sz="1800"/>
              <a:t> (</a:t>
            </a:r>
            <a:r>
              <a:rPr lang="en-US" sz="1800" i="1"/>
              <a:t>temporal and spatial</a:t>
            </a:r>
            <a:r>
              <a:rPr lang="en-US" sz="1800"/>
              <a:t>) are most needed?</a:t>
            </a:r>
          </a:p>
          <a:p>
            <a:pPr marL="0" indent="0">
              <a:lnSpc>
                <a:spcPct val="100000"/>
              </a:lnSpc>
              <a:spcBef>
                <a:spcPts val="500"/>
              </a:spcBef>
              <a:spcAft>
                <a:spcPts val="1200"/>
              </a:spcAft>
              <a:buNone/>
            </a:pPr>
            <a:r>
              <a:rPr lang="en-US" sz="1800"/>
              <a:t>4. How to </a:t>
            </a:r>
            <a:r>
              <a:rPr lang="en-US" sz="1800" b="1"/>
              <a:t>design data products congruent with existing processes </a:t>
            </a:r>
            <a:r>
              <a:rPr lang="en-US" sz="1800"/>
              <a:t>e.g., annual workflows?</a:t>
            </a:r>
            <a:endParaRPr lang="en-US" sz="1800" u="sng"/>
          </a:p>
          <a:p>
            <a:pPr marL="0" indent="0">
              <a:lnSpc>
                <a:spcPct val="100000"/>
              </a:lnSpc>
              <a:spcBef>
                <a:spcPts val="500"/>
              </a:spcBef>
              <a:buNone/>
            </a:pPr>
            <a:r>
              <a:rPr lang="en-US" sz="1800" b="1" u="sng">
                <a:solidFill>
                  <a:schemeClr val="accent3">
                    <a:lumMod val="50000"/>
                  </a:schemeClr>
                </a:solidFill>
              </a:rPr>
              <a:t>Data Applications and Other Questions</a:t>
            </a:r>
          </a:p>
          <a:p>
            <a:pPr marL="0" indent="0">
              <a:lnSpc>
                <a:spcPct val="100000"/>
              </a:lnSpc>
              <a:spcBef>
                <a:spcPts val="500"/>
              </a:spcBef>
              <a:buNone/>
            </a:pPr>
            <a:r>
              <a:rPr lang="en-US" sz="1800">
                <a:solidFill>
                  <a:schemeClr val="accent3">
                    <a:lumMod val="50000"/>
                  </a:schemeClr>
                </a:solidFill>
              </a:rPr>
              <a:t>5. What planning, modeling, or regulatory processes are priorities for </a:t>
            </a:r>
            <a:r>
              <a:rPr lang="en-US" sz="1800" b="1">
                <a:solidFill>
                  <a:schemeClr val="accent3">
                    <a:lumMod val="50000"/>
                  </a:schemeClr>
                </a:solidFill>
              </a:rPr>
              <a:t>public interest </a:t>
            </a:r>
            <a:r>
              <a:rPr lang="en-US" sz="1800">
                <a:solidFill>
                  <a:schemeClr val="accent3">
                    <a:lumMod val="50000"/>
                  </a:schemeClr>
                </a:solidFill>
              </a:rPr>
              <a:t>research?</a:t>
            </a:r>
          </a:p>
          <a:p>
            <a:pPr marL="0" indent="0">
              <a:lnSpc>
                <a:spcPct val="100000"/>
              </a:lnSpc>
              <a:spcBef>
                <a:spcPts val="500"/>
              </a:spcBef>
              <a:buNone/>
            </a:pPr>
            <a:r>
              <a:rPr lang="en-US" sz="1800">
                <a:solidFill>
                  <a:schemeClr val="accent3">
                    <a:lumMod val="50000"/>
                  </a:schemeClr>
                </a:solidFill>
              </a:rPr>
              <a:t>6.How might we appropriately resource a </a:t>
            </a:r>
            <a:r>
              <a:rPr lang="en-US" sz="1800" b="1">
                <a:solidFill>
                  <a:schemeClr val="accent3">
                    <a:lumMod val="50000"/>
                  </a:schemeClr>
                </a:solidFill>
              </a:rPr>
              <a:t>demonstration phase </a:t>
            </a:r>
            <a:r>
              <a:rPr lang="en-US" sz="1800">
                <a:solidFill>
                  <a:schemeClr val="accent3">
                    <a:lumMod val="50000"/>
                  </a:schemeClr>
                </a:solidFill>
              </a:rPr>
              <a:t>to assess new models as they’re integrated into energy sector </a:t>
            </a:r>
            <a:r>
              <a:rPr lang="en-US" sz="1800" b="1">
                <a:solidFill>
                  <a:schemeClr val="accent3">
                    <a:lumMod val="50000"/>
                  </a:schemeClr>
                </a:solidFill>
              </a:rPr>
              <a:t>planning and policies</a:t>
            </a:r>
            <a:r>
              <a:rPr lang="en-US" sz="1800">
                <a:solidFill>
                  <a:schemeClr val="accent3">
                    <a:lumMod val="50000"/>
                  </a:schemeClr>
                </a:solidFill>
              </a:rPr>
              <a:t>? </a:t>
            </a:r>
          </a:p>
          <a:p>
            <a:pPr marL="0" indent="0">
              <a:lnSpc>
                <a:spcPct val="100000"/>
              </a:lnSpc>
              <a:spcBef>
                <a:spcPts val="500"/>
              </a:spcBef>
              <a:buNone/>
            </a:pPr>
            <a:r>
              <a:rPr lang="en-US" sz="1800">
                <a:solidFill>
                  <a:schemeClr val="accent3">
                    <a:lumMod val="50000"/>
                  </a:schemeClr>
                </a:solidFill>
              </a:rPr>
              <a:t>7. How might California-focused research cope with “new” </a:t>
            </a:r>
            <a:r>
              <a:rPr lang="en-US" sz="1800" b="1">
                <a:solidFill>
                  <a:schemeClr val="accent3">
                    <a:lumMod val="50000"/>
                  </a:schemeClr>
                </a:solidFill>
              </a:rPr>
              <a:t>challenges</a:t>
            </a:r>
            <a:r>
              <a:rPr lang="en-US" sz="1800">
                <a:solidFill>
                  <a:schemeClr val="accent3">
                    <a:lumMod val="50000"/>
                  </a:schemeClr>
                </a:solidFill>
              </a:rPr>
              <a:t> related to, e.g., retreat of federal partners vis-à-vis climate, data, etc.?</a:t>
            </a:r>
          </a:p>
          <a:p>
            <a:pPr marL="0" indent="0">
              <a:lnSpc>
                <a:spcPct val="100000"/>
              </a:lnSpc>
              <a:spcBef>
                <a:spcPts val="500"/>
              </a:spcBef>
              <a:buNone/>
            </a:pPr>
            <a:r>
              <a:rPr lang="en-US" sz="1800">
                <a:solidFill>
                  <a:schemeClr val="accent3">
                    <a:lumMod val="50000"/>
                  </a:schemeClr>
                </a:solidFill>
              </a:rPr>
              <a:t>8. Other research areas we haven’t broached? </a:t>
            </a:r>
          </a:p>
        </p:txBody>
      </p:sp>
      <p:sp>
        <p:nvSpPr>
          <p:cNvPr id="5" name="Slide Number Placeholder 4">
            <a:extLst>
              <a:ext uri="{FF2B5EF4-FFF2-40B4-BE49-F238E27FC236}">
                <a16:creationId xmlns:a16="http://schemas.microsoft.com/office/drawing/2014/main" id="{C4F258ED-90CF-0222-FBE8-31A4F4C5F7B9}"/>
              </a:ext>
            </a:extLst>
          </p:cNvPr>
          <p:cNvSpPr>
            <a:spLocks noGrp="1"/>
          </p:cNvSpPr>
          <p:nvPr>
            <p:ph type="sldNum" sz="quarter" idx="4"/>
          </p:nvPr>
        </p:nvSpPr>
        <p:spPr/>
        <p:txBody>
          <a:bodyPr/>
          <a:lstStyle/>
          <a:p>
            <a:fld id="{0C7BF778-8021-814D-B4C3-667E155DC762}" type="slidenum">
              <a:rPr lang="en-US" smtClean="0"/>
              <a:pPr/>
              <a:t>11</a:t>
            </a:fld>
            <a:endParaRPr lang="en-US" sz="1800"/>
          </a:p>
        </p:txBody>
      </p:sp>
    </p:spTree>
    <p:extLst>
      <p:ext uri="{BB962C8B-B14F-4D97-AF65-F5344CB8AC3E}">
        <p14:creationId xmlns:p14="http://schemas.microsoft.com/office/powerpoint/2010/main" val="111942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7F98-0D34-2EE3-DA40-871FCE7F6EFF}"/>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3E1B6F2-0C0B-329A-79F2-5F23A1B3C03B}"/>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CF0704D2-3D7F-F74C-91F8-8C6C2B3642F5}"/>
              </a:ext>
            </a:extLst>
          </p:cNvPr>
          <p:cNvSpPr>
            <a:spLocks noGrp="1"/>
          </p:cNvSpPr>
          <p:nvPr>
            <p:ph type="title" idx="4294967295"/>
          </p:nvPr>
        </p:nvSpPr>
        <p:spPr>
          <a:xfrm>
            <a:off x="4426934" y="3260513"/>
            <a:ext cx="3338132"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5-minute break</a:t>
            </a:r>
          </a:p>
        </p:txBody>
      </p:sp>
      <p:sp>
        <p:nvSpPr>
          <p:cNvPr id="5" name="Slide Number Placeholder 4">
            <a:extLst>
              <a:ext uri="{FF2B5EF4-FFF2-40B4-BE49-F238E27FC236}">
                <a16:creationId xmlns:a16="http://schemas.microsoft.com/office/drawing/2014/main" id="{6231E480-291F-677A-1C78-F50DA3D537C1}"/>
              </a:ext>
            </a:extLst>
          </p:cNvPr>
          <p:cNvSpPr>
            <a:spLocks noGrp="1"/>
          </p:cNvSpPr>
          <p:nvPr>
            <p:ph type="sldNum" sz="quarter" idx="4"/>
          </p:nvPr>
        </p:nvSpPr>
        <p:spPr/>
        <p:txBody>
          <a:bodyPr/>
          <a:lstStyle/>
          <a:p>
            <a:fld id="{0C7BF778-8021-814D-B4C3-667E155DC762}" type="slidenum">
              <a:rPr lang="en-US" smtClean="0"/>
              <a:pPr/>
              <a:t>12</a:t>
            </a:fld>
            <a:endParaRPr lang="en-US" sz="1800"/>
          </a:p>
        </p:txBody>
      </p:sp>
    </p:spTree>
    <p:extLst>
      <p:ext uri="{BB962C8B-B14F-4D97-AF65-F5344CB8AC3E}">
        <p14:creationId xmlns:p14="http://schemas.microsoft.com/office/powerpoint/2010/main" val="309070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094E97-87A8-0FF2-0EFB-0F5D5AD595E6}"/>
              </a:ext>
            </a:extLst>
          </p:cNvPr>
          <p:cNvSpPr>
            <a:spLocks noGrp="1"/>
          </p:cNvSpPr>
          <p:nvPr>
            <p:ph type="title" idx="4294967295"/>
          </p:nvPr>
        </p:nvSpPr>
        <p:spPr>
          <a:xfrm>
            <a:off x="1828571" y="4865334"/>
            <a:ext cx="9534170" cy="447256"/>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bg1"/>
                </a:solidFill>
                <a:effectLst/>
                <a:uLnTx/>
                <a:uFillTx/>
                <a:latin typeface="+mj-lt"/>
                <a:ea typeface="+mn-ea"/>
                <a:cs typeface="+mn-cs"/>
              </a:rPr>
              <a:t>Research to inform utility wildfire risk mitigation</a:t>
            </a:r>
          </a:p>
        </p:txBody>
      </p:sp>
      <p:sp>
        <p:nvSpPr>
          <p:cNvPr id="4" name="Text Placeholder 3">
            <a:extLst>
              <a:ext uri="{FF2B5EF4-FFF2-40B4-BE49-F238E27FC236}">
                <a16:creationId xmlns:a16="http://schemas.microsoft.com/office/drawing/2014/main" id="{6AA366BF-AD5F-B640-1EEC-68D5F1B3B96A}"/>
              </a:ext>
            </a:extLst>
          </p:cNvPr>
          <p:cNvSpPr>
            <a:spLocks noGrp="1"/>
          </p:cNvSpPr>
          <p:nvPr>
            <p:ph type="body" sz="quarter" idx="12"/>
          </p:nvPr>
        </p:nvSpPr>
        <p:spPr>
          <a:xfrm>
            <a:off x="1828571" y="5325060"/>
            <a:ext cx="9534170" cy="826813"/>
          </a:xfrm>
        </p:spPr>
        <p:txBody>
          <a:bodyPr wrap="none" lIns="91440" tIns="182880" rIns="91440" bIns="91440" anchor="t"/>
          <a:lstStyle/>
          <a:p>
            <a:r>
              <a:rPr lang="en-US"/>
              <a:t>Jill Horing, PhD</a:t>
            </a:r>
          </a:p>
        </p:txBody>
      </p:sp>
      <p:sp>
        <p:nvSpPr>
          <p:cNvPr id="5" name="Slide Number Placeholder 4">
            <a:extLst>
              <a:ext uri="{FF2B5EF4-FFF2-40B4-BE49-F238E27FC236}">
                <a16:creationId xmlns:a16="http://schemas.microsoft.com/office/drawing/2014/main" id="{FA3F87CB-FB98-A6F5-0122-4BC774B90833}"/>
              </a:ext>
            </a:extLst>
          </p:cNvPr>
          <p:cNvSpPr>
            <a:spLocks noGrp="1"/>
          </p:cNvSpPr>
          <p:nvPr>
            <p:ph type="sldNum" sz="quarter" idx="4"/>
          </p:nvPr>
        </p:nvSpPr>
        <p:spPr/>
        <p:txBody>
          <a:bodyPr/>
          <a:lstStyle/>
          <a:p>
            <a:fld id="{0C7BF778-8021-814D-B4C3-667E155DC762}" type="slidenum">
              <a:rPr lang="en-US" smtClean="0"/>
              <a:pPr/>
              <a:t>13</a:t>
            </a:fld>
            <a:endParaRPr lang="en-US" sz="1800"/>
          </a:p>
        </p:txBody>
      </p:sp>
      <p:pic>
        <p:nvPicPr>
          <p:cNvPr id="15" name="Picture Placeholder 14" descr="Burning forest and trees">
            <a:extLst>
              <a:ext uri="{FF2B5EF4-FFF2-40B4-BE49-F238E27FC236}">
                <a16:creationId xmlns:a16="http://schemas.microsoft.com/office/drawing/2014/main" id="{3EEC816F-9652-662D-13E1-C73038DD6EE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46716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B7D2-94E4-9339-6C13-398618CA9D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1DB815-BE00-C213-BB89-F5E855DEA289}"/>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CEC wildfire research portfolio</a:t>
            </a:r>
          </a:p>
        </p:txBody>
      </p:sp>
      <p:sp>
        <p:nvSpPr>
          <p:cNvPr id="4" name="Text Placeholder 3">
            <a:extLst>
              <a:ext uri="{FF2B5EF4-FFF2-40B4-BE49-F238E27FC236}">
                <a16:creationId xmlns:a16="http://schemas.microsoft.com/office/drawing/2014/main" id="{BEFEF49B-913A-940F-1466-E929AE29AFD8}"/>
              </a:ext>
            </a:extLst>
          </p:cNvPr>
          <p:cNvSpPr>
            <a:spLocks noGrp="1"/>
          </p:cNvSpPr>
          <p:nvPr>
            <p:ph type="body" sz="quarter" idx="11"/>
          </p:nvPr>
        </p:nvSpPr>
        <p:spPr/>
        <p:txBody>
          <a:bodyPr wrap="none" lIns="91440" tIns="182880" rIns="91440" bIns="91440" anchor="t"/>
          <a:lstStyle/>
          <a:p>
            <a:r>
              <a:rPr lang="en-US"/>
              <a:t>Near-completed grants</a:t>
            </a:r>
          </a:p>
        </p:txBody>
      </p:sp>
      <p:sp>
        <p:nvSpPr>
          <p:cNvPr id="7" name="Content Placeholder 6">
            <a:extLst>
              <a:ext uri="{FF2B5EF4-FFF2-40B4-BE49-F238E27FC236}">
                <a16:creationId xmlns:a16="http://schemas.microsoft.com/office/drawing/2014/main" id="{CE450E70-D779-A474-EB21-8C1F7D00BCDC}"/>
              </a:ext>
            </a:extLst>
          </p:cNvPr>
          <p:cNvSpPr>
            <a:spLocks noGrp="1"/>
          </p:cNvSpPr>
          <p:nvPr>
            <p:ph sz="quarter" idx="12"/>
          </p:nvPr>
        </p:nvSpPr>
        <p:spPr>
          <a:xfrm>
            <a:off x="609600" y="1343790"/>
            <a:ext cx="10972800" cy="5152866"/>
          </a:xfrm>
        </p:spPr>
        <p:txBody>
          <a:bodyPr lIns="91440" tIns="45720" rIns="91440" bIns="45720" anchor="t"/>
          <a:lstStyle/>
          <a:p>
            <a:pPr marL="0" indent="0">
              <a:lnSpc>
                <a:spcPct val="100000"/>
              </a:lnSpc>
              <a:buNone/>
            </a:pPr>
            <a:r>
              <a:rPr lang="en-US" sz="2000" b="1">
                <a:solidFill>
                  <a:schemeClr val="accent2"/>
                </a:solidFill>
              </a:rPr>
              <a:t>Pyregence Consortium (EPC-18-026) </a:t>
            </a:r>
          </a:p>
          <a:p>
            <a:pPr marL="0" indent="0">
              <a:lnSpc>
                <a:spcPct val="100000"/>
              </a:lnSpc>
              <a:buNone/>
            </a:pPr>
            <a:endParaRPr lang="en-US" sz="2000" b="1">
              <a:solidFill>
                <a:schemeClr val="accent2"/>
              </a:solidFill>
            </a:endParaRPr>
          </a:p>
          <a:p>
            <a:pPr marL="0" indent="0">
              <a:lnSpc>
                <a:spcPct val="100000"/>
              </a:lnSpc>
              <a:buNone/>
            </a:pPr>
            <a:endParaRPr lang="en-US" sz="2000" b="1">
              <a:solidFill>
                <a:schemeClr val="accent2"/>
              </a:solidFill>
            </a:endParaRPr>
          </a:p>
          <a:p>
            <a:pPr marL="0" indent="0">
              <a:lnSpc>
                <a:spcPct val="100000"/>
              </a:lnSpc>
              <a:buNone/>
            </a:pPr>
            <a:endParaRPr lang="en-US" sz="2000" b="1">
              <a:solidFill>
                <a:schemeClr val="accent2"/>
              </a:solidFill>
            </a:endParaRPr>
          </a:p>
          <a:p>
            <a:pPr lvl="1">
              <a:lnSpc>
                <a:spcPct val="100000"/>
              </a:lnSpc>
            </a:pPr>
            <a:endParaRPr lang="en-US" sz="2000"/>
          </a:p>
          <a:p>
            <a:pPr marL="0" indent="0">
              <a:lnSpc>
                <a:spcPct val="100000"/>
              </a:lnSpc>
              <a:buNone/>
            </a:pPr>
            <a:r>
              <a:rPr lang="en-US" sz="1800" b="1"/>
              <a:t>Key results</a:t>
            </a:r>
            <a:r>
              <a:rPr lang="en-US" sz="1800"/>
              <a:t> indicated</a:t>
            </a:r>
          </a:p>
          <a:p>
            <a:pPr>
              <a:lnSpc>
                <a:spcPct val="100000"/>
              </a:lnSpc>
              <a:buFont typeface="Arial" panose="02070309020205020404" pitchFamily="49" charset="0"/>
              <a:buChar char="•"/>
            </a:pPr>
            <a:r>
              <a:rPr lang="en-US" sz="1800"/>
              <a:t>Extreme weather is a dominant driver of California's most damaging wildfires</a:t>
            </a:r>
          </a:p>
          <a:p>
            <a:pPr>
              <a:lnSpc>
                <a:spcPct val="100000"/>
              </a:lnSpc>
              <a:buFont typeface="Arial" panose="02070309020205020404" pitchFamily="49" charset="0"/>
              <a:buChar char="•"/>
            </a:pPr>
            <a:r>
              <a:rPr lang="en-US" sz="1800"/>
              <a:t>Need for modernized approaches to represent large-fuel combustion, long-duration heat release, and fine-scale fuel heterogeneity in fire behavior models</a:t>
            </a:r>
          </a:p>
          <a:p>
            <a:pPr>
              <a:lnSpc>
                <a:spcPct val="100000"/>
              </a:lnSpc>
              <a:buFont typeface="Arial" panose="02070309020205020404" pitchFamily="49" charset="0"/>
              <a:buChar char="•"/>
            </a:pPr>
            <a:r>
              <a:rPr lang="en-US" sz="1800"/>
              <a:t>Operationally relevant fire forecasts at fine spatial and temporal scale can meaningfully inform utility management decisions</a:t>
            </a:r>
          </a:p>
          <a:p>
            <a:pPr>
              <a:lnSpc>
                <a:spcPct val="100000"/>
              </a:lnSpc>
              <a:buFont typeface="Arial" panose="02070309020205020404" pitchFamily="49" charset="0"/>
              <a:buChar char="•"/>
            </a:pPr>
            <a:r>
              <a:rPr lang="en-US" sz="1800"/>
              <a:t>Scenario-based projections can support utility long-range planning to identify future high-risk areas and most effective solutions</a:t>
            </a:r>
          </a:p>
          <a:p>
            <a:pPr lvl="1"/>
            <a:endParaRPr lang="en-US"/>
          </a:p>
        </p:txBody>
      </p:sp>
      <p:pic>
        <p:nvPicPr>
          <p:cNvPr id="6" name="Picture 5" descr="Pyregence Consortium consists of Extreme Weather &amp; Wildlife, Fuel Mapping &amp; Fire Physics, Wildfire Forecasting, Cliamte Change &amp; Fire Projections.">
            <a:extLst>
              <a:ext uri="{FF2B5EF4-FFF2-40B4-BE49-F238E27FC236}">
                <a16:creationId xmlns:a16="http://schemas.microsoft.com/office/drawing/2014/main" id="{05092ED0-A960-9DA5-E8EA-E9EB61F95D5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52567" y="1771471"/>
            <a:ext cx="11487185" cy="1547007"/>
          </a:xfrm>
          <a:prstGeom prst="rect">
            <a:avLst/>
          </a:prstGeom>
        </p:spPr>
      </p:pic>
      <p:sp>
        <p:nvSpPr>
          <p:cNvPr id="8" name="Rectangle 7">
            <a:extLst>
              <a:ext uri="{FF2B5EF4-FFF2-40B4-BE49-F238E27FC236}">
                <a16:creationId xmlns:a16="http://schemas.microsoft.com/office/drawing/2014/main" id="{9126F7F2-5D7B-5A24-F5BB-00A6B923E2B6}"/>
              </a:ext>
              <a:ext uri="{C183D7F6-B498-43B3-948B-1728B52AA6E4}">
                <adec:decorative xmlns:adec="http://schemas.microsoft.com/office/drawing/2017/decorative" val="1"/>
              </a:ext>
            </a:extLst>
          </p:cNvPr>
          <p:cNvSpPr/>
          <p:nvPr/>
        </p:nvSpPr>
        <p:spPr>
          <a:xfrm>
            <a:off x="614149" y="3104866"/>
            <a:ext cx="2081283" cy="32413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70653A-945F-4E35-6414-733C62CE62E9}"/>
              </a:ext>
              <a:ext uri="{C183D7F6-B498-43B3-948B-1728B52AA6E4}">
                <adec:decorative xmlns:adec="http://schemas.microsoft.com/office/drawing/2017/decorative" val="1"/>
              </a:ext>
            </a:extLst>
          </p:cNvPr>
          <p:cNvSpPr/>
          <p:nvPr/>
        </p:nvSpPr>
        <p:spPr>
          <a:xfrm>
            <a:off x="6357582" y="3161731"/>
            <a:ext cx="2388357" cy="30138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0EEF0E-4220-11BE-FD8D-FF0B5478EB90}"/>
              </a:ext>
              <a:ext uri="{C183D7F6-B498-43B3-948B-1728B52AA6E4}">
                <adec:decorative xmlns:adec="http://schemas.microsoft.com/office/drawing/2017/decorative" val="1"/>
              </a:ext>
            </a:extLst>
          </p:cNvPr>
          <p:cNvSpPr/>
          <p:nvPr/>
        </p:nvSpPr>
        <p:spPr>
          <a:xfrm>
            <a:off x="3502925" y="3150357"/>
            <a:ext cx="2354238" cy="31276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D40D796-0686-8818-86A3-E6A7E8D80636}"/>
              </a:ext>
            </a:extLst>
          </p:cNvPr>
          <p:cNvSpPr>
            <a:spLocks noGrp="1"/>
          </p:cNvSpPr>
          <p:nvPr>
            <p:ph type="sldNum" sz="quarter" idx="4"/>
          </p:nvPr>
        </p:nvSpPr>
        <p:spPr/>
        <p:txBody>
          <a:bodyPr/>
          <a:lstStyle/>
          <a:p>
            <a:fld id="{0C7BF778-8021-814D-B4C3-667E155DC762}" type="slidenum">
              <a:rPr lang="en-US" smtClean="0"/>
              <a:pPr/>
              <a:t>14</a:t>
            </a:fld>
            <a:endParaRPr lang="en-US" sz="1800"/>
          </a:p>
        </p:txBody>
      </p:sp>
    </p:spTree>
    <p:extLst>
      <p:ext uri="{BB962C8B-B14F-4D97-AF65-F5344CB8AC3E}">
        <p14:creationId xmlns:p14="http://schemas.microsoft.com/office/powerpoint/2010/main" val="86528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C0E6A-3C8F-A1F9-0131-A280DAF8CED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602232-B3A8-89B2-77EE-326A76979995}"/>
              </a:ext>
            </a:extLst>
          </p:cNvPr>
          <p:cNvSpPr>
            <a:spLocks/>
          </p:cNvSpPr>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CEC wildfire research portfolio</a:t>
            </a:r>
            <a:endParaRPr kumimoji="0" lang="en-US" sz="3600" b="1" i="0" u="none" strike="noStrike" kern="1200" cap="none" spc="0" normalizeH="0" baseline="0" noProof="0" dirty="0">
              <a:ln>
                <a:noFill/>
              </a:ln>
              <a:solidFill>
                <a:srgbClr val="004071"/>
              </a:solidFill>
              <a:effectLst/>
              <a:uLnTx/>
              <a:uFillTx/>
              <a:latin typeface="+mj-lt"/>
              <a:ea typeface="+mn-ea"/>
              <a:cs typeface="+mn-cs"/>
            </a:endParaRPr>
          </a:p>
        </p:txBody>
      </p:sp>
      <p:sp>
        <p:nvSpPr>
          <p:cNvPr id="4" name="Text Placeholder 3">
            <a:extLst>
              <a:ext uri="{FF2B5EF4-FFF2-40B4-BE49-F238E27FC236}">
                <a16:creationId xmlns:a16="http://schemas.microsoft.com/office/drawing/2014/main" id="{3B1D63B3-3B40-D72D-5672-E193A6D68EE7}"/>
              </a:ext>
            </a:extLst>
          </p:cNvPr>
          <p:cNvSpPr>
            <a:spLocks noGrp="1"/>
          </p:cNvSpPr>
          <p:nvPr>
            <p:ph type="title" idx="4294967295"/>
          </p:nvPr>
        </p:nvSpPr>
        <p:spPr>
          <a:xfrm>
            <a:off x="1550392" y="699371"/>
            <a:ext cx="10032008"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2"/>
                </a:solidFill>
                <a:effectLst/>
                <a:uLnTx/>
                <a:uFillTx/>
                <a:latin typeface="+mj-lt"/>
                <a:ea typeface="+mn-ea"/>
                <a:cs typeface="+mn-cs"/>
              </a:rPr>
              <a:t>Ongoing grants</a:t>
            </a:r>
          </a:p>
        </p:txBody>
      </p:sp>
      <p:sp>
        <p:nvSpPr>
          <p:cNvPr id="7" name="Content Placeholder 6">
            <a:extLst>
              <a:ext uri="{FF2B5EF4-FFF2-40B4-BE49-F238E27FC236}">
                <a16:creationId xmlns:a16="http://schemas.microsoft.com/office/drawing/2014/main" id="{80957706-5680-2280-FDC9-6629593290F6}"/>
              </a:ext>
            </a:extLst>
          </p:cNvPr>
          <p:cNvSpPr>
            <a:spLocks noGrp="1"/>
          </p:cNvSpPr>
          <p:nvPr>
            <p:ph sz="quarter" idx="12"/>
          </p:nvPr>
        </p:nvSpPr>
        <p:spPr/>
        <p:txBody>
          <a:bodyPr lIns="91440" tIns="45720" rIns="91440" bIns="45720" anchor="t"/>
          <a:lstStyle/>
          <a:p>
            <a:pPr marL="0" indent="0">
              <a:lnSpc>
                <a:spcPct val="100000"/>
              </a:lnSpc>
              <a:buNone/>
            </a:pPr>
            <a:r>
              <a:rPr lang="en-US" sz="2000" b="1" dirty="0">
                <a:solidFill>
                  <a:schemeClr val="accent2"/>
                </a:solidFill>
              </a:rPr>
              <a:t>UCLA (EPC-25-032) </a:t>
            </a:r>
            <a:r>
              <a:rPr lang="en-US" sz="2000" dirty="0">
                <a:solidFill>
                  <a:schemeClr val="tx1"/>
                </a:solidFill>
              </a:rPr>
              <a:t>will leverage long-term climate-informed wildfire scenarios to model evolving wildfire risks to and from utility infrastructure as well as the effectiveness of mitigation actions.</a:t>
            </a:r>
            <a:endParaRPr lang="en-US" sz="2000" b="1" dirty="0">
              <a:solidFill>
                <a:schemeClr val="tx1"/>
              </a:solidFill>
            </a:endParaRPr>
          </a:p>
          <a:p>
            <a:pPr marL="0" indent="0">
              <a:lnSpc>
                <a:spcPct val="100000"/>
              </a:lnSpc>
              <a:buNone/>
            </a:pPr>
            <a:endParaRPr lang="en-US" sz="2000" b="1" dirty="0">
              <a:solidFill>
                <a:schemeClr val="accent2"/>
              </a:solidFill>
            </a:endParaRPr>
          </a:p>
          <a:p>
            <a:pPr marL="0" indent="0">
              <a:lnSpc>
                <a:spcPct val="100000"/>
              </a:lnSpc>
              <a:buNone/>
            </a:pPr>
            <a:r>
              <a:rPr lang="en-US" sz="2000" b="1" dirty="0">
                <a:solidFill>
                  <a:schemeClr val="accent2"/>
                </a:solidFill>
              </a:rPr>
              <a:t>Spatial Informatics Group (EPC-25-025) </a:t>
            </a:r>
            <a:r>
              <a:rPr lang="en-US" sz="2000" dirty="0">
                <a:solidFill>
                  <a:schemeClr val="tx1"/>
                </a:solidFill>
              </a:rPr>
              <a:t>will enhance </a:t>
            </a:r>
            <a:r>
              <a:rPr lang="en-US" sz="2000" dirty="0" err="1">
                <a:solidFill>
                  <a:schemeClr val="tx1"/>
                </a:solidFill>
              </a:rPr>
              <a:t>PyreCast</a:t>
            </a:r>
            <a:r>
              <a:rPr lang="en-US" sz="2000" dirty="0">
                <a:solidFill>
                  <a:schemeClr val="tx1"/>
                </a:solidFill>
              </a:rPr>
              <a:t> through integration of a dynamic coupled weather-fire model, upgrade existing fire spread models, and perform performance benchmarking.</a:t>
            </a:r>
          </a:p>
          <a:p>
            <a:pPr marL="0" indent="0">
              <a:lnSpc>
                <a:spcPct val="100000"/>
              </a:lnSpc>
              <a:buNone/>
            </a:pPr>
            <a:endParaRPr lang="en-US" sz="2000" b="1" dirty="0">
              <a:solidFill>
                <a:schemeClr val="accent2"/>
              </a:solidFill>
            </a:endParaRPr>
          </a:p>
          <a:p>
            <a:pPr marL="0" indent="0">
              <a:lnSpc>
                <a:spcPct val="100000"/>
              </a:lnSpc>
              <a:buNone/>
            </a:pPr>
            <a:r>
              <a:rPr lang="en-US" sz="2000" b="1" dirty="0">
                <a:solidFill>
                  <a:schemeClr val="accent2"/>
                </a:solidFill>
              </a:rPr>
              <a:t>Lawrence Livermore National Lab (EPC-25-024) </a:t>
            </a:r>
            <a:r>
              <a:rPr lang="en-US" sz="2000" dirty="0">
                <a:solidFill>
                  <a:schemeClr val="tx1"/>
                </a:solidFill>
              </a:rPr>
              <a:t>improve the scientific foundation for near-term wildfire modeling by incorporating AI weather downscaling models and up-to-date live fuel moisture data.</a:t>
            </a:r>
          </a:p>
        </p:txBody>
      </p:sp>
      <p:sp>
        <p:nvSpPr>
          <p:cNvPr id="5" name="Slide Number Placeholder 4">
            <a:extLst>
              <a:ext uri="{FF2B5EF4-FFF2-40B4-BE49-F238E27FC236}">
                <a16:creationId xmlns:a16="http://schemas.microsoft.com/office/drawing/2014/main" id="{55CBF114-3A9B-5C59-538E-C6E5AD4F4426}"/>
              </a:ext>
            </a:extLst>
          </p:cNvPr>
          <p:cNvSpPr>
            <a:spLocks noGrp="1"/>
          </p:cNvSpPr>
          <p:nvPr>
            <p:ph type="sldNum" sz="quarter" idx="4"/>
          </p:nvPr>
        </p:nvSpPr>
        <p:spPr/>
        <p:txBody>
          <a:bodyPr/>
          <a:lstStyle/>
          <a:p>
            <a:fld id="{0C7BF778-8021-814D-B4C3-667E155DC762}" type="slidenum">
              <a:rPr lang="en-US" smtClean="0"/>
              <a:pPr/>
              <a:t>15</a:t>
            </a:fld>
            <a:endParaRPr lang="en-US" sz="1800"/>
          </a:p>
        </p:txBody>
      </p:sp>
    </p:spTree>
    <p:extLst>
      <p:ext uri="{BB962C8B-B14F-4D97-AF65-F5344CB8AC3E}">
        <p14:creationId xmlns:p14="http://schemas.microsoft.com/office/powerpoint/2010/main" val="215825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0C99-8098-ED12-61D5-3815BF0B34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99608E-6DDA-21C7-9B83-6B734AC16304}"/>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Broader CA wildfire risk landscape</a:t>
            </a:r>
          </a:p>
        </p:txBody>
      </p:sp>
      <p:sp>
        <p:nvSpPr>
          <p:cNvPr id="4" name="Text Placeholder 3">
            <a:extLst>
              <a:ext uri="{FF2B5EF4-FFF2-40B4-BE49-F238E27FC236}">
                <a16:creationId xmlns:a16="http://schemas.microsoft.com/office/drawing/2014/main" id="{FD09D574-3408-65F0-2C61-7BB24680F9DB}"/>
              </a:ext>
            </a:extLst>
          </p:cNvPr>
          <p:cNvSpPr>
            <a:spLocks noGrp="1"/>
          </p:cNvSpPr>
          <p:nvPr>
            <p:ph type="body" sz="quarter" idx="11"/>
          </p:nvPr>
        </p:nvSpPr>
        <p:spPr/>
        <p:txBody>
          <a:bodyPr wrap="none" lIns="91440" tIns="182880" rIns="91440" bIns="91440" anchor="t"/>
          <a:lstStyle/>
          <a:p>
            <a:r>
              <a:rPr lang="en-US"/>
              <a:t>(a non-comprehensive overview)</a:t>
            </a:r>
          </a:p>
        </p:txBody>
      </p:sp>
      <p:pic>
        <p:nvPicPr>
          <p:cNvPr id="8" name="Content Placeholder 7">
            <a:extLst>
              <a:ext uri="{FF2B5EF4-FFF2-40B4-BE49-F238E27FC236}">
                <a16:creationId xmlns:a16="http://schemas.microsoft.com/office/drawing/2014/main" id="{6A675E34-4CDC-5FC1-B23A-919A040CDF45}"/>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1132281" y="1290628"/>
            <a:ext cx="9920377" cy="5580212"/>
          </a:xfrm>
          <a:prstGeom prst="rect">
            <a:avLst/>
          </a:prstGeom>
        </p:spPr>
      </p:pic>
      <p:sp>
        <p:nvSpPr>
          <p:cNvPr id="5" name="Slide Number Placeholder 4">
            <a:extLst>
              <a:ext uri="{FF2B5EF4-FFF2-40B4-BE49-F238E27FC236}">
                <a16:creationId xmlns:a16="http://schemas.microsoft.com/office/drawing/2014/main" id="{7B76E22B-501D-4692-53BC-786CD2219FA0}"/>
              </a:ext>
            </a:extLst>
          </p:cNvPr>
          <p:cNvSpPr>
            <a:spLocks noGrp="1"/>
          </p:cNvSpPr>
          <p:nvPr>
            <p:ph type="sldNum" sz="quarter" idx="4"/>
          </p:nvPr>
        </p:nvSpPr>
        <p:spPr/>
        <p:txBody>
          <a:bodyPr/>
          <a:lstStyle/>
          <a:p>
            <a:fld id="{0C7BF778-8021-814D-B4C3-667E155DC762}" type="slidenum">
              <a:rPr lang="en-US" smtClean="0"/>
              <a:pPr/>
              <a:t>16</a:t>
            </a:fld>
            <a:endParaRPr lang="en-US" sz="1800"/>
          </a:p>
        </p:txBody>
      </p:sp>
    </p:spTree>
    <p:extLst>
      <p:ext uri="{BB962C8B-B14F-4D97-AF65-F5344CB8AC3E}">
        <p14:creationId xmlns:p14="http://schemas.microsoft.com/office/powerpoint/2010/main" val="4191342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16635-CCAD-2830-8167-506C8980A78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8A8B123-032E-8B13-3794-2C1CF8D53BEB}"/>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4071"/>
                </a:solidFill>
                <a:effectLst/>
                <a:uLnTx/>
                <a:uFillTx/>
                <a:latin typeface="+mj-lt"/>
                <a:ea typeface="+mn-ea"/>
                <a:cs typeface="+mn-cs"/>
              </a:rPr>
              <a:t>What's next for CEC wildfire research?</a:t>
            </a:r>
          </a:p>
        </p:txBody>
      </p:sp>
      <p:sp>
        <p:nvSpPr>
          <p:cNvPr id="4" name="Text Placeholder 3">
            <a:extLst>
              <a:ext uri="{FF2B5EF4-FFF2-40B4-BE49-F238E27FC236}">
                <a16:creationId xmlns:a16="http://schemas.microsoft.com/office/drawing/2014/main" id="{FE6E7690-10AD-1AD7-C2BE-BC0580EED469}"/>
              </a:ext>
            </a:extLst>
          </p:cNvPr>
          <p:cNvSpPr>
            <a:spLocks noGrp="1"/>
          </p:cNvSpPr>
          <p:nvPr>
            <p:ph type="body" sz="quarter" idx="11"/>
          </p:nvPr>
        </p:nvSpPr>
        <p:spPr>
          <a:xfrm>
            <a:off x="1550392" y="699371"/>
            <a:ext cx="10032008" cy="443975"/>
          </a:xfrm>
        </p:spPr>
        <p:txBody>
          <a:bodyPr wrap="none" lIns="91440" tIns="182880" rIns="91440" bIns="91440" anchor="t"/>
          <a:lstStyle/>
          <a:p>
            <a:r>
              <a:rPr lang="en-US" dirty="0"/>
              <a:t>Opportunities for CEC's ratepayer-focused role</a:t>
            </a:r>
          </a:p>
        </p:txBody>
      </p:sp>
      <p:sp>
        <p:nvSpPr>
          <p:cNvPr id="7" name="Content Placeholder 6">
            <a:extLst>
              <a:ext uri="{FF2B5EF4-FFF2-40B4-BE49-F238E27FC236}">
                <a16:creationId xmlns:a16="http://schemas.microsoft.com/office/drawing/2014/main" id="{C4240654-6DB0-9F4F-D888-709AB6B9973C}"/>
              </a:ext>
            </a:extLst>
          </p:cNvPr>
          <p:cNvSpPr>
            <a:spLocks noGrp="1"/>
          </p:cNvSpPr>
          <p:nvPr>
            <p:ph sz="quarter" idx="12"/>
          </p:nvPr>
        </p:nvSpPr>
        <p:spPr/>
        <p:txBody>
          <a:bodyPr lIns="91440" tIns="45720" rIns="91440" bIns="45720" anchor="t"/>
          <a:lstStyle/>
          <a:p>
            <a:pPr marL="0" indent="0">
              <a:lnSpc>
                <a:spcPct val="100000"/>
              </a:lnSpc>
              <a:buNone/>
            </a:pPr>
            <a:r>
              <a:rPr lang="en-US" sz="1800" b="1">
                <a:solidFill>
                  <a:schemeClr val="accent2"/>
                </a:solidFill>
              </a:rPr>
              <a:t>Current investment</a:t>
            </a:r>
            <a:r>
              <a:rPr lang="en-US" sz="1800"/>
              <a:t> </a:t>
            </a:r>
            <a:r>
              <a:rPr lang="en-US" sz="1800" b="1">
                <a:solidFill>
                  <a:schemeClr val="accent2"/>
                </a:solidFill>
              </a:rPr>
              <a:t>plan</a:t>
            </a:r>
            <a:r>
              <a:rPr lang="en-US" sz="1800"/>
              <a:t> calls for research to:</a:t>
            </a:r>
          </a:p>
          <a:p>
            <a:pPr marL="342900" indent="-342900">
              <a:lnSpc>
                <a:spcPct val="100000"/>
              </a:lnSpc>
              <a:spcBef>
                <a:spcPts val="500"/>
              </a:spcBef>
            </a:pPr>
            <a:r>
              <a:rPr lang="en-US" sz="1800"/>
              <a:t>Improve understanding, situational awareness, and forecasting of </a:t>
            </a:r>
            <a:r>
              <a:rPr lang="en-US" sz="1800" b="1"/>
              <a:t>wildfire risks and impacts on grid operations</a:t>
            </a:r>
            <a:r>
              <a:rPr lang="en-US" sz="1800"/>
              <a:t> (for example, generation and transmission disruption, PSPSs) - at seasonal, mid-term, and long-term scales</a:t>
            </a:r>
          </a:p>
          <a:p>
            <a:pPr marL="342900" indent="-342900">
              <a:lnSpc>
                <a:spcPct val="100000"/>
              </a:lnSpc>
              <a:spcBef>
                <a:spcPts val="500"/>
              </a:spcBef>
            </a:pPr>
            <a:r>
              <a:rPr lang="en-US" sz="1800" b="1"/>
              <a:t>Improve modeling of wildfire spread</a:t>
            </a:r>
            <a:r>
              <a:rPr lang="en-US" sz="1800"/>
              <a:t> in the extreme weather and fuel conditions resulting from climate change in California</a:t>
            </a:r>
          </a:p>
          <a:p>
            <a:pPr marL="342900" indent="-342900">
              <a:lnSpc>
                <a:spcPct val="100000"/>
              </a:lnSpc>
              <a:spcBef>
                <a:spcPts val="500"/>
              </a:spcBef>
            </a:pPr>
            <a:r>
              <a:rPr lang="en-US" sz="1800" b="1"/>
              <a:t>Inform approaches to wildfire mitigation and insurance for California IOUs</a:t>
            </a:r>
          </a:p>
          <a:p>
            <a:pPr marL="342900" indent="-342900">
              <a:lnSpc>
                <a:spcPct val="100000"/>
              </a:lnSpc>
              <a:spcBef>
                <a:spcPts val="500"/>
              </a:spcBef>
            </a:pPr>
            <a:endParaRPr lang="en-US" sz="1800" b="1"/>
          </a:p>
          <a:p>
            <a:pPr marL="0" indent="0">
              <a:lnSpc>
                <a:spcPct val="100000"/>
              </a:lnSpc>
              <a:buNone/>
            </a:pPr>
            <a:r>
              <a:rPr lang="en-US" sz="1800" b="1">
                <a:solidFill>
                  <a:schemeClr val="accent2"/>
                </a:solidFill>
              </a:rPr>
              <a:t>Future opportunities </a:t>
            </a:r>
            <a:r>
              <a:rPr lang="en-US" sz="1800">
                <a:solidFill>
                  <a:schemeClr val="accent1"/>
                </a:solidFill>
              </a:rPr>
              <a:t>respond to </a:t>
            </a:r>
            <a:r>
              <a:rPr lang="en-US" sz="1800"/>
              <a:t>need for further research advancing climate adaptation in the electricity sector including:</a:t>
            </a:r>
          </a:p>
          <a:p>
            <a:pPr marL="342900" indent="-342900">
              <a:lnSpc>
                <a:spcPct val="100000"/>
              </a:lnSpc>
              <a:spcBef>
                <a:spcPts val="500"/>
              </a:spcBef>
            </a:pPr>
            <a:r>
              <a:rPr lang="en-US" sz="1800" b="1"/>
              <a:t>Cost-effective operations and grid hardening</a:t>
            </a:r>
            <a:r>
              <a:rPr lang="en-US" sz="1800"/>
              <a:t> for long-term climate impacts</a:t>
            </a:r>
          </a:p>
          <a:p>
            <a:pPr marL="342900" indent="-342900">
              <a:lnSpc>
                <a:spcPct val="100000"/>
              </a:lnSpc>
              <a:spcBef>
                <a:spcPts val="500"/>
              </a:spcBef>
            </a:pPr>
            <a:r>
              <a:rPr lang="en-US" sz="1800"/>
              <a:t>Improved data and modeling tools and technologies to better </a:t>
            </a:r>
            <a:r>
              <a:rPr lang="en-US" sz="1800" b="1"/>
              <a:t>predict climate risk to grid</a:t>
            </a:r>
          </a:p>
          <a:p>
            <a:pPr marL="342900" indent="-342900">
              <a:lnSpc>
                <a:spcPct val="100000"/>
              </a:lnSpc>
              <a:spcBef>
                <a:spcPts val="500"/>
              </a:spcBef>
            </a:pPr>
            <a:r>
              <a:rPr lang="en-US" sz="1800"/>
              <a:t>RD&amp;D on the use of </a:t>
            </a:r>
            <a:r>
              <a:rPr lang="en-US" sz="1800" b="1"/>
              <a:t>clean DERs to reduce the impact of outage events</a:t>
            </a:r>
          </a:p>
        </p:txBody>
      </p:sp>
      <p:sp>
        <p:nvSpPr>
          <p:cNvPr id="5" name="Slide Number Placeholder 4">
            <a:extLst>
              <a:ext uri="{FF2B5EF4-FFF2-40B4-BE49-F238E27FC236}">
                <a16:creationId xmlns:a16="http://schemas.microsoft.com/office/drawing/2014/main" id="{8E1CE37B-0AF7-161B-0507-B4E09A8C145F}"/>
              </a:ext>
            </a:extLst>
          </p:cNvPr>
          <p:cNvSpPr>
            <a:spLocks noGrp="1"/>
          </p:cNvSpPr>
          <p:nvPr>
            <p:ph type="sldNum" sz="quarter" idx="4"/>
          </p:nvPr>
        </p:nvSpPr>
        <p:spPr/>
        <p:txBody>
          <a:bodyPr/>
          <a:lstStyle/>
          <a:p>
            <a:fld id="{0C7BF778-8021-814D-B4C3-667E155DC762}" type="slidenum">
              <a:rPr lang="en-US" smtClean="0"/>
              <a:pPr/>
              <a:t>17</a:t>
            </a:fld>
            <a:endParaRPr lang="en-US" sz="1800"/>
          </a:p>
        </p:txBody>
      </p:sp>
    </p:spTree>
    <p:extLst>
      <p:ext uri="{BB962C8B-B14F-4D97-AF65-F5344CB8AC3E}">
        <p14:creationId xmlns:p14="http://schemas.microsoft.com/office/powerpoint/2010/main" val="221326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8AE5E-6E6B-2C6B-6E3D-305FB422226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970FE80-8245-92F7-9610-6039BB05DAFD}"/>
              </a:ext>
            </a:extLst>
          </p:cNvPr>
          <p:cNvSpPr>
            <a:spLocks/>
          </p:cNvSpPr>
          <p:nvPr/>
        </p:nvSpPr>
        <p:spPr>
          <a:xfrm>
            <a:off x="1408151" y="-50079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mj-lt"/>
                <a:ea typeface="+mj-ea"/>
                <a:cs typeface="+mj-cs"/>
              </a:rPr>
              <a:t>What’s next for CEC wildfire research?</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67E9B7A4-A638-4A42-9537-45E331786A86}"/>
              </a:ext>
            </a:extLst>
          </p:cNvPr>
          <p:cNvSpPr>
            <a:spLocks noGrp="1"/>
          </p:cNvSpPr>
          <p:nvPr>
            <p:ph type="title" idx="4294967295"/>
          </p:nvPr>
        </p:nvSpPr>
        <p:spPr>
          <a:xfrm>
            <a:off x="1408151" y="701932"/>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F0"/>
                </a:solidFill>
                <a:effectLst/>
                <a:uLnTx/>
                <a:uFillTx/>
                <a:latin typeface="+mj-lt"/>
                <a:ea typeface="+mn-ea"/>
                <a:cs typeface="+mn-cs"/>
              </a:rPr>
              <a:t>Challenges and knowledge gaps</a:t>
            </a:r>
          </a:p>
        </p:txBody>
      </p:sp>
      <p:sp>
        <p:nvSpPr>
          <p:cNvPr id="7" name="Content Placeholder 6">
            <a:extLst>
              <a:ext uri="{FF2B5EF4-FFF2-40B4-BE49-F238E27FC236}">
                <a16:creationId xmlns:a16="http://schemas.microsoft.com/office/drawing/2014/main" id="{451C3CA3-B551-D039-6639-8E2C0877B1AA}"/>
              </a:ext>
            </a:extLst>
          </p:cNvPr>
          <p:cNvSpPr>
            <a:spLocks noGrp="1"/>
          </p:cNvSpPr>
          <p:nvPr>
            <p:ph sz="quarter" idx="12"/>
          </p:nvPr>
        </p:nvSpPr>
        <p:spPr>
          <a:xfrm>
            <a:off x="609600" y="1389282"/>
            <a:ext cx="10830560" cy="4766786"/>
          </a:xfrm>
        </p:spPr>
        <p:txBody>
          <a:bodyPr lIns="91440" tIns="45720" rIns="91440" bIns="45720" anchor="t"/>
          <a:lstStyle/>
          <a:p>
            <a:pPr marL="0" indent="0">
              <a:lnSpc>
                <a:spcPct val="100000"/>
              </a:lnSpc>
              <a:buNone/>
            </a:pPr>
            <a:r>
              <a:rPr lang="en-US" sz="2000" b="1" dirty="0"/>
              <a:t>Need for a holistic wildfire risk mitigation framework</a:t>
            </a:r>
            <a:endParaRPr lang="en-US" sz="2000" b="1" i="1" dirty="0"/>
          </a:p>
          <a:p>
            <a:pPr marL="347345" indent="-347345">
              <a:spcBef>
                <a:spcPts val="500"/>
              </a:spcBef>
              <a:buFont typeface="Arial" panose="020B0604020202020204" pitchFamily="34" charset="0"/>
              <a:buChar char="•"/>
            </a:pPr>
            <a:r>
              <a:rPr lang="en-US" sz="2000" dirty="0">
                <a:latin typeface="Aptos"/>
                <a:cs typeface="Courier New"/>
              </a:rPr>
              <a:t>Quantitative</a:t>
            </a:r>
            <a:r>
              <a:rPr lang="en-US" sz="2000" dirty="0"/>
              <a:t> and geospatially-resolved evaluation and comparison of wildfire risk mitigation </a:t>
            </a:r>
            <a:endParaRPr lang="en-US" sz="2000" dirty="0">
              <a:highlight>
                <a:srgbClr val="FFFF00"/>
              </a:highlight>
            </a:endParaRPr>
          </a:p>
          <a:p>
            <a:pPr marL="742950" lvl="2" indent="-285750">
              <a:buFont typeface="Calibri" pitchFamily="2" charset="2"/>
              <a:buChar char="-"/>
            </a:pPr>
            <a:r>
              <a:rPr lang="en-US" sz="2000" dirty="0">
                <a:latin typeface="Aptos"/>
                <a:cs typeface="Courier New"/>
              </a:rPr>
              <a:t>Illuminating</a:t>
            </a:r>
            <a:r>
              <a:rPr lang="en-US" sz="2000" dirty="0"/>
              <a:t> costs and risk reduction benefits</a:t>
            </a:r>
          </a:p>
          <a:p>
            <a:pPr marL="347345" indent="-347345">
              <a:spcBef>
                <a:spcPts val="500"/>
              </a:spcBef>
              <a:buFont typeface="Arial" panose="02070309020205020404" pitchFamily="49" charset="0"/>
              <a:buChar char="•"/>
            </a:pPr>
            <a:r>
              <a:rPr lang="en-US" sz="2000" dirty="0">
                <a:latin typeface="Aptos"/>
                <a:cs typeface="Courier New"/>
              </a:rPr>
              <a:t>Integration</a:t>
            </a:r>
            <a:r>
              <a:rPr lang="en-US" sz="2000" dirty="0"/>
              <a:t> of mitigation across utility and non-utility actions </a:t>
            </a:r>
          </a:p>
          <a:p>
            <a:pPr marL="742950" lvl="2" indent="-285750">
              <a:buFont typeface="Calibri" pitchFamily="2" charset="2"/>
              <a:buChar char="-"/>
            </a:pPr>
            <a:r>
              <a:rPr lang="en-US" sz="2000" dirty="0">
                <a:latin typeface="Aptos"/>
                <a:cs typeface="Courier New"/>
              </a:rPr>
              <a:t>E</a:t>
            </a:r>
            <a:r>
              <a:rPr lang="en-US" sz="2000" dirty="0">
                <a:cs typeface="Courier New"/>
              </a:rPr>
              <a:t>.g.,</a:t>
            </a:r>
            <a:r>
              <a:rPr lang="en-US" sz="2000" dirty="0"/>
              <a:t> ignition risk reduction, landscape-level fuels treatment, community resilience</a:t>
            </a:r>
          </a:p>
          <a:p>
            <a:pPr marL="742950" lvl="2" indent="-285750">
              <a:buFont typeface="Calibri" pitchFamily="2" charset="2"/>
              <a:buChar char="-"/>
            </a:pPr>
            <a:r>
              <a:rPr lang="en-US" sz="2000" dirty="0">
                <a:latin typeface="Aptos" panose="02110004020202020204"/>
                <a:cs typeface="Courier New"/>
              </a:rPr>
              <a:t>Considering operational and infrastructure interventions</a:t>
            </a:r>
          </a:p>
          <a:p>
            <a:pPr marL="347345" indent="-347345">
              <a:spcBef>
                <a:spcPts val="500"/>
              </a:spcBef>
              <a:buFont typeface="Arial" pitchFamily="2" charset="2"/>
              <a:buChar char="•"/>
            </a:pPr>
            <a:r>
              <a:rPr lang="en-US" sz="2000" dirty="0">
                <a:latin typeface="Aptos" panose="02110004020202020204"/>
                <a:cs typeface="Courier New"/>
              </a:rPr>
              <a:t>Potential</a:t>
            </a:r>
            <a:r>
              <a:rPr lang="en-US" sz="2000" dirty="0"/>
              <a:t> for integration with existing or future tools (e.g., state catastrophe model)</a:t>
            </a:r>
          </a:p>
          <a:p>
            <a:pPr marL="0" indent="0">
              <a:buNone/>
            </a:pPr>
            <a:endParaRPr lang="en-US" sz="2000" dirty="0"/>
          </a:p>
          <a:p>
            <a:pPr marL="0" indent="0">
              <a:buNone/>
            </a:pPr>
            <a:r>
              <a:rPr lang="en-US" sz="2000" b="1" dirty="0"/>
              <a:t>Need for improved understanding of the governance and incentives needed to reach cost-effective risk reduction</a:t>
            </a:r>
          </a:p>
          <a:p>
            <a:pPr marL="342900" indent="-342900">
              <a:spcBef>
                <a:spcPts val="500"/>
              </a:spcBef>
            </a:pPr>
            <a:r>
              <a:rPr lang="en-US" sz="2000" dirty="0"/>
              <a:t>Balancing affordability and equity in cost burden</a:t>
            </a:r>
          </a:p>
          <a:p>
            <a:pPr>
              <a:lnSpc>
                <a:spcPct val="100000"/>
              </a:lnSpc>
            </a:pPr>
            <a:endParaRPr lang="en-US" sz="2400" i="1" dirty="0"/>
          </a:p>
        </p:txBody>
      </p:sp>
      <p:sp>
        <p:nvSpPr>
          <p:cNvPr id="5" name="Slide Number Placeholder 4">
            <a:extLst>
              <a:ext uri="{FF2B5EF4-FFF2-40B4-BE49-F238E27FC236}">
                <a16:creationId xmlns:a16="http://schemas.microsoft.com/office/drawing/2014/main" id="{1DFDE089-89BD-B20E-6F00-1F35D55EBFB5}"/>
              </a:ext>
            </a:extLst>
          </p:cNvPr>
          <p:cNvSpPr>
            <a:spLocks noGrp="1"/>
          </p:cNvSpPr>
          <p:nvPr>
            <p:ph type="sldNum" sz="quarter" idx="4"/>
          </p:nvPr>
        </p:nvSpPr>
        <p:spPr/>
        <p:txBody>
          <a:bodyPr/>
          <a:lstStyle/>
          <a:p>
            <a:fld id="{0C7BF778-8021-814D-B4C3-667E155DC762}" type="slidenum">
              <a:rPr lang="en-US" smtClean="0"/>
              <a:pPr/>
              <a:t>18</a:t>
            </a:fld>
            <a:endParaRPr lang="en-US" sz="1800"/>
          </a:p>
        </p:txBody>
      </p:sp>
    </p:spTree>
    <p:extLst>
      <p:ext uri="{BB962C8B-B14F-4D97-AF65-F5344CB8AC3E}">
        <p14:creationId xmlns:p14="http://schemas.microsoft.com/office/powerpoint/2010/main" val="315046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1C07-DF65-A6E9-FD44-A46B3745B337}"/>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5AE07EA0-B729-A9C7-C552-1DDD4290ADEA}"/>
              </a:ext>
            </a:extLst>
          </p:cNvPr>
          <p:cNvSpPr txBox="1">
            <a:spLocks/>
          </p:cNvSpPr>
          <p:nvPr/>
        </p:nvSpPr>
        <p:spPr>
          <a:xfrm>
            <a:off x="1547808" y="265728"/>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lvl1pPr marL="228600" indent="-228600" algn="l" defTabSz="914400" rtl="0" eaLnBrk="1" latinLnBrk="0" hangingPunct="1">
              <a:lnSpc>
                <a:spcPct val="60000"/>
              </a:lnSpc>
              <a:spcBef>
                <a:spcPts val="1000"/>
              </a:spcBef>
              <a:buFont typeface="Arial" panose="020B0604020202020204" pitchFamily="34" charset="0"/>
              <a:buNone/>
              <a:defRPr sz="3600" b="1" kern="1200">
                <a:solidFill>
                  <a:srgbClr val="00407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What's next for CEC wildfire research?</a:t>
            </a:r>
            <a:endParaRPr kumimoji="0" lang="en-US" sz="3600" b="1" i="0" u="none" strike="noStrike" kern="1200" cap="none" spc="0" normalizeH="0" baseline="0" noProof="0" dirty="0">
              <a:ln>
                <a:noFill/>
              </a:ln>
              <a:solidFill>
                <a:srgbClr val="004071"/>
              </a:solidFill>
              <a:effectLst/>
              <a:uLnTx/>
              <a:uFillTx/>
              <a:latin typeface="+mj-lt"/>
              <a:ea typeface="+mn-ea"/>
              <a:cs typeface="+mn-cs"/>
            </a:endParaRPr>
          </a:p>
        </p:txBody>
      </p:sp>
      <p:sp>
        <p:nvSpPr>
          <p:cNvPr id="10" name="Text Placeholder 3">
            <a:extLst>
              <a:ext uri="{FF2B5EF4-FFF2-40B4-BE49-F238E27FC236}">
                <a16:creationId xmlns:a16="http://schemas.microsoft.com/office/drawing/2014/main" id="{A5BADBB0-7948-1C45-5291-281C0411C700}"/>
              </a:ext>
            </a:extLst>
          </p:cNvPr>
          <p:cNvSpPr>
            <a:spLocks noGrp="1"/>
          </p:cNvSpPr>
          <p:nvPr>
            <p:ph type="title" idx="4294967295"/>
          </p:nvPr>
        </p:nvSpPr>
        <p:spPr>
          <a:xfrm>
            <a:off x="1550392" y="699371"/>
            <a:ext cx="10032008"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2"/>
                </a:solidFill>
                <a:effectLst/>
                <a:uLnTx/>
                <a:uFillTx/>
                <a:latin typeface="+mj-lt"/>
                <a:ea typeface="+mn-ea"/>
                <a:cs typeface="+mn-cs"/>
              </a:rPr>
              <a:t>Discussion questions</a:t>
            </a:r>
          </a:p>
        </p:txBody>
      </p:sp>
      <p:sp>
        <p:nvSpPr>
          <p:cNvPr id="7" name="Content Placeholder 6">
            <a:extLst>
              <a:ext uri="{FF2B5EF4-FFF2-40B4-BE49-F238E27FC236}">
                <a16:creationId xmlns:a16="http://schemas.microsoft.com/office/drawing/2014/main" id="{0312E395-B893-2EED-B815-F2FECDE39645}"/>
              </a:ext>
            </a:extLst>
          </p:cNvPr>
          <p:cNvSpPr>
            <a:spLocks noGrp="1"/>
          </p:cNvSpPr>
          <p:nvPr>
            <p:ph sz="quarter" idx="12"/>
          </p:nvPr>
        </p:nvSpPr>
        <p:spPr/>
        <p:txBody>
          <a:bodyPr lIns="0" tIns="0" rIns="0" bIns="0" anchor="t"/>
          <a:lstStyle/>
          <a:p>
            <a:pPr marL="0" indent="0">
              <a:buNone/>
            </a:pPr>
            <a:r>
              <a:rPr lang="en-US" sz="1800" b="1">
                <a:solidFill>
                  <a:schemeClr val="tx1"/>
                </a:solidFill>
              </a:rPr>
              <a:t>Research contributing to an integrated, quantitative wildfire risk framework:</a:t>
            </a:r>
          </a:p>
          <a:p>
            <a:pPr marL="457200" indent="-457200">
              <a:buAutoNum type="arabicPeriod"/>
            </a:pPr>
            <a:r>
              <a:rPr lang="en-US" sz="1800">
                <a:solidFill>
                  <a:schemeClr val="tx1"/>
                </a:solidFill>
              </a:rPr>
              <a:t>How would this support the goals of your organization aligned with bringing benefits to CA ratepayers?</a:t>
            </a:r>
          </a:p>
          <a:p>
            <a:pPr marL="457200" indent="-457200">
              <a:buAutoNum type="arabicPeriod"/>
            </a:pPr>
            <a:r>
              <a:rPr lang="en-US" sz="1800">
                <a:solidFill>
                  <a:schemeClr val="tx1"/>
                </a:solidFill>
              </a:rPr>
              <a:t>What opportunities or challenges do you anticipate with this research area? Does the necessary data (e.g., on cost and effectiveness of mitigation strategies) exist in the public domain?</a:t>
            </a:r>
          </a:p>
          <a:p>
            <a:pPr marL="457200" indent="-457200">
              <a:buAutoNum type="arabicPeriod"/>
            </a:pPr>
            <a:r>
              <a:rPr lang="en-US" sz="1800">
                <a:solidFill>
                  <a:schemeClr val="tx1"/>
                </a:solidFill>
              </a:rPr>
              <a:t>What research studies are other agencies, universities, and others doing in this space that we should be aware of?</a:t>
            </a:r>
          </a:p>
          <a:p>
            <a:pPr marL="0" indent="0">
              <a:buNone/>
            </a:pPr>
            <a:endParaRPr lang="en-US" sz="1800" b="1">
              <a:solidFill>
                <a:schemeClr val="accent2"/>
              </a:solidFill>
            </a:endParaRPr>
          </a:p>
          <a:p>
            <a:pPr marL="0" indent="0">
              <a:buNone/>
            </a:pPr>
            <a:r>
              <a:rPr lang="en-US" sz="1800" b="1">
                <a:solidFill>
                  <a:schemeClr val="accent2"/>
                </a:solidFill>
              </a:rPr>
              <a:t>Future opportunities:</a:t>
            </a:r>
            <a:endParaRPr lang="en-US" sz="1800">
              <a:solidFill>
                <a:schemeClr val="accent2"/>
              </a:solidFill>
            </a:endParaRPr>
          </a:p>
          <a:p>
            <a:pPr marL="404495" indent="-404495">
              <a:buNone/>
            </a:pPr>
            <a:r>
              <a:rPr lang="en-US" sz="1800">
                <a:solidFill>
                  <a:schemeClr val="accent2"/>
                </a:solidFill>
              </a:rPr>
              <a:t>4.      Where are you seeing continued knowledge gaps related to utility wildfire risk that  electricity ratepayer-    focused state funding could help fill?</a:t>
            </a:r>
          </a:p>
          <a:p>
            <a:pPr marL="0" indent="0">
              <a:buNone/>
            </a:pPr>
            <a:r>
              <a:rPr lang="en-US" sz="1800">
                <a:solidFill>
                  <a:schemeClr val="accent2"/>
                </a:solidFill>
              </a:rPr>
              <a:t>5.      Any other thoughts or comments?</a:t>
            </a:r>
          </a:p>
        </p:txBody>
      </p:sp>
      <p:sp>
        <p:nvSpPr>
          <p:cNvPr id="5" name="Slide Number Placeholder 4">
            <a:extLst>
              <a:ext uri="{FF2B5EF4-FFF2-40B4-BE49-F238E27FC236}">
                <a16:creationId xmlns:a16="http://schemas.microsoft.com/office/drawing/2014/main" id="{652D1E02-6AB1-A344-553D-544FA4D4F7A7}"/>
              </a:ext>
            </a:extLst>
          </p:cNvPr>
          <p:cNvSpPr>
            <a:spLocks noGrp="1"/>
          </p:cNvSpPr>
          <p:nvPr>
            <p:ph type="sldNum" sz="quarter" idx="4"/>
          </p:nvPr>
        </p:nvSpPr>
        <p:spPr/>
        <p:txBody>
          <a:bodyPr/>
          <a:lstStyle/>
          <a:p>
            <a:fld id="{0C7BF778-8021-814D-B4C3-667E155DC762}" type="slidenum">
              <a:rPr lang="en-US" smtClean="0"/>
              <a:pPr/>
              <a:t>19</a:t>
            </a:fld>
            <a:endParaRPr lang="en-US" sz="1800"/>
          </a:p>
        </p:txBody>
      </p:sp>
    </p:spTree>
    <p:extLst>
      <p:ext uri="{BB962C8B-B14F-4D97-AF65-F5344CB8AC3E}">
        <p14:creationId xmlns:p14="http://schemas.microsoft.com/office/powerpoint/2010/main" val="347521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1107DE-9DC8-FD86-24C2-F3DDC2EF5597}"/>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Purpose of C-DAWG</a:t>
            </a:r>
          </a:p>
        </p:txBody>
      </p:sp>
      <p:sp>
        <p:nvSpPr>
          <p:cNvPr id="2" name="Content Placeholder 1">
            <a:extLst>
              <a:ext uri="{FF2B5EF4-FFF2-40B4-BE49-F238E27FC236}">
                <a16:creationId xmlns:a16="http://schemas.microsoft.com/office/drawing/2014/main" id="{0655A001-C015-AA75-4FE8-A1BFC479FBD5}"/>
              </a:ext>
            </a:extLst>
          </p:cNvPr>
          <p:cNvSpPr>
            <a:spLocks noGrp="1"/>
          </p:cNvSpPr>
          <p:nvPr>
            <p:ph sz="quarter" idx="12"/>
          </p:nvPr>
        </p:nvSpPr>
        <p:spPr/>
        <p:txBody>
          <a:bodyPr/>
          <a:lstStyle/>
          <a:p>
            <a:pPr algn="l" rtl="0" fontAlgn="base">
              <a:lnSpc>
                <a:spcPct val="100000"/>
              </a:lnSpc>
              <a:buFont typeface="Arial" panose="020B0604020202020204" pitchFamily="34" charset="0"/>
              <a:buChar char="•"/>
            </a:pPr>
            <a:r>
              <a:rPr lang="en-US" b="1" i="0" u="none" strike="noStrike">
                <a:solidFill>
                  <a:srgbClr val="00588A"/>
                </a:solidFill>
                <a:effectLst/>
                <a:latin typeface="Segoe UI" panose="020B0502040204020203" pitchFamily="34" charset="0"/>
              </a:rPr>
              <a:t>Bridge gaps </a:t>
            </a:r>
            <a:r>
              <a:rPr lang="en-US" b="0" i="0" u="none" strike="noStrike">
                <a:solidFill>
                  <a:srgbClr val="00588A"/>
                </a:solidFill>
                <a:effectLst/>
                <a:latin typeface="Segoe UI" panose="020B0502040204020203" pitchFamily="34" charset="0"/>
              </a:rPr>
              <a:t>between climate researchers, energy stakeholders who need to use climate-related data, and state agency staff.</a:t>
            </a:r>
            <a:r>
              <a:rPr lang="en-US" b="0" i="0">
                <a:solidFill>
                  <a:srgbClr val="000000"/>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Promote </a:t>
            </a:r>
            <a:r>
              <a:rPr lang="en-US" b="1" i="0" u="none" strike="noStrike">
                <a:solidFill>
                  <a:srgbClr val="00588A"/>
                </a:solidFill>
                <a:effectLst/>
                <a:latin typeface="Segoe UI" panose="020B0502040204020203" pitchFamily="34" charset="0"/>
              </a:rPr>
              <a:t>knowledge exchange</a:t>
            </a:r>
            <a:r>
              <a:rPr lang="en-US" b="0" i="0" u="none" strike="noStrike">
                <a:solidFill>
                  <a:srgbClr val="00588A"/>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Elicit </a:t>
            </a:r>
            <a:r>
              <a:rPr lang="en-US" b="1" i="0" u="none" strike="noStrike">
                <a:solidFill>
                  <a:srgbClr val="00588A"/>
                </a:solidFill>
                <a:effectLst/>
                <a:latin typeface="Segoe UI" panose="020B0502040204020203" pitchFamily="34" charset="0"/>
              </a:rPr>
              <a:t>input on key decisions </a:t>
            </a: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Promote </a:t>
            </a:r>
            <a:r>
              <a:rPr lang="en-US" b="1" i="0" u="none" strike="noStrike">
                <a:solidFill>
                  <a:srgbClr val="00588A"/>
                </a:solidFill>
                <a:effectLst/>
                <a:latin typeface="Segoe UI" panose="020B0502040204020203" pitchFamily="34" charset="0"/>
              </a:rPr>
              <a:t>deep coordination </a:t>
            </a:r>
            <a:r>
              <a:rPr lang="en-US" b="0" i="0" u="none" strike="noStrike">
                <a:solidFill>
                  <a:srgbClr val="00588A"/>
                </a:solidFill>
                <a:effectLst/>
                <a:latin typeface="Segoe UI" panose="020B0502040204020203" pitchFamily="34" charset="0"/>
              </a:rPr>
              <a:t>within our portfolio.</a:t>
            </a:r>
          </a:p>
          <a:p>
            <a:pPr algn="l" rtl="0" fontAlgn="base">
              <a:buFont typeface="Arial" panose="020B0604020202020204" pitchFamily="34" charset="0"/>
              <a:buChar char="•"/>
            </a:pPr>
            <a:endParaRPr lang="en-US">
              <a:solidFill>
                <a:srgbClr val="00588A"/>
              </a:solidFill>
              <a:latin typeface="Segoe UI" panose="020B0502040204020203" pitchFamily="34" charset="0"/>
            </a:endParaRPr>
          </a:p>
          <a:p>
            <a:pPr marL="0" indent="0" algn="l" rtl="0" fontAlgn="base">
              <a:buNone/>
            </a:pPr>
            <a:endParaRPr lang="en-US" b="0" i="0">
              <a:solidFill>
                <a:srgbClr val="000000"/>
              </a:solidFill>
              <a:effectLst/>
              <a:latin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CF3D8AC9-58EF-E876-8E2D-68595A047552}"/>
              </a:ext>
            </a:extLst>
          </p:cNvPr>
          <p:cNvSpPr>
            <a:spLocks noGrp="1"/>
          </p:cNvSpPr>
          <p:nvPr>
            <p:ph type="sldNum" sz="quarter" idx="4"/>
          </p:nvPr>
        </p:nvSpPr>
        <p:spPr/>
        <p:txBody>
          <a:bodyPr/>
          <a:lstStyle/>
          <a:p>
            <a:fld id="{0C7BF778-8021-814D-B4C3-667E155DC762}" type="slidenum">
              <a:rPr lang="en-US" smtClean="0"/>
              <a:pPr/>
              <a:t>2</a:t>
            </a:fld>
            <a:endParaRPr lang="en-US" sz="1800"/>
          </a:p>
        </p:txBody>
      </p:sp>
    </p:spTree>
    <p:extLst>
      <p:ext uri="{BB962C8B-B14F-4D97-AF65-F5344CB8AC3E}">
        <p14:creationId xmlns:p14="http://schemas.microsoft.com/office/powerpoint/2010/main" val="1883767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D3D8-5BC8-4C77-1ABC-2D3DA56B3D61}"/>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D9CE8FD9-515E-490F-55C3-F30E33E32D76}"/>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Prioritization amid EPIC constraints</a:t>
            </a:r>
          </a:p>
        </p:txBody>
      </p:sp>
      <p:sp>
        <p:nvSpPr>
          <p:cNvPr id="7" name="Content Placeholder 6">
            <a:extLst>
              <a:ext uri="{FF2B5EF4-FFF2-40B4-BE49-F238E27FC236}">
                <a16:creationId xmlns:a16="http://schemas.microsoft.com/office/drawing/2014/main" id="{B6A59D00-A406-E407-CDBE-01794295498A}"/>
              </a:ext>
            </a:extLst>
          </p:cNvPr>
          <p:cNvSpPr>
            <a:spLocks noGrp="1"/>
          </p:cNvSpPr>
          <p:nvPr>
            <p:ph sz="quarter" idx="12"/>
          </p:nvPr>
        </p:nvSpPr>
        <p:spPr/>
        <p:txBody>
          <a:bodyPr lIns="91440" tIns="45720" rIns="91440" bIns="45720" anchor="t"/>
          <a:lstStyle/>
          <a:p>
            <a:pPr>
              <a:lnSpc>
                <a:spcPct val="100000"/>
              </a:lnSpc>
            </a:pPr>
            <a:r>
              <a:rPr lang="en-US" sz="2000"/>
              <a:t>Limited funds remain under the EPIC 4 investment plan</a:t>
            </a:r>
          </a:p>
          <a:p>
            <a:pPr>
              <a:lnSpc>
                <a:spcPct val="100000"/>
              </a:lnSpc>
            </a:pPr>
            <a:r>
              <a:rPr lang="en-US" sz="2000"/>
              <a:t>CPUC has established “climate adaptation” as a strategic goal for EPIC 5 investment planning</a:t>
            </a:r>
          </a:p>
          <a:p>
            <a:pPr>
              <a:lnSpc>
                <a:spcPct val="100000"/>
              </a:lnSpc>
            </a:pPr>
            <a:r>
              <a:rPr lang="en-US" sz="2000"/>
              <a:t>Approval date for EPIC 5 </a:t>
            </a:r>
            <a:r>
              <a:rPr lang="en-US" sz="2000" err="1"/>
              <a:t>tbd</a:t>
            </a:r>
            <a:endParaRPr lang="en-US" sz="2000"/>
          </a:p>
          <a:p>
            <a:pPr>
              <a:lnSpc>
                <a:spcPct val="100000"/>
              </a:lnSpc>
            </a:pPr>
            <a:r>
              <a:rPr lang="en-US" sz="2000"/>
              <a:t>Need to prioritize the most “urgent” work </a:t>
            </a:r>
          </a:p>
          <a:p>
            <a:pPr lvl="1">
              <a:lnSpc>
                <a:spcPct val="100000"/>
              </a:lnSpc>
              <a:buFont typeface="Aptos" panose="020B0004020202020204" pitchFamily="34" charset="0"/>
              <a:buChar char="?"/>
            </a:pPr>
            <a:r>
              <a:rPr lang="en-US" sz="2000"/>
              <a:t>development of “new” climate &amp; weather data</a:t>
            </a:r>
          </a:p>
          <a:p>
            <a:pPr lvl="1">
              <a:lnSpc>
                <a:spcPct val="100000"/>
              </a:lnSpc>
              <a:buFont typeface="Aptos" panose="020B0004020202020204" pitchFamily="34" charset="0"/>
              <a:buChar char="?"/>
            </a:pPr>
            <a:r>
              <a:rPr lang="en-US" sz="2000"/>
              <a:t>continued exploration and collaboration based on existing data</a:t>
            </a:r>
          </a:p>
          <a:p>
            <a:pPr lvl="1">
              <a:lnSpc>
                <a:spcPct val="100000"/>
              </a:lnSpc>
              <a:buFont typeface="Aptos" panose="020B0004020202020204" pitchFamily="34" charset="0"/>
              <a:buChar char="?"/>
            </a:pPr>
            <a:r>
              <a:rPr lang="en-US" sz="2000"/>
              <a:t>research to support effective management of wildfire risks by California IOUs</a:t>
            </a:r>
          </a:p>
          <a:p>
            <a:pPr lvl="1">
              <a:lnSpc>
                <a:spcPct val="100000"/>
              </a:lnSpc>
              <a:buFont typeface="Aptos" panose="020B0004020202020204" pitchFamily="34" charset="0"/>
              <a:buChar char="?"/>
            </a:pPr>
            <a:endParaRPr lang="en-US" sz="2000"/>
          </a:p>
        </p:txBody>
      </p:sp>
      <p:sp>
        <p:nvSpPr>
          <p:cNvPr id="5" name="Slide Number Placeholder 4">
            <a:extLst>
              <a:ext uri="{FF2B5EF4-FFF2-40B4-BE49-F238E27FC236}">
                <a16:creationId xmlns:a16="http://schemas.microsoft.com/office/drawing/2014/main" id="{76C94CB4-D078-03EB-E4FC-F2FCC12D0F02}"/>
              </a:ext>
            </a:extLst>
          </p:cNvPr>
          <p:cNvSpPr>
            <a:spLocks noGrp="1"/>
          </p:cNvSpPr>
          <p:nvPr>
            <p:ph type="sldNum" sz="quarter" idx="4"/>
          </p:nvPr>
        </p:nvSpPr>
        <p:spPr/>
        <p:txBody>
          <a:bodyPr/>
          <a:lstStyle/>
          <a:p>
            <a:fld id="{0C7BF778-8021-814D-B4C3-667E155DC762}" type="slidenum">
              <a:rPr lang="en-US" smtClean="0"/>
              <a:pPr/>
              <a:t>20</a:t>
            </a:fld>
            <a:endParaRPr lang="en-US" sz="1800"/>
          </a:p>
        </p:txBody>
      </p:sp>
    </p:spTree>
    <p:extLst>
      <p:ext uri="{BB962C8B-B14F-4D97-AF65-F5344CB8AC3E}">
        <p14:creationId xmlns:p14="http://schemas.microsoft.com/office/powerpoint/2010/main" val="85945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C1EF67-1CC0-1898-212F-09D0CEE9C510}"/>
              </a:ext>
            </a:extLst>
          </p:cNvPr>
          <p:cNvSpPr>
            <a:spLocks noGrp="1"/>
          </p:cNvSpPr>
          <p:nvPr>
            <p:ph type="title" idx="4294967295"/>
          </p:nvPr>
        </p:nvSpPr>
        <p:spPr>
          <a:xfrm>
            <a:off x="1392000" y="2097911"/>
            <a:ext cx="9407999" cy="595313"/>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ctr"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tx2"/>
                </a:solidFill>
                <a:effectLst/>
                <a:uLnTx/>
                <a:uFillTx/>
                <a:latin typeface="+mj-lt"/>
                <a:ea typeface="+mn-ea"/>
                <a:cs typeface="+mn-cs"/>
              </a:rPr>
              <a:t>Thank you!</a:t>
            </a:r>
          </a:p>
        </p:txBody>
      </p:sp>
      <p:sp>
        <p:nvSpPr>
          <p:cNvPr id="3" name="Text Placeholder 2">
            <a:extLst>
              <a:ext uri="{FF2B5EF4-FFF2-40B4-BE49-F238E27FC236}">
                <a16:creationId xmlns:a16="http://schemas.microsoft.com/office/drawing/2014/main" id="{6E432FF7-70C4-E046-C83B-AC4F28F53B9F}"/>
              </a:ext>
            </a:extLst>
          </p:cNvPr>
          <p:cNvSpPr>
            <a:spLocks noGrp="1"/>
          </p:cNvSpPr>
          <p:nvPr>
            <p:ph type="body" sz="quarter" idx="11"/>
          </p:nvPr>
        </p:nvSpPr>
        <p:spPr>
          <a:xfrm>
            <a:off x="3449750" y="3005761"/>
            <a:ext cx="5311789" cy="1160036"/>
          </a:xfrm>
        </p:spPr>
        <p:txBody>
          <a:bodyPr wrap="none" lIns="91440" tIns="45720" rIns="91440" bIns="45720" anchor="t"/>
          <a:lstStyle/>
          <a:p>
            <a:r>
              <a:rPr lang="en-US"/>
              <a:t>Reach out with any additional comments &amp; suggestions</a:t>
            </a:r>
          </a:p>
          <a:p>
            <a:endParaRPr lang="en-US"/>
          </a:p>
          <a:p>
            <a:endParaRPr lang="en-US"/>
          </a:p>
          <a:p>
            <a:endParaRPr lang="en-US"/>
          </a:p>
          <a:p>
            <a:endParaRPr lang="en-US"/>
          </a:p>
        </p:txBody>
      </p:sp>
      <p:sp>
        <p:nvSpPr>
          <p:cNvPr id="5" name="TextBox 4">
            <a:extLst>
              <a:ext uri="{FF2B5EF4-FFF2-40B4-BE49-F238E27FC236}">
                <a16:creationId xmlns:a16="http://schemas.microsoft.com/office/drawing/2014/main" id="{511EA6B7-319E-EF6D-E5E4-DA985914F745}"/>
              </a:ext>
            </a:extLst>
          </p:cNvPr>
          <p:cNvSpPr txBox="1"/>
          <p:nvPr/>
        </p:nvSpPr>
        <p:spPr>
          <a:xfrm>
            <a:off x="1938759" y="3356658"/>
            <a:ext cx="9130294"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solidFill>
                  <a:schemeClr val="accent5"/>
                </a:solidFill>
              </a:rPr>
              <a:t>cdawg@energy.ca.gov</a:t>
            </a:r>
          </a:p>
          <a:p>
            <a:endParaRPr lang="en-US" sz="2400">
              <a:solidFill>
                <a:schemeClr val="bg2"/>
              </a:solidFill>
            </a:endParaRPr>
          </a:p>
          <a:p>
            <a:r>
              <a:rPr lang="en-US" sz="2400">
                <a:solidFill>
                  <a:schemeClr val="bg2"/>
                </a:solidFill>
              </a:rPr>
              <a:t>Next steps:</a:t>
            </a:r>
          </a:p>
          <a:p>
            <a:pPr marL="285750" indent="-285750">
              <a:buFont typeface="Arial"/>
              <a:buChar char="•"/>
            </a:pPr>
            <a:r>
              <a:rPr lang="en-US" sz="2400">
                <a:solidFill>
                  <a:schemeClr val="bg2"/>
                </a:solidFill>
              </a:rPr>
              <a:t>Be on the look out for follow up for written comment</a:t>
            </a:r>
          </a:p>
          <a:p>
            <a:pPr marL="285750" indent="-285750">
              <a:buFont typeface="Arial"/>
              <a:buChar char="•"/>
            </a:pPr>
            <a:r>
              <a:rPr lang="en-US" sz="2400">
                <a:solidFill>
                  <a:schemeClr val="bg2"/>
                </a:solidFill>
              </a:rPr>
              <a:t>Future grant funding opportunities will be posted to: </a:t>
            </a:r>
            <a:r>
              <a:rPr lang="en-US" sz="2000">
                <a:solidFill>
                  <a:srgbClr val="FFFF00"/>
                </a:solidFill>
                <a:hlinkClick r:id="rId3">
                  <a:extLst>
                    <a:ext uri="{A12FA001-AC4F-418D-AE19-62706E023703}">
                      <ahyp:hlinkClr xmlns:ahyp="http://schemas.microsoft.com/office/drawing/2018/hyperlinkcolor" val="tx"/>
                    </a:ext>
                  </a:extLst>
                </a:hlinkClick>
              </a:rPr>
              <a:t>https://www.energy.ca.gov/funding-opportunities/solicitations</a:t>
            </a:r>
            <a:r>
              <a:rPr lang="en-US" sz="2000">
                <a:solidFill>
                  <a:srgbClr val="FFFF00"/>
                </a:solidFill>
              </a:rPr>
              <a:t> </a:t>
            </a:r>
          </a:p>
          <a:p>
            <a:pPr marL="285750" indent="-285750">
              <a:buFont typeface="Arial"/>
              <a:buChar char="•"/>
            </a:pPr>
            <a:endParaRPr lang="en-US" sz="2000">
              <a:solidFill>
                <a:srgbClr val="FFFF00"/>
              </a:solidFill>
            </a:endParaRPr>
          </a:p>
          <a:p>
            <a:r>
              <a:rPr lang="en-US" sz="1600" i="1">
                <a:solidFill>
                  <a:schemeClr val="accent5">
                    <a:lumMod val="75000"/>
                  </a:schemeClr>
                </a:solidFill>
              </a:rPr>
              <a:t>Coming soon! </a:t>
            </a:r>
            <a:r>
              <a:rPr lang="en-US" sz="2400">
                <a:solidFill>
                  <a:schemeClr val="bg2"/>
                </a:solidFill>
              </a:rPr>
              <a:t>Opportunity to weigh in on EPIC 5 initiative development</a:t>
            </a:r>
          </a:p>
        </p:txBody>
      </p:sp>
      <p:sp>
        <p:nvSpPr>
          <p:cNvPr id="4" name="Slide Number Placeholder 3">
            <a:extLst>
              <a:ext uri="{FF2B5EF4-FFF2-40B4-BE49-F238E27FC236}">
                <a16:creationId xmlns:a16="http://schemas.microsoft.com/office/drawing/2014/main" id="{D86A4BA1-F2A7-F39A-6BFD-81869613DA96}"/>
              </a:ext>
            </a:extLst>
          </p:cNvPr>
          <p:cNvSpPr>
            <a:spLocks noGrp="1"/>
          </p:cNvSpPr>
          <p:nvPr>
            <p:ph type="sldNum" sz="quarter" idx="4"/>
          </p:nvPr>
        </p:nvSpPr>
        <p:spPr/>
        <p:txBody>
          <a:bodyPr/>
          <a:lstStyle/>
          <a:p>
            <a:fld id="{0C7BF778-8021-814D-B4C3-667E155DC762}" type="slidenum">
              <a:rPr lang="en-US" smtClean="0"/>
              <a:pPr/>
              <a:t>21</a:t>
            </a:fld>
            <a:endParaRPr lang="en-US"/>
          </a:p>
        </p:txBody>
      </p:sp>
    </p:spTree>
    <p:extLst>
      <p:ext uri="{BB962C8B-B14F-4D97-AF65-F5344CB8AC3E}">
        <p14:creationId xmlns:p14="http://schemas.microsoft.com/office/powerpoint/2010/main" val="63214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1107DE-9DC8-FD86-24C2-F3DDC2EF5597}"/>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Housekeeping</a:t>
            </a:r>
          </a:p>
        </p:txBody>
      </p:sp>
      <p:sp>
        <p:nvSpPr>
          <p:cNvPr id="2" name="Content Placeholder 1">
            <a:extLst>
              <a:ext uri="{FF2B5EF4-FFF2-40B4-BE49-F238E27FC236}">
                <a16:creationId xmlns:a16="http://schemas.microsoft.com/office/drawing/2014/main" id="{0655A001-C015-AA75-4FE8-A1BFC479FBD5}"/>
              </a:ext>
            </a:extLst>
          </p:cNvPr>
          <p:cNvSpPr>
            <a:spLocks noGrp="1"/>
          </p:cNvSpPr>
          <p:nvPr>
            <p:ph sz="quarter" idx="12"/>
          </p:nvPr>
        </p:nvSpPr>
        <p:spPr/>
        <p:txBody>
          <a:bodyPr/>
          <a:lstStyle/>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Meetings are not recorded</a:t>
            </a:r>
            <a:r>
              <a:rPr lang="en-US" b="0" i="0">
                <a:solidFill>
                  <a:srgbClr val="000000"/>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Welcome candid exchange</a:t>
            </a:r>
            <a:r>
              <a:rPr lang="en-US" b="0" i="0">
                <a:solidFill>
                  <a:srgbClr val="000000"/>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Please “raise hand” to speak</a:t>
            </a:r>
            <a:r>
              <a:rPr lang="en-US" b="0" i="0">
                <a:solidFill>
                  <a:srgbClr val="000000"/>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b="0" i="0" u="none" strike="noStrike">
                <a:solidFill>
                  <a:srgbClr val="00588A"/>
                </a:solidFill>
                <a:effectLst/>
                <a:latin typeface="Segoe UI" panose="020B0502040204020203" pitchFamily="34" charset="0"/>
              </a:rPr>
              <a:t>Please mute when not speaking </a:t>
            </a:r>
            <a:endParaRPr lang="en-US" b="0" i="0">
              <a:solidFill>
                <a:srgbClr val="000000"/>
              </a:solidFill>
              <a:effectLst/>
              <a:latin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CF3D8AC9-58EF-E876-8E2D-68595A047552}"/>
              </a:ext>
            </a:extLst>
          </p:cNvPr>
          <p:cNvSpPr>
            <a:spLocks noGrp="1"/>
          </p:cNvSpPr>
          <p:nvPr>
            <p:ph type="sldNum" sz="quarter" idx="4"/>
          </p:nvPr>
        </p:nvSpPr>
        <p:spPr/>
        <p:txBody>
          <a:bodyPr/>
          <a:lstStyle/>
          <a:p>
            <a:fld id="{0C7BF778-8021-814D-B4C3-667E155DC762}" type="slidenum">
              <a:rPr lang="en-US" smtClean="0"/>
              <a:pPr/>
              <a:t>3</a:t>
            </a:fld>
            <a:endParaRPr lang="en-US" sz="1800"/>
          </a:p>
        </p:txBody>
      </p:sp>
    </p:spTree>
    <p:extLst>
      <p:ext uri="{BB962C8B-B14F-4D97-AF65-F5344CB8AC3E}">
        <p14:creationId xmlns:p14="http://schemas.microsoft.com/office/powerpoint/2010/main" val="748228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1107DE-9DC8-FD86-24C2-F3DDC2EF5597}"/>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Agenda</a:t>
            </a:r>
          </a:p>
        </p:txBody>
      </p:sp>
      <p:graphicFrame>
        <p:nvGraphicFramePr>
          <p:cNvPr id="2" name="Content Placeholder 1">
            <a:extLst>
              <a:ext uri="{FF2B5EF4-FFF2-40B4-BE49-F238E27FC236}">
                <a16:creationId xmlns:a16="http://schemas.microsoft.com/office/drawing/2014/main" id="{E74DC9FA-7CF1-74ED-C008-C1147C70B243}"/>
              </a:ext>
            </a:extLst>
          </p:cNvPr>
          <p:cNvGraphicFramePr>
            <a:graphicFrameLocks noGrp="1"/>
          </p:cNvGraphicFramePr>
          <p:nvPr>
            <p:ph sz="quarter" idx="12"/>
            <p:extLst>
              <p:ext uri="{D42A27DB-BD31-4B8C-83A1-F6EECF244321}">
                <p14:modId xmlns:p14="http://schemas.microsoft.com/office/powerpoint/2010/main" val="3781038035"/>
              </p:ext>
            </p:extLst>
          </p:nvPr>
        </p:nvGraphicFramePr>
        <p:xfrm>
          <a:off x="597877" y="1389063"/>
          <a:ext cx="10984523" cy="2992120"/>
        </p:xfrm>
        <a:graphic>
          <a:graphicData uri="http://schemas.openxmlformats.org/drawingml/2006/table">
            <a:tbl>
              <a:tblPr firstRow="1" bandRow="1">
                <a:tableStyleId>{5940675A-B579-460E-94D1-54222C63F5DA}</a:tableStyleId>
              </a:tblPr>
              <a:tblGrid>
                <a:gridCol w="5698420">
                  <a:extLst>
                    <a:ext uri="{9D8B030D-6E8A-4147-A177-3AD203B41FA5}">
                      <a16:colId xmlns:a16="http://schemas.microsoft.com/office/drawing/2014/main" val="3083453389"/>
                    </a:ext>
                  </a:extLst>
                </a:gridCol>
                <a:gridCol w="1775041">
                  <a:extLst>
                    <a:ext uri="{9D8B030D-6E8A-4147-A177-3AD203B41FA5}">
                      <a16:colId xmlns:a16="http://schemas.microsoft.com/office/drawing/2014/main" val="2824049884"/>
                    </a:ext>
                  </a:extLst>
                </a:gridCol>
                <a:gridCol w="3511062">
                  <a:extLst>
                    <a:ext uri="{9D8B030D-6E8A-4147-A177-3AD203B41FA5}">
                      <a16:colId xmlns:a16="http://schemas.microsoft.com/office/drawing/2014/main" val="1748991987"/>
                    </a:ext>
                  </a:extLst>
                </a:gridCol>
              </a:tblGrid>
              <a:tr h="370840">
                <a:tc>
                  <a:txBody>
                    <a:bodyPr/>
                    <a:lstStyle/>
                    <a:p>
                      <a:r>
                        <a:rPr lang="en-US" sz="2000" b="1"/>
                        <a:t>Topic</a:t>
                      </a:r>
                    </a:p>
                  </a:txBody>
                  <a:tcPr/>
                </a:tc>
                <a:tc>
                  <a:txBody>
                    <a:bodyPr/>
                    <a:lstStyle/>
                    <a:p>
                      <a:r>
                        <a:rPr lang="en-US" sz="2000" b="1"/>
                        <a:t>Time</a:t>
                      </a:r>
                    </a:p>
                  </a:txBody>
                  <a:tcPr/>
                </a:tc>
                <a:tc>
                  <a:txBody>
                    <a:bodyPr/>
                    <a:lstStyle/>
                    <a:p>
                      <a:r>
                        <a:rPr lang="en-US" sz="2000" b="1"/>
                        <a:t>Presenter</a:t>
                      </a:r>
                    </a:p>
                  </a:txBody>
                  <a:tcPr/>
                </a:tc>
                <a:extLst>
                  <a:ext uri="{0D108BD9-81ED-4DB2-BD59-A6C34878D82A}">
                    <a16:rowId xmlns:a16="http://schemas.microsoft.com/office/drawing/2014/main" val="435330879"/>
                  </a:ext>
                </a:extLst>
              </a:tr>
              <a:tr h="370840">
                <a:tc>
                  <a:txBody>
                    <a:bodyPr/>
                    <a:lstStyle/>
                    <a:p>
                      <a:r>
                        <a:rPr lang="en-US"/>
                        <a:t>Recent developments from CEC's climate data portfolio</a:t>
                      </a:r>
                    </a:p>
                  </a:txBody>
                  <a:tcPr/>
                </a:tc>
                <a:tc>
                  <a:txBody>
                    <a:bodyPr/>
                    <a:lstStyle/>
                    <a:p>
                      <a:r>
                        <a:rPr lang="en-US"/>
                        <a:t>10 min</a:t>
                      </a:r>
                    </a:p>
                  </a:txBody>
                  <a:tcPr/>
                </a:tc>
                <a:tc>
                  <a:txBody>
                    <a:bodyPr/>
                    <a:lstStyle/>
                    <a:p>
                      <a:r>
                        <a:rPr lang="en-US"/>
                        <a:t>Susan Wilhelm</a:t>
                      </a:r>
                    </a:p>
                  </a:txBody>
                  <a:tcPr/>
                </a:tc>
                <a:extLst>
                  <a:ext uri="{0D108BD9-81ED-4DB2-BD59-A6C34878D82A}">
                    <a16:rowId xmlns:a16="http://schemas.microsoft.com/office/drawing/2014/main" val="1247922607"/>
                  </a:ext>
                </a:extLst>
              </a:tr>
              <a:tr h="370840">
                <a:tc>
                  <a:txBody>
                    <a:bodyPr/>
                    <a:lstStyle/>
                    <a:p>
                      <a:r>
                        <a:rPr lang="en-US" b="1"/>
                        <a:t>Climate data discussion</a:t>
                      </a:r>
                    </a:p>
                  </a:txBody>
                  <a:tcPr/>
                </a:tc>
                <a:tc>
                  <a:txBody>
                    <a:bodyPr/>
                    <a:lstStyle/>
                    <a:p>
                      <a:r>
                        <a:rPr lang="en-US"/>
                        <a:t>40 min</a:t>
                      </a:r>
                    </a:p>
                  </a:txBody>
                  <a:tcPr/>
                </a:tc>
                <a:tc>
                  <a:txBody>
                    <a:bodyPr/>
                    <a:lstStyle/>
                    <a:p>
                      <a:r>
                        <a:rPr lang="en-US"/>
                        <a:t>All, led by Emily Field</a:t>
                      </a:r>
                    </a:p>
                  </a:txBody>
                  <a:tcPr/>
                </a:tc>
                <a:extLst>
                  <a:ext uri="{0D108BD9-81ED-4DB2-BD59-A6C34878D82A}">
                    <a16:rowId xmlns:a16="http://schemas.microsoft.com/office/drawing/2014/main" val="3309121634"/>
                  </a:ext>
                </a:extLst>
              </a:tr>
              <a:tr h="370840">
                <a:tc>
                  <a:txBody>
                    <a:bodyPr/>
                    <a:lstStyle/>
                    <a:p>
                      <a:r>
                        <a:rPr lang="en-US" i="1"/>
                        <a:t>Quick 5 min Break</a:t>
                      </a:r>
                    </a:p>
                  </a:txBody>
                  <a:tcPr/>
                </a:tc>
                <a:tc>
                  <a:txBody>
                    <a:bodyPr/>
                    <a:lstStyle/>
                    <a:p>
                      <a:r>
                        <a:rPr lang="en-US"/>
                        <a:t>5 min</a:t>
                      </a:r>
                    </a:p>
                  </a:txBody>
                  <a:tcPr/>
                </a:tc>
                <a:tc>
                  <a:txBody>
                    <a:bodyPr/>
                    <a:lstStyle/>
                    <a:p>
                      <a:endParaRPr lang="en-US"/>
                    </a:p>
                  </a:txBody>
                  <a:tcPr/>
                </a:tc>
                <a:extLst>
                  <a:ext uri="{0D108BD9-81ED-4DB2-BD59-A6C34878D82A}">
                    <a16:rowId xmlns:a16="http://schemas.microsoft.com/office/drawing/2014/main" val="2734541612"/>
                  </a:ext>
                </a:extLst>
              </a:tr>
              <a:tr h="370840">
                <a:tc>
                  <a:txBody>
                    <a:bodyPr/>
                    <a:lstStyle/>
                    <a:p>
                      <a:r>
                        <a:rPr lang="en-US"/>
                        <a:t>Recent developments from CEC's wildfire portfolio</a:t>
                      </a:r>
                    </a:p>
                  </a:txBody>
                  <a:tcPr/>
                </a:tc>
                <a:tc>
                  <a:txBody>
                    <a:bodyPr/>
                    <a:lstStyle/>
                    <a:p>
                      <a:r>
                        <a:rPr lang="en-US"/>
                        <a:t>10 min</a:t>
                      </a:r>
                    </a:p>
                  </a:txBody>
                  <a:tcPr/>
                </a:tc>
                <a:tc>
                  <a:txBody>
                    <a:bodyPr/>
                    <a:lstStyle/>
                    <a:p>
                      <a:r>
                        <a:rPr lang="en-US"/>
                        <a:t>Jill </a:t>
                      </a:r>
                      <a:r>
                        <a:rPr lang="en-US" err="1"/>
                        <a:t>Horing</a:t>
                      </a:r>
                      <a:endParaRPr lang="en-US"/>
                    </a:p>
                  </a:txBody>
                  <a:tcPr/>
                </a:tc>
                <a:extLst>
                  <a:ext uri="{0D108BD9-81ED-4DB2-BD59-A6C34878D82A}">
                    <a16:rowId xmlns:a16="http://schemas.microsoft.com/office/drawing/2014/main" val="4025686276"/>
                  </a:ext>
                </a:extLst>
              </a:tr>
              <a:tr h="370840">
                <a:tc>
                  <a:txBody>
                    <a:bodyPr/>
                    <a:lstStyle/>
                    <a:p>
                      <a:r>
                        <a:rPr lang="en-US" b="1"/>
                        <a:t>Wildfire discussion</a:t>
                      </a:r>
                    </a:p>
                  </a:txBody>
                  <a:tcPr/>
                </a:tc>
                <a:tc>
                  <a:txBody>
                    <a:bodyPr/>
                    <a:lstStyle/>
                    <a:p>
                      <a:r>
                        <a:rPr lang="en-US"/>
                        <a:t>40 min</a:t>
                      </a:r>
                    </a:p>
                  </a:txBody>
                  <a:tcPr/>
                </a:tc>
                <a:tc>
                  <a:txBody>
                    <a:bodyPr/>
                    <a:lstStyle/>
                    <a:p>
                      <a:r>
                        <a:rPr lang="en-US"/>
                        <a:t>All, led by Jill </a:t>
                      </a:r>
                      <a:r>
                        <a:rPr lang="en-US" err="1"/>
                        <a:t>Horing</a:t>
                      </a:r>
                      <a:endParaRPr lang="en-US"/>
                    </a:p>
                  </a:txBody>
                  <a:tcPr/>
                </a:tc>
                <a:extLst>
                  <a:ext uri="{0D108BD9-81ED-4DB2-BD59-A6C34878D82A}">
                    <a16:rowId xmlns:a16="http://schemas.microsoft.com/office/drawing/2014/main" val="2252089208"/>
                  </a:ext>
                </a:extLst>
              </a:tr>
              <a:tr h="370840">
                <a:tc>
                  <a:txBody>
                    <a:bodyPr/>
                    <a:lstStyle/>
                    <a:p>
                      <a:r>
                        <a:rPr lang="en-US" sz="1600" i="1">
                          <a:solidFill>
                            <a:srgbClr val="00B0F0"/>
                          </a:solidFill>
                        </a:rPr>
                        <a:t>new! </a:t>
                      </a:r>
                      <a:r>
                        <a:rPr lang="en-US">
                          <a:solidFill>
                            <a:srgbClr val="004071"/>
                          </a:solidFill>
                        </a:rPr>
                        <a:t>Prioritization &amp; constraints</a:t>
                      </a:r>
                    </a:p>
                  </a:txBody>
                  <a:tcPr/>
                </a:tc>
                <a:tc>
                  <a:txBody>
                    <a:bodyPr/>
                    <a:lstStyle/>
                    <a:p>
                      <a:r>
                        <a:rPr lang="en-US">
                          <a:solidFill>
                            <a:srgbClr val="004071"/>
                          </a:solidFill>
                        </a:rPr>
                        <a:t>5 min</a:t>
                      </a:r>
                    </a:p>
                  </a:txBody>
                  <a:tcPr/>
                </a:tc>
                <a:tc>
                  <a:txBody>
                    <a:bodyPr/>
                    <a:lstStyle/>
                    <a:p>
                      <a:r>
                        <a:rPr lang="en-US">
                          <a:solidFill>
                            <a:srgbClr val="004071"/>
                          </a:solidFill>
                        </a:rPr>
                        <a:t>Susan Wilhelm</a:t>
                      </a:r>
                    </a:p>
                  </a:txBody>
                  <a:tcPr/>
                </a:tc>
                <a:extLst>
                  <a:ext uri="{0D108BD9-81ED-4DB2-BD59-A6C34878D82A}">
                    <a16:rowId xmlns:a16="http://schemas.microsoft.com/office/drawing/2014/main" val="15091020"/>
                  </a:ext>
                </a:extLst>
              </a:tr>
              <a:tr h="370840">
                <a:tc>
                  <a:txBody>
                    <a:bodyPr/>
                    <a:lstStyle/>
                    <a:p>
                      <a:r>
                        <a:rPr lang="en-US"/>
                        <a:t>Closing Remarks</a:t>
                      </a:r>
                    </a:p>
                  </a:txBody>
                  <a:tcPr/>
                </a:tc>
                <a:tc>
                  <a:txBody>
                    <a:bodyPr/>
                    <a:lstStyle/>
                    <a:p>
                      <a:r>
                        <a:rPr lang="en-US"/>
                        <a:t>5 min</a:t>
                      </a:r>
                    </a:p>
                  </a:txBody>
                  <a:tcPr/>
                </a:tc>
                <a:tc>
                  <a:txBody>
                    <a:bodyPr/>
                    <a:lstStyle/>
                    <a:p>
                      <a:r>
                        <a:rPr lang="en-US" dirty="0"/>
                        <a:t>Susan Wilhelm</a:t>
                      </a:r>
                    </a:p>
                  </a:txBody>
                  <a:tcPr/>
                </a:tc>
                <a:extLst>
                  <a:ext uri="{0D108BD9-81ED-4DB2-BD59-A6C34878D82A}">
                    <a16:rowId xmlns:a16="http://schemas.microsoft.com/office/drawing/2014/main" val="117712122"/>
                  </a:ext>
                </a:extLst>
              </a:tr>
            </a:tbl>
          </a:graphicData>
        </a:graphic>
      </p:graphicFrame>
      <p:sp>
        <p:nvSpPr>
          <p:cNvPr id="5" name="Slide Number Placeholder 4">
            <a:extLst>
              <a:ext uri="{FF2B5EF4-FFF2-40B4-BE49-F238E27FC236}">
                <a16:creationId xmlns:a16="http://schemas.microsoft.com/office/drawing/2014/main" id="{CF3D8AC9-58EF-E876-8E2D-68595A047552}"/>
              </a:ext>
            </a:extLst>
          </p:cNvPr>
          <p:cNvSpPr>
            <a:spLocks noGrp="1"/>
          </p:cNvSpPr>
          <p:nvPr>
            <p:ph type="sldNum" sz="quarter" idx="4"/>
          </p:nvPr>
        </p:nvSpPr>
        <p:spPr/>
        <p:txBody>
          <a:bodyPr/>
          <a:lstStyle/>
          <a:p>
            <a:fld id="{0C7BF778-8021-814D-B4C3-667E155DC762}" type="slidenum">
              <a:rPr lang="en-US" smtClean="0"/>
              <a:pPr/>
              <a:t>4</a:t>
            </a:fld>
            <a:endParaRPr lang="en-US" sz="1800"/>
          </a:p>
        </p:txBody>
      </p:sp>
    </p:spTree>
    <p:extLst>
      <p:ext uri="{BB962C8B-B14F-4D97-AF65-F5344CB8AC3E}">
        <p14:creationId xmlns:p14="http://schemas.microsoft.com/office/powerpoint/2010/main" val="392961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E24D-99E1-0BD7-9943-3ED83AFE9B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7240D34-2833-F675-20A1-DAF31DB2F3B7}"/>
              </a:ext>
            </a:extLst>
          </p:cNvPr>
          <p:cNvSpPr>
            <a:spLocks noGrp="1"/>
          </p:cNvSpPr>
          <p:nvPr>
            <p:ph type="title" idx="4294967295"/>
          </p:nvPr>
        </p:nvSpPr>
        <p:spPr>
          <a:xfrm>
            <a:off x="1828571" y="4865334"/>
            <a:ext cx="9534170" cy="447256"/>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bg1"/>
                </a:solidFill>
                <a:effectLst/>
                <a:uLnTx/>
                <a:uFillTx/>
                <a:latin typeface="+mj-lt"/>
                <a:ea typeface="+mn-ea"/>
                <a:cs typeface="+mn-cs"/>
              </a:rPr>
              <a:t>Development of climate data to support </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bg1"/>
                </a:solidFill>
                <a:effectLst/>
                <a:uLnTx/>
                <a:uFillTx/>
                <a:latin typeface="+mj-lt"/>
                <a:ea typeface="+mn-ea"/>
                <a:cs typeface="+mn-cs"/>
              </a:rPr>
              <a:t>energy research, policy, &amp; planning</a:t>
            </a:r>
          </a:p>
        </p:txBody>
      </p:sp>
      <p:sp>
        <p:nvSpPr>
          <p:cNvPr id="4" name="Text Placeholder 3">
            <a:extLst>
              <a:ext uri="{FF2B5EF4-FFF2-40B4-BE49-F238E27FC236}">
                <a16:creationId xmlns:a16="http://schemas.microsoft.com/office/drawing/2014/main" id="{8816A3A9-9668-611D-CB27-90C68471A79F}"/>
              </a:ext>
            </a:extLst>
          </p:cNvPr>
          <p:cNvSpPr>
            <a:spLocks noGrp="1"/>
          </p:cNvSpPr>
          <p:nvPr>
            <p:ph type="body" sz="quarter" idx="12"/>
          </p:nvPr>
        </p:nvSpPr>
        <p:spPr>
          <a:xfrm>
            <a:off x="1828571" y="5854700"/>
            <a:ext cx="9534170" cy="826813"/>
          </a:xfrm>
        </p:spPr>
        <p:txBody>
          <a:bodyPr wrap="none" lIns="91440" tIns="182880" rIns="91440" bIns="91440" anchor="t"/>
          <a:lstStyle/>
          <a:p>
            <a:r>
              <a:rPr lang="en-US"/>
              <a:t>Susan Wilhelm, PhD</a:t>
            </a:r>
          </a:p>
        </p:txBody>
      </p:sp>
      <p:sp>
        <p:nvSpPr>
          <p:cNvPr id="2" name="TextBox 1">
            <a:extLst>
              <a:ext uri="{FF2B5EF4-FFF2-40B4-BE49-F238E27FC236}">
                <a16:creationId xmlns:a16="http://schemas.microsoft.com/office/drawing/2014/main" id="{41A0A7DE-FBD8-CDF1-DD6D-05776496D47A}"/>
              </a:ext>
            </a:extLst>
          </p:cNvPr>
          <p:cNvSpPr txBox="1"/>
          <p:nvPr/>
        </p:nvSpPr>
        <p:spPr>
          <a:xfrm rot="460929">
            <a:off x="2372865" y="1850573"/>
            <a:ext cx="7446269" cy="523220"/>
          </a:xfrm>
          <a:prstGeom prst="rect">
            <a:avLst/>
          </a:prstGeom>
          <a:noFill/>
        </p:spPr>
        <p:txBody>
          <a:bodyPr wrap="none" rtlCol="0">
            <a:spAutoFit/>
          </a:bodyPr>
          <a:lstStyle/>
          <a:p>
            <a:r>
              <a:rPr lang="en-US" sz="2800">
                <a:solidFill>
                  <a:schemeClr val="tx2"/>
                </a:solidFill>
              </a:rPr>
              <a:t>Find a slide portraying California climate data…</a:t>
            </a:r>
          </a:p>
        </p:txBody>
      </p:sp>
      <p:pic>
        <p:nvPicPr>
          <p:cNvPr id="11" name="Image" descr="Image">
            <a:extLst>
              <a:ext uri="{FF2B5EF4-FFF2-40B4-BE49-F238E27FC236}">
                <a16:creationId xmlns:a16="http://schemas.microsoft.com/office/drawing/2014/main" id="{610DBF22-7866-62D8-70DE-2B1CDEF1C88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9062" y="510694"/>
            <a:ext cx="4130155" cy="3202977"/>
          </a:xfrm>
          <a:prstGeom prst="rect">
            <a:avLst/>
          </a:prstGeom>
          <a:ln w="12700">
            <a:miter lim="400000"/>
          </a:ln>
        </p:spPr>
      </p:pic>
      <p:pic>
        <p:nvPicPr>
          <p:cNvPr id="6" name="Picture 5" descr="Historical (1950-2005) and low emissions projections (2070-2100)">
            <a:extLst>
              <a:ext uri="{FF2B5EF4-FFF2-40B4-BE49-F238E27FC236}">
                <a16:creationId xmlns:a16="http://schemas.microsoft.com/office/drawing/2014/main" id="{89508008-D15D-1097-4F11-A6953C0B42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4480560" y="176487"/>
            <a:ext cx="3066980" cy="1595920"/>
          </a:xfrm>
          <a:prstGeom prst="rect">
            <a:avLst/>
          </a:prstGeom>
          <a:noFill/>
          <a:ln>
            <a:noFill/>
          </a:ln>
          <a:extLst>
            <a:ext uri="{53640926-AAD7-44D8-BBD7-CCE9431645EC}">
              <a14:shadowObscured xmlns:a14="http://schemas.microsoft.com/office/drawing/2010/main"/>
            </a:ext>
          </a:extLst>
        </p:spPr>
      </p:pic>
      <p:pic>
        <p:nvPicPr>
          <p:cNvPr id="10" name="Google Shape;101;p19" descr="Growth in number of weather stations incorporated in observations data base, 1980 through 2022, by network.">
            <a:extLst>
              <a:ext uri="{FF2B5EF4-FFF2-40B4-BE49-F238E27FC236}">
                <a16:creationId xmlns:a16="http://schemas.microsoft.com/office/drawing/2014/main" id="{986F2635-5650-B3F0-53A2-A716204259EB}"/>
              </a:ext>
            </a:extLst>
          </p:cNvPr>
          <p:cNvPicPr preferRelativeResize="0">
            <a:picLocks noChangeAspect="1"/>
          </p:cNvPicPr>
          <p:nvPr/>
        </p:nvPicPr>
        <p:blipFill>
          <a:blip r:embed="rId5">
            <a:alphaModFix/>
          </a:blip>
          <a:stretch>
            <a:fillRect/>
          </a:stretch>
        </p:blipFill>
        <p:spPr>
          <a:xfrm>
            <a:off x="4480560" y="1926472"/>
            <a:ext cx="2807263" cy="2049337"/>
          </a:xfrm>
          <a:prstGeom prst="rect">
            <a:avLst/>
          </a:prstGeom>
          <a:noFill/>
          <a:ln>
            <a:noFill/>
          </a:ln>
        </p:spPr>
      </p:pic>
      <p:pic>
        <p:nvPicPr>
          <p:cNvPr id="9" name="Google Shape;106;p20" descr="Spatial coverage of observation stations, by network, WECC including buoys and Canada.">
            <a:extLst>
              <a:ext uri="{FF2B5EF4-FFF2-40B4-BE49-F238E27FC236}">
                <a16:creationId xmlns:a16="http://schemas.microsoft.com/office/drawing/2014/main" id="{75CE3867-D0C5-849E-2287-CCE9C2B6A3F8}"/>
              </a:ext>
            </a:extLst>
          </p:cNvPr>
          <p:cNvPicPr preferRelativeResize="0"/>
          <p:nvPr/>
        </p:nvPicPr>
        <p:blipFill>
          <a:blip r:embed="rId6" cstate="hqprint">
            <a:alphaModFix/>
            <a:extLst>
              <a:ext uri="{28A0092B-C50C-407E-A947-70E740481C1C}">
                <a14:useLocalDpi xmlns:a14="http://schemas.microsoft.com/office/drawing/2010/main"/>
              </a:ext>
            </a:extLst>
          </a:blip>
          <a:srcRect t="17371" b="1055"/>
          <a:stretch>
            <a:fillRect/>
          </a:stretch>
        </p:blipFill>
        <p:spPr>
          <a:xfrm>
            <a:off x="7559166" y="283383"/>
            <a:ext cx="3803575" cy="3657600"/>
          </a:xfrm>
          <a:prstGeom prst="rect">
            <a:avLst/>
          </a:prstGeom>
          <a:noFill/>
          <a:ln>
            <a:noFill/>
          </a:ln>
        </p:spPr>
      </p:pic>
      <p:sp>
        <p:nvSpPr>
          <p:cNvPr id="5" name="Slide Number Placeholder 4">
            <a:extLst>
              <a:ext uri="{FF2B5EF4-FFF2-40B4-BE49-F238E27FC236}">
                <a16:creationId xmlns:a16="http://schemas.microsoft.com/office/drawing/2014/main" id="{41D9BE77-0ECB-CCC6-B248-13E4F686EB9D}"/>
              </a:ext>
            </a:extLst>
          </p:cNvPr>
          <p:cNvSpPr>
            <a:spLocks noGrp="1"/>
          </p:cNvSpPr>
          <p:nvPr>
            <p:ph type="sldNum" sz="quarter" idx="4"/>
          </p:nvPr>
        </p:nvSpPr>
        <p:spPr/>
        <p:txBody>
          <a:bodyPr/>
          <a:lstStyle/>
          <a:p>
            <a:fld id="{0C7BF778-8021-814D-B4C3-667E155DC762}" type="slidenum">
              <a:rPr lang="en-US" smtClean="0"/>
              <a:pPr/>
              <a:t>5</a:t>
            </a:fld>
            <a:endParaRPr lang="en-US" sz="1800"/>
          </a:p>
        </p:txBody>
      </p:sp>
    </p:spTree>
    <p:extLst>
      <p:ext uri="{BB962C8B-B14F-4D97-AF65-F5344CB8AC3E}">
        <p14:creationId xmlns:p14="http://schemas.microsoft.com/office/powerpoint/2010/main" val="9830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A451-9930-28C6-F285-CF0738F25E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485A6FC-FA26-24A2-3B0C-5477B6C68EFB}"/>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Coordinated portfolio to advance </a:t>
            </a:r>
          </a:p>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climate-informed planning</a:t>
            </a:r>
          </a:p>
        </p:txBody>
      </p:sp>
      <p:grpSp>
        <p:nvGrpSpPr>
          <p:cNvPr id="6" name="Group 5" descr="Data Development &amp; Analytic Platform&#10;">
            <a:extLst>
              <a:ext uri="{FF2B5EF4-FFF2-40B4-BE49-F238E27FC236}">
                <a16:creationId xmlns:a16="http://schemas.microsoft.com/office/drawing/2014/main" id="{39AFBFF5-32F8-9A1A-479C-0793D66CC912}"/>
              </a:ext>
            </a:extLst>
          </p:cNvPr>
          <p:cNvGrpSpPr/>
          <p:nvPr/>
        </p:nvGrpSpPr>
        <p:grpSpPr>
          <a:xfrm>
            <a:off x="604940" y="1428169"/>
            <a:ext cx="3887023" cy="4433951"/>
            <a:chOff x="604940" y="1428169"/>
            <a:chExt cx="3887023" cy="4433951"/>
          </a:xfrm>
        </p:grpSpPr>
        <p:sp>
          <p:nvSpPr>
            <p:cNvPr id="22" name="TextBox 21">
              <a:extLst>
                <a:ext uri="{FF2B5EF4-FFF2-40B4-BE49-F238E27FC236}">
                  <a16:creationId xmlns:a16="http://schemas.microsoft.com/office/drawing/2014/main" id="{0F3EC797-2C56-CF80-AB33-98B7A8EE731C}"/>
                </a:ext>
              </a:extLst>
            </p:cNvPr>
            <p:cNvSpPr txBox="1"/>
            <p:nvPr/>
          </p:nvSpPr>
          <p:spPr>
            <a:xfrm>
              <a:off x="1324558" y="1428169"/>
              <a:ext cx="3167405" cy="646331"/>
            </a:xfrm>
            <a:prstGeom prst="rect">
              <a:avLst/>
            </a:prstGeom>
            <a:noFill/>
          </p:spPr>
          <p:txBody>
            <a:bodyPr wrap="square" rtlCol="0">
              <a:spAutoFit/>
            </a:bodyPr>
            <a:lstStyle/>
            <a:p>
              <a:pPr algn="ctr"/>
              <a:r>
                <a:rPr lang="en-US" b="1">
                  <a:solidFill>
                    <a:schemeClr val="accent4">
                      <a:lumMod val="75000"/>
                    </a:schemeClr>
                  </a:solidFill>
                </a:rPr>
                <a:t>Data Development &amp; Analytic Platform</a:t>
              </a:r>
            </a:p>
          </p:txBody>
        </p:sp>
        <p:pic>
          <p:nvPicPr>
            <p:cNvPr id="24" name="Picture 23">
              <a:extLst>
                <a:ext uri="{FF2B5EF4-FFF2-40B4-BE49-F238E27FC236}">
                  <a16:creationId xmlns:a16="http://schemas.microsoft.com/office/drawing/2014/main" id="{5CF61D72-AA77-BE62-C696-D0F9D9EBE0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7144" y="4729709"/>
              <a:ext cx="1609462" cy="1132411"/>
            </a:xfrm>
            <a:prstGeom prst="rect">
              <a:avLst/>
            </a:prstGeom>
          </p:spPr>
        </p:pic>
        <p:pic>
          <p:nvPicPr>
            <p:cNvPr id="25" name="Picture 24">
              <a:extLst>
                <a:ext uri="{FF2B5EF4-FFF2-40B4-BE49-F238E27FC236}">
                  <a16:creationId xmlns:a16="http://schemas.microsoft.com/office/drawing/2014/main" id="{4CB91B8E-70FC-925E-9926-1A2D1EFCB3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4940" y="2179313"/>
              <a:ext cx="1439235" cy="1242847"/>
            </a:xfrm>
            <a:prstGeom prst="rect">
              <a:avLst/>
            </a:prstGeom>
          </p:spPr>
        </p:pic>
        <p:sp>
          <p:nvSpPr>
            <p:cNvPr id="26" name="Rectangle: Rounded Corners 25">
              <a:extLst>
                <a:ext uri="{FF2B5EF4-FFF2-40B4-BE49-F238E27FC236}">
                  <a16:creationId xmlns:a16="http://schemas.microsoft.com/office/drawing/2014/main" id="{B0A8AEC3-2DEE-5ED7-4D90-D12D7E2A9EC2}"/>
                </a:ext>
              </a:extLst>
            </p:cNvPr>
            <p:cNvSpPr/>
            <p:nvPr/>
          </p:nvSpPr>
          <p:spPr>
            <a:xfrm>
              <a:off x="2474716" y="5040514"/>
              <a:ext cx="1609462" cy="7549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Cal-Adapt Analytics Engine </a:t>
              </a:r>
              <a:r>
                <a:rPr lang="en-US" sz="1200">
                  <a:solidFill>
                    <a:schemeClr val="accent5">
                      <a:lumMod val="50000"/>
                    </a:schemeClr>
                  </a:solidFill>
                  <a:latin typeface="Arial" panose="020B0604020202020204" pitchFamily="34" charset="0"/>
                  <a:cs typeface="Arial" panose="020B0604020202020204" pitchFamily="34" charset="0"/>
                </a:rPr>
                <a:t>(Eagle Rock Analytics) </a:t>
              </a:r>
              <a:endParaRPr lang="en-US" sz="1600">
                <a:solidFill>
                  <a:schemeClr val="accent5">
                    <a:lumMod val="50000"/>
                  </a:schemeClr>
                </a:solidFill>
                <a:latin typeface="Arial" panose="020B0604020202020204" pitchFamily="34" charset="0"/>
                <a:cs typeface="Arial" panose="020B0604020202020204" pitchFamily="34" charset="0"/>
              </a:endParaRPr>
            </a:p>
            <a:p>
              <a:endParaRPr lang="en-US" sz="1600">
                <a:solidFill>
                  <a:srgbClr val="002060"/>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BE70E074-74B3-2EEA-CAB5-D8C9DCE84C9B}"/>
                </a:ext>
              </a:extLst>
            </p:cNvPr>
            <p:cNvSpPr/>
            <p:nvPr/>
          </p:nvSpPr>
          <p:spPr>
            <a:xfrm>
              <a:off x="2014028" y="2400462"/>
              <a:ext cx="2222692" cy="8792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Development of Climate Projections </a:t>
              </a:r>
              <a:r>
                <a:rPr lang="en-US" sz="1200">
                  <a:solidFill>
                    <a:schemeClr val="accent5">
                      <a:lumMod val="50000"/>
                    </a:schemeClr>
                  </a:solidFill>
                  <a:latin typeface="Arial" panose="020B0604020202020204" pitchFamily="34" charset="0"/>
                  <a:cs typeface="Arial" panose="020B0604020202020204" pitchFamily="34" charset="0"/>
                </a:rPr>
                <a:t>(Scripps w/ UCLA) </a:t>
              </a:r>
              <a:endParaRPr lang="en-US" sz="1400">
                <a:solidFill>
                  <a:schemeClr val="accent5">
                    <a:lumMod val="50000"/>
                  </a:schemeClr>
                </a:solidFill>
                <a:latin typeface="Arial" panose="020B0604020202020204" pitchFamily="34" charset="0"/>
                <a:cs typeface="Arial" panose="020B0604020202020204" pitchFamily="34" charset="0"/>
              </a:endParaRPr>
            </a:p>
            <a:p>
              <a:endParaRPr lang="en-US" sz="1600">
                <a:solidFill>
                  <a:srgbClr val="002060"/>
                </a:solidFill>
                <a:latin typeface="Arial" panose="020B0604020202020204" pitchFamily="34" charset="0"/>
                <a:cs typeface="Arial" panose="020B0604020202020204" pitchFamily="34" charset="0"/>
              </a:endParaRPr>
            </a:p>
          </p:txBody>
        </p:sp>
        <p:pic>
          <p:nvPicPr>
            <p:cNvPr id="12" name="Google Shape;70;p15" descr="Photo of airport weather station: airport example, ASOS network.">
              <a:extLst>
                <a:ext uri="{FF2B5EF4-FFF2-40B4-BE49-F238E27FC236}">
                  <a16:creationId xmlns:a16="http://schemas.microsoft.com/office/drawing/2014/main" id="{85D8E3A5-BFEA-C4E8-DCE1-D1A870671F26}"/>
                </a:ext>
              </a:extLst>
            </p:cNvPr>
            <p:cNvPicPr preferRelativeResize="0">
              <a:picLocks noChangeAspect="1"/>
            </p:cNvPicPr>
            <p:nvPr/>
          </p:nvPicPr>
          <p:blipFill>
            <a:blip r:embed="rId5" cstate="hqprint">
              <a:alphaModFix/>
              <a:extLst>
                <a:ext uri="{28A0092B-C50C-407E-A947-70E740481C1C}">
                  <a14:useLocalDpi xmlns:a14="http://schemas.microsoft.com/office/drawing/2010/main"/>
                </a:ext>
              </a:extLst>
            </a:blip>
            <a:srcRect b="-1401"/>
            <a:stretch>
              <a:fillRect/>
            </a:stretch>
          </p:blipFill>
          <p:spPr>
            <a:xfrm>
              <a:off x="1146622" y="3485344"/>
              <a:ext cx="1435608" cy="1143000"/>
            </a:xfrm>
            <a:prstGeom prst="rect">
              <a:avLst/>
            </a:prstGeom>
            <a:noFill/>
            <a:ln>
              <a:noFill/>
            </a:ln>
          </p:spPr>
        </p:pic>
      </p:grpSp>
      <p:sp>
        <p:nvSpPr>
          <p:cNvPr id="40" name="Rectangle: Rounded Corners 39">
            <a:extLst>
              <a:ext uri="{FF2B5EF4-FFF2-40B4-BE49-F238E27FC236}">
                <a16:creationId xmlns:a16="http://schemas.microsoft.com/office/drawing/2014/main" id="{6D24A7FD-FB86-BE96-A267-366A951F7769}"/>
              </a:ext>
            </a:extLst>
          </p:cNvPr>
          <p:cNvSpPr/>
          <p:nvPr/>
        </p:nvSpPr>
        <p:spPr>
          <a:xfrm>
            <a:off x="2791801" y="3578325"/>
            <a:ext cx="1809405" cy="7549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Historical Observations </a:t>
            </a:r>
          </a:p>
          <a:p>
            <a:r>
              <a:rPr lang="en-US" sz="1200">
                <a:solidFill>
                  <a:schemeClr val="accent5">
                    <a:lumMod val="50000"/>
                  </a:schemeClr>
                </a:solidFill>
                <a:latin typeface="Arial" panose="020B0604020202020204" pitchFamily="34" charset="0"/>
                <a:cs typeface="Arial" panose="020B0604020202020204" pitchFamily="34" charset="0"/>
              </a:rPr>
              <a:t>(Eagle Rock Analytics) </a:t>
            </a:r>
            <a:endParaRPr lang="en-US" sz="1200">
              <a:solidFill>
                <a:srgbClr val="C00000"/>
              </a:solidFill>
              <a:latin typeface="Arial" panose="020B0604020202020204" pitchFamily="34" charset="0"/>
              <a:cs typeface="Arial" panose="020B0604020202020204" pitchFamily="34" charset="0"/>
            </a:endParaRPr>
          </a:p>
        </p:txBody>
      </p:sp>
      <p:sp>
        <p:nvSpPr>
          <p:cNvPr id="14" name="Right Brace 13">
            <a:extLst>
              <a:ext uri="{FF2B5EF4-FFF2-40B4-BE49-F238E27FC236}">
                <a16:creationId xmlns:a16="http://schemas.microsoft.com/office/drawing/2014/main" id="{E8CC2D58-CD2C-F745-2FA2-ACE3692EFAE1}"/>
              </a:ext>
              <a:ext uri="{C183D7F6-B498-43B3-948B-1728B52AA6E4}">
                <adec:decorative xmlns:adec="http://schemas.microsoft.com/office/drawing/2017/decorative" val="1"/>
              </a:ext>
            </a:extLst>
          </p:cNvPr>
          <p:cNvSpPr/>
          <p:nvPr/>
        </p:nvSpPr>
        <p:spPr>
          <a:xfrm>
            <a:off x="4391635" y="2133284"/>
            <a:ext cx="431674" cy="3302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row: Notched Right 3">
            <a:extLst>
              <a:ext uri="{FF2B5EF4-FFF2-40B4-BE49-F238E27FC236}">
                <a16:creationId xmlns:a16="http://schemas.microsoft.com/office/drawing/2014/main" id="{47A34E50-6DAD-313D-22DD-52060D6B544F}"/>
              </a:ext>
              <a:ext uri="{C183D7F6-B498-43B3-948B-1728B52AA6E4}">
                <adec:decorative xmlns:adec="http://schemas.microsoft.com/office/drawing/2017/decorative" val="1"/>
              </a:ext>
            </a:extLst>
          </p:cNvPr>
          <p:cNvSpPr/>
          <p:nvPr/>
        </p:nvSpPr>
        <p:spPr>
          <a:xfrm>
            <a:off x="4601206" y="3595603"/>
            <a:ext cx="1236237" cy="363996"/>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e 14">
            <a:extLst>
              <a:ext uri="{FF2B5EF4-FFF2-40B4-BE49-F238E27FC236}">
                <a16:creationId xmlns:a16="http://schemas.microsoft.com/office/drawing/2014/main" id="{6FF03B5F-3217-F62D-98AF-F2A791816DC1}"/>
              </a:ext>
              <a:ext uri="{C183D7F6-B498-43B3-948B-1728B52AA6E4}">
                <adec:decorative xmlns:adec="http://schemas.microsoft.com/office/drawing/2017/decorative" val="1"/>
              </a:ext>
            </a:extLst>
          </p:cNvPr>
          <p:cNvSpPr/>
          <p:nvPr/>
        </p:nvSpPr>
        <p:spPr>
          <a:xfrm flipH="1">
            <a:off x="5786150" y="2133284"/>
            <a:ext cx="415779" cy="3302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 name="Group 1" descr="Energy System Research">
            <a:extLst>
              <a:ext uri="{FF2B5EF4-FFF2-40B4-BE49-F238E27FC236}">
                <a16:creationId xmlns:a16="http://schemas.microsoft.com/office/drawing/2014/main" id="{1A8545A4-60F0-259A-E01C-243253666AAF}"/>
              </a:ext>
            </a:extLst>
          </p:cNvPr>
          <p:cNvGrpSpPr/>
          <p:nvPr/>
        </p:nvGrpSpPr>
        <p:grpSpPr>
          <a:xfrm>
            <a:off x="6354559" y="1463530"/>
            <a:ext cx="4839865" cy="4355073"/>
            <a:chOff x="6034561" y="1512342"/>
            <a:chExt cx="4839865" cy="4355073"/>
          </a:xfrm>
        </p:grpSpPr>
        <p:sp>
          <p:nvSpPr>
            <p:cNvPr id="30" name="TextBox 29">
              <a:extLst>
                <a:ext uri="{FF2B5EF4-FFF2-40B4-BE49-F238E27FC236}">
                  <a16:creationId xmlns:a16="http://schemas.microsoft.com/office/drawing/2014/main" id="{2F8817BD-183A-2521-C4EE-F63F45331670}"/>
                </a:ext>
              </a:extLst>
            </p:cNvPr>
            <p:cNvSpPr txBox="1"/>
            <p:nvPr/>
          </p:nvSpPr>
          <p:spPr>
            <a:xfrm>
              <a:off x="6449355" y="1512342"/>
              <a:ext cx="4098089" cy="369332"/>
            </a:xfrm>
            <a:prstGeom prst="rect">
              <a:avLst/>
            </a:prstGeom>
            <a:noFill/>
          </p:spPr>
          <p:txBody>
            <a:bodyPr wrap="square" rtlCol="0">
              <a:spAutoFit/>
            </a:bodyPr>
            <a:lstStyle/>
            <a:p>
              <a:pPr algn="ctr"/>
              <a:r>
                <a:rPr lang="en-US" b="1">
                  <a:solidFill>
                    <a:srgbClr val="008349"/>
                  </a:solidFill>
                </a:rPr>
                <a:t>Energy System Research</a:t>
              </a:r>
              <a:endParaRPr lang="en-US" b="1">
                <a:solidFill>
                  <a:schemeClr val="tx2"/>
                </a:solidFill>
              </a:endParaRPr>
            </a:p>
          </p:txBody>
        </p:sp>
        <p:grpSp>
          <p:nvGrpSpPr>
            <p:cNvPr id="8" name="Group 7">
              <a:extLst>
                <a:ext uri="{FF2B5EF4-FFF2-40B4-BE49-F238E27FC236}">
                  <a16:creationId xmlns:a16="http://schemas.microsoft.com/office/drawing/2014/main" id="{CD06545C-F574-F4B6-DB91-958A2D4FBA2D}"/>
                </a:ext>
              </a:extLst>
            </p:cNvPr>
            <p:cNvGrpSpPr/>
            <p:nvPr/>
          </p:nvGrpSpPr>
          <p:grpSpPr>
            <a:xfrm>
              <a:off x="6034561" y="4637380"/>
              <a:ext cx="3857860" cy="1230035"/>
              <a:chOff x="5893216" y="1915842"/>
              <a:chExt cx="3857860" cy="1230035"/>
            </a:xfrm>
          </p:grpSpPr>
          <p:sp>
            <p:nvSpPr>
              <p:cNvPr id="32" name="Rectangle: Rounded Corners 31">
                <a:extLst>
                  <a:ext uri="{FF2B5EF4-FFF2-40B4-BE49-F238E27FC236}">
                    <a16:creationId xmlns:a16="http://schemas.microsoft.com/office/drawing/2014/main" id="{5A1AD7B5-C362-02E3-F5E5-79324CF4078A}"/>
                  </a:ext>
                  <a:ext uri="{C183D7F6-B498-43B3-948B-1728B52AA6E4}">
                    <adec:decorative xmlns:adec="http://schemas.microsoft.com/office/drawing/2017/decorative" val="1"/>
                  </a:ext>
                </a:extLst>
              </p:cNvPr>
              <p:cNvSpPr/>
              <p:nvPr/>
            </p:nvSpPr>
            <p:spPr>
              <a:xfrm>
                <a:off x="5893216" y="1915842"/>
                <a:ext cx="3857860" cy="1230035"/>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9E67C97-C8BC-9A32-AEBD-DEFF797434BA}"/>
                  </a:ext>
                </a:extLst>
              </p:cNvPr>
              <p:cNvSpPr txBox="1"/>
              <p:nvPr/>
            </p:nvSpPr>
            <p:spPr>
              <a:xfrm>
                <a:off x="6009821" y="1982204"/>
                <a:ext cx="3624650" cy="1015663"/>
              </a:xfrm>
              <a:prstGeom prst="rect">
                <a:avLst/>
              </a:prstGeom>
              <a:noFill/>
            </p:spPr>
            <p:txBody>
              <a:bodyPr wrap="square" rtlCol="0">
                <a:spAutoFit/>
              </a:bodyPr>
              <a:lstStyle/>
              <a:p>
                <a:r>
                  <a:rPr lang="en-US" sz="1600" i="0">
                    <a:solidFill>
                      <a:srgbClr val="006400"/>
                    </a:solidFill>
                    <a:effectLst/>
                    <a:latin typeface="Arial" panose="020B0604020202020204" pitchFamily="34" charset="0"/>
                    <a:cs typeface="Arial" panose="020B0604020202020204" pitchFamily="34" charset="0"/>
                  </a:rPr>
                  <a:t>Advancing California’s Electricity Resource Planning Tools to Assess and Improve Climate Resilience </a:t>
                </a:r>
                <a:r>
                  <a:rPr lang="en-US" sz="1200" i="0">
                    <a:solidFill>
                      <a:schemeClr val="accent5">
                        <a:lumMod val="50000"/>
                      </a:schemeClr>
                    </a:solidFill>
                    <a:effectLst/>
                    <a:latin typeface="Arial" panose="020B0604020202020204" pitchFamily="34" charset="0"/>
                    <a:cs typeface="Arial" panose="020B0604020202020204" pitchFamily="34" charset="0"/>
                  </a:rPr>
                  <a:t>(Lumen Energy Strategy, LLC)</a:t>
                </a:r>
                <a:endParaRPr lang="en-US" sz="1600">
                  <a:latin typeface="Arial" panose="020B0604020202020204" pitchFamily="34" charset="0"/>
                  <a:cs typeface="Arial" panose="020B0604020202020204" pitchFamily="34" charset="0"/>
                </a:endParaRPr>
              </a:p>
            </p:txBody>
          </p:sp>
        </p:grpSp>
        <p:sp>
          <p:nvSpPr>
            <p:cNvPr id="34" name="Rectangle: Rounded Corners 33">
              <a:extLst>
                <a:ext uri="{FF2B5EF4-FFF2-40B4-BE49-F238E27FC236}">
                  <a16:creationId xmlns:a16="http://schemas.microsoft.com/office/drawing/2014/main" id="{47724A15-D0F4-7BD9-7AD1-A93DA19CB23F}"/>
                </a:ext>
              </a:extLst>
            </p:cNvPr>
            <p:cNvSpPr/>
            <p:nvPr/>
          </p:nvSpPr>
          <p:spPr>
            <a:xfrm>
              <a:off x="7006494" y="3348093"/>
              <a:ext cx="3867932" cy="9541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F7C8B6B-5977-BF0C-9E32-33BF3B4F0650}"/>
                </a:ext>
              </a:extLst>
            </p:cNvPr>
            <p:cNvSpPr txBox="1"/>
            <p:nvPr/>
          </p:nvSpPr>
          <p:spPr>
            <a:xfrm>
              <a:off x="7006494" y="3532795"/>
              <a:ext cx="3867932" cy="584775"/>
            </a:xfrm>
            <a:prstGeom prst="rect">
              <a:avLst/>
            </a:prstGeom>
            <a:noFill/>
          </p:spPr>
          <p:txBody>
            <a:bodyPr wrap="square" rtlCol="0">
              <a:spAutoFit/>
            </a:bodyPr>
            <a:lstStyle/>
            <a:p>
              <a:r>
                <a:rPr lang="en-US" sz="1600" i="0">
                  <a:solidFill>
                    <a:srgbClr val="006400"/>
                  </a:solidFill>
                  <a:effectLst/>
                  <a:latin typeface="Arial" panose="020B0604020202020204" pitchFamily="34" charset="0"/>
                </a:rPr>
                <a:t>Climate-Informed Load Forecasting &amp; Electric Grid Modeling </a:t>
              </a:r>
              <a:r>
                <a:rPr lang="en-US" sz="1200" i="0">
                  <a:solidFill>
                    <a:schemeClr val="accent5">
                      <a:lumMod val="50000"/>
                    </a:schemeClr>
                  </a:solidFill>
                  <a:effectLst/>
                  <a:latin typeface="Arial" panose="020B0604020202020204" pitchFamily="34" charset="0"/>
                </a:rPr>
                <a:t>(E3)</a:t>
              </a:r>
              <a:endParaRPr lang="en-US" sz="1400">
                <a:solidFill>
                  <a:schemeClr val="accent5">
                    <a:lumMod val="50000"/>
                  </a:schemeClr>
                </a:solidFill>
              </a:endParaRPr>
            </a:p>
          </p:txBody>
        </p:sp>
        <p:grpSp>
          <p:nvGrpSpPr>
            <p:cNvPr id="7" name="Group 6">
              <a:extLst>
                <a:ext uri="{FF2B5EF4-FFF2-40B4-BE49-F238E27FC236}">
                  <a16:creationId xmlns:a16="http://schemas.microsoft.com/office/drawing/2014/main" id="{847A3973-FA3B-E2D6-0A62-C5A1CC05780A}"/>
                </a:ext>
              </a:extLst>
            </p:cNvPr>
            <p:cNvGrpSpPr/>
            <p:nvPr/>
          </p:nvGrpSpPr>
          <p:grpSpPr>
            <a:xfrm>
              <a:off x="6096000" y="2095707"/>
              <a:ext cx="3878005" cy="954180"/>
              <a:chOff x="5873071" y="4568251"/>
              <a:chExt cx="3878005" cy="954180"/>
            </a:xfrm>
          </p:grpSpPr>
          <p:sp>
            <p:nvSpPr>
              <p:cNvPr id="36" name="Rectangle: Rounded Corners 35">
                <a:extLst>
                  <a:ext uri="{FF2B5EF4-FFF2-40B4-BE49-F238E27FC236}">
                    <a16:creationId xmlns:a16="http://schemas.microsoft.com/office/drawing/2014/main" id="{F73F268E-46FD-DD97-01AE-DF8AC787BD29}"/>
                  </a:ext>
                </a:extLst>
              </p:cNvPr>
              <p:cNvSpPr/>
              <p:nvPr/>
            </p:nvSpPr>
            <p:spPr>
              <a:xfrm>
                <a:off x="5873071" y="4568251"/>
                <a:ext cx="3878005" cy="9541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AF1F526-F2D5-9703-BF61-220B38883538}"/>
                  </a:ext>
                </a:extLst>
              </p:cNvPr>
              <p:cNvSpPr txBox="1"/>
              <p:nvPr/>
            </p:nvSpPr>
            <p:spPr>
              <a:xfrm>
                <a:off x="5994944" y="4568251"/>
                <a:ext cx="3674548" cy="769441"/>
              </a:xfrm>
              <a:prstGeom prst="rect">
                <a:avLst/>
              </a:prstGeom>
              <a:noFill/>
            </p:spPr>
            <p:txBody>
              <a:bodyPr wrap="square" rtlCol="0">
                <a:spAutoFit/>
              </a:bodyPr>
              <a:lstStyle/>
              <a:p>
                <a:r>
                  <a:rPr lang="en-US" sz="1600" i="0">
                    <a:solidFill>
                      <a:srgbClr val="006400"/>
                    </a:solidFill>
                    <a:effectLst/>
                    <a:latin typeface="Arial" panose="020B0604020202020204" pitchFamily="34" charset="0"/>
                    <a:cs typeface="Arial" panose="020B0604020202020204" pitchFamily="34" charset="0"/>
                  </a:rPr>
                  <a:t>Climate-Informed Zero-Carbon Generation Capacity Modeling </a:t>
                </a:r>
              </a:p>
              <a:p>
                <a:r>
                  <a:rPr lang="en-US" sz="1200" i="0">
                    <a:solidFill>
                      <a:schemeClr val="accent5">
                        <a:lumMod val="50000"/>
                      </a:schemeClr>
                    </a:solidFill>
                    <a:effectLst/>
                    <a:latin typeface="Arial" panose="020B0604020202020204" pitchFamily="34" charset="0"/>
                    <a:cs typeface="Arial" panose="020B0604020202020204" pitchFamily="34" charset="0"/>
                  </a:rPr>
                  <a:t>(</a:t>
                </a:r>
                <a:r>
                  <a:rPr lang="en-US" sz="1200">
                    <a:solidFill>
                      <a:schemeClr val="accent5">
                        <a:lumMod val="50000"/>
                      </a:schemeClr>
                    </a:solidFill>
                    <a:latin typeface="Arial" panose="020B0604020202020204" pitchFamily="34" charset="0"/>
                    <a:cs typeface="Arial" panose="020B0604020202020204" pitchFamily="34" charset="0"/>
                  </a:rPr>
                  <a:t>Eagle Rock Analytics, Inc.)</a:t>
                </a:r>
                <a:r>
                  <a:rPr lang="en-US" sz="1200" i="0">
                    <a:solidFill>
                      <a:schemeClr val="accent5">
                        <a:lumMod val="50000"/>
                      </a:schemeClr>
                    </a:solidFill>
                    <a:effectLst/>
                    <a:latin typeface="Arial" panose="020B0604020202020204" pitchFamily="34" charset="0"/>
                    <a:cs typeface="Arial" panose="020B0604020202020204" pitchFamily="34" charset="0"/>
                  </a:rPr>
                  <a:t> </a:t>
                </a:r>
                <a:endParaRPr lang="en-US" sz="1200">
                  <a:solidFill>
                    <a:schemeClr val="accent5">
                      <a:lumMod val="50000"/>
                    </a:schemeClr>
                  </a:solidFill>
                  <a:latin typeface="Arial" panose="020B0604020202020204" pitchFamily="34" charset="0"/>
                  <a:cs typeface="Arial" panose="020B0604020202020204" pitchFamily="34" charset="0"/>
                </a:endParaRPr>
              </a:p>
            </p:txBody>
          </p:sp>
        </p:grpSp>
      </p:grpSp>
      <p:sp>
        <p:nvSpPr>
          <p:cNvPr id="5" name="Slide Number Placeholder 4">
            <a:extLst>
              <a:ext uri="{FF2B5EF4-FFF2-40B4-BE49-F238E27FC236}">
                <a16:creationId xmlns:a16="http://schemas.microsoft.com/office/drawing/2014/main" id="{87989011-EFEB-AD66-7323-E89DD627053E}"/>
              </a:ext>
            </a:extLst>
          </p:cNvPr>
          <p:cNvSpPr>
            <a:spLocks noGrp="1"/>
          </p:cNvSpPr>
          <p:nvPr>
            <p:ph type="sldNum" sz="quarter" idx="4"/>
          </p:nvPr>
        </p:nvSpPr>
        <p:spPr/>
        <p:txBody>
          <a:bodyPr/>
          <a:lstStyle/>
          <a:p>
            <a:fld id="{0C7BF778-8021-814D-B4C3-667E155DC762}" type="slidenum">
              <a:rPr lang="en-US" smtClean="0"/>
              <a:pPr/>
              <a:t>6</a:t>
            </a:fld>
            <a:endParaRPr lang="en-US" sz="1800"/>
          </a:p>
        </p:txBody>
      </p:sp>
    </p:spTree>
    <p:extLst>
      <p:ext uri="{BB962C8B-B14F-4D97-AF65-F5344CB8AC3E}">
        <p14:creationId xmlns:p14="http://schemas.microsoft.com/office/powerpoint/2010/main" val="297547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C5208-285D-1589-C435-B58BE83863E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B89470-1DCB-8772-138F-DB2FF9C32CE5}"/>
              </a:ext>
            </a:extLst>
          </p:cNvPr>
          <p:cNvSpPr>
            <a:spLocks noGrp="1"/>
          </p:cNvSpPr>
          <p:nvPr>
            <p:ph type="body" sz="quarter" idx="10"/>
          </p:nvPr>
        </p:nvSpPr>
        <p:spPr/>
        <p:txBody>
          <a:bodyPr wrap="none" lIns="91440" tIns="182880" rIns="91440" bIns="91440" anchor="t"/>
          <a:lstStyle/>
          <a:p>
            <a:r>
              <a:rPr lang="en-US"/>
              <a:t>What’s exciting about this portfolio?</a:t>
            </a:r>
          </a:p>
        </p:txBody>
      </p:sp>
      <p:sp>
        <p:nvSpPr>
          <p:cNvPr id="4" name="Text Placeholder 3">
            <a:extLst>
              <a:ext uri="{FF2B5EF4-FFF2-40B4-BE49-F238E27FC236}">
                <a16:creationId xmlns:a16="http://schemas.microsoft.com/office/drawing/2014/main" id="{55B357C4-F4E9-BB18-31B3-E4A628F52206}"/>
              </a:ext>
            </a:extLst>
          </p:cNvPr>
          <p:cNvSpPr>
            <a:spLocks noGrp="1"/>
          </p:cNvSpPr>
          <p:nvPr>
            <p:ph type="title" idx="4294967295"/>
          </p:nvPr>
        </p:nvSpPr>
        <p:spPr>
          <a:xfrm>
            <a:off x="1550392" y="699371"/>
            <a:ext cx="10032008"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B0F0"/>
                </a:solidFill>
                <a:effectLst/>
                <a:uLnTx/>
                <a:uFillTx/>
                <a:latin typeface="+mj-lt"/>
                <a:ea typeface="+mn-ea"/>
                <a:cs typeface="+mn-cs"/>
              </a:rPr>
              <a:t>Shift from </a:t>
            </a:r>
            <a:r>
              <a:rPr kumimoji="0" lang="en-US" sz="2000" b="1" i="1" u="sng" strike="noStrike" kern="1200" cap="none" spc="0" normalizeH="0" baseline="0" noProof="0">
                <a:ln>
                  <a:noFill/>
                </a:ln>
                <a:solidFill>
                  <a:srgbClr val="00B0F0"/>
                </a:solidFill>
                <a:effectLst/>
                <a:uLnTx/>
                <a:uFillTx/>
                <a:latin typeface="+mj-lt"/>
                <a:ea typeface="+mn-ea"/>
                <a:cs typeface="+mn-cs"/>
              </a:rPr>
              <a:t>characterization</a:t>
            </a:r>
            <a:r>
              <a:rPr kumimoji="0" lang="en-US" sz="2000" b="0" i="1" u="sng" strike="noStrike" kern="1200" cap="none" spc="0" normalizeH="0" baseline="0" noProof="0">
                <a:ln>
                  <a:noFill/>
                </a:ln>
                <a:solidFill>
                  <a:srgbClr val="00B0F0"/>
                </a:solidFill>
                <a:effectLst/>
                <a:uLnTx/>
                <a:uFillTx/>
                <a:latin typeface="+mj-lt"/>
                <a:ea typeface="+mn-ea"/>
                <a:cs typeface="+mn-cs"/>
              </a:rPr>
              <a:t> of risks</a:t>
            </a:r>
            <a:r>
              <a:rPr kumimoji="0" lang="en-US" sz="2000" b="0" i="1" u="none" strike="noStrike" kern="1200" cap="none" spc="0" normalizeH="0" baseline="0" noProof="0">
                <a:ln>
                  <a:noFill/>
                </a:ln>
                <a:solidFill>
                  <a:srgbClr val="00B0F0"/>
                </a:solidFill>
                <a:effectLst/>
                <a:uLnTx/>
                <a:uFillTx/>
                <a:latin typeface="+mj-lt"/>
                <a:ea typeface="+mn-ea"/>
                <a:cs typeface="+mn-cs"/>
              </a:rPr>
              <a:t> </a:t>
            </a:r>
            <a:r>
              <a:rPr kumimoji="0" lang="en-US" sz="2000" b="0" i="0" u="none" strike="noStrike" kern="1200" cap="none" spc="0" normalizeH="0" baseline="0" noProof="0">
                <a:ln>
                  <a:noFill/>
                </a:ln>
                <a:solidFill>
                  <a:srgbClr val="00B0F0"/>
                </a:solidFill>
                <a:effectLst/>
                <a:uLnTx/>
                <a:uFillTx/>
                <a:latin typeface="+mj-lt"/>
                <a:ea typeface="+mn-ea"/>
                <a:cs typeface="+mn-cs"/>
              </a:rPr>
              <a:t>to </a:t>
            </a:r>
            <a:r>
              <a:rPr kumimoji="0" lang="en-US" sz="2000" b="0" i="1" u="sng" strike="noStrike" kern="1200" cap="none" spc="0" normalizeH="0" baseline="0" noProof="0">
                <a:ln>
                  <a:noFill/>
                </a:ln>
                <a:solidFill>
                  <a:srgbClr val="00B0F0"/>
                </a:solidFill>
                <a:effectLst/>
                <a:uLnTx/>
                <a:uFillTx/>
                <a:latin typeface="+mj-lt"/>
                <a:ea typeface="+mn-ea"/>
                <a:cs typeface="+mn-cs"/>
              </a:rPr>
              <a:t>data-driven </a:t>
            </a:r>
            <a:r>
              <a:rPr kumimoji="0" lang="en-US" sz="2000" b="1" i="1" u="sng" strike="noStrike" kern="1200" cap="none" spc="0" normalizeH="0" baseline="0" noProof="0">
                <a:ln>
                  <a:noFill/>
                </a:ln>
                <a:solidFill>
                  <a:srgbClr val="00B0F0"/>
                </a:solidFill>
                <a:effectLst/>
                <a:uLnTx/>
                <a:uFillTx/>
                <a:latin typeface="+mj-lt"/>
                <a:ea typeface="+mn-ea"/>
                <a:cs typeface="+mn-cs"/>
              </a:rPr>
              <a:t>support</a:t>
            </a:r>
            <a:r>
              <a:rPr kumimoji="0" lang="en-US" sz="2000" b="0" i="1" u="sng" strike="noStrike" kern="1200" cap="none" spc="0" normalizeH="0" baseline="0" noProof="0">
                <a:ln>
                  <a:noFill/>
                </a:ln>
                <a:solidFill>
                  <a:srgbClr val="00B0F0"/>
                </a:solidFill>
                <a:effectLst/>
                <a:uLnTx/>
                <a:uFillTx/>
                <a:latin typeface="+mj-lt"/>
                <a:ea typeface="+mn-ea"/>
                <a:cs typeface="+mn-cs"/>
              </a:rPr>
              <a:t> </a:t>
            </a:r>
            <a:endParaRPr kumimoji="0" lang="en-US" sz="2000" b="0" i="0" u="none" strike="noStrike" kern="1200" cap="none" spc="0" normalizeH="0" baseline="0" noProof="0">
              <a:ln>
                <a:noFill/>
              </a:ln>
              <a:solidFill>
                <a:srgbClr val="00B0F0"/>
              </a:solidFill>
              <a:effectLst/>
              <a:uLnTx/>
              <a:uFillTx/>
              <a:latin typeface="+mj-lt"/>
              <a:ea typeface="+mn-ea"/>
              <a:cs typeface="+mn-cs"/>
            </a:endParaRPr>
          </a:p>
        </p:txBody>
      </p:sp>
      <p:grpSp>
        <p:nvGrpSpPr>
          <p:cNvPr id="14" name="Group 13" descr="Decorative">
            <a:extLst>
              <a:ext uri="{FF2B5EF4-FFF2-40B4-BE49-F238E27FC236}">
                <a16:creationId xmlns:a16="http://schemas.microsoft.com/office/drawing/2014/main" id="{67C7CB78-4ED8-1BAC-7F78-032D1B65461C}"/>
              </a:ext>
            </a:extLst>
          </p:cNvPr>
          <p:cNvGrpSpPr>
            <a:grpSpLocks noChangeAspect="1"/>
          </p:cNvGrpSpPr>
          <p:nvPr/>
        </p:nvGrpSpPr>
        <p:grpSpPr>
          <a:xfrm>
            <a:off x="366815" y="1684013"/>
            <a:ext cx="3996266" cy="3682807"/>
            <a:chOff x="604940" y="2179313"/>
            <a:chExt cx="3996266" cy="3682807"/>
          </a:xfrm>
        </p:grpSpPr>
        <p:grpSp>
          <p:nvGrpSpPr>
            <p:cNvPr id="6" name="Group 5">
              <a:extLst>
                <a:ext uri="{FF2B5EF4-FFF2-40B4-BE49-F238E27FC236}">
                  <a16:creationId xmlns:a16="http://schemas.microsoft.com/office/drawing/2014/main" id="{17B24300-593C-A378-E3DA-A293C07B02D2}"/>
                </a:ext>
              </a:extLst>
            </p:cNvPr>
            <p:cNvGrpSpPr>
              <a:grpSpLocks noChangeAspect="1"/>
            </p:cNvGrpSpPr>
            <p:nvPr/>
          </p:nvGrpSpPr>
          <p:grpSpPr>
            <a:xfrm>
              <a:off x="604940" y="2179313"/>
              <a:ext cx="3752854" cy="3682807"/>
              <a:chOff x="604940" y="2179313"/>
              <a:chExt cx="3752854" cy="3682807"/>
            </a:xfrm>
          </p:grpSpPr>
          <p:pic>
            <p:nvPicPr>
              <p:cNvPr id="8" name="Picture 7">
                <a:extLst>
                  <a:ext uri="{FF2B5EF4-FFF2-40B4-BE49-F238E27FC236}">
                    <a16:creationId xmlns:a16="http://schemas.microsoft.com/office/drawing/2014/main" id="{F2FEA0E8-E053-26FB-A6CD-BF3FE5B1BF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7144" y="4729709"/>
                <a:ext cx="1609462" cy="1132411"/>
              </a:xfrm>
              <a:prstGeom prst="rect">
                <a:avLst/>
              </a:prstGeom>
            </p:spPr>
          </p:pic>
          <p:pic>
            <p:nvPicPr>
              <p:cNvPr id="9" name="Picture 8">
                <a:extLst>
                  <a:ext uri="{FF2B5EF4-FFF2-40B4-BE49-F238E27FC236}">
                    <a16:creationId xmlns:a16="http://schemas.microsoft.com/office/drawing/2014/main" id="{C6FC6F67-7723-9123-47DE-7CB45E7FCA4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4940" y="2179313"/>
                <a:ext cx="1439235" cy="1242847"/>
              </a:xfrm>
              <a:prstGeom prst="rect">
                <a:avLst/>
              </a:prstGeom>
            </p:spPr>
          </p:pic>
          <p:sp>
            <p:nvSpPr>
              <p:cNvPr id="10" name="Rectangle: Rounded Corners 9">
                <a:extLst>
                  <a:ext uri="{FF2B5EF4-FFF2-40B4-BE49-F238E27FC236}">
                    <a16:creationId xmlns:a16="http://schemas.microsoft.com/office/drawing/2014/main" id="{903DC987-2798-4798-9AFE-0E45E211FA1E}"/>
                  </a:ext>
                </a:extLst>
              </p:cNvPr>
              <p:cNvSpPr/>
              <p:nvPr/>
            </p:nvSpPr>
            <p:spPr>
              <a:xfrm>
                <a:off x="2474716" y="5040514"/>
                <a:ext cx="1609462" cy="7549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Cal-Adapt Analytics Engine </a:t>
                </a:r>
                <a:r>
                  <a:rPr lang="en-US" sz="1200">
                    <a:solidFill>
                      <a:schemeClr val="accent5">
                        <a:lumMod val="50000"/>
                      </a:schemeClr>
                    </a:solidFill>
                    <a:latin typeface="Arial" panose="020B0604020202020204" pitchFamily="34" charset="0"/>
                    <a:cs typeface="Arial" panose="020B0604020202020204" pitchFamily="34" charset="0"/>
                  </a:rPr>
                  <a:t>(Eagle Rock Analytics </a:t>
                </a:r>
                <a:r>
                  <a:rPr lang="en-US" sz="1050">
                    <a:solidFill>
                      <a:schemeClr val="accent5">
                        <a:lumMod val="50000"/>
                      </a:schemeClr>
                    </a:solidFill>
                    <a:latin typeface="Arial" panose="020B0604020202020204" pitchFamily="34" charset="0"/>
                    <a:cs typeface="Arial" panose="020B0604020202020204" pitchFamily="34" charset="0"/>
                  </a:rPr>
                  <a:t>EPC-20-007, EPC-23-024</a:t>
                </a:r>
                <a:r>
                  <a:rPr lang="en-US" sz="1200">
                    <a:solidFill>
                      <a:schemeClr val="accent5">
                        <a:lumMod val="50000"/>
                      </a:schemeClr>
                    </a:solidFill>
                    <a:latin typeface="Arial" panose="020B0604020202020204" pitchFamily="34" charset="0"/>
                    <a:cs typeface="Arial" panose="020B0604020202020204" pitchFamily="34" charset="0"/>
                  </a:rPr>
                  <a:t>) </a:t>
                </a:r>
                <a:endParaRPr lang="en-US" sz="1600">
                  <a:solidFill>
                    <a:schemeClr val="accent5">
                      <a:lumMod val="50000"/>
                    </a:schemeClr>
                  </a:solidFill>
                  <a:latin typeface="Arial" panose="020B0604020202020204" pitchFamily="34" charset="0"/>
                  <a:cs typeface="Arial" panose="020B0604020202020204" pitchFamily="34" charset="0"/>
                </a:endParaRPr>
              </a:p>
              <a:p>
                <a:endParaRPr lang="en-US" sz="160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0719287-AF2D-53FC-C7FE-E8456FE46CE2}"/>
                  </a:ext>
                </a:extLst>
              </p:cNvPr>
              <p:cNvSpPr/>
              <p:nvPr/>
            </p:nvSpPr>
            <p:spPr>
              <a:xfrm>
                <a:off x="2014027" y="2400462"/>
                <a:ext cx="2343767" cy="8792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Development of Climate Projections </a:t>
                </a:r>
                <a:r>
                  <a:rPr lang="en-US" sz="1200">
                    <a:solidFill>
                      <a:schemeClr val="accent5">
                        <a:lumMod val="50000"/>
                      </a:schemeClr>
                    </a:solidFill>
                    <a:latin typeface="Arial" panose="020B0604020202020204" pitchFamily="34" charset="0"/>
                    <a:cs typeface="Arial" panose="020B0604020202020204" pitchFamily="34" charset="0"/>
                  </a:rPr>
                  <a:t>(Scripps w/ UCLA, </a:t>
                </a:r>
                <a:r>
                  <a:rPr lang="en-US" sz="1050">
                    <a:solidFill>
                      <a:schemeClr val="accent5">
                        <a:lumMod val="50000"/>
                      </a:schemeClr>
                    </a:solidFill>
                    <a:latin typeface="Arial" panose="020B0604020202020204" pitchFamily="34" charset="0"/>
                    <a:cs typeface="Arial" panose="020B0604020202020204" pitchFamily="34" charset="0"/>
                  </a:rPr>
                  <a:t>EPC-20-006</a:t>
                </a:r>
                <a:r>
                  <a:rPr lang="en-US" sz="1200">
                    <a:solidFill>
                      <a:schemeClr val="accent5">
                        <a:lumMod val="50000"/>
                      </a:schemeClr>
                    </a:solidFill>
                    <a:latin typeface="Arial" panose="020B0604020202020204" pitchFamily="34" charset="0"/>
                    <a:cs typeface="Arial" panose="020B0604020202020204" pitchFamily="34" charset="0"/>
                  </a:rPr>
                  <a:t>) </a:t>
                </a:r>
                <a:endParaRPr lang="en-US" sz="1400">
                  <a:solidFill>
                    <a:schemeClr val="accent5">
                      <a:lumMod val="50000"/>
                    </a:schemeClr>
                  </a:solidFill>
                  <a:latin typeface="Arial" panose="020B0604020202020204" pitchFamily="34" charset="0"/>
                  <a:cs typeface="Arial" panose="020B0604020202020204" pitchFamily="34" charset="0"/>
                </a:endParaRPr>
              </a:p>
              <a:p>
                <a:endParaRPr lang="en-US" sz="1600">
                  <a:solidFill>
                    <a:srgbClr val="002060"/>
                  </a:solidFill>
                  <a:latin typeface="Arial" panose="020B0604020202020204" pitchFamily="34" charset="0"/>
                  <a:cs typeface="Arial" panose="020B0604020202020204" pitchFamily="34" charset="0"/>
                </a:endParaRPr>
              </a:p>
            </p:txBody>
          </p:sp>
          <p:pic>
            <p:nvPicPr>
              <p:cNvPr id="12" name="Google Shape;70;p15" descr="Photo of airport weather station: airport example, ASOS network.">
                <a:extLst>
                  <a:ext uri="{FF2B5EF4-FFF2-40B4-BE49-F238E27FC236}">
                    <a16:creationId xmlns:a16="http://schemas.microsoft.com/office/drawing/2014/main" id="{86BA3C13-31E8-5C1A-CFB1-0FD4EBD9730E}"/>
                  </a:ext>
                </a:extLst>
              </p:cNvPr>
              <p:cNvPicPr preferRelativeResize="0">
                <a:picLocks noChangeAspect="1"/>
              </p:cNvPicPr>
              <p:nvPr/>
            </p:nvPicPr>
            <p:blipFill>
              <a:blip r:embed="rId5" cstate="hqprint">
                <a:alphaModFix/>
                <a:extLst>
                  <a:ext uri="{28A0092B-C50C-407E-A947-70E740481C1C}">
                    <a14:useLocalDpi xmlns:a14="http://schemas.microsoft.com/office/drawing/2010/main"/>
                  </a:ext>
                </a:extLst>
              </a:blip>
              <a:srcRect b="-1401"/>
              <a:stretch>
                <a:fillRect/>
              </a:stretch>
            </p:blipFill>
            <p:spPr>
              <a:xfrm>
                <a:off x="1146622" y="3485344"/>
                <a:ext cx="1435608" cy="1143000"/>
              </a:xfrm>
              <a:prstGeom prst="rect">
                <a:avLst/>
              </a:prstGeom>
              <a:noFill/>
              <a:ln>
                <a:noFill/>
              </a:ln>
            </p:spPr>
          </p:pic>
        </p:grpSp>
        <p:sp>
          <p:nvSpPr>
            <p:cNvPr id="13" name="Rectangle: Rounded Corners 12">
              <a:extLst>
                <a:ext uri="{FF2B5EF4-FFF2-40B4-BE49-F238E27FC236}">
                  <a16:creationId xmlns:a16="http://schemas.microsoft.com/office/drawing/2014/main" id="{E2D385CC-CADF-2915-7456-BBA82C704B17}"/>
                </a:ext>
              </a:extLst>
            </p:cNvPr>
            <p:cNvSpPr/>
            <p:nvPr/>
          </p:nvSpPr>
          <p:spPr>
            <a:xfrm>
              <a:off x="2791801" y="3578325"/>
              <a:ext cx="1809405" cy="7549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0">
                  <a:solidFill>
                    <a:srgbClr val="002060"/>
                  </a:solidFill>
                  <a:effectLst/>
                  <a:latin typeface="Arial" panose="020B0604020202020204" pitchFamily="34" charset="0"/>
                </a:rPr>
                <a:t>Historical Observations </a:t>
              </a:r>
            </a:p>
            <a:p>
              <a:r>
                <a:rPr lang="en-US" sz="1200">
                  <a:solidFill>
                    <a:schemeClr val="accent5">
                      <a:lumMod val="50000"/>
                    </a:schemeClr>
                  </a:solidFill>
                  <a:latin typeface="Arial" panose="020B0604020202020204" pitchFamily="34" charset="0"/>
                  <a:cs typeface="Arial" panose="020B0604020202020204" pitchFamily="34" charset="0"/>
                </a:rPr>
                <a:t>(Eagle Rock Analytics, </a:t>
              </a:r>
              <a:r>
                <a:rPr lang="en-US" sz="1050">
                  <a:solidFill>
                    <a:schemeClr val="accent5">
                      <a:lumMod val="50000"/>
                    </a:schemeClr>
                  </a:solidFill>
                  <a:latin typeface="Arial" panose="020B0604020202020204" pitchFamily="34" charset="0"/>
                  <a:cs typeface="Arial" panose="020B0604020202020204" pitchFamily="34" charset="0"/>
                </a:rPr>
                <a:t>PIR-19-006</a:t>
              </a:r>
              <a:r>
                <a:rPr lang="en-US" sz="1200">
                  <a:solidFill>
                    <a:schemeClr val="accent5">
                      <a:lumMod val="50000"/>
                    </a:schemeClr>
                  </a:solidFill>
                  <a:latin typeface="Arial" panose="020B0604020202020204" pitchFamily="34" charset="0"/>
                  <a:cs typeface="Arial" panose="020B0604020202020204" pitchFamily="34" charset="0"/>
                </a:rPr>
                <a:t>) </a:t>
              </a:r>
              <a:endParaRPr lang="en-US" sz="1200">
                <a:solidFill>
                  <a:srgbClr val="C00000"/>
                </a:solidFill>
                <a:latin typeface="Arial" panose="020B0604020202020204" pitchFamily="34" charset="0"/>
                <a:cs typeface="Arial" panose="020B0604020202020204" pitchFamily="34" charset="0"/>
              </a:endParaRPr>
            </a:p>
          </p:txBody>
        </p:sp>
      </p:grpSp>
      <p:cxnSp>
        <p:nvCxnSpPr>
          <p:cNvPr id="7" name="Straight Arrow Connector 6">
            <a:extLst>
              <a:ext uri="{FF2B5EF4-FFF2-40B4-BE49-F238E27FC236}">
                <a16:creationId xmlns:a16="http://schemas.microsoft.com/office/drawing/2014/main" id="{6A15F05E-D58C-5675-43F0-09F70547537E}"/>
              </a:ext>
              <a:ext uri="{C183D7F6-B498-43B3-948B-1728B52AA6E4}">
                <adec:decorative xmlns:adec="http://schemas.microsoft.com/office/drawing/2017/decorative" val="1"/>
              </a:ext>
            </a:extLst>
          </p:cNvPr>
          <p:cNvCxnSpPr>
            <a:cxnSpLocks/>
          </p:cNvCxnSpPr>
          <p:nvPr/>
        </p:nvCxnSpPr>
        <p:spPr>
          <a:xfrm flipV="1">
            <a:off x="3669476" y="1762678"/>
            <a:ext cx="690499" cy="2610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43015F0-17EC-D931-FB37-25DA8A4593DA}"/>
              </a:ext>
              <a:ext uri="{C183D7F6-B498-43B3-948B-1728B52AA6E4}">
                <adec:decorative xmlns:adec="http://schemas.microsoft.com/office/drawing/2017/decorative" val="1"/>
              </a:ext>
            </a:extLst>
          </p:cNvPr>
          <p:cNvCxnSpPr>
            <a:cxnSpLocks/>
          </p:cNvCxnSpPr>
          <p:nvPr/>
        </p:nvCxnSpPr>
        <p:spPr>
          <a:xfrm>
            <a:off x="3941064" y="3767328"/>
            <a:ext cx="418911" cy="365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4CD1807-10EB-059D-5033-841B3ECCB3B1}"/>
              </a:ext>
              <a:ext uri="{C183D7F6-B498-43B3-948B-1728B52AA6E4}">
                <adec:decorative xmlns:adec="http://schemas.microsoft.com/office/drawing/2017/decorative" val="1"/>
              </a:ext>
            </a:extLst>
          </p:cNvPr>
          <p:cNvCxnSpPr>
            <a:cxnSpLocks/>
          </p:cNvCxnSpPr>
          <p:nvPr/>
        </p:nvCxnSpPr>
        <p:spPr>
          <a:xfrm>
            <a:off x="3458378" y="4366093"/>
            <a:ext cx="901597" cy="7362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Content Placeholder 6">
            <a:extLst>
              <a:ext uri="{FF2B5EF4-FFF2-40B4-BE49-F238E27FC236}">
                <a16:creationId xmlns:a16="http://schemas.microsoft.com/office/drawing/2014/main" id="{1A2B8B2B-F9C7-C9E7-CF8C-2FD3DAF6EC6F}"/>
              </a:ext>
            </a:extLst>
          </p:cNvPr>
          <p:cNvSpPr>
            <a:spLocks noGrp="1"/>
          </p:cNvSpPr>
          <p:nvPr>
            <p:ph sz="quarter" idx="12"/>
          </p:nvPr>
        </p:nvSpPr>
        <p:spPr>
          <a:xfrm>
            <a:off x="4446871" y="1389282"/>
            <a:ext cx="7449953" cy="5152866"/>
          </a:xfrm>
        </p:spPr>
        <p:txBody>
          <a:bodyPr lIns="91440" tIns="45720" rIns="91440" bIns="45720" anchor="t"/>
          <a:lstStyle/>
          <a:p>
            <a:pPr marL="0" indent="0">
              <a:lnSpc>
                <a:spcPct val="100000"/>
              </a:lnSpc>
              <a:spcBef>
                <a:spcPts val="600"/>
              </a:spcBef>
              <a:buNone/>
            </a:pPr>
            <a:r>
              <a:rPr lang="en-US" sz="1600" b="1"/>
              <a:t>High-resolution climate &amp; hydrological projections: </a:t>
            </a:r>
            <a:r>
              <a:rPr lang="en-US" sz="1600"/>
              <a:t>a wealth of data tailored to energy sector</a:t>
            </a:r>
            <a:endParaRPr lang="en-US" sz="1600">
              <a:solidFill>
                <a:srgbClr val="C00000"/>
              </a:solidFill>
            </a:endParaRPr>
          </a:p>
          <a:p>
            <a:pPr marL="342900" indent="-342900">
              <a:lnSpc>
                <a:spcPct val="100000"/>
              </a:lnSpc>
              <a:spcBef>
                <a:spcPts val="600"/>
              </a:spcBef>
            </a:pPr>
            <a:r>
              <a:rPr lang="en-US" sz="1600"/>
              <a:t>199 LOCA2 hybrid statistical projections: daily temperature, </a:t>
            </a:r>
            <a:r>
              <a:rPr lang="en-US" sz="1600" err="1"/>
              <a:t>precip</a:t>
            </a:r>
            <a:r>
              <a:rPr lang="en-US" sz="1600"/>
              <a:t>, solar radiation, vector wind on 3km × 3km grid</a:t>
            </a:r>
          </a:p>
          <a:p>
            <a:pPr marL="342900" indent="-342900">
              <a:lnSpc>
                <a:spcPct val="100000"/>
              </a:lnSpc>
              <a:spcBef>
                <a:spcPts val="600"/>
              </a:spcBef>
            </a:pPr>
            <a:r>
              <a:rPr lang="en-US" sz="1600"/>
              <a:t>8 WRF (dynamical) projections: adds many variables critical to a high-renewable grid, with sub-daily resolution</a:t>
            </a:r>
          </a:p>
          <a:p>
            <a:pPr marL="342900" indent="-342900">
              <a:lnSpc>
                <a:spcPct val="100000"/>
              </a:lnSpc>
              <a:spcBef>
                <a:spcPts val="600"/>
              </a:spcBef>
            </a:pPr>
            <a:r>
              <a:rPr lang="en-US" sz="1600">
                <a:solidFill>
                  <a:srgbClr val="00B0F0"/>
                </a:solidFill>
              </a:rPr>
              <a:t>To support use</a:t>
            </a:r>
            <a:r>
              <a:rPr lang="en-US" sz="1600"/>
              <a:t>: </a:t>
            </a:r>
            <a:r>
              <a:rPr lang="en-US" sz="1600" b="1"/>
              <a:t>Data Summaries </a:t>
            </a:r>
            <a:r>
              <a:rPr lang="en-US" sz="1600"/>
              <a:t>on our Climate Data &amp; Analysis Working Group </a:t>
            </a:r>
            <a:r>
              <a:rPr lang="en-US" sz="1600" u="sng">
                <a:solidFill>
                  <a:srgbClr val="0000FF"/>
                </a:solidFill>
              </a:rPr>
              <a:t>site</a:t>
            </a:r>
          </a:p>
          <a:p>
            <a:pPr marL="342900" indent="-342900">
              <a:lnSpc>
                <a:spcPct val="100000"/>
              </a:lnSpc>
              <a:spcBef>
                <a:spcPts val="600"/>
              </a:spcBef>
            </a:pPr>
            <a:endParaRPr lang="en-US" sz="1600">
              <a:solidFill>
                <a:srgbClr val="0000FF"/>
              </a:solidFill>
            </a:endParaRPr>
          </a:p>
          <a:p>
            <a:pPr marL="0" indent="0">
              <a:lnSpc>
                <a:spcPct val="100000"/>
              </a:lnSpc>
              <a:spcBef>
                <a:spcPts val="800"/>
              </a:spcBef>
              <a:buNone/>
            </a:pPr>
            <a:r>
              <a:rPr lang="en-US" sz="1600"/>
              <a:t>“</a:t>
            </a:r>
            <a:r>
              <a:rPr lang="en-US" sz="1600" b="1"/>
              <a:t>Historical Observation Platform</a:t>
            </a:r>
            <a:r>
              <a:rPr lang="en-US" sz="1600"/>
              <a:t>”: an open, quality-controlled data archive for thousands of independently sourced weather stations across western USA</a:t>
            </a:r>
          </a:p>
          <a:p>
            <a:pPr marL="0" indent="0">
              <a:lnSpc>
                <a:spcPct val="100000"/>
              </a:lnSpc>
              <a:spcBef>
                <a:spcPts val="800"/>
              </a:spcBef>
              <a:buNone/>
            </a:pPr>
            <a:endParaRPr lang="en-US" sz="1600"/>
          </a:p>
          <a:p>
            <a:pPr marL="0" indent="0">
              <a:lnSpc>
                <a:spcPct val="100000"/>
              </a:lnSpc>
              <a:spcBef>
                <a:spcPts val="800"/>
              </a:spcBef>
              <a:buNone/>
            </a:pPr>
            <a:r>
              <a:rPr lang="en-US" sz="1600" b="1"/>
              <a:t>Powerful data platform &amp; analytics </a:t>
            </a:r>
            <a:r>
              <a:rPr lang="en-US" sz="1600"/>
              <a:t>for electricity sector vulnerability assessment, planning, research</a:t>
            </a:r>
            <a:endParaRPr lang="en-US" sz="1600">
              <a:solidFill>
                <a:srgbClr val="C00000"/>
              </a:solidFill>
            </a:endParaRPr>
          </a:p>
          <a:p>
            <a:pPr marL="342900" indent="-342900">
              <a:lnSpc>
                <a:spcPct val="100000"/>
              </a:lnSpc>
              <a:spcBef>
                <a:spcPts val="800"/>
              </a:spcBef>
            </a:pPr>
            <a:r>
              <a:rPr lang="en-US" sz="1600"/>
              <a:t>Intensive, sustained collaborations + working groups </a:t>
            </a:r>
            <a:r>
              <a:rPr lang="en-US" sz="1600" b="1"/>
              <a:t>→</a:t>
            </a:r>
            <a:r>
              <a:rPr lang="en-US" sz="1600"/>
              <a:t> partnerships &amp; capacity</a:t>
            </a:r>
          </a:p>
          <a:p>
            <a:pPr marL="342900" indent="-342900">
              <a:lnSpc>
                <a:spcPct val="100000"/>
              </a:lnSpc>
              <a:spcBef>
                <a:spcPts val="800"/>
              </a:spcBef>
            </a:pPr>
            <a:r>
              <a:rPr lang="en-US" sz="1600">
                <a:solidFill>
                  <a:srgbClr val="00B0F0"/>
                </a:solidFill>
              </a:rPr>
              <a:t>Extensive </a:t>
            </a:r>
            <a:r>
              <a:rPr lang="en-US" sz="1600">
                <a:solidFill>
                  <a:srgbClr val="00B0F0"/>
                </a:solidFill>
                <a:hlinkClick r:id="rId6">
                  <a:extLst>
                    <a:ext uri="{A12FA001-AC4F-418D-AE19-62706E023703}">
                      <ahyp:hlinkClr xmlns:ahyp="http://schemas.microsoft.com/office/drawing/2018/hyperlinkcolor" val="tx"/>
                    </a:ext>
                  </a:extLst>
                </a:hlinkClick>
              </a:rPr>
              <a:t>guidance</a:t>
            </a:r>
            <a:r>
              <a:rPr lang="en-US" sz="1600">
                <a:solidFill>
                  <a:srgbClr val="00B0F0"/>
                </a:solidFill>
              </a:rPr>
              <a:t> </a:t>
            </a:r>
            <a:r>
              <a:rPr lang="en-US" sz="1600"/>
              <a:t>developed to support leveraging of data in decision-making</a:t>
            </a:r>
          </a:p>
          <a:p>
            <a:pPr marL="800100" lvl="1" indent="-342900">
              <a:lnSpc>
                <a:spcPct val="100000"/>
              </a:lnSpc>
            </a:pPr>
            <a:endParaRPr lang="en-US" sz="1600">
              <a:solidFill>
                <a:srgbClr val="002060"/>
              </a:solidFill>
              <a:latin typeface="Aptos" panose="02110004020202020204"/>
            </a:endParaRPr>
          </a:p>
          <a:p>
            <a:pPr marL="342900" indent="-342900">
              <a:lnSpc>
                <a:spcPct val="100000"/>
              </a:lnSpc>
            </a:pPr>
            <a:endParaRPr lang="en-US" sz="1600">
              <a:latin typeface="Aptos" panose="02110004020202020204"/>
            </a:endParaRPr>
          </a:p>
          <a:p>
            <a:pPr marL="342900" indent="-342900">
              <a:lnSpc>
                <a:spcPct val="100000"/>
              </a:lnSpc>
            </a:pPr>
            <a:endParaRPr lang="en-US" sz="1600"/>
          </a:p>
          <a:p>
            <a:pPr>
              <a:lnSpc>
                <a:spcPct val="100000"/>
              </a:lnSpc>
            </a:pPr>
            <a:endParaRPr lang="en-US" sz="1600"/>
          </a:p>
          <a:p>
            <a:pPr marL="342900" indent="-342900">
              <a:lnSpc>
                <a:spcPct val="100000"/>
              </a:lnSpc>
            </a:pPr>
            <a:endParaRPr lang="en-US" sz="1600" b="1"/>
          </a:p>
          <a:p>
            <a:pPr marL="342900" indent="-342900">
              <a:lnSpc>
                <a:spcPct val="100000"/>
              </a:lnSpc>
            </a:pPr>
            <a:endParaRPr lang="en-US" sz="1600" b="1"/>
          </a:p>
          <a:p>
            <a:pPr lvl="1"/>
            <a:endParaRPr lang="en-US"/>
          </a:p>
        </p:txBody>
      </p:sp>
      <p:sp>
        <p:nvSpPr>
          <p:cNvPr id="5" name="Slide Number Placeholder 4">
            <a:extLst>
              <a:ext uri="{FF2B5EF4-FFF2-40B4-BE49-F238E27FC236}">
                <a16:creationId xmlns:a16="http://schemas.microsoft.com/office/drawing/2014/main" id="{5989ED2A-8A18-BA4E-2B02-C1517DB1F576}"/>
              </a:ext>
            </a:extLst>
          </p:cNvPr>
          <p:cNvSpPr>
            <a:spLocks noGrp="1"/>
          </p:cNvSpPr>
          <p:nvPr>
            <p:ph type="sldNum" sz="quarter" idx="4"/>
          </p:nvPr>
        </p:nvSpPr>
        <p:spPr/>
        <p:txBody>
          <a:bodyPr/>
          <a:lstStyle/>
          <a:p>
            <a:fld id="{0C7BF778-8021-814D-B4C3-667E155DC762}" type="slidenum">
              <a:rPr lang="en-US" smtClean="0"/>
              <a:pPr/>
              <a:t>7</a:t>
            </a:fld>
            <a:endParaRPr lang="en-US" sz="1800"/>
          </a:p>
        </p:txBody>
      </p:sp>
    </p:spTree>
    <p:extLst>
      <p:ext uri="{BB962C8B-B14F-4D97-AF65-F5344CB8AC3E}">
        <p14:creationId xmlns:p14="http://schemas.microsoft.com/office/powerpoint/2010/main" val="275079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753D-B0C3-9886-3151-3F723859522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C20B38D-CEFC-541F-71D1-ACCA2789B3F1}"/>
              </a:ext>
            </a:extLst>
          </p:cNvPr>
          <p:cNvSpPr>
            <a:spLocks noGrp="1"/>
          </p:cNvSpPr>
          <p:nvPr>
            <p:ph type="body" sz="quarter" idx="10"/>
          </p:nvPr>
        </p:nvSpPr>
        <p:spPr/>
        <p:txBody>
          <a:bodyPr wrap="none" lIns="91440" tIns="182880" rIns="91440" bIns="91440" anchor="t"/>
          <a:lstStyle/>
          <a:p>
            <a:r>
              <a:rPr lang="en-US"/>
              <a:t>What’s exciting about this portfolio?</a:t>
            </a:r>
          </a:p>
        </p:txBody>
      </p:sp>
      <p:sp>
        <p:nvSpPr>
          <p:cNvPr id="4" name="Text Placeholder 3">
            <a:extLst>
              <a:ext uri="{FF2B5EF4-FFF2-40B4-BE49-F238E27FC236}">
                <a16:creationId xmlns:a16="http://schemas.microsoft.com/office/drawing/2014/main" id="{864D6066-AAEB-ACBA-8E91-934945829E8F}"/>
              </a:ext>
            </a:extLst>
          </p:cNvPr>
          <p:cNvSpPr>
            <a:spLocks noGrp="1"/>
          </p:cNvSpPr>
          <p:nvPr>
            <p:ph type="title" idx="4294967295"/>
          </p:nvPr>
        </p:nvSpPr>
        <p:spPr>
          <a:xfrm>
            <a:off x="1550392" y="699371"/>
            <a:ext cx="10032008"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mj-lt"/>
                <a:ea typeface="+mn-ea"/>
                <a:cs typeface="+mn-cs"/>
              </a:rPr>
              <a:t>Shift from </a:t>
            </a:r>
            <a:r>
              <a:rPr kumimoji="0" lang="en-US" sz="2000" b="1" i="1" u="sng" strike="noStrike" kern="1200" cap="none" spc="0" normalizeH="0" baseline="0" noProof="0" dirty="0">
                <a:ln>
                  <a:noFill/>
                </a:ln>
                <a:solidFill>
                  <a:srgbClr val="00B0F0"/>
                </a:solidFill>
                <a:effectLst/>
                <a:uLnTx/>
                <a:uFillTx/>
                <a:latin typeface="+mj-lt"/>
                <a:ea typeface="+mn-ea"/>
                <a:cs typeface="+mn-cs"/>
              </a:rPr>
              <a:t>characterization</a:t>
            </a:r>
            <a:r>
              <a:rPr kumimoji="0" lang="en-US" sz="2000" b="0" i="1" u="sng" strike="noStrike" kern="1200" cap="none" spc="0" normalizeH="0" baseline="0" noProof="0" dirty="0">
                <a:ln>
                  <a:noFill/>
                </a:ln>
                <a:solidFill>
                  <a:srgbClr val="00B0F0"/>
                </a:solidFill>
                <a:effectLst/>
                <a:uLnTx/>
                <a:uFillTx/>
                <a:latin typeface="+mj-lt"/>
                <a:ea typeface="+mn-ea"/>
                <a:cs typeface="+mn-cs"/>
              </a:rPr>
              <a:t> of risks</a:t>
            </a:r>
            <a:r>
              <a:rPr kumimoji="0" lang="en-US" sz="2000" b="0" i="1" u="none" strike="noStrike" kern="1200" cap="none" spc="0" normalizeH="0" baseline="0" noProof="0" dirty="0">
                <a:ln>
                  <a:noFill/>
                </a:ln>
                <a:solidFill>
                  <a:srgbClr val="00B0F0"/>
                </a:solidFill>
                <a:effectLst/>
                <a:uLnTx/>
                <a:uFillTx/>
                <a:latin typeface="+mj-lt"/>
                <a:ea typeface="+mn-ea"/>
                <a:cs typeface="+mn-cs"/>
              </a:rPr>
              <a:t> </a:t>
            </a:r>
            <a:r>
              <a:rPr kumimoji="0" lang="en-US" sz="2000" b="0" i="0" u="none" strike="noStrike" kern="1200" cap="none" spc="0" normalizeH="0" baseline="0" noProof="0" dirty="0">
                <a:ln>
                  <a:noFill/>
                </a:ln>
                <a:solidFill>
                  <a:srgbClr val="00B0F0"/>
                </a:solidFill>
                <a:effectLst/>
                <a:uLnTx/>
                <a:uFillTx/>
                <a:latin typeface="+mj-lt"/>
                <a:ea typeface="+mn-ea"/>
                <a:cs typeface="+mn-cs"/>
              </a:rPr>
              <a:t>to </a:t>
            </a:r>
            <a:r>
              <a:rPr kumimoji="0" lang="en-US" sz="2000" b="0" i="1" u="sng" strike="noStrike" kern="1200" cap="none" spc="0" normalizeH="0" baseline="0" noProof="0" dirty="0">
                <a:ln>
                  <a:noFill/>
                </a:ln>
                <a:solidFill>
                  <a:srgbClr val="00B0F0"/>
                </a:solidFill>
                <a:effectLst/>
                <a:uLnTx/>
                <a:uFillTx/>
                <a:latin typeface="+mj-lt"/>
                <a:ea typeface="+mn-ea"/>
                <a:cs typeface="+mn-cs"/>
              </a:rPr>
              <a:t>data-driven </a:t>
            </a:r>
            <a:r>
              <a:rPr kumimoji="0" lang="en-US" sz="2000" b="1" i="1" u="sng" strike="noStrike" kern="1200" cap="none" spc="0" normalizeH="0" baseline="0" noProof="0" dirty="0">
                <a:ln>
                  <a:noFill/>
                </a:ln>
                <a:solidFill>
                  <a:srgbClr val="00B0F0"/>
                </a:solidFill>
                <a:effectLst/>
                <a:uLnTx/>
                <a:uFillTx/>
                <a:latin typeface="+mj-lt"/>
                <a:ea typeface="+mn-ea"/>
                <a:cs typeface="+mn-cs"/>
              </a:rPr>
              <a:t>support</a:t>
            </a:r>
            <a:r>
              <a:rPr kumimoji="0" lang="en-US" sz="2000" b="0" i="1" u="sng" strike="noStrike" kern="1200" cap="none" spc="0" normalizeH="0" baseline="0" noProof="0" dirty="0">
                <a:ln>
                  <a:noFill/>
                </a:ln>
                <a:solidFill>
                  <a:srgbClr val="00B0F0"/>
                </a:solidFill>
                <a:effectLst/>
                <a:uLnTx/>
                <a:uFillTx/>
                <a:latin typeface="+mj-lt"/>
                <a:ea typeface="+mn-ea"/>
                <a:cs typeface="+mn-cs"/>
              </a:rPr>
              <a:t> (cont.)</a:t>
            </a:r>
            <a:endParaRPr kumimoji="0" lang="en-US" sz="2000" b="0" i="0" u="none" strike="noStrike" kern="1200" cap="none" spc="0" normalizeH="0" baseline="0" noProof="0" dirty="0">
              <a:ln>
                <a:noFill/>
              </a:ln>
              <a:solidFill>
                <a:srgbClr val="00B0F0"/>
              </a:solidFill>
              <a:effectLst/>
              <a:uLnTx/>
              <a:uFillTx/>
              <a:latin typeface="+mj-lt"/>
              <a:ea typeface="+mn-ea"/>
              <a:cs typeface="+mn-cs"/>
            </a:endParaRPr>
          </a:p>
        </p:txBody>
      </p:sp>
      <p:sp>
        <p:nvSpPr>
          <p:cNvPr id="2" name="Content Placeholder 6">
            <a:extLst>
              <a:ext uri="{FF2B5EF4-FFF2-40B4-BE49-F238E27FC236}">
                <a16:creationId xmlns:a16="http://schemas.microsoft.com/office/drawing/2014/main" id="{C85847AB-A6CB-EFE9-4001-27EF1598C803}"/>
              </a:ext>
            </a:extLst>
          </p:cNvPr>
          <p:cNvSpPr>
            <a:spLocks noGrp="1"/>
          </p:cNvSpPr>
          <p:nvPr>
            <p:ph sz="quarter" idx="12"/>
          </p:nvPr>
        </p:nvSpPr>
        <p:spPr>
          <a:xfrm>
            <a:off x="609600" y="1389282"/>
            <a:ext cx="6185836" cy="4769347"/>
          </a:xfrm>
        </p:spPr>
        <p:txBody>
          <a:bodyPr lIns="91440" tIns="45720" rIns="91440" bIns="45720" anchor="t"/>
          <a:lstStyle/>
          <a:p>
            <a:pPr marL="0" indent="0">
              <a:lnSpc>
                <a:spcPct val="100000"/>
              </a:lnSpc>
              <a:spcBef>
                <a:spcPts val="600"/>
              </a:spcBef>
              <a:buNone/>
            </a:pPr>
            <a:r>
              <a:rPr kumimoji="0" lang="en-US" sz="1600" i="0" u="none" strike="noStrike" kern="1200" cap="none" spc="0" normalizeH="0" baseline="0" noProof="0">
                <a:ln>
                  <a:noFill/>
                </a:ln>
                <a:solidFill>
                  <a:srgbClr val="004071"/>
                </a:solidFill>
                <a:effectLst/>
                <a:uLnTx/>
                <a:uFillTx/>
                <a:ea typeface="+mn-ea"/>
                <a:cs typeface="+mn-cs"/>
              </a:rPr>
              <a:t>Analysis of </a:t>
            </a:r>
            <a:r>
              <a:rPr kumimoji="0" lang="en-US" sz="1600" b="1" i="0" u="none" strike="noStrike" kern="1200" cap="none" spc="0" normalizeH="0" baseline="0" noProof="0">
                <a:ln>
                  <a:noFill/>
                </a:ln>
                <a:solidFill>
                  <a:srgbClr val="004071"/>
                </a:solidFill>
                <a:effectLst/>
                <a:uLnTx/>
                <a:uFillTx/>
                <a:ea typeface="+mn-ea"/>
                <a:cs typeface="+mn-cs"/>
              </a:rPr>
              <a:t>renewable resource availability in changing climate</a:t>
            </a:r>
            <a:endParaRPr lang="en-US" sz="1400" b="1"/>
          </a:p>
          <a:p>
            <a:pPr>
              <a:lnSpc>
                <a:spcPct val="100000"/>
              </a:lnSpc>
              <a:spcBef>
                <a:spcPts val="600"/>
              </a:spcBef>
            </a:pPr>
            <a:r>
              <a:rPr lang="en-US" sz="1600">
                <a:solidFill>
                  <a:srgbClr val="00B0F0"/>
                </a:solidFill>
              </a:rPr>
              <a:t>Responsiveness </a:t>
            </a:r>
            <a:r>
              <a:rPr lang="en-US" sz="1600"/>
              <a:t>to Technical Advisory Committee to characterize a range of technologies</a:t>
            </a:r>
          </a:p>
          <a:p>
            <a:pPr marL="0" indent="0">
              <a:lnSpc>
                <a:spcPct val="100000"/>
              </a:lnSpc>
              <a:spcBef>
                <a:spcPts val="600"/>
              </a:spcBef>
              <a:buNone/>
            </a:pPr>
            <a:endParaRPr kumimoji="0" lang="en-US" sz="1600" b="1" i="0" u="none" strike="noStrike" kern="1200" cap="none" spc="0" normalizeH="0" baseline="0" noProof="0">
              <a:ln>
                <a:noFill/>
              </a:ln>
              <a:solidFill>
                <a:srgbClr val="004071"/>
              </a:solidFill>
              <a:effectLst/>
              <a:uLnTx/>
              <a:uFillTx/>
              <a:ea typeface="+mn-ea"/>
              <a:cs typeface="+mn-cs"/>
            </a:endParaRPr>
          </a:p>
          <a:p>
            <a:pPr marL="0" indent="0">
              <a:lnSpc>
                <a:spcPct val="100000"/>
              </a:lnSpc>
              <a:spcBef>
                <a:spcPts val="600"/>
              </a:spcBef>
              <a:buNone/>
            </a:pPr>
            <a:r>
              <a:rPr kumimoji="0" lang="en-US" sz="1600" b="1" i="0" u="none" strike="noStrike" kern="1200" cap="none" spc="0" normalizeH="0" baseline="0" noProof="0">
                <a:ln>
                  <a:noFill/>
                </a:ln>
                <a:solidFill>
                  <a:srgbClr val="004071"/>
                </a:solidFill>
                <a:effectLst/>
                <a:uLnTx/>
                <a:uFillTx/>
                <a:ea typeface="+mn-ea"/>
                <a:cs typeface="+mn-cs"/>
              </a:rPr>
              <a:t>Update of key energy system models </a:t>
            </a:r>
            <a:r>
              <a:rPr lang="en-US" sz="1600">
                <a:solidFill>
                  <a:srgbClr val="002060"/>
                </a:solidFill>
              </a:rPr>
              <a:t>to enable exploration of climate-related stressor (PATHWAYS, RESOLVE) </a:t>
            </a:r>
            <a:r>
              <a:rPr lang="en-US" sz="1400">
                <a:solidFill>
                  <a:srgbClr val="C00000"/>
                </a:solidFill>
              </a:rPr>
              <a:t>(E3)</a:t>
            </a:r>
            <a:endParaRPr lang="en-US" sz="1600">
              <a:solidFill>
                <a:srgbClr val="002060"/>
              </a:solidFill>
            </a:endParaRPr>
          </a:p>
          <a:p>
            <a:pPr>
              <a:lnSpc>
                <a:spcPct val="100000"/>
              </a:lnSpc>
              <a:spcBef>
                <a:spcPts val="600"/>
              </a:spcBef>
            </a:pPr>
            <a:r>
              <a:rPr lang="en-US" sz="1600">
                <a:solidFill>
                  <a:srgbClr val="002060"/>
                </a:solidFill>
              </a:rPr>
              <a:t> </a:t>
            </a:r>
            <a:r>
              <a:rPr lang="en-US" sz="1600">
                <a:solidFill>
                  <a:srgbClr val="00B0F0"/>
                </a:solidFill>
              </a:rPr>
              <a:t>… models </a:t>
            </a:r>
            <a:r>
              <a:rPr lang="en-US" sz="1600" u="sng">
                <a:solidFill>
                  <a:srgbClr val="00B0F0"/>
                </a:solidFill>
              </a:rPr>
              <a:t>already entrained </a:t>
            </a:r>
            <a:r>
              <a:rPr lang="en-US" sz="1600">
                <a:solidFill>
                  <a:srgbClr val="002060"/>
                </a:solidFill>
              </a:rPr>
              <a:t>in key energy sector activities in California (e.g., IRP, CARB Scoping Plan)</a:t>
            </a:r>
          </a:p>
          <a:p>
            <a:pPr marL="0" indent="0">
              <a:lnSpc>
                <a:spcPct val="100000"/>
              </a:lnSpc>
              <a:spcBef>
                <a:spcPts val="600"/>
              </a:spcBef>
              <a:buNone/>
            </a:pPr>
            <a:endParaRPr lang="en-US" sz="1600">
              <a:solidFill>
                <a:srgbClr val="002060"/>
              </a:solidFill>
            </a:endParaRPr>
          </a:p>
          <a:p>
            <a:pPr marL="0" indent="0">
              <a:lnSpc>
                <a:spcPct val="100000"/>
              </a:lnSpc>
              <a:spcBef>
                <a:spcPts val="600"/>
              </a:spcBef>
              <a:buNone/>
            </a:pPr>
            <a:r>
              <a:rPr lang="en-US" sz="1600" b="1">
                <a:solidFill>
                  <a:srgbClr val="002060"/>
                </a:solidFill>
              </a:rPr>
              <a:t>Development of a novel framework </a:t>
            </a:r>
            <a:r>
              <a:rPr lang="en-US" sz="1600">
                <a:solidFill>
                  <a:srgbClr val="002060"/>
                </a:solidFill>
              </a:rPr>
              <a:t>to model resilience </a:t>
            </a:r>
            <a:r>
              <a:rPr lang="en-US" sz="1600"/>
              <a:t>of future elec. resource portfolios </a:t>
            </a:r>
            <a:r>
              <a:rPr lang="en-US" sz="1400">
                <a:solidFill>
                  <a:srgbClr val="C00000"/>
                </a:solidFill>
              </a:rPr>
              <a:t>(Lumen Energy Strategy, LLC)</a:t>
            </a:r>
            <a:endParaRPr lang="en-US" sz="1400"/>
          </a:p>
          <a:p>
            <a:pPr>
              <a:lnSpc>
                <a:spcPct val="100000"/>
              </a:lnSpc>
              <a:spcBef>
                <a:spcPts val="600"/>
              </a:spcBef>
            </a:pPr>
            <a:r>
              <a:rPr lang="en-US" sz="1600">
                <a:solidFill>
                  <a:srgbClr val="002060"/>
                </a:solidFill>
              </a:rPr>
              <a:t>Conceptual model development &amp; evaluation of future resource portfolios subject to climate trends and extremes</a:t>
            </a:r>
          </a:p>
          <a:p>
            <a:pPr>
              <a:lnSpc>
                <a:spcPct val="100000"/>
              </a:lnSpc>
              <a:spcBef>
                <a:spcPts val="600"/>
              </a:spcBef>
            </a:pPr>
            <a:r>
              <a:rPr lang="en-US" sz="1600">
                <a:solidFill>
                  <a:srgbClr val="00B0F0"/>
                </a:solidFill>
              </a:rPr>
              <a:t>Integration of data and concepts </a:t>
            </a:r>
            <a:r>
              <a:rPr lang="en-US" sz="1600">
                <a:solidFill>
                  <a:srgbClr val="002060"/>
                </a:solidFill>
              </a:rPr>
              <a:t>into existing state processes (</a:t>
            </a:r>
            <a:r>
              <a:rPr lang="en-US" sz="1600" i="1">
                <a:solidFill>
                  <a:srgbClr val="002060"/>
                </a:solidFill>
              </a:rPr>
              <a:t>see next slide</a:t>
            </a:r>
            <a:r>
              <a:rPr lang="en-US" sz="1600">
                <a:solidFill>
                  <a:srgbClr val="002060"/>
                </a:solidFill>
              </a:rPr>
              <a:t>)</a:t>
            </a:r>
          </a:p>
          <a:p>
            <a:pPr marL="800100" lvl="1" indent="-342900">
              <a:lnSpc>
                <a:spcPct val="100000"/>
              </a:lnSpc>
              <a:spcBef>
                <a:spcPts val="600"/>
              </a:spcBef>
            </a:pPr>
            <a:endParaRPr lang="en-US" sz="1600">
              <a:solidFill>
                <a:srgbClr val="002060"/>
              </a:solidFill>
              <a:latin typeface="Aptos" panose="02110004020202020204"/>
            </a:endParaRPr>
          </a:p>
          <a:p>
            <a:pPr marL="342900" indent="-342900">
              <a:lnSpc>
                <a:spcPct val="100000"/>
              </a:lnSpc>
            </a:pPr>
            <a:endParaRPr lang="en-US" sz="1600">
              <a:latin typeface="Aptos" panose="02110004020202020204"/>
            </a:endParaRPr>
          </a:p>
          <a:p>
            <a:pPr marL="342900" indent="-342900">
              <a:lnSpc>
                <a:spcPct val="100000"/>
              </a:lnSpc>
            </a:pPr>
            <a:endParaRPr lang="en-US" sz="1600"/>
          </a:p>
          <a:p>
            <a:pPr>
              <a:lnSpc>
                <a:spcPct val="100000"/>
              </a:lnSpc>
            </a:pPr>
            <a:endParaRPr lang="en-US" sz="1600"/>
          </a:p>
          <a:p>
            <a:pPr marL="342900" indent="-342900">
              <a:lnSpc>
                <a:spcPct val="100000"/>
              </a:lnSpc>
            </a:pPr>
            <a:endParaRPr lang="en-US" sz="1600" b="1"/>
          </a:p>
          <a:p>
            <a:pPr marL="342900" indent="-342900">
              <a:lnSpc>
                <a:spcPct val="100000"/>
              </a:lnSpc>
            </a:pPr>
            <a:endParaRPr lang="en-US" sz="1600" b="1"/>
          </a:p>
          <a:p>
            <a:pPr lvl="1"/>
            <a:endParaRPr lang="en-US"/>
          </a:p>
        </p:txBody>
      </p:sp>
      <p:grpSp>
        <p:nvGrpSpPr>
          <p:cNvPr id="6" name="Group 5" descr="Decorative">
            <a:extLst>
              <a:ext uri="{FF2B5EF4-FFF2-40B4-BE49-F238E27FC236}">
                <a16:creationId xmlns:a16="http://schemas.microsoft.com/office/drawing/2014/main" id="{8EC468E4-C88C-38D5-F326-60E1DB9D6EEA}"/>
              </a:ext>
            </a:extLst>
          </p:cNvPr>
          <p:cNvGrpSpPr/>
          <p:nvPr/>
        </p:nvGrpSpPr>
        <p:grpSpPr>
          <a:xfrm>
            <a:off x="7047578" y="1713127"/>
            <a:ext cx="4839865" cy="3771708"/>
            <a:chOff x="6034561" y="2095707"/>
            <a:chExt cx="4839865" cy="3771708"/>
          </a:xfrm>
        </p:grpSpPr>
        <p:grpSp>
          <p:nvGrpSpPr>
            <p:cNvPr id="8" name="Group 7">
              <a:extLst>
                <a:ext uri="{FF2B5EF4-FFF2-40B4-BE49-F238E27FC236}">
                  <a16:creationId xmlns:a16="http://schemas.microsoft.com/office/drawing/2014/main" id="{1AF439A5-1C41-3F1F-6CF3-A60E636F738D}"/>
                </a:ext>
              </a:extLst>
            </p:cNvPr>
            <p:cNvGrpSpPr/>
            <p:nvPr/>
          </p:nvGrpSpPr>
          <p:grpSpPr>
            <a:xfrm>
              <a:off x="6034561" y="4637380"/>
              <a:ext cx="3857860" cy="1230035"/>
              <a:chOff x="5893216" y="1915842"/>
              <a:chExt cx="3857860" cy="1230035"/>
            </a:xfrm>
          </p:grpSpPr>
          <p:sp>
            <p:nvSpPr>
              <p:cNvPr id="14" name="Rectangle: Rounded Corners 13">
                <a:extLst>
                  <a:ext uri="{FF2B5EF4-FFF2-40B4-BE49-F238E27FC236}">
                    <a16:creationId xmlns:a16="http://schemas.microsoft.com/office/drawing/2014/main" id="{1DAA60C2-64AF-70B8-B03A-2045ECF2AE1E}"/>
                  </a:ext>
                  <a:ext uri="{C183D7F6-B498-43B3-948B-1728B52AA6E4}">
                    <adec:decorative xmlns:adec="http://schemas.microsoft.com/office/drawing/2017/decorative" val="1"/>
                  </a:ext>
                </a:extLst>
              </p:cNvPr>
              <p:cNvSpPr/>
              <p:nvPr/>
            </p:nvSpPr>
            <p:spPr>
              <a:xfrm>
                <a:off x="5893216" y="1915842"/>
                <a:ext cx="3857860" cy="1230035"/>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052AA9-AB8B-32BD-9F39-75ED70B7372F}"/>
                  </a:ext>
                </a:extLst>
              </p:cNvPr>
              <p:cNvSpPr txBox="1"/>
              <p:nvPr/>
            </p:nvSpPr>
            <p:spPr>
              <a:xfrm>
                <a:off x="6009821" y="1982204"/>
                <a:ext cx="3624650" cy="1015663"/>
              </a:xfrm>
              <a:prstGeom prst="rect">
                <a:avLst/>
              </a:prstGeom>
              <a:noFill/>
            </p:spPr>
            <p:txBody>
              <a:bodyPr wrap="square" rtlCol="0">
                <a:spAutoFit/>
              </a:bodyPr>
              <a:lstStyle/>
              <a:p>
                <a:r>
                  <a:rPr lang="en-US" sz="1600" i="0">
                    <a:solidFill>
                      <a:srgbClr val="006400"/>
                    </a:solidFill>
                    <a:effectLst/>
                    <a:latin typeface="Arial" panose="020B0604020202020204" pitchFamily="34" charset="0"/>
                    <a:cs typeface="Arial" panose="020B0604020202020204" pitchFamily="34" charset="0"/>
                  </a:rPr>
                  <a:t>Advancing California’s Electricity Resource Planning Tools to Assess and Improve Climate Resilience </a:t>
                </a:r>
                <a:r>
                  <a:rPr lang="en-US" sz="1200" i="0">
                    <a:solidFill>
                      <a:schemeClr val="accent5">
                        <a:lumMod val="50000"/>
                      </a:schemeClr>
                    </a:solidFill>
                    <a:effectLst/>
                    <a:latin typeface="Arial" panose="020B0604020202020204" pitchFamily="34" charset="0"/>
                    <a:cs typeface="Arial" panose="020B0604020202020204" pitchFamily="34" charset="0"/>
                  </a:rPr>
                  <a:t>(Lumen Energy Strategy, LLC; EPC-22-001)</a:t>
                </a:r>
                <a:endParaRPr lang="en-US" sz="1600">
                  <a:latin typeface="Arial" panose="020B0604020202020204" pitchFamily="34" charset="0"/>
                  <a:cs typeface="Arial" panose="020B0604020202020204" pitchFamily="34" charset="0"/>
                </a:endParaRPr>
              </a:p>
            </p:txBody>
          </p:sp>
        </p:grpSp>
        <p:sp>
          <p:nvSpPr>
            <p:cNvPr id="9" name="Rectangle: Rounded Corners 8">
              <a:extLst>
                <a:ext uri="{FF2B5EF4-FFF2-40B4-BE49-F238E27FC236}">
                  <a16:creationId xmlns:a16="http://schemas.microsoft.com/office/drawing/2014/main" id="{1D6443FB-98A0-A69C-F5D6-574363FF92C8}"/>
                </a:ext>
              </a:extLst>
            </p:cNvPr>
            <p:cNvSpPr/>
            <p:nvPr/>
          </p:nvSpPr>
          <p:spPr>
            <a:xfrm>
              <a:off x="7006494" y="3348093"/>
              <a:ext cx="3867932" cy="9541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B80739-31A4-5B0A-EE7C-7448242D1935}"/>
                </a:ext>
              </a:extLst>
            </p:cNvPr>
            <p:cNvSpPr txBox="1"/>
            <p:nvPr/>
          </p:nvSpPr>
          <p:spPr>
            <a:xfrm>
              <a:off x="7006494" y="3532795"/>
              <a:ext cx="3867932" cy="584775"/>
            </a:xfrm>
            <a:prstGeom prst="rect">
              <a:avLst/>
            </a:prstGeom>
            <a:noFill/>
          </p:spPr>
          <p:txBody>
            <a:bodyPr wrap="square" rtlCol="0">
              <a:spAutoFit/>
            </a:bodyPr>
            <a:lstStyle/>
            <a:p>
              <a:r>
                <a:rPr lang="en-US" sz="1600" i="0">
                  <a:solidFill>
                    <a:srgbClr val="006400"/>
                  </a:solidFill>
                  <a:effectLst/>
                  <a:latin typeface="Arial" panose="020B0604020202020204" pitchFamily="34" charset="0"/>
                </a:rPr>
                <a:t>Climate-Informed Load Forecasting &amp; Electric Grid Modeling </a:t>
              </a:r>
              <a:r>
                <a:rPr lang="en-US" sz="1200" i="0">
                  <a:solidFill>
                    <a:schemeClr val="accent5">
                      <a:lumMod val="50000"/>
                    </a:schemeClr>
                  </a:solidFill>
                  <a:effectLst/>
                  <a:latin typeface="Arial" panose="020B0604020202020204" pitchFamily="34" charset="0"/>
                </a:rPr>
                <a:t>(E3, EPC-21-041)</a:t>
              </a:r>
              <a:endParaRPr lang="en-US" sz="1400">
                <a:solidFill>
                  <a:schemeClr val="accent5">
                    <a:lumMod val="50000"/>
                  </a:schemeClr>
                </a:solidFill>
              </a:endParaRPr>
            </a:p>
          </p:txBody>
        </p:sp>
        <p:grpSp>
          <p:nvGrpSpPr>
            <p:cNvPr id="11" name="Group 10">
              <a:extLst>
                <a:ext uri="{FF2B5EF4-FFF2-40B4-BE49-F238E27FC236}">
                  <a16:creationId xmlns:a16="http://schemas.microsoft.com/office/drawing/2014/main" id="{62C001B3-AD2A-95A5-C327-BCBE3BF91633}"/>
                </a:ext>
              </a:extLst>
            </p:cNvPr>
            <p:cNvGrpSpPr/>
            <p:nvPr/>
          </p:nvGrpSpPr>
          <p:grpSpPr>
            <a:xfrm>
              <a:off x="6096000" y="2095707"/>
              <a:ext cx="3878005" cy="954180"/>
              <a:chOff x="5873071" y="4568251"/>
              <a:chExt cx="3878005" cy="954180"/>
            </a:xfrm>
          </p:grpSpPr>
          <p:sp>
            <p:nvSpPr>
              <p:cNvPr id="12" name="Rectangle: Rounded Corners 11">
                <a:extLst>
                  <a:ext uri="{FF2B5EF4-FFF2-40B4-BE49-F238E27FC236}">
                    <a16:creationId xmlns:a16="http://schemas.microsoft.com/office/drawing/2014/main" id="{67BD4488-DDAF-3578-E519-21D9A40DE9B2}"/>
                  </a:ext>
                </a:extLst>
              </p:cNvPr>
              <p:cNvSpPr/>
              <p:nvPr/>
            </p:nvSpPr>
            <p:spPr>
              <a:xfrm>
                <a:off x="5873071" y="4568251"/>
                <a:ext cx="3878005" cy="9541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82CCBA1-EA98-A34F-9A76-D6B8921DE420}"/>
                  </a:ext>
                </a:extLst>
              </p:cNvPr>
              <p:cNvSpPr txBox="1"/>
              <p:nvPr/>
            </p:nvSpPr>
            <p:spPr>
              <a:xfrm>
                <a:off x="5994944" y="4568251"/>
                <a:ext cx="3674548" cy="769441"/>
              </a:xfrm>
              <a:prstGeom prst="rect">
                <a:avLst/>
              </a:prstGeom>
              <a:noFill/>
            </p:spPr>
            <p:txBody>
              <a:bodyPr wrap="square" rtlCol="0">
                <a:spAutoFit/>
              </a:bodyPr>
              <a:lstStyle/>
              <a:p>
                <a:r>
                  <a:rPr lang="en-US" sz="1600" i="0">
                    <a:solidFill>
                      <a:srgbClr val="006400"/>
                    </a:solidFill>
                    <a:effectLst/>
                    <a:latin typeface="Arial" panose="020B0604020202020204" pitchFamily="34" charset="0"/>
                    <a:cs typeface="Arial" panose="020B0604020202020204" pitchFamily="34" charset="0"/>
                  </a:rPr>
                  <a:t>Climate-Informed Zero-Carbon Generation Capacity Modeling </a:t>
                </a:r>
              </a:p>
              <a:p>
                <a:r>
                  <a:rPr lang="en-US" sz="1200" i="0">
                    <a:solidFill>
                      <a:schemeClr val="accent5">
                        <a:lumMod val="50000"/>
                      </a:schemeClr>
                    </a:solidFill>
                    <a:effectLst/>
                    <a:latin typeface="Arial" panose="020B0604020202020204" pitchFamily="34" charset="0"/>
                    <a:cs typeface="Arial" panose="020B0604020202020204" pitchFamily="34" charset="0"/>
                  </a:rPr>
                  <a:t>(</a:t>
                </a:r>
                <a:r>
                  <a:rPr lang="en-US" sz="1200">
                    <a:solidFill>
                      <a:schemeClr val="accent5">
                        <a:lumMod val="50000"/>
                      </a:schemeClr>
                    </a:solidFill>
                    <a:latin typeface="Arial" panose="020B0604020202020204" pitchFamily="34" charset="0"/>
                    <a:cs typeface="Arial" panose="020B0604020202020204" pitchFamily="34" charset="0"/>
                  </a:rPr>
                  <a:t>Eagle Rock Analytics, Inc.; EPC-21-037)</a:t>
                </a:r>
                <a:r>
                  <a:rPr lang="en-US" sz="1200" i="0">
                    <a:solidFill>
                      <a:schemeClr val="accent5">
                        <a:lumMod val="50000"/>
                      </a:schemeClr>
                    </a:solidFill>
                    <a:effectLst/>
                    <a:latin typeface="Arial" panose="020B0604020202020204" pitchFamily="34" charset="0"/>
                    <a:cs typeface="Arial" panose="020B0604020202020204" pitchFamily="34" charset="0"/>
                  </a:rPr>
                  <a:t> </a:t>
                </a:r>
                <a:endParaRPr lang="en-US" sz="1200">
                  <a:solidFill>
                    <a:schemeClr val="accent5">
                      <a:lumMod val="50000"/>
                    </a:schemeClr>
                  </a:solidFill>
                  <a:latin typeface="Arial" panose="020B0604020202020204" pitchFamily="34" charset="0"/>
                  <a:cs typeface="Arial" panose="020B0604020202020204" pitchFamily="34" charset="0"/>
                </a:endParaRPr>
              </a:p>
            </p:txBody>
          </p:sp>
        </p:grpSp>
      </p:grpSp>
      <p:cxnSp>
        <p:nvCxnSpPr>
          <p:cNvPr id="7" name="Straight Arrow Connector 6">
            <a:extLst>
              <a:ext uri="{FF2B5EF4-FFF2-40B4-BE49-F238E27FC236}">
                <a16:creationId xmlns:a16="http://schemas.microsoft.com/office/drawing/2014/main" id="{74E42A26-4F07-50E5-5978-A5E452336562}"/>
              </a:ext>
              <a:ext uri="{C183D7F6-B498-43B3-948B-1728B52AA6E4}">
                <adec:decorative xmlns:adec="http://schemas.microsoft.com/office/drawing/2017/decorative" val="1"/>
              </a:ext>
            </a:extLst>
          </p:cNvPr>
          <p:cNvCxnSpPr>
            <a:cxnSpLocks/>
          </p:cNvCxnSpPr>
          <p:nvPr/>
        </p:nvCxnSpPr>
        <p:spPr>
          <a:xfrm flipH="1" flipV="1">
            <a:off x="6172200" y="2097847"/>
            <a:ext cx="936817" cy="923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2C0C56-3962-CA6E-AB9A-5DEA50D43CB4}"/>
              </a:ext>
              <a:ext uri="{C183D7F6-B498-43B3-948B-1728B52AA6E4}">
                <adec:decorative xmlns:adec="http://schemas.microsoft.com/office/drawing/2017/decorative" val="1"/>
              </a:ext>
            </a:extLst>
          </p:cNvPr>
          <p:cNvCxnSpPr>
            <a:cxnSpLocks/>
          </p:cNvCxnSpPr>
          <p:nvPr/>
        </p:nvCxnSpPr>
        <p:spPr>
          <a:xfrm flipH="1">
            <a:off x="6974181" y="3469809"/>
            <a:ext cx="1045330" cy="76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8AEFDF8-99EC-CD1A-E310-25AE606AB0F4}"/>
              </a:ext>
              <a:ext uri="{C183D7F6-B498-43B3-948B-1728B52AA6E4}">
                <adec:decorative xmlns:adec="http://schemas.microsoft.com/office/drawing/2017/decorative" val="1"/>
              </a:ext>
            </a:extLst>
          </p:cNvPr>
          <p:cNvCxnSpPr>
            <a:cxnSpLocks/>
          </p:cNvCxnSpPr>
          <p:nvPr/>
        </p:nvCxnSpPr>
        <p:spPr>
          <a:xfrm flipH="1">
            <a:off x="6490498" y="4975909"/>
            <a:ext cx="5570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AB500077-A6E0-0D55-FE84-34B6079F61C6}"/>
              </a:ext>
            </a:extLst>
          </p:cNvPr>
          <p:cNvSpPr>
            <a:spLocks noGrp="1"/>
          </p:cNvSpPr>
          <p:nvPr>
            <p:ph type="sldNum" sz="quarter" idx="4"/>
          </p:nvPr>
        </p:nvSpPr>
        <p:spPr/>
        <p:txBody>
          <a:bodyPr/>
          <a:lstStyle/>
          <a:p>
            <a:fld id="{0C7BF778-8021-814D-B4C3-667E155DC762}" type="slidenum">
              <a:rPr lang="en-US" smtClean="0"/>
              <a:pPr/>
              <a:t>8</a:t>
            </a:fld>
            <a:endParaRPr lang="en-US" sz="1800"/>
          </a:p>
        </p:txBody>
      </p:sp>
    </p:spTree>
    <p:extLst>
      <p:ext uri="{BB962C8B-B14F-4D97-AF65-F5344CB8AC3E}">
        <p14:creationId xmlns:p14="http://schemas.microsoft.com/office/powerpoint/2010/main" val="252278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273E-0EB1-AD66-04AB-416E982340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E210A07-AFD8-3059-C72A-EDD20BEC6CCC}"/>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non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Direct support for policy and practice</a:t>
            </a:r>
          </a:p>
        </p:txBody>
      </p:sp>
      <p:sp>
        <p:nvSpPr>
          <p:cNvPr id="4" name="Text Placeholder 3">
            <a:extLst>
              <a:ext uri="{FF2B5EF4-FFF2-40B4-BE49-F238E27FC236}">
                <a16:creationId xmlns:a16="http://schemas.microsoft.com/office/drawing/2014/main" id="{20C8DD24-B5C2-9B2A-F8D5-B9786DA9EDE8}"/>
              </a:ext>
            </a:extLst>
          </p:cNvPr>
          <p:cNvSpPr>
            <a:spLocks noGrp="1"/>
          </p:cNvSpPr>
          <p:nvPr>
            <p:ph type="body" sz="quarter" idx="11"/>
          </p:nvPr>
        </p:nvSpPr>
        <p:spPr>
          <a:xfrm>
            <a:off x="1550392" y="699371"/>
            <a:ext cx="10032008" cy="443975"/>
          </a:xfrm>
        </p:spPr>
        <p:txBody>
          <a:bodyPr/>
          <a:lstStyle/>
          <a:p>
            <a:pPr>
              <a:lnSpc>
                <a:spcPct val="100000"/>
              </a:lnSpc>
            </a:pPr>
            <a:r>
              <a:rPr lang="en-US" sz="2000">
                <a:solidFill>
                  <a:srgbClr val="00B0F0"/>
                </a:solidFill>
              </a:rPr>
              <a:t>EPIC and Gas R&amp;D programs focused on ratepayer benefits</a:t>
            </a:r>
          </a:p>
        </p:txBody>
      </p:sp>
      <p:sp>
        <p:nvSpPr>
          <p:cNvPr id="2" name="Content Placeholder 6">
            <a:extLst>
              <a:ext uri="{FF2B5EF4-FFF2-40B4-BE49-F238E27FC236}">
                <a16:creationId xmlns:a16="http://schemas.microsoft.com/office/drawing/2014/main" id="{E0097E11-FE21-42E3-5E6F-B0BC843B54D4}"/>
              </a:ext>
            </a:extLst>
          </p:cNvPr>
          <p:cNvSpPr>
            <a:spLocks noGrp="1"/>
          </p:cNvSpPr>
          <p:nvPr>
            <p:ph sz="quarter" idx="12"/>
          </p:nvPr>
        </p:nvSpPr>
        <p:spPr>
          <a:xfrm>
            <a:off x="609600" y="1389282"/>
            <a:ext cx="10972800" cy="5152866"/>
          </a:xfrm>
        </p:spPr>
        <p:txBody>
          <a:bodyPr lIns="91440" tIns="45720" rIns="91440" bIns="45720" anchor="t"/>
          <a:lstStyle/>
          <a:p>
            <a:pPr marL="0" indent="0">
              <a:lnSpc>
                <a:spcPct val="100000"/>
              </a:lnSpc>
              <a:spcBef>
                <a:spcPts val="600"/>
              </a:spcBef>
              <a:buNone/>
            </a:pPr>
            <a:r>
              <a:rPr lang="en-US" sz="1600" b="1" u="sng">
                <a:latin typeface="Aptos" panose="020B0004020202020204" pitchFamily="34" charset="0"/>
                <a:ea typeface="Aptos" panose="020B0004020202020204" pitchFamily="34" charset="0"/>
                <a:cs typeface="Times New Roman" panose="02020603050405020304" pitchFamily="18" charset="0"/>
              </a:rPr>
              <a:t>Planning and Risk Assessment</a:t>
            </a:r>
          </a:p>
          <a:p>
            <a:pPr>
              <a:lnSpc>
                <a:spcPct val="100000"/>
              </a:lnSpc>
              <a:spcBef>
                <a:spcPts val="600"/>
              </a:spcBef>
            </a:pPr>
            <a:r>
              <a:rPr lang="en-US" sz="1600">
                <a:latin typeface="Aptos" panose="020B0004020202020204" pitchFamily="34" charset="0"/>
                <a:ea typeface="Aptos" panose="020B0004020202020204" pitchFamily="34" charset="0"/>
                <a:cs typeface="Times New Roman" panose="02020603050405020304" pitchFamily="18" charset="0"/>
              </a:rPr>
              <a:t>Collaborative development of analytical tools </a:t>
            </a:r>
            <a:r>
              <a:rPr lang="en-US" sz="1600" b="1">
                <a:latin typeface="Aptos" panose="020B0004020202020204" pitchFamily="34" charset="0"/>
                <a:ea typeface="Aptos" panose="020B0004020202020204" pitchFamily="34" charset="0"/>
                <a:cs typeface="Times New Roman" panose="02020603050405020304" pitchFamily="18" charset="0"/>
              </a:rPr>
              <a:t>to advance IOUs’ assessment of weather-related risks </a:t>
            </a:r>
            <a:r>
              <a:rPr lang="en-US" sz="1600">
                <a:latin typeface="Aptos" panose="020B0004020202020204" pitchFamily="34" charset="0"/>
                <a:ea typeface="Aptos" panose="020B0004020202020204" pitchFamily="34" charset="0"/>
                <a:cs typeface="Times New Roman" panose="02020603050405020304" pitchFamily="18" charset="0"/>
              </a:rPr>
              <a:t>to infrastructure</a:t>
            </a:r>
          </a:p>
          <a:p>
            <a:pPr>
              <a:lnSpc>
                <a:spcPct val="100000"/>
              </a:lnSpc>
              <a:spcBef>
                <a:spcPts val="600"/>
              </a:spcBef>
            </a:pPr>
            <a:r>
              <a:rPr lang="en-US" sz="1600">
                <a:latin typeface="Aptos" panose="020B0004020202020204" pitchFamily="34" charset="0"/>
                <a:ea typeface="Aptos" panose="020B0004020202020204" pitchFamily="34" charset="0"/>
                <a:cs typeface="Times New Roman" panose="02020603050405020304" pitchFamily="18" charset="0"/>
              </a:rPr>
              <a:t>Open data and methods toward </a:t>
            </a:r>
            <a:r>
              <a:rPr lang="en-US" sz="1600">
                <a:effectLst/>
                <a:latin typeface="Aptos" panose="020B0004020202020204" pitchFamily="34" charset="0"/>
                <a:ea typeface="Aptos" panose="020B0004020202020204" pitchFamily="34" charset="0"/>
                <a:cs typeface="Times New Roman" panose="02020603050405020304" pitchFamily="18" charset="0"/>
              </a:rPr>
              <a:t>integration of climate-informed data into </a:t>
            </a:r>
            <a:r>
              <a:rPr lang="en-US" sz="1600" b="1">
                <a:effectLst/>
                <a:latin typeface="Aptos" panose="020B0004020202020204" pitchFamily="34" charset="0"/>
                <a:ea typeface="Aptos" panose="020B0004020202020204" pitchFamily="34" charset="0"/>
                <a:cs typeface="Times New Roman" panose="02020603050405020304" pitchFamily="18" charset="0"/>
              </a:rPr>
              <a:t>California’s Energy Demand forecast</a:t>
            </a:r>
            <a:endParaRPr lang="en-US" sz="1600" b="1">
              <a:latin typeface="Aptos" panose="020B0004020202020204" pitchFamily="34" charset="0"/>
              <a:ea typeface="Aptos" panose="020B0004020202020204" pitchFamily="34" charset="0"/>
              <a:cs typeface="Times New Roman" panose="02020603050405020304" pitchFamily="18" charset="0"/>
            </a:endParaRPr>
          </a:p>
          <a:p>
            <a:pPr marL="0" indent="0">
              <a:lnSpc>
                <a:spcPct val="100000"/>
              </a:lnSpc>
              <a:spcBef>
                <a:spcPts val="600"/>
              </a:spcBef>
              <a:buNone/>
            </a:pPr>
            <a:endParaRPr lang="en-US" sz="1600" b="1">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0000"/>
              </a:lnSpc>
              <a:spcBef>
                <a:spcPts val="600"/>
              </a:spcBef>
              <a:buNone/>
            </a:pPr>
            <a:r>
              <a:rPr lang="en-US" sz="1600" b="1" u="sng">
                <a:effectLst/>
                <a:latin typeface="Aptos" panose="020B0004020202020204" pitchFamily="34" charset="0"/>
                <a:ea typeface="Aptos" panose="020B0004020202020204" pitchFamily="34" charset="0"/>
                <a:cs typeface="Times New Roman" panose="02020603050405020304" pitchFamily="18" charset="0"/>
              </a:rPr>
              <a:t>Regulatory Proceedings</a:t>
            </a:r>
          </a:p>
          <a:p>
            <a:pPr>
              <a:lnSpc>
                <a:spcPct val="100000"/>
              </a:lnSpc>
              <a:spcBef>
                <a:spcPts val="600"/>
              </a:spcBef>
            </a:pPr>
            <a:r>
              <a:rPr lang="en-US" sz="1600">
                <a:effectLst/>
                <a:latin typeface="Aptos" panose="020B0004020202020204" pitchFamily="34" charset="0"/>
                <a:ea typeface="Aptos" panose="020B0004020202020204" pitchFamily="34" charset="0"/>
                <a:cs typeface="Times New Roman" panose="02020603050405020304" pitchFamily="18" charset="0"/>
              </a:rPr>
              <a:t>Support for IOU filings of </a:t>
            </a:r>
            <a:r>
              <a:rPr lang="en-US" sz="1600" b="1">
                <a:effectLst/>
                <a:latin typeface="Aptos" panose="020B0004020202020204" pitchFamily="34" charset="0"/>
                <a:ea typeface="Aptos" panose="020B0004020202020204" pitchFamily="34" charset="0"/>
                <a:cs typeface="Times New Roman" panose="02020603050405020304" pitchFamily="18" charset="0"/>
              </a:rPr>
              <a:t>Climate Adaptation and Vulnerability Assessments (CAVA)</a:t>
            </a:r>
            <a:r>
              <a:rPr lang="en-US" sz="1600">
                <a:effectLst/>
                <a:latin typeface="Aptos" panose="020B0004020202020204" pitchFamily="34" charset="0"/>
                <a:ea typeface="Aptos" panose="020B0004020202020204" pitchFamily="34" charset="0"/>
                <a:cs typeface="Times New Roman" panose="02020603050405020304" pitchFamily="18" charset="0"/>
              </a:rPr>
              <a:t>, which are required by CPUC’s Climate Adaptation Rulemaking (R.18-04-019).</a:t>
            </a:r>
          </a:p>
          <a:p>
            <a:pPr>
              <a:lnSpc>
                <a:spcPct val="100000"/>
              </a:lnSpc>
              <a:spcBef>
                <a:spcPts val="600"/>
              </a:spcBef>
            </a:pPr>
            <a:r>
              <a:rPr lang="en-US" sz="1600" b="1"/>
              <a:t>CPUC Rulemaking 19-09-009 </a:t>
            </a:r>
            <a:r>
              <a:rPr lang="en-US" sz="1600"/>
              <a:t>(Microgrids) workshops invited Lumen Energy Strategy to present on identification, analysis, and integration of resiliency needs into California's electric grid planning process</a:t>
            </a:r>
          </a:p>
          <a:p>
            <a:pPr marL="0" indent="0">
              <a:lnSpc>
                <a:spcPct val="100000"/>
              </a:lnSpc>
              <a:spcBef>
                <a:spcPts val="600"/>
              </a:spcBef>
              <a:buNone/>
            </a:pPr>
            <a:endParaRPr lang="en-US" sz="1600"/>
          </a:p>
          <a:p>
            <a:pPr marL="0" indent="0">
              <a:lnSpc>
                <a:spcPct val="100000"/>
              </a:lnSpc>
              <a:spcBef>
                <a:spcPts val="600"/>
              </a:spcBef>
              <a:buNone/>
            </a:pPr>
            <a:r>
              <a:rPr lang="en-US" sz="1600" b="1" u="sng">
                <a:solidFill>
                  <a:srgbClr val="008349"/>
                </a:solidFill>
              </a:rPr>
              <a:t>…beyond California’s energy sector</a:t>
            </a:r>
          </a:p>
          <a:p>
            <a:pPr>
              <a:lnSpc>
                <a:spcPct val="100000"/>
              </a:lnSpc>
              <a:spcBef>
                <a:spcPts val="600"/>
              </a:spcBef>
            </a:pPr>
            <a:r>
              <a:rPr lang="en-US" sz="1600">
                <a:solidFill>
                  <a:srgbClr val="008349"/>
                </a:solidFill>
                <a:latin typeface="Aptos" panose="020B0004020202020204" pitchFamily="34" charset="0"/>
                <a:ea typeface="Aptos" panose="020B0004020202020204" pitchFamily="34" charset="0"/>
                <a:cs typeface="Times New Roman" panose="02020603050405020304" pitchFamily="18" charset="0"/>
              </a:rPr>
              <a:t>Governor’s</a:t>
            </a:r>
            <a:r>
              <a:rPr lang="en-US" sz="1600" b="1">
                <a:solidFill>
                  <a:srgbClr val="008349"/>
                </a:solidFill>
                <a:latin typeface="Aptos" panose="020B0004020202020204" pitchFamily="34" charset="0"/>
                <a:ea typeface="Aptos" panose="020B0004020202020204" pitchFamily="34" charset="0"/>
                <a:cs typeface="Times New Roman" panose="02020603050405020304" pitchFamily="18" charset="0"/>
              </a:rPr>
              <a:t> Office for Land Use and Climate Innovation </a:t>
            </a:r>
            <a:r>
              <a:rPr lang="en-US" sz="1600">
                <a:solidFill>
                  <a:srgbClr val="008349"/>
                </a:solidFill>
                <a:latin typeface="Aptos" panose="020B0004020202020204" pitchFamily="34" charset="0"/>
                <a:ea typeface="Aptos" panose="020B0004020202020204" pitchFamily="34" charset="0"/>
                <a:cs typeface="Times New Roman" panose="02020603050405020304" pitchFamily="18" charset="0"/>
              </a:rPr>
              <a:t>adopted the next generation of climate projections as part of </a:t>
            </a:r>
            <a:r>
              <a:rPr lang="en-US" sz="1600" b="1">
                <a:solidFill>
                  <a:srgbClr val="008349"/>
                </a:solidFill>
                <a:latin typeface="Aptos" panose="020B0004020202020204" pitchFamily="34" charset="0"/>
                <a:ea typeface="Aptos" panose="020B0004020202020204" pitchFamily="34" charset="0"/>
                <a:cs typeface="Times New Roman" panose="02020603050405020304" pitchFamily="18" charset="0"/>
              </a:rPr>
              <a:t>California’s Fifth Climate Change Assessment, </a:t>
            </a:r>
            <a:r>
              <a:rPr lang="en-US" sz="1600">
                <a:solidFill>
                  <a:srgbClr val="008349"/>
                </a:solidFill>
                <a:latin typeface="Aptos" panose="020B0004020202020204" pitchFamily="34" charset="0"/>
                <a:ea typeface="Aptos" panose="020B0004020202020204" pitchFamily="34" charset="0"/>
                <a:cs typeface="Times New Roman" panose="02020603050405020304" pitchFamily="18" charset="0"/>
              </a:rPr>
              <a:t>supporting adaptation at local, regional, tribal, &amp; state levels</a:t>
            </a:r>
            <a:endParaRPr lang="en-US" sz="1600">
              <a:solidFill>
                <a:srgbClr val="008349"/>
              </a:solidFill>
            </a:endParaRPr>
          </a:p>
          <a:p>
            <a:pPr>
              <a:lnSpc>
                <a:spcPct val="100000"/>
              </a:lnSpc>
              <a:spcBef>
                <a:spcPts val="600"/>
              </a:spcBef>
            </a:pPr>
            <a:r>
              <a:rPr lang="en-US" sz="1600">
                <a:solidFill>
                  <a:srgbClr val="008349"/>
                </a:solidFill>
              </a:rPr>
              <a:t>California’s </a:t>
            </a:r>
            <a:r>
              <a:rPr lang="en-US" sz="1600" b="1" i="1">
                <a:solidFill>
                  <a:srgbClr val="008349"/>
                </a:solidFill>
              </a:rPr>
              <a:t>Sea-Level Rise Guidance Update </a:t>
            </a:r>
            <a:r>
              <a:rPr lang="en-US" sz="1600">
                <a:solidFill>
                  <a:srgbClr val="008349"/>
                </a:solidFill>
              </a:rPr>
              <a:t>(Ocean Protection Council) incorporates Scripps’ hourly sea-level projections at 13 stations along the California coast, San Francisco Bay, and Delta</a:t>
            </a:r>
          </a:p>
          <a:p>
            <a:pPr>
              <a:lnSpc>
                <a:spcPct val="100000"/>
              </a:lnSpc>
            </a:pPr>
            <a:endParaRPr lang="en-US" sz="1600"/>
          </a:p>
          <a:p>
            <a:pPr marL="342900" indent="-342900">
              <a:lnSpc>
                <a:spcPct val="100000"/>
              </a:lnSpc>
            </a:pPr>
            <a:endParaRPr lang="en-US" sz="1600" b="1"/>
          </a:p>
          <a:p>
            <a:pPr marL="342900" indent="-342900">
              <a:lnSpc>
                <a:spcPct val="100000"/>
              </a:lnSpc>
            </a:pPr>
            <a:endParaRPr lang="en-US" sz="1600" b="1"/>
          </a:p>
          <a:p>
            <a:pPr marL="457200" lvl="1" indent="0">
              <a:buNone/>
            </a:pPr>
            <a:endParaRPr lang="en-US"/>
          </a:p>
        </p:txBody>
      </p:sp>
      <p:sp>
        <p:nvSpPr>
          <p:cNvPr id="5" name="Slide Number Placeholder 4">
            <a:extLst>
              <a:ext uri="{FF2B5EF4-FFF2-40B4-BE49-F238E27FC236}">
                <a16:creationId xmlns:a16="http://schemas.microsoft.com/office/drawing/2014/main" id="{89A6EA90-D943-8ADE-CCE3-4E55C06117D7}"/>
              </a:ext>
            </a:extLst>
          </p:cNvPr>
          <p:cNvSpPr>
            <a:spLocks noGrp="1"/>
          </p:cNvSpPr>
          <p:nvPr>
            <p:ph type="sldNum" sz="quarter" idx="4"/>
          </p:nvPr>
        </p:nvSpPr>
        <p:spPr/>
        <p:txBody>
          <a:bodyPr/>
          <a:lstStyle/>
          <a:p>
            <a:fld id="{0C7BF778-8021-814D-B4C3-667E155DC762}" type="slidenum">
              <a:rPr lang="en-US" smtClean="0"/>
              <a:pPr/>
              <a:t>9</a:t>
            </a:fld>
            <a:endParaRPr lang="en-US" sz="1800"/>
          </a:p>
        </p:txBody>
      </p:sp>
    </p:spTree>
    <p:extLst>
      <p:ext uri="{BB962C8B-B14F-4D97-AF65-F5344CB8AC3E}">
        <p14:creationId xmlns:p14="http://schemas.microsoft.com/office/powerpoint/2010/main" val="2104959022"/>
      </p:ext>
    </p:extLst>
  </p:cSld>
  <p:clrMapOvr>
    <a:masterClrMapping/>
  </p:clrMapOvr>
</p:sld>
</file>

<file path=ppt/theme/theme1.xml><?xml version="1.0" encoding="utf-8"?>
<a:theme xmlns:a="http://schemas.openxmlformats.org/drawingml/2006/main" name="Title Slides (Editable Image)">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_1216_NewLogo_Master_PowerPoint_PPT_Template_V17" id="{F682E4A1-7738-4E1F-BBBD-A7C5DE15D325}" vid="{891AE74D-04B7-4B45-9489-72542E160724}"/>
    </a:ext>
  </a:extLst>
</a:theme>
</file>

<file path=ppt/theme/theme2.xml><?xml version="1.0" encoding="utf-8"?>
<a:theme xmlns:a="http://schemas.openxmlformats.org/drawingml/2006/main" name="Title Slides (Locked Preset Image)">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_1216_NewLogo_Master_PowerPoint_PPT_Template_V17" id="{F682E4A1-7738-4E1F-BBBD-A7C5DE15D325}" vid="{3FF14D9D-8648-48F9-8F8C-76289CBB11AD}"/>
    </a:ext>
  </a:extLst>
</a:theme>
</file>

<file path=ppt/theme/theme3.xml><?xml version="1.0" encoding="utf-8"?>
<a:theme xmlns:a="http://schemas.openxmlformats.org/drawingml/2006/main" name="Content Slides">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_1216_NewLogo_Master_PowerPoint_PPT_Template_V17" id="{F682E4A1-7738-4E1F-BBBD-A7C5DE15D325}" vid="{0D8B5710-D103-4FFA-B401-3F92091C274D}"/>
    </a:ext>
  </a:extLst>
</a:theme>
</file>

<file path=ppt/theme/theme4.xml><?xml version="1.0" encoding="utf-8"?>
<a:theme xmlns:a="http://schemas.openxmlformats.org/drawingml/2006/main" name="Title Slides (Text Only)">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_1216_NewLogo_Master_PowerPoint_PPT_Template_V17" id="{F682E4A1-7738-4E1F-BBBD-A7C5DE15D325}" vid="{E5A25EFC-70D9-4121-82E7-4E098A69B08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DC9A153AAEEE45BACE06E01F8272AC" ma:contentTypeVersion="22" ma:contentTypeDescription="Create a new document." ma:contentTypeScope="" ma:versionID="a0c0aa6b2d59b96a0e7e784e67002a82">
  <xsd:schema xmlns:xsd="http://www.w3.org/2001/XMLSchema" xmlns:xs="http://www.w3.org/2001/XMLSchema" xmlns:p="http://schemas.microsoft.com/office/2006/metadata/properties" xmlns:ns2="785685f2-c2e1-4352-89aa-3faca8eaba52" xmlns:ns3="5067c814-4b34-462c-a21d-c185ff6548d2" targetNamespace="http://schemas.microsoft.com/office/2006/metadata/properties" ma:root="true" ma:fieldsID="036af3d5c9f20c3b940ac2030dd758fd" ns2:_="" ns3:_="">
    <xsd:import namespace="785685f2-c2e1-4352-89aa-3faca8eaba52"/>
    <xsd:import namespace="5067c814-4b34-462c-a21d-c185ff6548d2"/>
    <xsd:element name="properties">
      <xsd:complexType>
        <xsd:sequence>
          <xsd:element name="documentManagement">
            <xsd:complexType>
              <xsd:all>
                <xsd:element ref="ns2:MediaServiceMetadata" minOccurs="0"/>
                <xsd:element ref="ns2:MediaServiceFastMetadata" minOccurs="0"/>
                <xsd:element ref="ns2:Date"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Source" minOccurs="0"/>
                <xsd:element ref="ns2:Topic" minOccurs="0"/>
                <xsd:element ref="ns2:Qualitynotes" minOccurs="0"/>
                <xsd:element ref="ns2:lcf76f155ced4ddcb4097134ff3c332f" minOccurs="0"/>
                <xsd:element ref="ns3:TaxCatchAll" minOccurs="0"/>
                <xsd:element ref="ns2:Contac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85f2-c2e1-4352-89aa-3faca8eab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ate" ma:index="10" nillable="true" ma:displayName="Date" ma:format="DateOnly" ma:internalName="Date">
      <xsd:simpleType>
        <xsd:restriction base="dms:DateTim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Source" ma:index="20" nillable="true" ma:displayName="Source" ma:description="Source for data" ma:format="Dropdown" ma:internalName="Source">
      <xsd:simpleType>
        <xsd:restriction base="dms:Text">
          <xsd:maxLength value="255"/>
        </xsd:restriction>
      </xsd:simpleType>
    </xsd:element>
    <xsd:element name="Topic" ma:index="21" nillable="true" ma:displayName="Topic" ma:description="Main topic of data" ma:format="Dropdown" ma:internalName="Topic">
      <xsd:simpleType>
        <xsd:restriction base="dms:Text">
          <xsd:maxLength value="255"/>
        </xsd:restriction>
      </xsd:simpleType>
    </xsd:element>
    <xsd:element name="Qualitynotes" ma:index="22" nillable="true" ma:displayName="Quality notes" ma:format="Dropdown" ma:internalName="Quality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6df981b-247c-4b11-954d-40cb19519683" ma:termSetId="09814cd3-568e-fe90-9814-8d621ff8fb84" ma:anchorId="fba54fb3-c3e1-fe81-a776-ca4b69148c4d" ma:open="true" ma:isKeyword="false">
      <xsd:complexType>
        <xsd:sequence>
          <xsd:element ref="pc:Terms" minOccurs="0" maxOccurs="1"/>
        </xsd:sequence>
      </xsd:complexType>
    </xsd:element>
    <xsd:element name="Contact" ma:index="26" nillable="true" ma:displayName="Contact" ma:description="Prior to deleting files in this folder, contact staff listed." ma:format="Dropdown" ma:list="UserInfo" ma:SharePointGroup="0" ma:internalName="Contac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67c814-4b34-462c-a21d-c185ff6548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752bcb9-f337-4c4d-ab40-c128a420f593}" ma:internalName="TaxCatchAll" ma:showField="CatchAllData" ma:web="5067c814-4b34-462c-a21d-c185ff6548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67c814-4b34-462c-a21d-c185ff6548d2" xsi:nil="true"/>
    <lcf76f155ced4ddcb4097134ff3c332f xmlns="785685f2-c2e1-4352-89aa-3faca8eaba52">
      <Terms xmlns="http://schemas.microsoft.com/office/infopath/2007/PartnerControls"/>
    </lcf76f155ced4ddcb4097134ff3c332f>
    <Contact xmlns="785685f2-c2e1-4352-89aa-3faca8eaba52">
      <UserInfo>
        <DisplayName/>
        <AccountId xsi:nil="true"/>
        <AccountType/>
      </UserInfo>
    </Contact>
    <Qualitynotes xmlns="785685f2-c2e1-4352-89aa-3faca8eaba52" xsi:nil="true"/>
    <Source xmlns="785685f2-c2e1-4352-89aa-3faca8eaba52" xsi:nil="true"/>
    <Topic xmlns="785685f2-c2e1-4352-89aa-3faca8eaba52" xsi:nil="true"/>
    <Date xmlns="785685f2-c2e1-4352-89aa-3faca8eaba52" xsi:nil="true"/>
    <SharedWithUsers xmlns="5067c814-4b34-462c-a21d-c185ff6548d2">
      <UserInfo>
        <DisplayName/>
        <AccountId xsi:nil="true"/>
        <AccountType/>
      </UserInfo>
    </SharedWithUsers>
  </documentManagement>
</p:properties>
</file>

<file path=customXml/itemProps1.xml><?xml version="1.0" encoding="utf-8"?>
<ds:datastoreItem xmlns:ds="http://schemas.openxmlformats.org/officeDocument/2006/customXml" ds:itemID="{65150900-0AF9-4DFA-815D-717B84DF65F2}">
  <ds:schemaRefs>
    <ds:schemaRef ds:uri="5067c814-4b34-462c-a21d-c185ff6548d2"/>
    <ds:schemaRef ds:uri="785685f2-c2e1-4352-89aa-3faca8eab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3559B3-1527-4DD2-981C-90682150E067}">
  <ds:schemaRefs>
    <ds:schemaRef ds:uri="http://schemas.microsoft.com/sharepoint/v3/contenttype/forms"/>
  </ds:schemaRefs>
</ds:datastoreItem>
</file>

<file path=customXml/itemProps3.xml><?xml version="1.0" encoding="utf-8"?>
<ds:datastoreItem xmlns:ds="http://schemas.openxmlformats.org/officeDocument/2006/customXml" ds:itemID="{DF2E4D3C-09F2-4626-8518-84D61453CDF4}">
  <ds:schemaRefs>
    <ds:schemaRef ds:uri="5067c814-4b34-462c-a21d-c185ff6548d2"/>
    <ds:schemaRef ds:uri="785685f2-c2e1-4352-89aa-3faca8eaba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2026-03-</Template>
  <TotalTime>9</TotalTime>
  <Words>2432</Words>
  <Application>Microsoft Macintosh PowerPoint</Application>
  <PresentationFormat>Widescreen</PresentationFormat>
  <Paragraphs>283</Paragraphs>
  <Slides>21</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Segoe UI</vt:lpstr>
      <vt:lpstr>Wingdings</vt:lpstr>
      <vt:lpstr>Courier New</vt:lpstr>
      <vt:lpstr>Arial</vt:lpstr>
      <vt:lpstr>Aptos</vt:lpstr>
      <vt:lpstr>Calibri</vt:lpstr>
      <vt:lpstr>Title Slides (Editable Image)</vt:lpstr>
      <vt:lpstr>Title Slides (Locked Preset Image)</vt:lpstr>
      <vt:lpstr>Content Slides</vt:lpstr>
      <vt:lpstr>Title Slides (Text Only)</vt:lpstr>
      <vt:lpstr>Climate Data and Analysis Working Group</vt:lpstr>
      <vt:lpstr>Purpose of C-DAWG</vt:lpstr>
      <vt:lpstr>Housekeeping</vt:lpstr>
      <vt:lpstr>Agenda</vt:lpstr>
      <vt:lpstr>Development of climate data to support  energy research, policy, &amp; planning</vt:lpstr>
      <vt:lpstr>Coordinated portfolio to advance  climate-informed planning</vt:lpstr>
      <vt:lpstr>Shift from characterization of risks to data-driven support </vt:lpstr>
      <vt:lpstr>Shift from characterization of risks to data-driven support (cont.)</vt:lpstr>
      <vt:lpstr>Direct support for policy and practice</vt:lpstr>
      <vt:lpstr>Challenges and knowledge gaps</vt:lpstr>
      <vt:lpstr>Informing CEC’s investments in energy-related climate research</vt:lpstr>
      <vt:lpstr>5-minute break</vt:lpstr>
      <vt:lpstr>Research to inform utility wildfire risk mitigation</vt:lpstr>
      <vt:lpstr>CEC wildfire research portfolio</vt:lpstr>
      <vt:lpstr>Ongoing grants</vt:lpstr>
      <vt:lpstr>Broader CA wildfire risk landscape</vt:lpstr>
      <vt:lpstr>What's next for CEC wildfire research?</vt:lpstr>
      <vt:lpstr>Challenges and knowledge gaps</vt:lpstr>
      <vt:lpstr>Discussion questions</vt:lpstr>
      <vt:lpstr>Prioritization amid EPIC constraints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Horing, Jill@Energy</dc:creator>
  <cp:lastModifiedBy>Kidd, Kevin@Energy</cp:lastModifiedBy>
  <cp:revision>4</cp:revision>
  <dcterms:created xsi:type="dcterms:W3CDTF">2026-02-11T18:47:04Z</dcterms:created>
  <dcterms:modified xsi:type="dcterms:W3CDTF">2026-04-02T19:31:17Z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0x01010061DC9A153AAEEE45BACE06E01F8272AC</vt:lpwstr>
  </property>
  <property fmtid="{D5CDD505-2E9C-101B-9397-08002B2CF9AE}" pid="3" name="MediaServiceImageTags">
    <vt:lpwstr/>
  </property>
  <property fmtid="{D5CDD505-2E9C-101B-9397-08002B2CF9AE}" pid="4" name="Order">
    <vt:lpwstr>7173700.00000000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