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 id="2147483699" r:id="rId5"/>
    <p:sldMasterId id="2147483704" r:id="rId6"/>
    <p:sldMasterId id="2147483709" r:id="rId7"/>
    <p:sldMasterId id="2147483713" r:id="rId8"/>
    <p:sldMasterId id="2147483717" r:id="rId9"/>
    <p:sldMasterId id="2147483722" r:id="rId10"/>
  </p:sldMasterIdLst>
  <p:notesMasterIdLst>
    <p:notesMasterId r:id="rId53"/>
  </p:notesMasterIdLst>
  <p:handoutMasterIdLst>
    <p:handoutMasterId r:id="rId54"/>
  </p:handoutMasterIdLst>
  <p:sldIdLst>
    <p:sldId id="325" r:id="rId11"/>
    <p:sldId id="550" r:id="rId12"/>
    <p:sldId id="552" r:id="rId13"/>
    <p:sldId id="555" r:id="rId14"/>
    <p:sldId id="556" r:id="rId15"/>
    <p:sldId id="554" r:id="rId16"/>
    <p:sldId id="558" r:id="rId17"/>
    <p:sldId id="559" r:id="rId18"/>
    <p:sldId id="560" r:id="rId19"/>
    <p:sldId id="557" r:id="rId20"/>
    <p:sldId id="551" r:id="rId21"/>
    <p:sldId id="563" r:id="rId22"/>
    <p:sldId id="561" r:id="rId23"/>
    <p:sldId id="273" r:id="rId24"/>
    <p:sldId id="570" r:id="rId25"/>
    <p:sldId id="564" r:id="rId26"/>
    <p:sldId id="276" r:id="rId27"/>
    <p:sldId id="567" r:id="rId28"/>
    <p:sldId id="568" r:id="rId29"/>
    <p:sldId id="572" r:id="rId30"/>
    <p:sldId id="275" r:id="rId31"/>
    <p:sldId id="284" r:id="rId32"/>
    <p:sldId id="285" r:id="rId33"/>
    <p:sldId id="286" r:id="rId34"/>
    <p:sldId id="287" r:id="rId35"/>
    <p:sldId id="288" r:id="rId36"/>
    <p:sldId id="289" r:id="rId37"/>
    <p:sldId id="346" r:id="rId38"/>
    <p:sldId id="548" r:id="rId39"/>
    <p:sldId id="295" r:id="rId40"/>
    <p:sldId id="339" r:id="rId41"/>
    <p:sldId id="340" r:id="rId42"/>
    <p:sldId id="549" r:id="rId43"/>
    <p:sldId id="290" r:id="rId44"/>
    <p:sldId id="303" r:id="rId45"/>
    <p:sldId id="304" r:id="rId46"/>
    <p:sldId id="293" r:id="rId47"/>
    <p:sldId id="297" r:id="rId48"/>
    <p:sldId id="298" r:id="rId49"/>
    <p:sldId id="300" r:id="rId50"/>
    <p:sldId id="299" r:id="rId51"/>
    <p:sldId id="338" r:id="rId5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BF3894E-DBD2-462B-B4A0-F9A082201504}">
          <p14:sldIdLst>
            <p14:sldId id="325"/>
            <p14:sldId id="550"/>
            <p14:sldId id="552"/>
            <p14:sldId id="555"/>
            <p14:sldId id="556"/>
            <p14:sldId id="554"/>
            <p14:sldId id="558"/>
            <p14:sldId id="559"/>
            <p14:sldId id="560"/>
            <p14:sldId id="557"/>
            <p14:sldId id="551"/>
            <p14:sldId id="563"/>
            <p14:sldId id="561"/>
            <p14:sldId id="273"/>
            <p14:sldId id="570"/>
            <p14:sldId id="564"/>
            <p14:sldId id="276"/>
            <p14:sldId id="567"/>
            <p14:sldId id="568"/>
            <p14:sldId id="572"/>
            <p14:sldId id="275"/>
            <p14:sldId id="284"/>
            <p14:sldId id="285"/>
            <p14:sldId id="286"/>
            <p14:sldId id="287"/>
            <p14:sldId id="288"/>
            <p14:sldId id="289"/>
            <p14:sldId id="346"/>
            <p14:sldId id="548"/>
            <p14:sldId id="295"/>
            <p14:sldId id="339"/>
            <p14:sldId id="340"/>
            <p14:sldId id="549"/>
            <p14:sldId id="290"/>
            <p14:sldId id="303"/>
            <p14:sldId id="304"/>
            <p14:sldId id="293"/>
            <p14:sldId id="297"/>
            <p14:sldId id="298"/>
            <p14:sldId id="300"/>
            <p14:sldId id="299"/>
            <p14:sldId id="3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E0DA21-58D6-45B1-1DEF-29DC3E8C19E6}" name="Greenwald, Katherine@Energy" initials="KG" userId="S::Katherine.Greenwald@energy.ca.gov::fb634992-edd3-4177-a33c-a702b5569cc5" providerId="AD"/>
  <p188:author id="{625B65A8-EBF7-1E02-2145-091173D49B4D}" name="Ortiz, Reta@Energy" initials="OR" userId="S::Reta.Ortiz@energy.ca.gov::064befe7-b6ba-4c4b-92a8-90233459d80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nzalez, Reynaldo@Energy" initials="GR" lastIdx="0" clrIdx="0">
    <p:extLst>
      <p:ext uri="{19B8F6BF-5375-455C-9EA6-DF929625EA0E}">
        <p15:presenceInfo xmlns:p15="http://schemas.microsoft.com/office/powerpoint/2012/main" userId="S-1-5-21-606747145-1060284298-682003330-5012" providerId="AD"/>
      </p:ext>
    </p:extLst>
  </p:cmAuthor>
  <p:cmAuthor id="2" name="Ortiz, Reta@Energy" initials="OR" lastIdx="2" clrIdx="1">
    <p:extLst>
      <p:ext uri="{19B8F6BF-5375-455C-9EA6-DF929625EA0E}">
        <p15:presenceInfo xmlns:p15="http://schemas.microsoft.com/office/powerpoint/2012/main" userId="Ortiz, Reta@Energ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66CC"/>
    <a:srgbClr val="0033CC"/>
    <a:srgbClr val="3366CC"/>
    <a:srgbClr val="C1D1DF"/>
    <a:srgbClr val="FFC000"/>
    <a:srgbClr val="FFE49F"/>
    <a:srgbClr val="FA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058460-0E14-43DC-A02D-0E48FC1408B0}" v="73" dt="2026-04-09T16:49:13.041"/>
    <p1510:client id="{E8C0F096-82C9-4D6C-A9B5-49B125EA88B5}" v="185" dt="2026-04-10T16:09:09.651"/>
  </p1510:revLst>
</p1510:revInfo>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24" autoAdjust="0"/>
  </p:normalViewPr>
  <p:slideViewPr>
    <p:cSldViewPr snapToGrid="0">
      <p:cViewPr varScale="1">
        <p:scale>
          <a:sx n="95" d="100"/>
          <a:sy n="95" d="100"/>
        </p:scale>
        <p:origin x="396" y="90"/>
      </p:cViewPr>
      <p:guideLst>
        <p:guide orient="horz" pos="2160"/>
        <p:guide pos="3840"/>
      </p:guideLst>
    </p:cSldViewPr>
  </p:slideViewPr>
  <p:outlineViewPr>
    <p:cViewPr>
      <p:scale>
        <a:sx n="33" d="100"/>
        <a:sy n="33" d="100"/>
      </p:scale>
      <p:origin x="0" y="-21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viewProps" Target="viewProps.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_rels/data1.xml.rels><?xml version="1.0" encoding="UTF-8" standalone="yes"?>
<Relationships xmlns="http://schemas.openxmlformats.org/package/2006/relationships"><Relationship Id="rId1" Type="http://schemas.openxmlformats.org/officeDocument/2006/relationships/hyperlink" Target="https://forms.cloud.microsoft/g/Bgw58NuCZQ"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1" Type="http://schemas.openxmlformats.org/officeDocument/2006/relationships/hyperlink" Target="https://forms.cloud.microsoft/g/Bgw58NuCZQ"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9A9B94-D476-411C-84F3-1F1B9FBA125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5506590-FA00-47EF-A301-2BF6FBA1FFB9}">
      <dgm:prSet/>
      <dgm:spPr/>
      <dgm:t>
        <a:bodyPr/>
        <a:lstStyle/>
        <a:p>
          <a:r>
            <a:rPr lang="en-US"/>
            <a:t>Survey responses will be summarized anonymously to track attendance of underrepresented groups in our workshops for public reporting purposes. </a:t>
          </a:r>
        </a:p>
      </dgm:t>
    </dgm:pt>
    <dgm:pt modelId="{0245F0E7-452A-4E46-83A9-9497E7094B94}" type="parTrans" cxnId="{15C1A3E2-EBC8-4E30-B0F3-6284B4C3DE73}">
      <dgm:prSet/>
      <dgm:spPr/>
      <dgm:t>
        <a:bodyPr/>
        <a:lstStyle/>
        <a:p>
          <a:endParaRPr lang="en-US"/>
        </a:p>
      </dgm:t>
    </dgm:pt>
    <dgm:pt modelId="{2E5F5D31-180B-476D-AF12-7F9C0C496CCE}" type="sibTrans" cxnId="{15C1A3E2-EBC8-4E30-B0F3-6284B4C3DE73}">
      <dgm:prSet/>
      <dgm:spPr/>
      <dgm:t>
        <a:bodyPr/>
        <a:lstStyle/>
        <a:p>
          <a:endParaRPr lang="en-US"/>
        </a:p>
      </dgm:t>
    </dgm:pt>
    <dgm:pt modelId="{C2BA8DEE-22AB-47CD-B199-E7A5E641F8D0}">
      <dgm:prSet/>
      <dgm:spPr/>
      <dgm:t>
        <a:bodyPr/>
        <a:lstStyle/>
        <a:p>
          <a:r>
            <a:rPr lang="en-US"/>
            <a:t>Online participants, please use this link:</a:t>
          </a:r>
          <a:br>
            <a:rPr lang="en-US"/>
          </a:br>
          <a:r>
            <a:rPr lang="en-US">
              <a:hlinkClick xmlns:r="http://schemas.openxmlformats.org/officeDocument/2006/relationships" r:id="rId1"/>
            </a:rPr>
            <a:t>https://forms.cloud.microsoft/g/Bgw58NuCZQ</a:t>
          </a:r>
          <a:endParaRPr lang="en-US">
            <a:solidFill>
              <a:srgbClr val="0070C0"/>
            </a:solidFill>
          </a:endParaRPr>
        </a:p>
      </dgm:t>
    </dgm:pt>
    <dgm:pt modelId="{7525CD9B-09CA-4D95-B5CC-6EF8A983D7AB}" type="parTrans" cxnId="{CB6EEB29-B24F-412B-A875-F74731955FF5}">
      <dgm:prSet/>
      <dgm:spPr/>
      <dgm:t>
        <a:bodyPr/>
        <a:lstStyle/>
        <a:p>
          <a:endParaRPr lang="en-US"/>
        </a:p>
      </dgm:t>
    </dgm:pt>
    <dgm:pt modelId="{9BD28448-907E-4A2A-B149-A650D887686E}" type="sibTrans" cxnId="{CB6EEB29-B24F-412B-A875-F74731955FF5}">
      <dgm:prSet/>
      <dgm:spPr/>
      <dgm:t>
        <a:bodyPr/>
        <a:lstStyle/>
        <a:p>
          <a:endParaRPr lang="en-US"/>
        </a:p>
      </dgm:t>
    </dgm:pt>
    <dgm:pt modelId="{9D05C603-DE58-420D-A8C9-67EE7F2BA5BA}">
      <dgm:prSet/>
      <dgm:spPr/>
      <dgm:t>
        <a:bodyPr/>
        <a:lstStyle/>
        <a:p>
          <a:r>
            <a:rPr lang="en-US"/>
            <a:t>Thanks!</a:t>
          </a:r>
        </a:p>
      </dgm:t>
    </dgm:pt>
    <dgm:pt modelId="{908062C7-6AC6-4BB4-9143-42EBDD87FF41}" type="parTrans" cxnId="{478C8DFC-B5FA-4360-BAED-EEFA7B03CDF7}">
      <dgm:prSet/>
      <dgm:spPr/>
      <dgm:t>
        <a:bodyPr/>
        <a:lstStyle/>
        <a:p>
          <a:endParaRPr lang="en-US"/>
        </a:p>
      </dgm:t>
    </dgm:pt>
    <dgm:pt modelId="{72F19215-74A8-4F72-B79C-F0FB0F6B83CB}" type="sibTrans" cxnId="{478C8DFC-B5FA-4360-BAED-EEFA7B03CDF7}">
      <dgm:prSet/>
      <dgm:spPr/>
      <dgm:t>
        <a:bodyPr/>
        <a:lstStyle/>
        <a:p>
          <a:endParaRPr lang="en-US"/>
        </a:p>
      </dgm:t>
    </dgm:pt>
    <dgm:pt modelId="{4D06FC3C-ED89-4CB1-A67F-FFF4A2D3D6FE}" type="pres">
      <dgm:prSet presAssocID="{0A9A9B94-D476-411C-84F3-1F1B9FBA1251}" presName="vert0" presStyleCnt="0">
        <dgm:presLayoutVars>
          <dgm:dir/>
          <dgm:animOne val="branch"/>
          <dgm:animLvl val="lvl"/>
        </dgm:presLayoutVars>
      </dgm:prSet>
      <dgm:spPr/>
    </dgm:pt>
    <dgm:pt modelId="{05832B10-79BE-4AF7-AA14-2CC6AE6EFB1D}" type="pres">
      <dgm:prSet presAssocID="{75506590-FA00-47EF-A301-2BF6FBA1FFB9}" presName="thickLine" presStyleLbl="alignNode1" presStyleIdx="0" presStyleCnt="3"/>
      <dgm:spPr/>
    </dgm:pt>
    <dgm:pt modelId="{77A4CE86-FAA7-4E14-BF59-FFE02F9F3286}" type="pres">
      <dgm:prSet presAssocID="{75506590-FA00-47EF-A301-2BF6FBA1FFB9}" presName="horz1" presStyleCnt="0"/>
      <dgm:spPr/>
    </dgm:pt>
    <dgm:pt modelId="{770A1D8A-993F-4CB2-88D2-2C3A75F1A5F4}" type="pres">
      <dgm:prSet presAssocID="{75506590-FA00-47EF-A301-2BF6FBA1FFB9}" presName="tx1" presStyleLbl="revTx" presStyleIdx="0" presStyleCnt="3"/>
      <dgm:spPr/>
    </dgm:pt>
    <dgm:pt modelId="{F0D65155-8E2D-478C-8B24-2A21CE2F10C7}" type="pres">
      <dgm:prSet presAssocID="{75506590-FA00-47EF-A301-2BF6FBA1FFB9}" presName="vert1" presStyleCnt="0"/>
      <dgm:spPr/>
    </dgm:pt>
    <dgm:pt modelId="{4B0D35F0-1A7F-4BD3-AF32-0F6AAF7CC005}" type="pres">
      <dgm:prSet presAssocID="{C2BA8DEE-22AB-47CD-B199-E7A5E641F8D0}" presName="thickLine" presStyleLbl="alignNode1" presStyleIdx="1" presStyleCnt="3"/>
      <dgm:spPr/>
    </dgm:pt>
    <dgm:pt modelId="{C1D5EF57-68EA-4C72-A105-8614574C3E21}" type="pres">
      <dgm:prSet presAssocID="{C2BA8DEE-22AB-47CD-B199-E7A5E641F8D0}" presName="horz1" presStyleCnt="0"/>
      <dgm:spPr/>
    </dgm:pt>
    <dgm:pt modelId="{F83E93C5-112D-4AB4-8AD8-95FC69682E2A}" type="pres">
      <dgm:prSet presAssocID="{C2BA8DEE-22AB-47CD-B199-E7A5E641F8D0}" presName="tx1" presStyleLbl="revTx" presStyleIdx="1" presStyleCnt="3"/>
      <dgm:spPr/>
    </dgm:pt>
    <dgm:pt modelId="{F2320E7E-075B-4659-8487-7C684540D1A9}" type="pres">
      <dgm:prSet presAssocID="{C2BA8DEE-22AB-47CD-B199-E7A5E641F8D0}" presName="vert1" presStyleCnt="0"/>
      <dgm:spPr/>
    </dgm:pt>
    <dgm:pt modelId="{D86394D8-8748-4BB0-BEA1-845253985013}" type="pres">
      <dgm:prSet presAssocID="{9D05C603-DE58-420D-A8C9-67EE7F2BA5BA}" presName="thickLine" presStyleLbl="alignNode1" presStyleIdx="2" presStyleCnt="3"/>
      <dgm:spPr/>
    </dgm:pt>
    <dgm:pt modelId="{3754CD2F-A942-48A4-BFB4-DE3814866826}" type="pres">
      <dgm:prSet presAssocID="{9D05C603-DE58-420D-A8C9-67EE7F2BA5BA}" presName="horz1" presStyleCnt="0"/>
      <dgm:spPr/>
    </dgm:pt>
    <dgm:pt modelId="{E035D1EA-AE57-4D3F-B13A-DAEAA458C33C}" type="pres">
      <dgm:prSet presAssocID="{9D05C603-DE58-420D-A8C9-67EE7F2BA5BA}" presName="tx1" presStyleLbl="revTx" presStyleIdx="2" presStyleCnt="3"/>
      <dgm:spPr/>
    </dgm:pt>
    <dgm:pt modelId="{11CFF50D-F782-4A62-96FD-38650093B245}" type="pres">
      <dgm:prSet presAssocID="{9D05C603-DE58-420D-A8C9-67EE7F2BA5BA}" presName="vert1" presStyleCnt="0"/>
      <dgm:spPr/>
    </dgm:pt>
  </dgm:ptLst>
  <dgm:cxnLst>
    <dgm:cxn modelId="{B5C1651A-EB5B-46A7-81AE-1064311F047E}" type="presOf" srcId="{0A9A9B94-D476-411C-84F3-1F1B9FBA1251}" destId="{4D06FC3C-ED89-4CB1-A67F-FFF4A2D3D6FE}" srcOrd="0" destOrd="0" presId="urn:microsoft.com/office/officeart/2008/layout/LinedList"/>
    <dgm:cxn modelId="{CB6EEB29-B24F-412B-A875-F74731955FF5}" srcId="{0A9A9B94-D476-411C-84F3-1F1B9FBA1251}" destId="{C2BA8DEE-22AB-47CD-B199-E7A5E641F8D0}" srcOrd="1" destOrd="0" parTransId="{7525CD9B-09CA-4D95-B5CC-6EF8A983D7AB}" sibTransId="{9BD28448-907E-4A2A-B149-A650D887686E}"/>
    <dgm:cxn modelId="{A638D93F-FC50-49A6-9FBD-906B2D8FBE3A}" type="presOf" srcId="{9D05C603-DE58-420D-A8C9-67EE7F2BA5BA}" destId="{E035D1EA-AE57-4D3F-B13A-DAEAA458C33C}" srcOrd="0" destOrd="0" presId="urn:microsoft.com/office/officeart/2008/layout/LinedList"/>
    <dgm:cxn modelId="{0E7966B6-73C8-4EE8-AAFD-6CEA9D924EF5}" type="presOf" srcId="{C2BA8DEE-22AB-47CD-B199-E7A5E641F8D0}" destId="{F83E93C5-112D-4AB4-8AD8-95FC69682E2A}" srcOrd="0" destOrd="0" presId="urn:microsoft.com/office/officeart/2008/layout/LinedList"/>
    <dgm:cxn modelId="{FB6C94BB-8822-4742-9128-E23DF3CBF3A0}" type="presOf" srcId="{75506590-FA00-47EF-A301-2BF6FBA1FFB9}" destId="{770A1D8A-993F-4CB2-88D2-2C3A75F1A5F4}" srcOrd="0" destOrd="0" presId="urn:microsoft.com/office/officeart/2008/layout/LinedList"/>
    <dgm:cxn modelId="{15C1A3E2-EBC8-4E30-B0F3-6284B4C3DE73}" srcId="{0A9A9B94-D476-411C-84F3-1F1B9FBA1251}" destId="{75506590-FA00-47EF-A301-2BF6FBA1FFB9}" srcOrd="0" destOrd="0" parTransId="{0245F0E7-452A-4E46-83A9-9497E7094B94}" sibTransId="{2E5F5D31-180B-476D-AF12-7F9C0C496CCE}"/>
    <dgm:cxn modelId="{478C8DFC-B5FA-4360-BAED-EEFA7B03CDF7}" srcId="{0A9A9B94-D476-411C-84F3-1F1B9FBA1251}" destId="{9D05C603-DE58-420D-A8C9-67EE7F2BA5BA}" srcOrd="2" destOrd="0" parTransId="{908062C7-6AC6-4BB4-9143-42EBDD87FF41}" sibTransId="{72F19215-74A8-4F72-B79C-F0FB0F6B83CB}"/>
    <dgm:cxn modelId="{83A6D27D-5A3D-4659-80A6-5D571E7CF2C0}" type="presParOf" srcId="{4D06FC3C-ED89-4CB1-A67F-FFF4A2D3D6FE}" destId="{05832B10-79BE-4AF7-AA14-2CC6AE6EFB1D}" srcOrd="0" destOrd="0" presId="urn:microsoft.com/office/officeart/2008/layout/LinedList"/>
    <dgm:cxn modelId="{DF39978F-0266-4A6B-961F-83CBF0258B1C}" type="presParOf" srcId="{4D06FC3C-ED89-4CB1-A67F-FFF4A2D3D6FE}" destId="{77A4CE86-FAA7-4E14-BF59-FFE02F9F3286}" srcOrd="1" destOrd="0" presId="urn:microsoft.com/office/officeart/2008/layout/LinedList"/>
    <dgm:cxn modelId="{CD7CF994-0A12-4147-8BBD-86F598D4001A}" type="presParOf" srcId="{77A4CE86-FAA7-4E14-BF59-FFE02F9F3286}" destId="{770A1D8A-993F-4CB2-88D2-2C3A75F1A5F4}" srcOrd="0" destOrd="0" presId="urn:microsoft.com/office/officeart/2008/layout/LinedList"/>
    <dgm:cxn modelId="{754C23E2-8806-4F95-9E40-3708DA1D427A}" type="presParOf" srcId="{77A4CE86-FAA7-4E14-BF59-FFE02F9F3286}" destId="{F0D65155-8E2D-478C-8B24-2A21CE2F10C7}" srcOrd="1" destOrd="0" presId="urn:microsoft.com/office/officeart/2008/layout/LinedList"/>
    <dgm:cxn modelId="{305962A1-2030-4BF9-B8E8-049DD316D018}" type="presParOf" srcId="{4D06FC3C-ED89-4CB1-A67F-FFF4A2D3D6FE}" destId="{4B0D35F0-1A7F-4BD3-AF32-0F6AAF7CC005}" srcOrd="2" destOrd="0" presId="urn:microsoft.com/office/officeart/2008/layout/LinedList"/>
    <dgm:cxn modelId="{FA365813-388A-48AB-A44C-59991CF41390}" type="presParOf" srcId="{4D06FC3C-ED89-4CB1-A67F-FFF4A2D3D6FE}" destId="{C1D5EF57-68EA-4C72-A105-8614574C3E21}" srcOrd="3" destOrd="0" presId="urn:microsoft.com/office/officeart/2008/layout/LinedList"/>
    <dgm:cxn modelId="{AD2B0387-E9AB-4A50-A32E-2AB707517C74}" type="presParOf" srcId="{C1D5EF57-68EA-4C72-A105-8614574C3E21}" destId="{F83E93C5-112D-4AB4-8AD8-95FC69682E2A}" srcOrd="0" destOrd="0" presId="urn:microsoft.com/office/officeart/2008/layout/LinedList"/>
    <dgm:cxn modelId="{F6B5707E-98CC-4F6A-9987-64AD899A89F9}" type="presParOf" srcId="{C1D5EF57-68EA-4C72-A105-8614574C3E21}" destId="{F2320E7E-075B-4659-8487-7C684540D1A9}" srcOrd="1" destOrd="0" presId="urn:microsoft.com/office/officeart/2008/layout/LinedList"/>
    <dgm:cxn modelId="{64E5D5C2-F25B-409A-BEB7-DFA4DE895E78}" type="presParOf" srcId="{4D06FC3C-ED89-4CB1-A67F-FFF4A2D3D6FE}" destId="{D86394D8-8748-4BB0-BEA1-845253985013}" srcOrd="4" destOrd="0" presId="urn:microsoft.com/office/officeart/2008/layout/LinedList"/>
    <dgm:cxn modelId="{B3BA8EF5-9ECB-433E-9845-D86694FB6D48}" type="presParOf" srcId="{4D06FC3C-ED89-4CB1-A67F-FFF4A2D3D6FE}" destId="{3754CD2F-A942-48A4-BFB4-DE3814866826}" srcOrd="5" destOrd="0" presId="urn:microsoft.com/office/officeart/2008/layout/LinedList"/>
    <dgm:cxn modelId="{42FC4EFE-6FEC-44FB-B1AD-501152A6B478}" type="presParOf" srcId="{3754CD2F-A942-48A4-BFB4-DE3814866826}" destId="{E035D1EA-AE57-4D3F-B13A-DAEAA458C33C}" srcOrd="0" destOrd="0" presId="urn:microsoft.com/office/officeart/2008/layout/LinedList"/>
    <dgm:cxn modelId="{608617E5-7FD5-4052-9BAF-678B4D2DF860}" type="presParOf" srcId="{3754CD2F-A942-48A4-BFB4-DE3814866826}" destId="{11CFF50D-F782-4A62-96FD-38650093B24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C55FD4-FEEA-4A73-9BFB-1506E9DACDCF}"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E754D133-076B-44F7-9E7A-4F3E98E0670F}">
      <dgm:prSet/>
      <dgm:spPr/>
      <dgm:t>
        <a:bodyPr/>
        <a:lstStyle/>
        <a:p>
          <a:pPr algn="ctr"/>
          <a:r>
            <a:rPr lang="en-US" i="0">
              <a:solidFill>
                <a:schemeClr val="bg2"/>
              </a:solidFill>
            </a:rPr>
            <a:t> Senate Bill (SB)-32: </a:t>
          </a:r>
        </a:p>
      </dgm:t>
    </dgm:pt>
    <dgm:pt modelId="{CE1F68B5-65A5-46E0-8C70-AE33A255201B}" type="parTrans" cxnId="{028027D6-B8C7-4512-BD53-2BB5FEDAD0E8}">
      <dgm:prSet/>
      <dgm:spPr/>
      <dgm:t>
        <a:bodyPr/>
        <a:lstStyle/>
        <a:p>
          <a:endParaRPr lang="en-US"/>
        </a:p>
      </dgm:t>
    </dgm:pt>
    <dgm:pt modelId="{64C86736-82B7-408B-837C-8527804995AE}" type="sibTrans" cxnId="{028027D6-B8C7-4512-BD53-2BB5FEDAD0E8}">
      <dgm:prSet/>
      <dgm:spPr/>
      <dgm:t>
        <a:bodyPr/>
        <a:lstStyle/>
        <a:p>
          <a:endParaRPr lang="en-US"/>
        </a:p>
      </dgm:t>
    </dgm:pt>
    <dgm:pt modelId="{4492668E-FFB8-4E6E-8583-66859A9B0FDE}">
      <dgm:prSet/>
      <dgm:spPr/>
      <dgm:t>
        <a:bodyPr/>
        <a:lstStyle/>
        <a:p>
          <a:r>
            <a:rPr lang="en-US" i="0"/>
            <a:t>Reduce GHG emissions to 40% below 1990 levels by 2030.</a:t>
          </a:r>
        </a:p>
      </dgm:t>
    </dgm:pt>
    <dgm:pt modelId="{FA7CB00D-36E4-44CB-BBA5-00460EF8733D}" type="parTrans" cxnId="{97C9F872-CDFB-4927-BE31-E5B6DC8E4511}">
      <dgm:prSet/>
      <dgm:spPr/>
      <dgm:t>
        <a:bodyPr/>
        <a:lstStyle/>
        <a:p>
          <a:endParaRPr lang="en-US"/>
        </a:p>
      </dgm:t>
    </dgm:pt>
    <dgm:pt modelId="{027FC97D-F7C9-4285-9EA2-DEC04CE11AD1}" type="sibTrans" cxnId="{97C9F872-CDFB-4927-BE31-E5B6DC8E4511}">
      <dgm:prSet/>
      <dgm:spPr/>
      <dgm:t>
        <a:bodyPr/>
        <a:lstStyle/>
        <a:p>
          <a:endParaRPr lang="en-US"/>
        </a:p>
      </dgm:t>
    </dgm:pt>
    <dgm:pt modelId="{9C61121C-F702-4273-A175-3FBAA96EB653}">
      <dgm:prSet/>
      <dgm:spPr/>
      <dgm:t>
        <a:bodyPr/>
        <a:lstStyle/>
        <a:p>
          <a:r>
            <a:rPr lang="en-US" i="0">
              <a:solidFill>
                <a:schemeClr val="bg2"/>
              </a:solidFill>
            </a:rPr>
            <a:t>SBX 1-2:</a:t>
          </a:r>
        </a:p>
      </dgm:t>
    </dgm:pt>
    <dgm:pt modelId="{CFAE85A6-BD54-4378-9AD7-D3C7A7B9FB77}" type="parTrans" cxnId="{DF3F7537-5A70-4B83-8190-BAB8626DBF95}">
      <dgm:prSet/>
      <dgm:spPr/>
      <dgm:t>
        <a:bodyPr/>
        <a:lstStyle/>
        <a:p>
          <a:endParaRPr lang="en-US"/>
        </a:p>
      </dgm:t>
    </dgm:pt>
    <dgm:pt modelId="{32F2725A-0E6E-4C85-8E28-B757A4C1F8B5}" type="sibTrans" cxnId="{DF3F7537-5A70-4B83-8190-BAB8626DBF95}">
      <dgm:prSet/>
      <dgm:spPr/>
      <dgm:t>
        <a:bodyPr/>
        <a:lstStyle/>
        <a:p>
          <a:endParaRPr lang="en-US"/>
        </a:p>
      </dgm:t>
    </dgm:pt>
    <dgm:pt modelId="{F3A82E51-31C1-4BF4-871B-8D49F0876B96}">
      <dgm:prSet/>
      <dgm:spPr/>
      <dgm:t>
        <a:bodyPr/>
        <a:lstStyle/>
        <a:p>
          <a:r>
            <a:rPr lang="en-US"/>
            <a:t>Increase procurement of renewable energy resources.</a:t>
          </a:r>
          <a:endParaRPr lang="en-US" i="1"/>
        </a:p>
      </dgm:t>
    </dgm:pt>
    <dgm:pt modelId="{6271675E-7E8D-43A5-8520-1DBC43DF5709}" type="parTrans" cxnId="{0B2798FB-A5FB-410F-8BAE-B233941363AC}">
      <dgm:prSet/>
      <dgm:spPr/>
      <dgm:t>
        <a:bodyPr/>
        <a:lstStyle/>
        <a:p>
          <a:endParaRPr lang="en-US"/>
        </a:p>
      </dgm:t>
    </dgm:pt>
    <dgm:pt modelId="{65C73219-5C04-4D3B-874E-D9C442D7D223}" type="sibTrans" cxnId="{0B2798FB-A5FB-410F-8BAE-B233941363AC}">
      <dgm:prSet/>
      <dgm:spPr/>
      <dgm:t>
        <a:bodyPr/>
        <a:lstStyle/>
        <a:p>
          <a:endParaRPr lang="en-US"/>
        </a:p>
      </dgm:t>
    </dgm:pt>
    <dgm:pt modelId="{9D115F36-E455-4C44-9EDF-231F01F2E8F4}">
      <dgm:prSet/>
      <dgm:spPr/>
      <dgm:t>
        <a:bodyPr/>
        <a:lstStyle/>
        <a:p>
          <a:r>
            <a:rPr lang="en-US">
              <a:solidFill>
                <a:schemeClr val="bg2"/>
              </a:solidFill>
            </a:rPr>
            <a:t>SB 350:</a:t>
          </a:r>
        </a:p>
      </dgm:t>
    </dgm:pt>
    <dgm:pt modelId="{CBC5BA2D-ACE4-4E4E-8480-EFC39A941597}" type="parTrans" cxnId="{A59ECFD1-2987-481B-A345-A8F33D9E92BE}">
      <dgm:prSet/>
      <dgm:spPr/>
      <dgm:t>
        <a:bodyPr/>
        <a:lstStyle/>
        <a:p>
          <a:endParaRPr lang="en-US"/>
        </a:p>
      </dgm:t>
    </dgm:pt>
    <dgm:pt modelId="{A79695D5-CE15-4BF7-9CB7-F6C2C8B6AC59}" type="sibTrans" cxnId="{A59ECFD1-2987-481B-A345-A8F33D9E92BE}">
      <dgm:prSet/>
      <dgm:spPr/>
      <dgm:t>
        <a:bodyPr/>
        <a:lstStyle/>
        <a:p>
          <a:endParaRPr lang="en-US"/>
        </a:p>
      </dgm:t>
    </dgm:pt>
    <dgm:pt modelId="{0E4FAA89-7EC6-4623-BCAB-F8AE5940DA6B}">
      <dgm:prSet/>
      <dgm:spPr/>
      <dgm:t>
        <a:bodyPr/>
        <a:lstStyle/>
        <a:p>
          <a:r>
            <a:rPr lang="en-US"/>
            <a:t>Broadened the existing Energy Efficiency Action Plan to also cover agriculture, industry, </a:t>
          </a:r>
          <a:r>
            <a:rPr lang="en-US" b="0" i="0"/>
            <a:t>new buildings, conservation voltage reduction, and fuel substitution</a:t>
          </a:r>
          <a:r>
            <a:rPr lang="en-US"/>
            <a:t>.</a:t>
          </a:r>
        </a:p>
      </dgm:t>
    </dgm:pt>
    <dgm:pt modelId="{0C0052D9-4B7A-4DBE-92DB-D5CEC09C2237}" type="parTrans" cxnId="{9558E5D5-1CB6-476E-890F-630ABB6BF8B8}">
      <dgm:prSet/>
      <dgm:spPr/>
      <dgm:t>
        <a:bodyPr/>
        <a:lstStyle/>
        <a:p>
          <a:endParaRPr lang="en-US"/>
        </a:p>
      </dgm:t>
    </dgm:pt>
    <dgm:pt modelId="{7F284D96-1297-45B8-BD01-F6E345C814D7}" type="sibTrans" cxnId="{9558E5D5-1CB6-476E-890F-630ABB6BF8B8}">
      <dgm:prSet/>
      <dgm:spPr/>
      <dgm:t>
        <a:bodyPr/>
        <a:lstStyle/>
        <a:p>
          <a:endParaRPr lang="en-US"/>
        </a:p>
      </dgm:t>
    </dgm:pt>
    <dgm:pt modelId="{1756B606-F373-4ECF-8A3A-5F92ED6FD870}">
      <dgm:prSet/>
      <dgm:spPr/>
      <dgm:t>
        <a:bodyPr/>
        <a:lstStyle/>
        <a:p>
          <a:r>
            <a:rPr lang="en-US">
              <a:solidFill>
                <a:schemeClr val="bg2"/>
              </a:solidFill>
            </a:rPr>
            <a:t>SB 100:</a:t>
          </a:r>
        </a:p>
      </dgm:t>
    </dgm:pt>
    <dgm:pt modelId="{4C0E059A-C523-498A-A159-9832FB431F85}" type="parTrans" cxnId="{285177C3-559D-4CC5-81A0-1195B5C173FA}">
      <dgm:prSet/>
      <dgm:spPr/>
      <dgm:t>
        <a:bodyPr/>
        <a:lstStyle/>
        <a:p>
          <a:endParaRPr lang="en-US"/>
        </a:p>
      </dgm:t>
    </dgm:pt>
    <dgm:pt modelId="{E8061A18-F340-4D13-ABF6-3A739E418ED2}" type="sibTrans" cxnId="{285177C3-559D-4CC5-81A0-1195B5C173FA}">
      <dgm:prSet/>
      <dgm:spPr/>
      <dgm:t>
        <a:bodyPr/>
        <a:lstStyle/>
        <a:p>
          <a:endParaRPr lang="en-US"/>
        </a:p>
      </dgm:t>
    </dgm:pt>
    <dgm:pt modelId="{6DD50C9A-8372-4AC0-A00F-B4E45F7C9FED}">
      <dgm:prSet/>
      <dgm:spPr/>
      <dgm:t>
        <a:bodyPr/>
        <a:lstStyle/>
        <a:p>
          <a:r>
            <a:rPr lang="en-US"/>
            <a:t>100% of electricity procured from renewable energy resources and zero-carbon resources by 2045.</a:t>
          </a:r>
        </a:p>
      </dgm:t>
    </dgm:pt>
    <dgm:pt modelId="{F30F8F18-ABA3-419C-B251-65877955E06F}" type="parTrans" cxnId="{D97467A4-B5D8-4ADB-BA75-4D4C445C3427}">
      <dgm:prSet/>
      <dgm:spPr/>
      <dgm:t>
        <a:bodyPr/>
        <a:lstStyle/>
        <a:p>
          <a:endParaRPr lang="en-US"/>
        </a:p>
      </dgm:t>
    </dgm:pt>
    <dgm:pt modelId="{758E6183-CAEA-46F4-B480-8B14F0CD7771}" type="sibTrans" cxnId="{D97467A4-B5D8-4ADB-BA75-4D4C445C3427}">
      <dgm:prSet/>
      <dgm:spPr/>
      <dgm:t>
        <a:bodyPr/>
        <a:lstStyle/>
        <a:p>
          <a:endParaRPr lang="en-US"/>
        </a:p>
      </dgm:t>
    </dgm:pt>
    <dgm:pt modelId="{18DDF10B-0A14-4C56-BD25-60EF1EC73194}" type="pres">
      <dgm:prSet presAssocID="{15C55FD4-FEEA-4A73-9BFB-1506E9DACDCF}" presName="Name0" presStyleCnt="0">
        <dgm:presLayoutVars>
          <dgm:dir/>
          <dgm:animLvl val="lvl"/>
          <dgm:resizeHandles val="exact"/>
        </dgm:presLayoutVars>
      </dgm:prSet>
      <dgm:spPr/>
    </dgm:pt>
    <dgm:pt modelId="{1D03A83B-604E-4512-A9F1-1BF173C54C01}" type="pres">
      <dgm:prSet presAssocID="{E754D133-076B-44F7-9E7A-4F3E98E0670F}" presName="linNode" presStyleCnt="0"/>
      <dgm:spPr/>
    </dgm:pt>
    <dgm:pt modelId="{A063CECD-9E3B-435C-913A-9A848CA2DEBA}" type="pres">
      <dgm:prSet presAssocID="{E754D133-076B-44F7-9E7A-4F3E98E0670F}" presName="parentText" presStyleLbl="alignNode1" presStyleIdx="0" presStyleCnt="4">
        <dgm:presLayoutVars>
          <dgm:chMax val="1"/>
          <dgm:bulletEnabled/>
        </dgm:presLayoutVars>
      </dgm:prSet>
      <dgm:spPr/>
    </dgm:pt>
    <dgm:pt modelId="{784537EB-8D65-43FB-8CB2-DFB1C7BF8BA4}" type="pres">
      <dgm:prSet presAssocID="{E754D133-076B-44F7-9E7A-4F3E98E0670F}" presName="descendantText" presStyleLbl="alignAccFollowNode1" presStyleIdx="0" presStyleCnt="4">
        <dgm:presLayoutVars>
          <dgm:bulletEnabled/>
        </dgm:presLayoutVars>
      </dgm:prSet>
      <dgm:spPr/>
    </dgm:pt>
    <dgm:pt modelId="{FC7DDBFD-88E5-45EC-81FC-2D1546877BC6}" type="pres">
      <dgm:prSet presAssocID="{64C86736-82B7-408B-837C-8527804995AE}" presName="sp" presStyleCnt="0"/>
      <dgm:spPr/>
    </dgm:pt>
    <dgm:pt modelId="{231B95AF-8060-4FF0-B874-CE708731FDCB}" type="pres">
      <dgm:prSet presAssocID="{9C61121C-F702-4273-A175-3FBAA96EB653}" presName="linNode" presStyleCnt="0"/>
      <dgm:spPr/>
    </dgm:pt>
    <dgm:pt modelId="{EDB73BD5-EA7B-4178-BC44-F403477C5713}" type="pres">
      <dgm:prSet presAssocID="{9C61121C-F702-4273-A175-3FBAA96EB653}" presName="parentText" presStyleLbl="alignNode1" presStyleIdx="1" presStyleCnt="4">
        <dgm:presLayoutVars>
          <dgm:chMax val="1"/>
          <dgm:bulletEnabled/>
        </dgm:presLayoutVars>
      </dgm:prSet>
      <dgm:spPr/>
    </dgm:pt>
    <dgm:pt modelId="{BE25C62A-7BA9-4A30-BD3A-28D6337B231D}" type="pres">
      <dgm:prSet presAssocID="{9C61121C-F702-4273-A175-3FBAA96EB653}" presName="descendantText" presStyleLbl="alignAccFollowNode1" presStyleIdx="1" presStyleCnt="4">
        <dgm:presLayoutVars>
          <dgm:bulletEnabled/>
        </dgm:presLayoutVars>
      </dgm:prSet>
      <dgm:spPr/>
    </dgm:pt>
    <dgm:pt modelId="{B51FBB22-4374-46DC-8B34-9F318FBFE742}" type="pres">
      <dgm:prSet presAssocID="{32F2725A-0E6E-4C85-8E28-B757A4C1F8B5}" presName="sp" presStyleCnt="0"/>
      <dgm:spPr/>
    </dgm:pt>
    <dgm:pt modelId="{E2E99959-2DD7-484D-9FFF-7109C063BA2C}" type="pres">
      <dgm:prSet presAssocID="{9D115F36-E455-4C44-9EDF-231F01F2E8F4}" presName="linNode" presStyleCnt="0"/>
      <dgm:spPr/>
    </dgm:pt>
    <dgm:pt modelId="{AAAB13FD-EFA3-46C7-85E1-4F48D6B96DAC}" type="pres">
      <dgm:prSet presAssocID="{9D115F36-E455-4C44-9EDF-231F01F2E8F4}" presName="parentText" presStyleLbl="alignNode1" presStyleIdx="2" presStyleCnt="4">
        <dgm:presLayoutVars>
          <dgm:chMax val="1"/>
          <dgm:bulletEnabled/>
        </dgm:presLayoutVars>
      </dgm:prSet>
      <dgm:spPr/>
    </dgm:pt>
    <dgm:pt modelId="{F914383E-C888-421D-874C-18B5FC1756C1}" type="pres">
      <dgm:prSet presAssocID="{9D115F36-E455-4C44-9EDF-231F01F2E8F4}" presName="descendantText" presStyleLbl="alignAccFollowNode1" presStyleIdx="2" presStyleCnt="4">
        <dgm:presLayoutVars>
          <dgm:bulletEnabled/>
        </dgm:presLayoutVars>
      </dgm:prSet>
      <dgm:spPr/>
    </dgm:pt>
    <dgm:pt modelId="{E3C1860F-0885-42D5-BECF-DF1C9A709192}" type="pres">
      <dgm:prSet presAssocID="{A79695D5-CE15-4BF7-9CB7-F6C2C8B6AC59}" presName="sp" presStyleCnt="0"/>
      <dgm:spPr/>
    </dgm:pt>
    <dgm:pt modelId="{91BA54D0-81AC-4AFD-9442-E708CE85AB0B}" type="pres">
      <dgm:prSet presAssocID="{1756B606-F373-4ECF-8A3A-5F92ED6FD870}" presName="linNode" presStyleCnt="0"/>
      <dgm:spPr/>
    </dgm:pt>
    <dgm:pt modelId="{12B0D9CC-8737-4688-BD1C-6706DCC33479}" type="pres">
      <dgm:prSet presAssocID="{1756B606-F373-4ECF-8A3A-5F92ED6FD870}" presName="parentText" presStyleLbl="alignNode1" presStyleIdx="3" presStyleCnt="4">
        <dgm:presLayoutVars>
          <dgm:chMax val="1"/>
          <dgm:bulletEnabled/>
        </dgm:presLayoutVars>
      </dgm:prSet>
      <dgm:spPr/>
    </dgm:pt>
    <dgm:pt modelId="{E13488A4-A3DD-4C12-A434-D318984B0121}" type="pres">
      <dgm:prSet presAssocID="{1756B606-F373-4ECF-8A3A-5F92ED6FD870}" presName="descendantText" presStyleLbl="alignAccFollowNode1" presStyleIdx="3" presStyleCnt="4">
        <dgm:presLayoutVars>
          <dgm:bulletEnabled/>
        </dgm:presLayoutVars>
      </dgm:prSet>
      <dgm:spPr/>
    </dgm:pt>
  </dgm:ptLst>
  <dgm:cxnLst>
    <dgm:cxn modelId="{072BD81C-CF86-473A-A0E7-D6742C5A2E22}" type="presOf" srcId="{15C55FD4-FEEA-4A73-9BFB-1506E9DACDCF}" destId="{18DDF10B-0A14-4C56-BD25-60EF1EC73194}" srcOrd="0" destOrd="0" presId="urn:microsoft.com/office/officeart/2016/7/layout/VerticalSolidActionList"/>
    <dgm:cxn modelId="{37615B26-E8BF-4DBD-90DF-C13759BE90AE}" type="presOf" srcId="{E754D133-076B-44F7-9E7A-4F3E98E0670F}" destId="{A063CECD-9E3B-435C-913A-9A848CA2DEBA}" srcOrd="0" destOrd="0" presId="urn:microsoft.com/office/officeart/2016/7/layout/VerticalSolidActionList"/>
    <dgm:cxn modelId="{DF3F7537-5A70-4B83-8190-BAB8626DBF95}" srcId="{15C55FD4-FEEA-4A73-9BFB-1506E9DACDCF}" destId="{9C61121C-F702-4273-A175-3FBAA96EB653}" srcOrd="1" destOrd="0" parTransId="{CFAE85A6-BD54-4378-9AD7-D3C7A7B9FB77}" sibTransId="{32F2725A-0E6E-4C85-8E28-B757A4C1F8B5}"/>
    <dgm:cxn modelId="{FF487F3C-DEB6-482F-AFE6-8FEE3C5783CE}" type="presOf" srcId="{4492668E-FFB8-4E6E-8583-66859A9B0FDE}" destId="{784537EB-8D65-43FB-8CB2-DFB1C7BF8BA4}" srcOrd="0" destOrd="0" presId="urn:microsoft.com/office/officeart/2016/7/layout/VerticalSolidActionList"/>
    <dgm:cxn modelId="{9B4CB13F-1AF5-44B2-BAAE-E92C3BC78958}" type="presOf" srcId="{0E4FAA89-7EC6-4623-BCAB-F8AE5940DA6B}" destId="{F914383E-C888-421D-874C-18B5FC1756C1}" srcOrd="0" destOrd="0" presId="urn:microsoft.com/office/officeart/2016/7/layout/VerticalSolidActionList"/>
    <dgm:cxn modelId="{ED5F0050-32C7-43E4-8FDA-0258430E3531}" type="presOf" srcId="{6DD50C9A-8372-4AC0-A00F-B4E45F7C9FED}" destId="{E13488A4-A3DD-4C12-A434-D318984B0121}" srcOrd="0" destOrd="0" presId="urn:microsoft.com/office/officeart/2016/7/layout/VerticalSolidActionList"/>
    <dgm:cxn modelId="{97C9F872-CDFB-4927-BE31-E5B6DC8E4511}" srcId="{E754D133-076B-44F7-9E7A-4F3E98E0670F}" destId="{4492668E-FFB8-4E6E-8583-66859A9B0FDE}" srcOrd="0" destOrd="0" parTransId="{FA7CB00D-36E4-44CB-BBA5-00460EF8733D}" sibTransId="{027FC97D-F7C9-4285-9EA2-DEC04CE11AD1}"/>
    <dgm:cxn modelId="{D97467A4-B5D8-4ADB-BA75-4D4C445C3427}" srcId="{1756B606-F373-4ECF-8A3A-5F92ED6FD870}" destId="{6DD50C9A-8372-4AC0-A00F-B4E45F7C9FED}" srcOrd="0" destOrd="0" parTransId="{F30F8F18-ABA3-419C-B251-65877955E06F}" sibTransId="{758E6183-CAEA-46F4-B480-8B14F0CD7771}"/>
    <dgm:cxn modelId="{1188BABD-666F-4BB2-A794-23E38464A895}" type="presOf" srcId="{F3A82E51-31C1-4BF4-871B-8D49F0876B96}" destId="{BE25C62A-7BA9-4A30-BD3A-28D6337B231D}" srcOrd="0" destOrd="0" presId="urn:microsoft.com/office/officeart/2016/7/layout/VerticalSolidActionList"/>
    <dgm:cxn modelId="{285177C3-559D-4CC5-81A0-1195B5C173FA}" srcId="{15C55FD4-FEEA-4A73-9BFB-1506E9DACDCF}" destId="{1756B606-F373-4ECF-8A3A-5F92ED6FD870}" srcOrd="3" destOrd="0" parTransId="{4C0E059A-C523-498A-A159-9832FB431F85}" sibTransId="{E8061A18-F340-4D13-ABF6-3A739E418ED2}"/>
    <dgm:cxn modelId="{A59ECFD1-2987-481B-A345-A8F33D9E92BE}" srcId="{15C55FD4-FEEA-4A73-9BFB-1506E9DACDCF}" destId="{9D115F36-E455-4C44-9EDF-231F01F2E8F4}" srcOrd="2" destOrd="0" parTransId="{CBC5BA2D-ACE4-4E4E-8480-EFC39A941597}" sibTransId="{A79695D5-CE15-4BF7-9CB7-F6C2C8B6AC59}"/>
    <dgm:cxn modelId="{9558E5D5-1CB6-476E-890F-630ABB6BF8B8}" srcId="{9D115F36-E455-4C44-9EDF-231F01F2E8F4}" destId="{0E4FAA89-7EC6-4623-BCAB-F8AE5940DA6B}" srcOrd="0" destOrd="0" parTransId="{0C0052D9-4B7A-4DBE-92DB-D5CEC09C2237}" sibTransId="{7F284D96-1297-45B8-BD01-F6E345C814D7}"/>
    <dgm:cxn modelId="{028027D6-B8C7-4512-BD53-2BB5FEDAD0E8}" srcId="{15C55FD4-FEEA-4A73-9BFB-1506E9DACDCF}" destId="{E754D133-076B-44F7-9E7A-4F3E98E0670F}" srcOrd="0" destOrd="0" parTransId="{CE1F68B5-65A5-46E0-8C70-AE33A255201B}" sibTransId="{64C86736-82B7-408B-837C-8527804995AE}"/>
    <dgm:cxn modelId="{812964E0-B70B-4673-A0EB-D5F8392E7C46}" type="presOf" srcId="{9D115F36-E455-4C44-9EDF-231F01F2E8F4}" destId="{AAAB13FD-EFA3-46C7-85E1-4F48D6B96DAC}" srcOrd="0" destOrd="0" presId="urn:microsoft.com/office/officeart/2016/7/layout/VerticalSolidActionList"/>
    <dgm:cxn modelId="{C464AFF9-36A2-4770-9A9F-BB73AC308E37}" type="presOf" srcId="{9C61121C-F702-4273-A175-3FBAA96EB653}" destId="{EDB73BD5-EA7B-4178-BC44-F403477C5713}" srcOrd="0" destOrd="0" presId="urn:microsoft.com/office/officeart/2016/7/layout/VerticalSolidActionList"/>
    <dgm:cxn modelId="{0B2798FB-A5FB-410F-8BAE-B233941363AC}" srcId="{9C61121C-F702-4273-A175-3FBAA96EB653}" destId="{F3A82E51-31C1-4BF4-871B-8D49F0876B96}" srcOrd="0" destOrd="0" parTransId="{6271675E-7E8D-43A5-8520-1DBC43DF5709}" sibTransId="{65C73219-5C04-4D3B-874E-D9C442D7D223}"/>
    <dgm:cxn modelId="{66ED58FF-0246-4425-9AD8-7E83A3BB5378}" type="presOf" srcId="{1756B606-F373-4ECF-8A3A-5F92ED6FD870}" destId="{12B0D9CC-8737-4688-BD1C-6706DCC33479}" srcOrd="0" destOrd="0" presId="urn:microsoft.com/office/officeart/2016/7/layout/VerticalSolidActionList"/>
    <dgm:cxn modelId="{41E04948-C8D8-499B-AC68-7590FFAF2BBC}" type="presParOf" srcId="{18DDF10B-0A14-4C56-BD25-60EF1EC73194}" destId="{1D03A83B-604E-4512-A9F1-1BF173C54C01}" srcOrd="0" destOrd="0" presId="urn:microsoft.com/office/officeart/2016/7/layout/VerticalSolidActionList"/>
    <dgm:cxn modelId="{321711E7-03EF-4FDF-B12A-2F1E4179F2B2}" type="presParOf" srcId="{1D03A83B-604E-4512-A9F1-1BF173C54C01}" destId="{A063CECD-9E3B-435C-913A-9A848CA2DEBA}" srcOrd="0" destOrd="0" presId="urn:microsoft.com/office/officeart/2016/7/layout/VerticalSolidActionList"/>
    <dgm:cxn modelId="{D7833C11-DAE3-4CEE-85EF-B2DA824FFC76}" type="presParOf" srcId="{1D03A83B-604E-4512-A9F1-1BF173C54C01}" destId="{784537EB-8D65-43FB-8CB2-DFB1C7BF8BA4}" srcOrd="1" destOrd="0" presId="urn:microsoft.com/office/officeart/2016/7/layout/VerticalSolidActionList"/>
    <dgm:cxn modelId="{89F7E876-C99D-4FA8-9293-A7D302A10569}" type="presParOf" srcId="{18DDF10B-0A14-4C56-BD25-60EF1EC73194}" destId="{FC7DDBFD-88E5-45EC-81FC-2D1546877BC6}" srcOrd="1" destOrd="0" presId="urn:microsoft.com/office/officeart/2016/7/layout/VerticalSolidActionList"/>
    <dgm:cxn modelId="{22D6DE3E-DA2A-4274-B4B7-434D2CD17585}" type="presParOf" srcId="{18DDF10B-0A14-4C56-BD25-60EF1EC73194}" destId="{231B95AF-8060-4FF0-B874-CE708731FDCB}" srcOrd="2" destOrd="0" presId="urn:microsoft.com/office/officeart/2016/7/layout/VerticalSolidActionList"/>
    <dgm:cxn modelId="{10133232-4A4C-4524-BC56-E4EBF735A131}" type="presParOf" srcId="{231B95AF-8060-4FF0-B874-CE708731FDCB}" destId="{EDB73BD5-EA7B-4178-BC44-F403477C5713}" srcOrd="0" destOrd="0" presId="urn:microsoft.com/office/officeart/2016/7/layout/VerticalSolidActionList"/>
    <dgm:cxn modelId="{3064314F-2801-4CF6-ADB7-74AF0DCD4DC3}" type="presParOf" srcId="{231B95AF-8060-4FF0-B874-CE708731FDCB}" destId="{BE25C62A-7BA9-4A30-BD3A-28D6337B231D}" srcOrd="1" destOrd="0" presId="urn:microsoft.com/office/officeart/2016/7/layout/VerticalSolidActionList"/>
    <dgm:cxn modelId="{4F55843E-E944-4293-9442-1EAE78D32EBA}" type="presParOf" srcId="{18DDF10B-0A14-4C56-BD25-60EF1EC73194}" destId="{B51FBB22-4374-46DC-8B34-9F318FBFE742}" srcOrd="3" destOrd="0" presId="urn:microsoft.com/office/officeart/2016/7/layout/VerticalSolidActionList"/>
    <dgm:cxn modelId="{2D628897-FBD6-4642-96D7-3B1E65BC6679}" type="presParOf" srcId="{18DDF10B-0A14-4C56-BD25-60EF1EC73194}" destId="{E2E99959-2DD7-484D-9FFF-7109C063BA2C}" srcOrd="4" destOrd="0" presId="urn:microsoft.com/office/officeart/2016/7/layout/VerticalSolidActionList"/>
    <dgm:cxn modelId="{C9559727-06A6-43B7-8D96-77A03B3116A7}" type="presParOf" srcId="{E2E99959-2DD7-484D-9FFF-7109C063BA2C}" destId="{AAAB13FD-EFA3-46C7-85E1-4F48D6B96DAC}" srcOrd="0" destOrd="0" presId="urn:microsoft.com/office/officeart/2016/7/layout/VerticalSolidActionList"/>
    <dgm:cxn modelId="{1E6A5056-B67B-4AD0-A777-701D704CC42A}" type="presParOf" srcId="{E2E99959-2DD7-484D-9FFF-7109C063BA2C}" destId="{F914383E-C888-421D-874C-18B5FC1756C1}" srcOrd="1" destOrd="0" presId="urn:microsoft.com/office/officeart/2016/7/layout/VerticalSolidActionList"/>
    <dgm:cxn modelId="{C4CD7FF0-DEE7-4FC9-8C31-FA65B1EB9246}" type="presParOf" srcId="{18DDF10B-0A14-4C56-BD25-60EF1EC73194}" destId="{E3C1860F-0885-42D5-BECF-DF1C9A709192}" srcOrd="5" destOrd="0" presId="urn:microsoft.com/office/officeart/2016/7/layout/VerticalSolidActionList"/>
    <dgm:cxn modelId="{77944D5C-C779-4263-82CA-AF69EE65C94D}" type="presParOf" srcId="{18DDF10B-0A14-4C56-BD25-60EF1EC73194}" destId="{91BA54D0-81AC-4AFD-9442-E708CE85AB0B}" srcOrd="6" destOrd="0" presId="urn:microsoft.com/office/officeart/2016/7/layout/VerticalSolidActionList"/>
    <dgm:cxn modelId="{7D672979-8B5B-444C-91FE-F2D070E529C9}" type="presParOf" srcId="{91BA54D0-81AC-4AFD-9442-E708CE85AB0B}" destId="{12B0D9CC-8737-4688-BD1C-6706DCC33479}" srcOrd="0" destOrd="0" presId="urn:microsoft.com/office/officeart/2016/7/layout/VerticalSolidActionList"/>
    <dgm:cxn modelId="{9B53197B-7149-4240-8E2B-D3EEDF373199}" type="presParOf" srcId="{91BA54D0-81AC-4AFD-9442-E708CE85AB0B}" destId="{E13488A4-A3DD-4C12-A434-D318984B0121}"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9655AC-E73B-4BAD-AF74-3EFA78AF59F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DC5E589-43EB-48CF-A67F-B28BCE1EEAB4}">
      <dgm:prSet/>
      <dgm:spPr>
        <a:solidFill>
          <a:schemeClr val="accent6">
            <a:lumMod val="20000"/>
            <a:lumOff val="80000"/>
          </a:schemeClr>
        </a:solidFill>
      </dgm:spPr>
      <dgm:t>
        <a:bodyPr/>
        <a:lstStyle/>
        <a:p>
          <a:pPr>
            <a:lnSpc>
              <a:spcPct val="100000"/>
            </a:lnSpc>
          </a:pPr>
          <a:r>
            <a:rPr lang="en-US"/>
            <a:t>Electronic files, other than those requiring signatures, must be consistent with the specific file format provided in the solicitation.</a:t>
          </a:r>
        </a:p>
      </dgm:t>
    </dgm:pt>
    <dgm:pt modelId="{BBC50188-87B5-4680-A253-871BBA8485D9}" type="parTrans" cxnId="{56299F07-66B3-4A7C-B4D1-472386D560F0}">
      <dgm:prSet/>
      <dgm:spPr/>
      <dgm:t>
        <a:bodyPr/>
        <a:lstStyle/>
        <a:p>
          <a:endParaRPr lang="en-US"/>
        </a:p>
      </dgm:t>
    </dgm:pt>
    <dgm:pt modelId="{2E6CEF9C-4111-414C-B1EC-607DB271E17F}" type="sibTrans" cxnId="{56299F07-66B3-4A7C-B4D1-472386D560F0}">
      <dgm:prSet/>
      <dgm:spPr/>
      <dgm:t>
        <a:bodyPr/>
        <a:lstStyle/>
        <a:p>
          <a:endParaRPr lang="en-US"/>
        </a:p>
      </dgm:t>
    </dgm:pt>
    <dgm:pt modelId="{D67E1109-0F7C-4AC8-B197-8EBF83C6BCAE}">
      <dgm:prSet/>
      <dgm:spPr/>
      <dgm:t>
        <a:bodyPr/>
        <a:lstStyle/>
        <a:p>
          <a:pPr>
            <a:lnSpc>
              <a:spcPct val="100000"/>
            </a:lnSpc>
          </a:pPr>
          <a:r>
            <a:rPr lang="en-US"/>
            <a:t>Application documents should meet formatting requirements, and page recommendations as specified in the solicitation manual.</a:t>
          </a:r>
        </a:p>
      </dgm:t>
    </dgm:pt>
    <dgm:pt modelId="{B0E99C1B-5503-45AA-9895-85203FB9FAD5}" type="parTrans" cxnId="{11960745-2AEC-4C22-B4B1-64844A69F862}">
      <dgm:prSet/>
      <dgm:spPr/>
      <dgm:t>
        <a:bodyPr/>
        <a:lstStyle/>
        <a:p>
          <a:endParaRPr lang="en-US"/>
        </a:p>
      </dgm:t>
    </dgm:pt>
    <dgm:pt modelId="{62F95CC6-45F3-4DDF-9A0D-B2203E45EAF0}" type="sibTrans" cxnId="{11960745-2AEC-4C22-B4B1-64844A69F862}">
      <dgm:prSet/>
      <dgm:spPr/>
      <dgm:t>
        <a:bodyPr/>
        <a:lstStyle/>
        <a:p>
          <a:endParaRPr lang="en-US"/>
        </a:p>
      </dgm:t>
    </dgm:pt>
    <dgm:pt modelId="{65BEE617-84CC-4D64-99DF-D9FA193B9884}">
      <dgm:prSet/>
      <dgm:spPr/>
      <dgm:t>
        <a:bodyPr/>
        <a:lstStyle/>
        <a:p>
          <a:pPr>
            <a:lnSpc>
              <a:spcPct val="100000"/>
            </a:lnSpc>
          </a:pPr>
          <a:r>
            <a:rPr lang="en-US"/>
            <a:t>Attachments requiring signatures (Application Form and Support/Commitment Letters) may be signed, scanned, and submitted in PDF format. </a:t>
          </a:r>
        </a:p>
      </dgm:t>
    </dgm:pt>
    <dgm:pt modelId="{DFD94CCB-BD80-4A71-9226-8ED4399C8BDA}" type="parTrans" cxnId="{ED7C168C-85A7-4890-9D02-E3253A59AB6F}">
      <dgm:prSet/>
      <dgm:spPr/>
      <dgm:t>
        <a:bodyPr/>
        <a:lstStyle/>
        <a:p>
          <a:endParaRPr lang="en-US"/>
        </a:p>
      </dgm:t>
    </dgm:pt>
    <dgm:pt modelId="{E16561AE-790D-43C4-8D27-5F882BF86CED}" type="sibTrans" cxnId="{ED7C168C-85A7-4890-9D02-E3253A59AB6F}">
      <dgm:prSet/>
      <dgm:spPr/>
      <dgm:t>
        <a:bodyPr/>
        <a:lstStyle/>
        <a:p>
          <a:endParaRPr lang="en-US"/>
        </a:p>
      </dgm:t>
    </dgm:pt>
    <dgm:pt modelId="{C6B323D4-D0DA-4DD5-94C3-65780D089EE1}" type="pres">
      <dgm:prSet presAssocID="{D29655AC-E73B-4BAD-AF74-3EFA78AF59FC}" presName="root" presStyleCnt="0">
        <dgm:presLayoutVars>
          <dgm:dir/>
          <dgm:resizeHandles val="exact"/>
        </dgm:presLayoutVars>
      </dgm:prSet>
      <dgm:spPr/>
    </dgm:pt>
    <dgm:pt modelId="{5A8A3F7F-19F7-4637-A846-10B038FE9397}" type="pres">
      <dgm:prSet presAssocID="{ADC5E589-43EB-48CF-A67F-B28BCE1EEAB4}" presName="compNode" presStyleCnt="0"/>
      <dgm:spPr/>
    </dgm:pt>
    <dgm:pt modelId="{177737B7-133A-4E95-A72B-018C6F748922}" type="pres">
      <dgm:prSet presAssocID="{ADC5E589-43EB-48CF-A67F-B28BCE1EEAB4}" presName="bgRect" presStyleLbl="bgShp" presStyleIdx="0" presStyleCnt="3"/>
      <dgm:spPr>
        <a:solidFill>
          <a:schemeClr val="accent6">
            <a:lumMod val="20000"/>
            <a:lumOff val="80000"/>
          </a:schemeClr>
        </a:solidFill>
      </dgm:spPr>
    </dgm:pt>
    <dgm:pt modelId="{AC85423A-5106-4295-BC35-645B8BB886AE}" type="pres">
      <dgm:prSet presAssocID="{ADC5E589-43EB-48CF-A67F-B28BCE1EEA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1D06CF42-DFA0-4798-879B-E1EB87C237D9}" type="pres">
      <dgm:prSet presAssocID="{ADC5E589-43EB-48CF-A67F-B28BCE1EEAB4}" presName="spaceRect" presStyleCnt="0"/>
      <dgm:spPr/>
    </dgm:pt>
    <dgm:pt modelId="{A925C922-004D-4B04-B266-A9CF60642BEB}" type="pres">
      <dgm:prSet presAssocID="{ADC5E589-43EB-48CF-A67F-B28BCE1EEAB4}" presName="parTx" presStyleLbl="revTx" presStyleIdx="0" presStyleCnt="3">
        <dgm:presLayoutVars>
          <dgm:chMax val="0"/>
          <dgm:chPref val="0"/>
        </dgm:presLayoutVars>
      </dgm:prSet>
      <dgm:spPr/>
    </dgm:pt>
    <dgm:pt modelId="{76F20A84-604F-47C5-8A5E-246CBD5AB064}" type="pres">
      <dgm:prSet presAssocID="{2E6CEF9C-4111-414C-B1EC-607DB271E17F}" presName="sibTrans" presStyleCnt="0"/>
      <dgm:spPr/>
    </dgm:pt>
    <dgm:pt modelId="{D2C39BCC-2C6C-40EC-962C-BE515B6C8645}" type="pres">
      <dgm:prSet presAssocID="{D67E1109-0F7C-4AC8-B197-8EBF83C6BCAE}" presName="compNode" presStyleCnt="0"/>
      <dgm:spPr/>
    </dgm:pt>
    <dgm:pt modelId="{C57AC3FB-CF9F-4FC7-89AB-63C4FA8C98F9}" type="pres">
      <dgm:prSet presAssocID="{D67E1109-0F7C-4AC8-B197-8EBF83C6BCAE}" presName="bgRect" presStyleLbl="bgShp" presStyleIdx="1" presStyleCnt="3"/>
      <dgm:spPr>
        <a:solidFill>
          <a:schemeClr val="accent6">
            <a:lumMod val="20000"/>
            <a:lumOff val="80000"/>
          </a:schemeClr>
        </a:solidFill>
      </dgm:spPr>
    </dgm:pt>
    <dgm:pt modelId="{CF67F778-EDD4-4FC2-A64E-A431F55BD0DC}" type="pres">
      <dgm:prSet presAssocID="{D67E1109-0F7C-4AC8-B197-8EBF83C6BCA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FE916339-9F13-4EF0-9898-918D2F6C8753}" type="pres">
      <dgm:prSet presAssocID="{D67E1109-0F7C-4AC8-B197-8EBF83C6BCAE}" presName="spaceRect" presStyleCnt="0"/>
      <dgm:spPr/>
    </dgm:pt>
    <dgm:pt modelId="{F5E0ECC5-2481-4BD6-AB36-9FF7106FDEC4}" type="pres">
      <dgm:prSet presAssocID="{D67E1109-0F7C-4AC8-B197-8EBF83C6BCAE}" presName="parTx" presStyleLbl="revTx" presStyleIdx="1" presStyleCnt="3">
        <dgm:presLayoutVars>
          <dgm:chMax val="0"/>
          <dgm:chPref val="0"/>
        </dgm:presLayoutVars>
      </dgm:prSet>
      <dgm:spPr/>
    </dgm:pt>
    <dgm:pt modelId="{BD3E3575-299F-46EC-B3ED-DB52DBA9BAB1}" type="pres">
      <dgm:prSet presAssocID="{62F95CC6-45F3-4DDF-9A0D-B2203E45EAF0}" presName="sibTrans" presStyleCnt="0"/>
      <dgm:spPr/>
    </dgm:pt>
    <dgm:pt modelId="{CBD89DD2-BEAA-491C-833D-9FD982579462}" type="pres">
      <dgm:prSet presAssocID="{65BEE617-84CC-4D64-99DF-D9FA193B9884}" presName="compNode" presStyleCnt="0"/>
      <dgm:spPr/>
    </dgm:pt>
    <dgm:pt modelId="{BE0E7088-7D7C-48C9-A70F-75451FDFD0FD}" type="pres">
      <dgm:prSet presAssocID="{65BEE617-84CC-4D64-99DF-D9FA193B9884}" presName="bgRect" presStyleLbl="bgShp" presStyleIdx="2" presStyleCnt="3"/>
      <dgm:spPr>
        <a:solidFill>
          <a:schemeClr val="accent6">
            <a:lumMod val="20000"/>
            <a:lumOff val="80000"/>
          </a:schemeClr>
        </a:solidFill>
      </dgm:spPr>
    </dgm:pt>
    <dgm:pt modelId="{6C523A30-43E6-4AFD-9396-B0626F9CDA7E}" type="pres">
      <dgm:prSet presAssocID="{65BEE617-84CC-4D64-99DF-D9FA193B988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aperclip"/>
        </a:ext>
      </dgm:extLst>
    </dgm:pt>
    <dgm:pt modelId="{56E8D575-853D-4827-8FB1-E5A4D5208FDE}" type="pres">
      <dgm:prSet presAssocID="{65BEE617-84CC-4D64-99DF-D9FA193B9884}" presName="spaceRect" presStyleCnt="0"/>
      <dgm:spPr/>
    </dgm:pt>
    <dgm:pt modelId="{FE4C1073-4206-4E4E-B676-756E39101787}" type="pres">
      <dgm:prSet presAssocID="{65BEE617-84CC-4D64-99DF-D9FA193B9884}" presName="parTx" presStyleLbl="revTx" presStyleIdx="2" presStyleCnt="3">
        <dgm:presLayoutVars>
          <dgm:chMax val="0"/>
          <dgm:chPref val="0"/>
        </dgm:presLayoutVars>
      </dgm:prSet>
      <dgm:spPr/>
    </dgm:pt>
  </dgm:ptLst>
  <dgm:cxnLst>
    <dgm:cxn modelId="{56299F07-66B3-4A7C-B4D1-472386D560F0}" srcId="{D29655AC-E73B-4BAD-AF74-3EFA78AF59FC}" destId="{ADC5E589-43EB-48CF-A67F-B28BCE1EEAB4}" srcOrd="0" destOrd="0" parTransId="{BBC50188-87B5-4680-A253-871BBA8485D9}" sibTransId="{2E6CEF9C-4111-414C-B1EC-607DB271E17F}"/>
    <dgm:cxn modelId="{D6CA693F-6D9C-4426-9AD6-67B9D4DF7F02}" type="presOf" srcId="{D29655AC-E73B-4BAD-AF74-3EFA78AF59FC}" destId="{C6B323D4-D0DA-4DD5-94C3-65780D089EE1}" srcOrd="0" destOrd="0" presId="urn:microsoft.com/office/officeart/2018/2/layout/IconVerticalSolidList"/>
    <dgm:cxn modelId="{11960745-2AEC-4C22-B4B1-64844A69F862}" srcId="{D29655AC-E73B-4BAD-AF74-3EFA78AF59FC}" destId="{D67E1109-0F7C-4AC8-B197-8EBF83C6BCAE}" srcOrd="1" destOrd="0" parTransId="{B0E99C1B-5503-45AA-9895-85203FB9FAD5}" sibTransId="{62F95CC6-45F3-4DDF-9A0D-B2203E45EAF0}"/>
    <dgm:cxn modelId="{6D422275-0C7A-4FB0-9F6E-1ADEDC1FD7AC}" type="presOf" srcId="{D67E1109-0F7C-4AC8-B197-8EBF83C6BCAE}" destId="{F5E0ECC5-2481-4BD6-AB36-9FF7106FDEC4}" srcOrd="0" destOrd="0" presId="urn:microsoft.com/office/officeart/2018/2/layout/IconVerticalSolidList"/>
    <dgm:cxn modelId="{35038578-C9B4-470F-B2AB-94E4561880A8}" type="presOf" srcId="{65BEE617-84CC-4D64-99DF-D9FA193B9884}" destId="{FE4C1073-4206-4E4E-B676-756E39101787}" srcOrd="0" destOrd="0" presId="urn:microsoft.com/office/officeart/2018/2/layout/IconVerticalSolidList"/>
    <dgm:cxn modelId="{098FEE83-A795-4E9F-B3E1-9B629E324D2C}" type="presOf" srcId="{ADC5E589-43EB-48CF-A67F-B28BCE1EEAB4}" destId="{A925C922-004D-4B04-B266-A9CF60642BEB}" srcOrd="0" destOrd="0" presId="urn:microsoft.com/office/officeart/2018/2/layout/IconVerticalSolidList"/>
    <dgm:cxn modelId="{ED7C168C-85A7-4890-9D02-E3253A59AB6F}" srcId="{D29655AC-E73B-4BAD-AF74-3EFA78AF59FC}" destId="{65BEE617-84CC-4D64-99DF-D9FA193B9884}" srcOrd="2" destOrd="0" parTransId="{DFD94CCB-BD80-4A71-9226-8ED4399C8BDA}" sibTransId="{E16561AE-790D-43C4-8D27-5F882BF86CED}"/>
    <dgm:cxn modelId="{4D21872D-B0DF-45BD-897E-465D8C119B5C}" type="presParOf" srcId="{C6B323D4-D0DA-4DD5-94C3-65780D089EE1}" destId="{5A8A3F7F-19F7-4637-A846-10B038FE9397}" srcOrd="0" destOrd="0" presId="urn:microsoft.com/office/officeart/2018/2/layout/IconVerticalSolidList"/>
    <dgm:cxn modelId="{0423A047-2077-42E4-BB44-5466AECDFCB2}" type="presParOf" srcId="{5A8A3F7F-19F7-4637-A846-10B038FE9397}" destId="{177737B7-133A-4E95-A72B-018C6F748922}" srcOrd="0" destOrd="0" presId="urn:microsoft.com/office/officeart/2018/2/layout/IconVerticalSolidList"/>
    <dgm:cxn modelId="{E4615F36-B861-4610-B3F4-09D97D76A4DB}" type="presParOf" srcId="{5A8A3F7F-19F7-4637-A846-10B038FE9397}" destId="{AC85423A-5106-4295-BC35-645B8BB886AE}" srcOrd="1" destOrd="0" presId="urn:microsoft.com/office/officeart/2018/2/layout/IconVerticalSolidList"/>
    <dgm:cxn modelId="{67A20B0E-525C-45E8-8773-4417A3C254AE}" type="presParOf" srcId="{5A8A3F7F-19F7-4637-A846-10B038FE9397}" destId="{1D06CF42-DFA0-4798-879B-E1EB87C237D9}" srcOrd="2" destOrd="0" presId="urn:microsoft.com/office/officeart/2018/2/layout/IconVerticalSolidList"/>
    <dgm:cxn modelId="{911D5951-7DA9-4392-839E-A4329585810F}" type="presParOf" srcId="{5A8A3F7F-19F7-4637-A846-10B038FE9397}" destId="{A925C922-004D-4B04-B266-A9CF60642BEB}" srcOrd="3" destOrd="0" presId="urn:microsoft.com/office/officeart/2018/2/layout/IconVerticalSolidList"/>
    <dgm:cxn modelId="{1A01D062-9281-437E-81EE-F9F27F8DABB6}" type="presParOf" srcId="{C6B323D4-D0DA-4DD5-94C3-65780D089EE1}" destId="{76F20A84-604F-47C5-8A5E-246CBD5AB064}" srcOrd="1" destOrd="0" presId="urn:microsoft.com/office/officeart/2018/2/layout/IconVerticalSolidList"/>
    <dgm:cxn modelId="{4DC74017-6501-424D-89BF-D61EBD40D0D8}" type="presParOf" srcId="{C6B323D4-D0DA-4DD5-94C3-65780D089EE1}" destId="{D2C39BCC-2C6C-40EC-962C-BE515B6C8645}" srcOrd="2" destOrd="0" presId="urn:microsoft.com/office/officeart/2018/2/layout/IconVerticalSolidList"/>
    <dgm:cxn modelId="{F83075DA-6289-4EC6-8572-A658A409D53B}" type="presParOf" srcId="{D2C39BCC-2C6C-40EC-962C-BE515B6C8645}" destId="{C57AC3FB-CF9F-4FC7-89AB-63C4FA8C98F9}" srcOrd="0" destOrd="0" presId="urn:microsoft.com/office/officeart/2018/2/layout/IconVerticalSolidList"/>
    <dgm:cxn modelId="{D84B983D-8930-4BC9-9595-93C4A4324453}" type="presParOf" srcId="{D2C39BCC-2C6C-40EC-962C-BE515B6C8645}" destId="{CF67F778-EDD4-4FC2-A64E-A431F55BD0DC}" srcOrd="1" destOrd="0" presId="urn:microsoft.com/office/officeart/2018/2/layout/IconVerticalSolidList"/>
    <dgm:cxn modelId="{3CB41EC2-0624-4826-8D03-C4C5607AEE81}" type="presParOf" srcId="{D2C39BCC-2C6C-40EC-962C-BE515B6C8645}" destId="{FE916339-9F13-4EF0-9898-918D2F6C8753}" srcOrd="2" destOrd="0" presId="urn:microsoft.com/office/officeart/2018/2/layout/IconVerticalSolidList"/>
    <dgm:cxn modelId="{BE2DFBF0-5FE0-4837-94E4-EFD6105B76C6}" type="presParOf" srcId="{D2C39BCC-2C6C-40EC-962C-BE515B6C8645}" destId="{F5E0ECC5-2481-4BD6-AB36-9FF7106FDEC4}" srcOrd="3" destOrd="0" presId="urn:microsoft.com/office/officeart/2018/2/layout/IconVerticalSolidList"/>
    <dgm:cxn modelId="{D6E33FA0-9038-4851-8AB9-1660E8380C04}" type="presParOf" srcId="{C6B323D4-D0DA-4DD5-94C3-65780D089EE1}" destId="{BD3E3575-299F-46EC-B3ED-DB52DBA9BAB1}" srcOrd="3" destOrd="0" presId="urn:microsoft.com/office/officeart/2018/2/layout/IconVerticalSolidList"/>
    <dgm:cxn modelId="{F9E1E9EA-C297-4770-A7C6-373D48A3305F}" type="presParOf" srcId="{C6B323D4-D0DA-4DD5-94C3-65780D089EE1}" destId="{CBD89DD2-BEAA-491C-833D-9FD982579462}" srcOrd="4" destOrd="0" presId="urn:microsoft.com/office/officeart/2018/2/layout/IconVerticalSolidList"/>
    <dgm:cxn modelId="{2A784D88-B6A9-465D-8B6F-5CC181EE49FA}" type="presParOf" srcId="{CBD89DD2-BEAA-491C-833D-9FD982579462}" destId="{BE0E7088-7D7C-48C9-A70F-75451FDFD0FD}" srcOrd="0" destOrd="0" presId="urn:microsoft.com/office/officeart/2018/2/layout/IconVerticalSolidList"/>
    <dgm:cxn modelId="{93E14291-39E6-4201-BCEC-9B7EC0110A62}" type="presParOf" srcId="{CBD89DD2-BEAA-491C-833D-9FD982579462}" destId="{6C523A30-43E6-4AFD-9396-B0626F9CDA7E}" srcOrd="1" destOrd="0" presId="urn:microsoft.com/office/officeart/2018/2/layout/IconVerticalSolidList"/>
    <dgm:cxn modelId="{5F9EB4E3-B8A3-4218-9D2E-6A1DDFB50241}" type="presParOf" srcId="{CBD89DD2-BEAA-491C-833D-9FD982579462}" destId="{56E8D575-853D-4827-8FB1-E5A4D5208FDE}" srcOrd="2" destOrd="0" presId="urn:microsoft.com/office/officeart/2018/2/layout/IconVerticalSolidList"/>
    <dgm:cxn modelId="{DE8D8D4B-8F71-4C04-8747-D8DAB67CAC3E}" type="presParOf" srcId="{CBD89DD2-BEAA-491C-833D-9FD982579462}" destId="{FE4C1073-4206-4E4E-B676-756E3910178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BBFB33-EE4A-4E4A-9A77-85356796F08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BF3B789-AF81-40E4-BD85-91693CBB1ADD}">
      <dgm:prSet/>
      <dgm:spPr/>
      <dgm:t>
        <a:bodyPr/>
        <a:lstStyle/>
        <a:p>
          <a:r>
            <a:rPr lang="en-US" b="1"/>
            <a:t>Notice of Proposed Award: </a:t>
          </a:r>
          <a:r>
            <a:rPr lang="en-US"/>
            <a:t>Shows total proposed funding amounts, rank order of applicants by project group, and the amount of each proposed award.</a:t>
          </a:r>
        </a:p>
      </dgm:t>
    </dgm:pt>
    <dgm:pt modelId="{012DAD2A-5B08-48A3-9107-E644761E2789}" type="parTrans" cxnId="{80272393-64A6-4E01-9E96-7B8EB130DAC8}">
      <dgm:prSet/>
      <dgm:spPr/>
      <dgm:t>
        <a:bodyPr/>
        <a:lstStyle/>
        <a:p>
          <a:endParaRPr lang="en-US"/>
        </a:p>
      </dgm:t>
    </dgm:pt>
    <dgm:pt modelId="{CEB3AF65-8ABC-455B-9D7A-8EC2465D2D28}" type="sibTrans" cxnId="{80272393-64A6-4E01-9E96-7B8EB130DAC8}">
      <dgm:prSet/>
      <dgm:spPr/>
      <dgm:t>
        <a:bodyPr/>
        <a:lstStyle/>
        <a:p>
          <a:endParaRPr lang="en-US"/>
        </a:p>
      </dgm:t>
    </dgm:pt>
    <dgm:pt modelId="{F7BF966E-D3AD-4905-83DE-8828E4E9E395}">
      <dgm:prSet/>
      <dgm:spPr/>
      <dgm:t>
        <a:bodyPr/>
        <a:lstStyle/>
        <a:p>
          <a:r>
            <a:rPr lang="en-US" b="1"/>
            <a:t>Applicant Debriefings:</a:t>
          </a:r>
          <a:r>
            <a:rPr lang="en-US"/>
            <a:t> Applicants may request a debrief of their application evaluation within 30 days of the NOPA posting.</a:t>
          </a:r>
        </a:p>
      </dgm:t>
    </dgm:pt>
    <dgm:pt modelId="{B2431559-7937-4F1A-BB19-9A64299916F8}" type="parTrans" cxnId="{D7F2BEA8-3CDF-404A-B249-38B9CE27B9DA}">
      <dgm:prSet/>
      <dgm:spPr/>
      <dgm:t>
        <a:bodyPr/>
        <a:lstStyle/>
        <a:p>
          <a:endParaRPr lang="en-US"/>
        </a:p>
      </dgm:t>
    </dgm:pt>
    <dgm:pt modelId="{1F30AE1A-1AED-4821-9049-86DF45A75B16}" type="sibTrans" cxnId="{D7F2BEA8-3CDF-404A-B249-38B9CE27B9DA}">
      <dgm:prSet/>
      <dgm:spPr/>
      <dgm:t>
        <a:bodyPr/>
        <a:lstStyle/>
        <a:p>
          <a:endParaRPr lang="en-US"/>
        </a:p>
      </dgm:t>
    </dgm:pt>
    <dgm:pt modelId="{73D00520-E6F1-4BFC-BEB5-44024F44D8CA}">
      <dgm:prSet/>
      <dgm:spPr/>
      <dgm:t>
        <a:bodyPr/>
        <a:lstStyle/>
        <a:p>
          <a:r>
            <a:rPr lang="en-US" b="1"/>
            <a:t>Agreement Development: </a:t>
          </a:r>
          <a:r>
            <a:rPr lang="en-US"/>
            <a:t>Proposal documents will be processed into a legal agreement.</a:t>
          </a:r>
        </a:p>
      </dgm:t>
    </dgm:pt>
    <dgm:pt modelId="{C255AB3D-6127-4924-BF50-A3F5C35418BB}" type="parTrans" cxnId="{BCEA41D5-BCBD-4825-B354-887363F3E0ED}">
      <dgm:prSet/>
      <dgm:spPr/>
      <dgm:t>
        <a:bodyPr/>
        <a:lstStyle/>
        <a:p>
          <a:endParaRPr lang="en-US"/>
        </a:p>
      </dgm:t>
    </dgm:pt>
    <dgm:pt modelId="{5642B336-583E-41F7-9396-44C4B1779C46}" type="sibTrans" cxnId="{BCEA41D5-BCBD-4825-B354-887363F3E0ED}">
      <dgm:prSet/>
      <dgm:spPr/>
      <dgm:t>
        <a:bodyPr/>
        <a:lstStyle/>
        <a:p>
          <a:endParaRPr lang="en-US"/>
        </a:p>
      </dgm:t>
    </dgm:pt>
    <dgm:pt modelId="{9354146A-ED3A-4752-A51D-2BF22C54FB63}">
      <dgm:prSet/>
      <dgm:spPr/>
      <dgm:t>
        <a:bodyPr/>
        <a:lstStyle/>
        <a:p>
          <a:r>
            <a:rPr lang="en-US" b="1"/>
            <a:t>Failure to Execute: </a:t>
          </a:r>
          <a:r>
            <a:rPr lang="en-US"/>
            <a:t>The Energy Commission reserves the right to cancel the pending award if an agreement cannot be successfully executed with an applicant. </a:t>
          </a:r>
        </a:p>
      </dgm:t>
    </dgm:pt>
    <dgm:pt modelId="{F69063A0-55BE-4A17-AAB8-FA7E963465F2}" type="parTrans" cxnId="{E0BE88CA-1C46-4B0B-A790-5133B68DA0C4}">
      <dgm:prSet/>
      <dgm:spPr/>
      <dgm:t>
        <a:bodyPr/>
        <a:lstStyle/>
        <a:p>
          <a:endParaRPr lang="en-US"/>
        </a:p>
      </dgm:t>
    </dgm:pt>
    <dgm:pt modelId="{1D4CF63B-C0E9-444F-90B8-1FA4110C4306}" type="sibTrans" cxnId="{E0BE88CA-1C46-4B0B-A790-5133B68DA0C4}">
      <dgm:prSet/>
      <dgm:spPr/>
      <dgm:t>
        <a:bodyPr/>
        <a:lstStyle/>
        <a:p>
          <a:endParaRPr lang="en-US"/>
        </a:p>
      </dgm:t>
    </dgm:pt>
    <dgm:pt modelId="{1AAFBAE6-5FA1-48EB-8A6B-016B35E4B523}">
      <dgm:prSet/>
      <dgm:spPr/>
      <dgm:t>
        <a:bodyPr/>
        <a:lstStyle/>
        <a:p>
          <a:r>
            <a:rPr lang="en-US" b="1"/>
            <a:t>Project Start: </a:t>
          </a:r>
          <a:r>
            <a:rPr lang="en-US"/>
            <a:t>Recipients may begin work on the project </a:t>
          </a:r>
          <a:r>
            <a:rPr lang="en-US" b="1"/>
            <a:t>only</a:t>
          </a:r>
          <a:r>
            <a:rPr lang="en-US"/>
            <a:t> after the agreement is fully executed (approved at an Energy Commission business meeting and signed by the Recipient and the Energy Commission).</a:t>
          </a:r>
        </a:p>
      </dgm:t>
    </dgm:pt>
    <dgm:pt modelId="{18506B8B-29E9-4104-ADB2-A85C37866EF1}" type="parTrans" cxnId="{3C5769B8-4B6A-440D-8EEE-6AE65352BAC3}">
      <dgm:prSet/>
      <dgm:spPr/>
      <dgm:t>
        <a:bodyPr/>
        <a:lstStyle/>
        <a:p>
          <a:endParaRPr lang="en-US"/>
        </a:p>
      </dgm:t>
    </dgm:pt>
    <dgm:pt modelId="{28D0BD65-4C49-473A-9AAC-8D8B912CC3E9}" type="sibTrans" cxnId="{3C5769B8-4B6A-440D-8EEE-6AE65352BAC3}">
      <dgm:prSet/>
      <dgm:spPr/>
      <dgm:t>
        <a:bodyPr/>
        <a:lstStyle/>
        <a:p>
          <a:endParaRPr lang="en-US"/>
        </a:p>
      </dgm:t>
    </dgm:pt>
    <dgm:pt modelId="{BAC5032E-A282-419F-B30E-FB1678B9F317}" type="pres">
      <dgm:prSet presAssocID="{FABBFB33-EE4A-4E4A-9A77-85356796F08D}" presName="vert0" presStyleCnt="0">
        <dgm:presLayoutVars>
          <dgm:dir/>
          <dgm:animOne val="branch"/>
          <dgm:animLvl val="lvl"/>
        </dgm:presLayoutVars>
      </dgm:prSet>
      <dgm:spPr/>
    </dgm:pt>
    <dgm:pt modelId="{5F2F0D95-495E-4601-8BB2-7BBB29C502A7}" type="pres">
      <dgm:prSet presAssocID="{9BF3B789-AF81-40E4-BD85-91693CBB1ADD}" presName="thickLine" presStyleLbl="alignNode1" presStyleIdx="0" presStyleCnt="5"/>
      <dgm:spPr/>
    </dgm:pt>
    <dgm:pt modelId="{462954D5-4B22-48C7-9EF5-AB322C464B12}" type="pres">
      <dgm:prSet presAssocID="{9BF3B789-AF81-40E4-BD85-91693CBB1ADD}" presName="horz1" presStyleCnt="0"/>
      <dgm:spPr/>
    </dgm:pt>
    <dgm:pt modelId="{D23A736E-F230-48C0-A6CD-2CAEB8B707CA}" type="pres">
      <dgm:prSet presAssocID="{9BF3B789-AF81-40E4-BD85-91693CBB1ADD}" presName="tx1" presStyleLbl="revTx" presStyleIdx="0" presStyleCnt="5"/>
      <dgm:spPr/>
    </dgm:pt>
    <dgm:pt modelId="{80A89C3E-5ED1-4927-8E2C-21684589D43B}" type="pres">
      <dgm:prSet presAssocID="{9BF3B789-AF81-40E4-BD85-91693CBB1ADD}" presName="vert1" presStyleCnt="0"/>
      <dgm:spPr/>
    </dgm:pt>
    <dgm:pt modelId="{E9B5F917-5560-4C70-B400-6BC54EFEB7A1}" type="pres">
      <dgm:prSet presAssocID="{F7BF966E-D3AD-4905-83DE-8828E4E9E395}" presName="thickLine" presStyleLbl="alignNode1" presStyleIdx="1" presStyleCnt="5"/>
      <dgm:spPr/>
    </dgm:pt>
    <dgm:pt modelId="{D9DA886B-75FC-4191-A579-1664C34CBF52}" type="pres">
      <dgm:prSet presAssocID="{F7BF966E-D3AD-4905-83DE-8828E4E9E395}" presName="horz1" presStyleCnt="0"/>
      <dgm:spPr/>
    </dgm:pt>
    <dgm:pt modelId="{5EE1556B-E94A-42CA-9B9D-F5C580AF9E80}" type="pres">
      <dgm:prSet presAssocID="{F7BF966E-D3AD-4905-83DE-8828E4E9E395}" presName="tx1" presStyleLbl="revTx" presStyleIdx="1" presStyleCnt="5"/>
      <dgm:spPr/>
    </dgm:pt>
    <dgm:pt modelId="{28FF46F2-6335-4165-9E60-58924CD16EDE}" type="pres">
      <dgm:prSet presAssocID="{F7BF966E-D3AD-4905-83DE-8828E4E9E395}" presName="vert1" presStyleCnt="0"/>
      <dgm:spPr/>
    </dgm:pt>
    <dgm:pt modelId="{A1436898-96ED-4BA6-A0D4-28A146B3EC8E}" type="pres">
      <dgm:prSet presAssocID="{73D00520-E6F1-4BFC-BEB5-44024F44D8CA}" presName="thickLine" presStyleLbl="alignNode1" presStyleIdx="2" presStyleCnt="5"/>
      <dgm:spPr/>
    </dgm:pt>
    <dgm:pt modelId="{076B8CE5-FDE3-441C-9295-E78B43F9C400}" type="pres">
      <dgm:prSet presAssocID="{73D00520-E6F1-4BFC-BEB5-44024F44D8CA}" presName="horz1" presStyleCnt="0"/>
      <dgm:spPr/>
    </dgm:pt>
    <dgm:pt modelId="{848D292D-9107-4C44-BF1C-DF7E39B1861A}" type="pres">
      <dgm:prSet presAssocID="{73D00520-E6F1-4BFC-BEB5-44024F44D8CA}" presName="tx1" presStyleLbl="revTx" presStyleIdx="2" presStyleCnt="5"/>
      <dgm:spPr/>
    </dgm:pt>
    <dgm:pt modelId="{48D17C2A-07D0-4B0D-8F5D-C3C31C8E0300}" type="pres">
      <dgm:prSet presAssocID="{73D00520-E6F1-4BFC-BEB5-44024F44D8CA}" presName="vert1" presStyleCnt="0"/>
      <dgm:spPr/>
    </dgm:pt>
    <dgm:pt modelId="{481AB5B0-FDB2-48DE-86A7-32DAF658A5E7}" type="pres">
      <dgm:prSet presAssocID="{9354146A-ED3A-4752-A51D-2BF22C54FB63}" presName="thickLine" presStyleLbl="alignNode1" presStyleIdx="3" presStyleCnt="5"/>
      <dgm:spPr/>
    </dgm:pt>
    <dgm:pt modelId="{421B4FAF-486A-418A-AEF8-00856A17C238}" type="pres">
      <dgm:prSet presAssocID="{9354146A-ED3A-4752-A51D-2BF22C54FB63}" presName="horz1" presStyleCnt="0"/>
      <dgm:spPr/>
    </dgm:pt>
    <dgm:pt modelId="{4627B946-F1B5-48AB-80E1-D682D616CF7B}" type="pres">
      <dgm:prSet presAssocID="{9354146A-ED3A-4752-A51D-2BF22C54FB63}" presName="tx1" presStyleLbl="revTx" presStyleIdx="3" presStyleCnt="5"/>
      <dgm:spPr/>
    </dgm:pt>
    <dgm:pt modelId="{F19DCDBA-9784-472A-965C-66913C84C117}" type="pres">
      <dgm:prSet presAssocID="{9354146A-ED3A-4752-A51D-2BF22C54FB63}" presName="vert1" presStyleCnt="0"/>
      <dgm:spPr/>
    </dgm:pt>
    <dgm:pt modelId="{466969F2-CCAF-4C27-AF8C-28AF541AE261}" type="pres">
      <dgm:prSet presAssocID="{1AAFBAE6-5FA1-48EB-8A6B-016B35E4B523}" presName="thickLine" presStyleLbl="alignNode1" presStyleIdx="4" presStyleCnt="5"/>
      <dgm:spPr/>
    </dgm:pt>
    <dgm:pt modelId="{C7E09D1F-D7F0-4589-8287-A96F6CC3DD8C}" type="pres">
      <dgm:prSet presAssocID="{1AAFBAE6-5FA1-48EB-8A6B-016B35E4B523}" presName="horz1" presStyleCnt="0"/>
      <dgm:spPr/>
    </dgm:pt>
    <dgm:pt modelId="{22115D95-5238-4380-A733-FC543ED694E1}" type="pres">
      <dgm:prSet presAssocID="{1AAFBAE6-5FA1-48EB-8A6B-016B35E4B523}" presName="tx1" presStyleLbl="revTx" presStyleIdx="4" presStyleCnt="5"/>
      <dgm:spPr/>
    </dgm:pt>
    <dgm:pt modelId="{75798E43-9B5F-4FA0-ACA3-9F68A9502E53}" type="pres">
      <dgm:prSet presAssocID="{1AAFBAE6-5FA1-48EB-8A6B-016B35E4B523}" presName="vert1" presStyleCnt="0"/>
      <dgm:spPr/>
    </dgm:pt>
  </dgm:ptLst>
  <dgm:cxnLst>
    <dgm:cxn modelId="{3CEA7564-0762-4EF6-AA73-D74EBB74ED53}" type="presOf" srcId="{9BF3B789-AF81-40E4-BD85-91693CBB1ADD}" destId="{D23A736E-F230-48C0-A6CD-2CAEB8B707CA}" srcOrd="0" destOrd="0" presId="urn:microsoft.com/office/officeart/2008/layout/LinedList"/>
    <dgm:cxn modelId="{0774C591-3310-46DD-AEAA-1F4A446D7B09}" type="presOf" srcId="{73D00520-E6F1-4BFC-BEB5-44024F44D8CA}" destId="{848D292D-9107-4C44-BF1C-DF7E39B1861A}" srcOrd="0" destOrd="0" presId="urn:microsoft.com/office/officeart/2008/layout/LinedList"/>
    <dgm:cxn modelId="{80272393-64A6-4E01-9E96-7B8EB130DAC8}" srcId="{FABBFB33-EE4A-4E4A-9A77-85356796F08D}" destId="{9BF3B789-AF81-40E4-BD85-91693CBB1ADD}" srcOrd="0" destOrd="0" parTransId="{012DAD2A-5B08-48A3-9107-E644761E2789}" sibTransId="{CEB3AF65-8ABC-455B-9D7A-8EC2465D2D28}"/>
    <dgm:cxn modelId="{D7F2BEA8-3CDF-404A-B249-38B9CE27B9DA}" srcId="{FABBFB33-EE4A-4E4A-9A77-85356796F08D}" destId="{F7BF966E-D3AD-4905-83DE-8828E4E9E395}" srcOrd="1" destOrd="0" parTransId="{B2431559-7937-4F1A-BB19-9A64299916F8}" sibTransId="{1F30AE1A-1AED-4821-9049-86DF45A75B16}"/>
    <dgm:cxn modelId="{6A5095AB-D30E-4B24-89D4-812929E331D3}" type="presOf" srcId="{1AAFBAE6-5FA1-48EB-8A6B-016B35E4B523}" destId="{22115D95-5238-4380-A733-FC543ED694E1}" srcOrd="0" destOrd="0" presId="urn:microsoft.com/office/officeart/2008/layout/LinedList"/>
    <dgm:cxn modelId="{3C5769B8-4B6A-440D-8EEE-6AE65352BAC3}" srcId="{FABBFB33-EE4A-4E4A-9A77-85356796F08D}" destId="{1AAFBAE6-5FA1-48EB-8A6B-016B35E4B523}" srcOrd="4" destOrd="0" parTransId="{18506B8B-29E9-4104-ADB2-A85C37866EF1}" sibTransId="{28D0BD65-4C49-473A-9AAC-8D8B912CC3E9}"/>
    <dgm:cxn modelId="{E91709BA-4569-43CD-8B40-6C5F5B2E12C8}" type="presOf" srcId="{FABBFB33-EE4A-4E4A-9A77-85356796F08D}" destId="{BAC5032E-A282-419F-B30E-FB1678B9F317}" srcOrd="0" destOrd="0" presId="urn:microsoft.com/office/officeart/2008/layout/LinedList"/>
    <dgm:cxn modelId="{A1C21AC7-465B-4027-8407-AB9357BDAFEE}" type="presOf" srcId="{9354146A-ED3A-4752-A51D-2BF22C54FB63}" destId="{4627B946-F1B5-48AB-80E1-D682D616CF7B}" srcOrd="0" destOrd="0" presId="urn:microsoft.com/office/officeart/2008/layout/LinedList"/>
    <dgm:cxn modelId="{E0BE88CA-1C46-4B0B-A790-5133B68DA0C4}" srcId="{FABBFB33-EE4A-4E4A-9A77-85356796F08D}" destId="{9354146A-ED3A-4752-A51D-2BF22C54FB63}" srcOrd="3" destOrd="0" parTransId="{F69063A0-55BE-4A17-AAB8-FA7E963465F2}" sibTransId="{1D4CF63B-C0E9-444F-90B8-1FA4110C4306}"/>
    <dgm:cxn modelId="{BCEA41D5-BCBD-4825-B354-887363F3E0ED}" srcId="{FABBFB33-EE4A-4E4A-9A77-85356796F08D}" destId="{73D00520-E6F1-4BFC-BEB5-44024F44D8CA}" srcOrd="2" destOrd="0" parTransId="{C255AB3D-6127-4924-BF50-A3F5C35418BB}" sibTransId="{5642B336-583E-41F7-9396-44C4B1779C46}"/>
    <dgm:cxn modelId="{804DE4DD-8F0C-4177-A712-85F562E8FF53}" type="presOf" srcId="{F7BF966E-D3AD-4905-83DE-8828E4E9E395}" destId="{5EE1556B-E94A-42CA-9B9D-F5C580AF9E80}" srcOrd="0" destOrd="0" presId="urn:microsoft.com/office/officeart/2008/layout/LinedList"/>
    <dgm:cxn modelId="{F5E6E348-9C10-49F8-A85F-EA51E7FFCC33}" type="presParOf" srcId="{BAC5032E-A282-419F-B30E-FB1678B9F317}" destId="{5F2F0D95-495E-4601-8BB2-7BBB29C502A7}" srcOrd="0" destOrd="0" presId="urn:microsoft.com/office/officeart/2008/layout/LinedList"/>
    <dgm:cxn modelId="{FBF882B8-6285-4794-AE9E-13A623A1249E}" type="presParOf" srcId="{BAC5032E-A282-419F-B30E-FB1678B9F317}" destId="{462954D5-4B22-48C7-9EF5-AB322C464B12}" srcOrd="1" destOrd="0" presId="urn:microsoft.com/office/officeart/2008/layout/LinedList"/>
    <dgm:cxn modelId="{24F0D772-1DFA-45F5-A0AE-EDA5AAD13FA8}" type="presParOf" srcId="{462954D5-4B22-48C7-9EF5-AB322C464B12}" destId="{D23A736E-F230-48C0-A6CD-2CAEB8B707CA}" srcOrd="0" destOrd="0" presId="urn:microsoft.com/office/officeart/2008/layout/LinedList"/>
    <dgm:cxn modelId="{1A242209-2AF0-4767-8F94-C31D2C4BCBB5}" type="presParOf" srcId="{462954D5-4B22-48C7-9EF5-AB322C464B12}" destId="{80A89C3E-5ED1-4927-8E2C-21684589D43B}" srcOrd="1" destOrd="0" presId="urn:microsoft.com/office/officeart/2008/layout/LinedList"/>
    <dgm:cxn modelId="{5E29060B-872D-4084-8BAE-DF91459C65F1}" type="presParOf" srcId="{BAC5032E-A282-419F-B30E-FB1678B9F317}" destId="{E9B5F917-5560-4C70-B400-6BC54EFEB7A1}" srcOrd="2" destOrd="0" presId="urn:microsoft.com/office/officeart/2008/layout/LinedList"/>
    <dgm:cxn modelId="{1C09917F-6825-46D8-B1ED-DD846E6FDC71}" type="presParOf" srcId="{BAC5032E-A282-419F-B30E-FB1678B9F317}" destId="{D9DA886B-75FC-4191-A579-1664C34CBF52}" srcOrd="3" destOrd="0" presId="urn:microsoft.com/office/officeart/2008/layout/LinedList"/>
    <dgm:cxn modelId="{52B8B076-F48E-413D-8B6D-603AB66135AD}" type="presParOf" srcId="{D9DA886B-75FC-4191-A579-1664C34CBF52}" destId="{5EE1556B-E94A-42CA-9B9D-F5C580AF9E80}" srcOrd="0" destOrd="0" presId="urn:microsoft.com/office/officeart/2008/layout/LinedList"/>
    <dgm:cxn modelId="{73357FFE-BD72-4094-AF71-C7FC1AB0BF19}" type="presParOf" srcId="{D9DA886B-75FC-4191-A579-1664C34CBF52}" destId="{28FF46F2-6335-4165-9E60-58924CD16EDE}" srcOrd="1" destOrd="0" presId="urn:microsoft.com/office/officeart/2008/layout/LinedList"/>
    <dgm:cxn modelId="{8E01C838-2CC3-4F19-8223-50D819BE5F71}" type="presParOf" srcId="{BAC5032E-A282-419F-B30E-FB1678B9F317}" destId="{A1436898-96ED-4BA6-A0D4-28A146B3EC8E}" srcOrd="4" destOrd="0" presId="urn:microsoft.com/office/officeart/2008/layout/LinedList"/>
    <dgm:cxn modelId="{6CD9FA90-0A15-414F-92D7-18906491745A}" type="presParOf" srcId="{BAC5032E-A282-419F-B30E-FB1678B9F317}" destId="{076B8CE5-FDE3-441C-9295-E78B43F9C400}" srcOrd="5" destOrd="0" presId="urn:microsoft.com/office/officeart/2008/layout/LinedList"/>
    <dgm:cxn modelId="{87CA0E18-B9F4-4DC1-B65D-A00A50ECD738}" type="presParOf" srcId="{076B8CE5-FDE3-441C-9295-E78B43F9C400}" destId="{848D292D-9107-4C44-BF1C-DF7E39B1861A}" srcOrd="0" destOrd="0" presId="urn:microsoft.com/office/officeart/2008/layout/LinedList"/>
    <dgm:cxn modelId="{D40757E0-6E23-4E55-844F-5AB51A674C43}" type="presParOf" srcId="{076B8CE5-FDE3-441C-9295-E78B43F9C400}" destId="{48D17C2A-07D0-4B0D-8F5D-C3C31C8E0300}" srcOrd="1" destOrd="0" presId="urn:microsoft.com/office/officeart/2008/layout/LinedList"/>
    <dgm:cxn modelId="{3B1155A9-E3F3-460F-AC82-0AC51B499D63}" type="presParOf" srcId="{BAC5032E-A282-419F-B30E-FB1678B9F317}" destId="{481AB5B0-FDB2-48DE-86A7-32DAF658A5E7}" srcOrd="6" destOrd="0" presId="urn:microsoft.com/office/officeart/2008/layout/LinedList"/>
    <dgm:cxn modelId="{1E65BBFB-9FE5-4440-BE52-76C95F33B616}" type="presParOf" srcId="{BAC5032E-A282-419F-B30E-FB1678B9F317}" destId="{421B4FAF-486A-418A-AEF8-00856A17C238}" srcOrd="7" destOrd="0" presId="urn:microsoft.com/office/officeart/2008/layout/LinedList"/>
    <dgm:cxn modelId="{D0DD152C-1A22-4FBB-8F45-7EAAB132F46B}" type="presParOf" srcId="{421B4FAF-486A-418A-AEF8-00856A17C238}" destId="{4627B946-F1B5-48AB-80E1-D682D616CF7B}" srcOrd="0" destOrd="0" presId="urn:microsoft.com/office/officeart/2008/layout/LinedList"/>
    <dgm:cxn modelId="{62078BDD-F6B0-4464-A7E1-4FC31471AA22}" type="presParOf" srcId="{421B4FAF-486A-418A-AEF8-00856A17C238}" destId="{F19DCDBA-9784-472A-965C-66913C84C117}" srcOrd="1" destOrd="0" presId="urn:microsoft.com/office/officeart/2008/layout/LinedList"/>
    <dgm:cxn modelId="{2BCC363E-A1FC-480B-9B4A-5CE4E89F7E3A}" type="presParOf" srcId="{BAC5032E-A282-419F-B30E-FB1678B9F317}" destId="{466969F2-CCAF-4C27-AF8C-28AF541AE261}" srcOrd="8" destOrd="0" presId="urn:microsoft.com/office/officeart/2008/layout/LinedList"/>
    <dgm:cxn modelId="{35E35C14-AF93-4701-B729-DA878AEE5188}" type="presParOf" srcId="{BAC5032E-A282-419F-B30E-FB1678B9F317}" destId="{C7E09D1F-D7F0-4589-8287-A96F6CC3DD8C}" srcOrd="9" destOrd="0" presId="urn:microsoft.com/office/officeart/2008/layout/LinedList"/>
    <dgm:cxn modelId="{89BCCB02-A77D-4ECC-BD02-E6E01A3B3F2C}" type="presParOf" srcId="{C7E09D1F-D7F0-4589-8287-A96F6CC3DD8C}" destId="{22115D95-5238-4380-A733-FC543ED694E1}" srcOrd="0" destOrd="0" presId="urn:microsoft.com/office/officeart/2008/layout/LinedList"/>
    <dgm:cxn modelId="{E052E409-B9FD-4C4E-892C-5EC1F6B2C318}" type="presParOf" srcId="{C7E09D1F-D7F0-4589-8287-A96F6CC3DD8C}" destId="{75798E43-9B5F-4FA0-ACA3-9F68A9502E5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887DED-1808-446F-B3BE-186C77C7EB4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0B2BDEA-7BBC-4950-B47C-3BB90DB7D676}">
      <dgm:prSet custT="1"/>
      <dgm:spPr/>
      <dgm:t>
        <a:bodyPr/>
        <a:lstStyle/>
        <a:p>
          <a:pPr>
            <a:lnSpc>
              <a:spcPct val="100000"/>
            </a:lnSpc>
          </a:pPr>
          <a:r>
            <a:rPr lang="en-US" sz="1600"/>
            <a:t>Please chat your question into the Q &amp; A window or raise your hand and you will be called on to unmute yourself. Please remember to introduce. </a:t>
          </a:r>
        </a:p>
      </dgm:t>
    </dgm:pt>
    <dgm:pt modelId="{46DD538D-9ED2-4650-B508-0134B1668435}" type="parTrans" cxnId="{C029838C-B50F-426D-81A6-F1B88A83BBF8}">
      <dgm:prSet/>
      <dgm:spPr/>
      <dgm:t>
        <a:bodyPr/>
        <a:lstStyle/>
        <a:p>
          <a:endParaRPr lang="en-US"/>
        </a:p>
      </dgm:t>
    </dgm:pt>
    <dgm:pt modelId="{A4185DEE-85C6-4680-AA6C-A7BF4A4E7445}" type="sibTrans" cxnId="{C029838C-B50F-426D-81A6-F1B88A83BBF8}">
      <dgm:prSet/>
      <dgm:spPr/>
      <dgm:t>
        <a:bodyPr/>
        <a:lstStyle/>
        <a:p>
          <a:endParaRPr lang="en-US"/>
        </a:p>
      </dgm:t>
    </dgm:pt>
    <dgm:pt modelId="{4B34D036-B350-40D6-BF3C-1DF6212A8930}">
      <dgm:prSet/>
      <dgm:spPr/>
      <dgm:t>
        <a:bodyPr/>
        <a:lstStyle/>
        <a:p>
          <a:pPr>
            <a:lnSpc>
              <a:spcPct val="100000"/>
            </a:lnSpc>
          </a:pPr>
          <a:r>
            <a:rPr lang="en-US"/>
            <a:t>Keep questions under 2 minutes to allow time for others.</a:t>
          </a:r>
        </a:p>
      </dgm:t>
    </dgm:pt>
    <dgm:pt modelId="{A60030E7-7657-4EEA-84A2-663A011E15C2}" type="parTrans" cxnId="{6EEE7AC4-9F1B-4172-B1DE-8F4F457E0D4D}">
      <dgm:prSet/>
      <dgm:spPr/>
      <dgm:t>
        <a:bodyPr/>
        <a:lstStyle/>
        <a:p>
          <a:endParaRPr lang="en-US"/>
        </a:p>
      </dgm:t>
    </dgm:pt>
    <dgm:pt modelId="{1624A06D-9F42-450D-A6AB-4F8086F262BC}" type="sibTrans" cxnId="{6EEE7AC4-9F1B-4172-B1DE-8F4F457E0D4D}">
      <dgm:prSet/>
      <dgm:spPr/>
      <dgm:t>
        <a:bodyPr/>
        <a:lstStyle/>
        <a:p>
          <a:endParaRPr lang="en-US"/>
        </a:p>
      </dgm:t>
    </dgm:pt>
    <dgm:pt modelId="{AEA8E8FF-3FD4-4599-BD40-C2564327876F}">
      <dgm:prSet/>
      <dgm:spPr/>
      <dgm:t>
        <a:bodyPr/>
        <a:lstStyle/>
        <a:p>
          <a:pPr>
            <a:lnSpc>
              <a:spcPct val="100000"/>
            </a:lnSpc>
          </a:pPr>
          <a:r>
            <a:rPr lang="en-US"/>
            <a:t>Note that our official response will be given in writing and posted on the GFO webpage.</a:t>
          </a:r>
        </a:p>
      </dgm:t>
    </dgm:pt>
    <dgm:pt modelId="{BAA4A52A-3D63-4384-9C3D-15E2558CDA96}" type="parTrans" cxnId="{93282FC1-3833-4A34-8468-C5A56B22ED83}">
      <dgm:prSet/>
      <dgm:spPr/>
      <dgm:t>
        <a:bodyPr/>
        <a:lstStyle/>
        <a:p>
          <a:endParaRPr lang="en-US"/>
        </a:p>
      </dgm:t>
    </dgm:pt>
    <dgm:pt modelId="{B07786FD-0929-44B2-8F16-F94AAAE70210}" type="sibTrans" cxnId="{93282FC1-3833-4A34-8468-C5A56B22ED83}">
      <dgm:prSet/>
      <dgm:spPr/>
      <dgm:t>
        <a:bodyPr/>
        <a:lstStyle/>
        <a:p>
          <a:endParaRPr lang="en-US"/>
        </a:p>
      </dgm:t>
    </dgm:pt>
    <dgm:pt modelId="{B1569E63-47EA-4CD9-B189-C24FAA2669E1}" type="pres">
      <dgm:prSet presAssocID="{99887DED-1808-446F-B3BE-186C77C7EB48}" presName="root" presStyleCnt="0">
        <dgm:presLayoutVars>
          <dgm:dir/>
          <dgm:resizeHandles val="exact"/>
        </dgm:presLayoutVars>
      </dgm:prSet>
      <dgm:spPr/>
    </dgm:pt>
    <dgm:pt modelId="{CC6658CA-74BD-4D3A-A22B-93B14964A8C2}" type="pres">
      <dgm:prSet presAssocID="{C0B2BDEA-7BBC-4950-B47C-3BB90DB7D676}" presName="compNode" presStyleCnt="0"/>
      <dgm:spPr/>
    </dgm:pt>
    <dgm:pt modelId="{381484AF-4D83-438E-915C-1EDBBA035AF0}" type="pres">
      <dgm:prSet presAssocID="{C0B2BDEA-7BBC-4950-B47C-3BB90DB7D6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s"/>
        </a:ext>
      </dgm:extLst>
    </dgm:pt>
    <dgm:pt modelId="{E697359A-C60B-439F-A601-A1925C773FD5}" type="pres">
      <dgm:prSet presAssocID="{C0B2BDEA-7BBC-4950-B47C-3BB90DB7D676}" presName="spaceRect" presStyleCnt="0"/>
      <dgm:spPr/>
    </dgm:pt>
    <dgm:pt modelId="{79EF7A22-803C-408F-8F59-10675978527C}" type="pres">
      <dgm:prSet presAssocID="{C0B2BDEA-7BBC-4950-B47C-3BB90DB7D676}" presName="textRect" presStyleLbl="revTx" presStyleIdx="0" presStyleCnt="3">
        <dgm:presLayoutVars>
          <dgm:chMax val="1"/>
          <dgm:chPref val="1"/>
        </dgm:presLayoutVars>
      </dgm:prSet>
      <dgm:spPr/>
    </dgm:pt>
    <dgm:pt modelId="{C0FD61EE-82D6-4E97-8B93-4983F7ACF3FF}" type="pres">
      <dgm:prSet presAssocID="{A4185DEE-85C6-4680-AA6C-A7BF4A4E7445}" presName="sibTrans" presStyleCnt="0"/>
      <dgm:spPr/>
    </dgm:pt>
    <dgm:pt modelId="{BD872290-C00D-4F0B-89A3-51F41E45D3AA}" type="pres">
      <dgm:prSet presAssocID="{4B34D036-B350-40D6-BF3C-1DF6212A8930}" presName="compNode" presStyleCnt="0"/>
      <dgm:spPr/>
    </dgm:pt>
    <dgm:pt modelId="{F9FEB66F-4000-4657-A3E2-675AD3E94D42}" type="pres">
      <dgm:prSet presAssocID="{4B34D036-B350-40D6-BF3C-1DF6212A893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7DA0F4D4-4ED7-4BB9-982C-7C8E5FF99DF4}" type="pres">
      <dgm:prSet presAssocID="{4B34D036-B350-40D6-BF3C-1DF6212A8930}" presName="spaceRect" presStyleCnt="0"/>
      <dgm:spPr/>
    </dgm:pt>
    <dgm:pt modelId="{C40C6699-5A12-4DAD-B008-A82E9FAA09FD}" type="pres">
      <dgm:prSet presAssocID="{4B34D036-B350-40D6-BF3C-1DF6212A8930}" presName="textRect" presStyleLbl="revTx" presStyleIdx="1" presStyleCnt="3">
        <dgm:presLayoutVars>
          <dgm:chMax val="1"/>
          <dgm:chPref val="1"/>
        </dgm:presLayoutVars>
      </dgm:prSet>
      <dgm:spPr/>
    </dgm:pt>
    <dgm:pt modelId="{92E16918-98B8-43C1-9B0C-6E77B9D78577}" type="pres">
      <dgm:prSet presAssocID="{1624A06D-9F42-450D-A6AB-4F8086F262BC}" presName="sibTrans" presStyleCnt="0"/>
      <dgm:spPr/>
    </dgm:pt>
    <dgm:pt modelId="{E95E8298-B70A-4668-B05A-C32C4CF61837}" type="pres">
      <dgm:prSet presAssocID="{AEA8E8FF-3FD4-4599-BD40-C2564327876F}" presName="compNode" presStyleCnt="0"/>
      <dgm:spPr/>
    </dgm:pt>
    <dgm:pt modelId="{1740D3B7-17E0-46D7-B0BD-1E5F2E16A989}" type="pres">
      <dgm:prSet presAssocID="{AEA8E8FF-3FD4-4599-BD40-C2564327876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ncil"/>
        </a:ext>
      </dgm:extLst>
    </dgm:pt>
    <dgm:pt modelId="{8BA7F15C-D0FB-48C4-9022-3D0AE8A914EB}" type="pres">
      <dgm:prSet presAssocID="{AEA8E8FF-3FD4-4599-BD40-C2564327876F}" presName="spaceRect" presStyleCnt="0"/>
      <dgm:spPr/>
    </dgm:pt>
    <dgm:pt modelId="{2F5BC2DF-8B41-4E3B-BDF1-11BCC249165D}" type="pres">
      <dgm:prSet presAssocID="{AEA8E8FF-3FD4-4599-BD40-C2564327876F}" presName="textRect" presStyleLbl="revTx" presStyleIdx="2" presStyleCnt="3">
        <dgm:presLayoutVars>
          <dgm:chMax val="1"/>
          <dgm:chPref val="1"/>
        </dgm:presLayoutVars>
      </dgm:prSet>
      <dgm:spPr/>
    </dgm:pt>
  </dgm:ptLst>
  <dgm:cxnLst>
    <dgm:cxn modelId="{10659201-7136-416A-8A88-7944CAAC61AF}" type="presOf" srcId="{C0B2BDEA-7BBC-4950-B47C-3BB90DB7D676}" destId="{79EF7A22-803C-408F-8F59-10675978527C}" srcOrd="0" destOrd="0" presId="urn:microsoft.com/office/officeart/2018/2/layout/IconLabelList"/>
    <dgm:cxn modelId="{C5E14005-9B7B-413C-96D6-008C6C30ED38}" type="presOf" srcId="{99887DED-1808-446F-B3BE-186C77C7EB48}" destId="{B1569E63-47EA-4CD9-B189-C24FAA2669E1}" srcOrd="0" destOrd="0" presId="urn:microsoft.com/office/officeart/2018/2/layout/IconLabelList"/>
    <dgm:cxn modelId="{A4A7072D-77B9-4F4D-8183-ABADEDC15147}" type="presOf" srcId="{AEA8E8FF-3FD4-4599-BD40-C2564327876F}" destId="{2F5BC2DF-8B41-4E3B-BDF1-11BCC249165D}" srcOrd="0" destOrd="0" presId="urn:microsoft.com/office/officeart/2018/2/layout/IconLabelList"/>
    <dgm:cxn modelId="{C029838C-B50F-426D-81A6-F1B88A83BBF8}" srcId="{99887DED-1808-446F-B3BE-186C77C7EB48}" destId="{C0B2BDEA-7BBC-4950-B47C-3BB90DB7D676}" srcOrd="0" destOrd="0" parTransId="{46DD538D-9ED2-4650-B508-0134B1668435}" sibTransId="{A4185DEE-85C6-4680-AA6C-A7BF4A4E7445}"/>
    <dgm:cxn modelId="{F7DF9DA5-FC5D-462F-B93D-7AB02E5CC19B}" type="presOf" srcId="{4B34D036-B350-40D6-BF3C-1DF6212A8930}" destId="{C40C6699-5A12-4DAD-B008-A82E9FAA09FD}" srcOrd="0" destOrd="0" presId="urn:microsoft.com/office/officeart/2018/2/layout/IconLabelList"/>
    <dgm:cxn modelId="{93282FC1-3833-4A34-8468-C5A56B22ED83}" srcId="{99887DED-1808-446F-B3BE-186C77C7EB48}" destId="{AEA8E8FF-3FD4-4599-BD40-C2564327876F}" srcOrd="2" destOrd="0" parTransId="{BAA4A52A-3D63-4384-9C3D-15E2558CDA96}" sibTransId="{B07786FD-0929-44B2-8F16-F94AAAE70210}"/>
    <dgm:cxn modelId="{6EEE7AC4-9F1B-4172-B1DE-8F4F457E0D4D}" srcId="{99887DED-1808-446F-B3BE-186C77C7EB48}" destId="{4B34D036-B350-40D6-BF3C-1DF6212A8930}" srcOrd="1" destOrd="0" parTransId="{A60030E7-7657-4EEA-84A2-663A011E15C2}" sibTransId="{1624A06D-9F42-450D-A6AB-4F8086F262BC}"/>
    <dgm:cxn modelId="{72A0873F-F577-4B52-92AD-645A8BAA8396}" type="presParOf" srcId="{B1569E63-47EA-4CD9-B189-C24FAA2669E1}" destId="{CC6658CA-74BD-4D3A-A22B-93B14964A8C2}" srcOrd="0" destOrd="0" presId="urn:microsoft.com/office/officeart/2018/2/layout/IconLabelList"/>
    <dgm:cxn modelId="{753D39CD-47EB-4CAD-B479-C589D0940800}" type="presParOf" srcId="{CC6658CA-74BD-4D3A-A22B-93B14964A8C2}" destId="{381484AF-4D83-438E-915C-1EDBBA035AF0}" srcOrd="0" destOrd="0" presId="urn:microsoft.com/office/officeart/2018/2/layout/IconLabelList"/>
    <dgm:cxn modelId="{F4D1D4C1-F4B9-4BE1-A739-D3141F883F9E}" type="presParOf" srcId="{CC6658CA-74BD-4D3A-A22B-93B14964A8C2}" destId="{E697359A-C60B-439F-A601-A1925C773FD5}" srcOrd="1" destOrd="0" presId="urn:microsoft.com/office/officeart/2018/2/layout/IconLabelList"/>
    <dgm:cxn modelId="{69F7DE99-11D4-4FC9-A8CC-D25E5195544A}" type="presParOf" srcId="{CC6658CA-74BD-4D3A-A22B-93B14964A8C2}" destId="{79EF7A22-803C-408F-8F59-10675978527C}" srcOrd="2" destOrd="0" presId="urn:microsoft.com/office/officeart/2018/2/layout/IconLabelList"/>
    <dgm:cxn modelId="{7475C928-67CE-4D7C-8A7A-CADBC10EFD21}" type="presParOf" srcId="{B1569E63-47EA-4CD9-B189-C24FAA2669E1}" destId="{C0FD61EE-82D6-4E97-8B93-4983F7ACF3FF}" srcOrd="1" destOrd="0" presId="urn:microsoft.com/office/officeart/2018/2/layout/IconLabelList"/>
    <dgm:cxn modelId="{2814325F-D7DF-4D3E-BDA7-991D23EBBDFA}" type="presParOf" srcId="{B1569E63-47EA-4CD9-B189-C24FAA2669E1}" destId="{BD872290-C00D-4F0B-89A3-51F41E45D3AA}" srcOrd="2" destOrd="0" presId="urn:microsoft.com/office/officeart/2018/2/layout/IconLabelList"/>
    <dgm:cxn modelId="{98DC3F93-87F9-4698-8828-AD1AD13A8039}" type="presParOf" srcId="{BD872290-C00D-4F0B-89A3-51F41E45D3AA}" destId="{F9FEB66F-4000-4657-A3E2-675AD3E94D42}" srcOrd="0" destOrd="0" presId="urn:microsoft.com/office/officeart/2018/2/layout/IconLabelList"/>
    <dgm:cxn modelId="{F2F698AC-1F39-44F9-89EA-48F50903FCE6}" type="presParOf" srcId="{BD872290-C00D-4F0B-89A3-51F41E45D3AA}" destId="{7DA0F4D4-4ED7-4BB9-982C-7C8E5FF99DF4}" srcOrd="1" destOrd="0" presId="urn:microsoft.com/office/officeart/2018/2/layout/IconLabelList"/>
    <dgm:cxn modelId="{C3A93355-CC3F-40E5-8B06-35D1AC245D67}" type="presParOf" srcId="{BD872290-C00D-4F0B-89A3-51F41E45D3AA}" destId="{C40C6699-5A12-4DAD-B008-A82E9FAA09FD}" srcOrd="2" destOrd="0" presId="urn:microsoft.com/office/officeart/2018/2/layout/IconLabelList"/>
    <dgm:cxn modelId="{4ACAB0E9-D0D1-4983-877C-B1DC29AE42F5}" type="presParOf" srcId="{B1569E63-47EA-4CD9-B189-C24FAA2669E1}" destId="{92E16918-98B8-43C1-9B0C-6E77B9D78577}" srcOrd="3" destOrd="0" presId="urn:microsoft.com/office/officeart/2018/2/layout/IconLabelList"/>
    <dgm:cxn modelId="{8D27159D-A164-44BF-9DDB-016D49C8DD3D}" type="presParOf" srcId="{B1569E63-47EA-4CD9-B189-C24FAA2669E1}" destId="{E95E8298-B70A-4668-B05A-C32C4CF61837}" srcOrd="4" destOrd="0" presId="urn:microsoft.com/office/officeart/2018/2/layout/IconLabelList"/>
    <dgm:cxn modelId="{9FA350AF-4DBB-4C3D-AD4D-BA111290E8A8}" type="presParOf" srcId="{E95E8298-B70A-4668-B05A-C32C4CF61837}" destId="{1740D3B7-17E0-46D7-B0BD-1E5F2E16A989}" srcOrd="0" destOrd="0" presId="urn:microsoft.com/office/officeart/2018/2/layout/IconLabelList"/>
    <dgm:cxn modelId="{C27162FF-802F-43A8-97E8-958F1E7C9F90}" type="presParOf" srcId="{E95E8298-B70A-4668-B05A-C32C4CF61837}" destId="{8BA7F15C-D0FB-48C4-9022-3D0AE8A914EB}" srcOrd="1" destOrd="0" presId="urn:microsoft.com/office/officeart/2018/2/layout/IconLabelList"/>
    <dgm:cxn modelId="{E399E0FE-8CED-4EB7-8FF5-2A41CED21602}" type="presParOf" srcId="{E95E8298-B70A-4668-B05A-C32C4CF61837}" destId="{2F5BC2DF-8B41-4E3B-BDF1-11BCC249165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32B10-79BE-4AF7-AA14-2CC6AE6EFB1D}">
      <dsp:nvSpPr>
        <dsp:cNvPr id="0" name=""/>
        <dsp:cNvSpPr/>
      </dsp:nvSpPr>
      <dsp:spPr>
        <a:xfrm>
          <a:off x="0" y="1879"/>
          <a:ext cx="995397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A1D8A-993F-4CB2-88D2-2C3A75F1A5F4}">
      <dsp:nvSpPr>
        <dsp:cNvPr id="0" name=""/>
        <dsp:cNvSpPr/>
      </dsp:nvSpPr>
      <dsp:spPr>
        <a:xfrm>
          <a:off x="0" y="1879"/>
          <a:ext cx="9953978" cy="1281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Survey responses will be summarized anonymously to track attendance of underrepresented groups in our workshops for public reporting purposes. </a:t>
          </a:r>
        </a:p>
      </dsp:txBody>
      <dsp:txXfrm>
        <a:off x="0" y="1879"/>
        <a:ext cx="9953978" cy="1281698"/>
      </dsp:txXfrm>
    </dsp:sp>
    <dsp:sp modelId="{4B0D35F0-1A7F-4BD3-AF32-0F6AAF7CC005}">
      <dsp:nvSpPr>
        <dsp:cNvPr id="0" name=""/>
        <dsp:cNvSpPr/>
      </dsp:nvSpPr>
      <dsp:spPr>
        <a:xfrm>
          <a:off x="0" y="1283577"/>
          <a:ext cx="995397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3E93C5-112D-4AB4-8AD8-95FC69682E2A}">
      <dsp:nvSpPr>
        <dsp:cNvPr id="0" name=""/>
        <dsp:cNvSpPr/>
      </dsp:nvSpPr>
      <dsp:spPr>
        <a:xfrm>
          <a:off x="0" y="1283577"/>
          <a:ext cx="9953978" cy="1281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Online participants, please use this link:</a:t>
          </a:r>
          <a:br>
            <a:rPr lang="en-US" sz="2500" kern="1200"/>
          </a:br>
          <a:r>
            <a:rPr lang="en-US" sz="2500" kern="1200">
              <a:hlinkClick xmlns:r="http://schemas.openxmlformats.org/officeDocument/2006/relationships" r:id="rId1"/>
            </a:rPr>
            <a:t>https://forms.cloud.microsoft/g/Bgw58NuCZQ</a:t>
          </a:r>
          <a:endParaRPr lang="en-US" sz="2500" kern="1200">
            <a:solidFill>
              <a:srgbClr val="0070C0"/>
            </a:solidFill>
          </a:endParaRPr>
        </a:p>
      </dsp:txBody>
      <dsp:txXfrm>
        <a:off x="0" y="1283577"/>
        <a:ext cx="9953978" cy="1281698"/>
      </dsp:txXfrm>
    </dsp:sp>
    <dsp:sp modelId="{D86394D8-8748-4BB0-BEA1-845253985013}">
      <dsp:nvSpPr>
        <dsp:cNvPr id="0" name=""/>
        <dsp:cNvSpPr/>
      </dsp:nvSpPr>
      <dsp:spPr>
        <a:xfrm>
          <a:off x="0" y="2565276"/>
          <a:ext cx="995397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35D1EA-AE57-4D3F-B13A-DAEAA458C33C}">
      <dsp:nvSpPr>
        <dsp:cNvPr id="0" name=""/>
        <dsp:cNvSpPr/>
      </dsp:nvSpPr>
      <dsp:spPr>
        <a:xfrm>
          <a:off x="0" y="2565276"/>
          <a:ext cx="9953978" cy="1281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Thanks!</a:t>
          </a:r>
        </a:p>
      </dsp:txBody>
      <dsp:txXfrm>
        <a:off x="0" y="2565276"/>
        <a:ext cx="9953978" cy="1281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537EB-8D65-43FB-8CB2-DFB1C7BF8BA4}">
      <dsp:nvSpPr>
        <dsp:cNvPr id="0" name=""/>
        <dsp:cNvSpPr/>
      </dsp:nvSpPr>
      <dsp:spPr>
        <a:xfrm>
          <a:off x="1990795" y="2007"/>
          <a:ext cx="7963182" cy="104002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508" tIns="264167" rIns="154508" bIns="264167" numCol="1" spcCol="1270" anchor="ctr" anchorCtr="0">
          <a:noAutofit/>
        </a:bodyPr>
        <a:lstStyle/>
        <a:p>
          <a:pPr marL="0" lvl="0" indent="0" algn="l" defTabSz="800100">
            <a:lnSpc>
              <a:spcPct val="90000"/>
            </a:lnSpc>
            <a:spcBef>
              <a:spcPct val="0"/>
            </a:spcBef>
            <a:spcAft>
              <a:spcPct val="35000"/>
            </a:spcAft>
            <a:buNone/>
          </a:pPr>
          <a:r>
            <a:rPr lang="en-US" sz="1800" i="0" kern="1200"/>
            <a:t>Reduce GHG emissions to 40% below 1990 levels by 2030.</a:t>
          </a:r>
        </a:p>
      </dsp:txBody>
      <dsp:txXfrm>
        <a:off x="1990795" y="2007"/>
        <a:ext cx="7963182" cy="1040029"/>
      </dsp:txXfrm>
    </dsp:sp>
    <dsp:sp modelId="{A063CECD-9E3B-435C-913A-9A848CA2DEBA}">
      <dsp:nvSpPr>
        <dsp:cNvPr id="0" name=""/>
        <dsp:cNvSpPr/>
      </dsp:nvSpPr>
      <dsp:spPr>
        <a:xfrm>
          <a:off x="0" y="2007"/>
          <a:ext cx="1990795" cy="1040029"/>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346" tIns="102732" rIns="105346" bIns="102732" numCol="1" spcCol="1270" anchor="ctr" anchorCtr="0">
          <a:noAutofit/>
        </a:bodyPr>
        <a:lstStyle/>
        <a:p>
          <a:pPr marL="0" lvl="0" indent="0" algn="ctr" defTabSz="977900">
            <a:lnSpc>
              <a:spcPct val="90000"/>
            </a:lnSpc>
            <a:spcBef>
              <a:spcPct val="0"/>
            </a:spcBef>
            <a:spcAft>
              <a:spcPct val="35000"/>
            </a:spcAft>
            <a:buNone/>
          </a:pPr>
          <a:r>
            <a:rPr lang="en-US" sz="2200" i="0" kern="1200">
              <a:solidFill>
                <a:schemeClr val="bg2"/>
              </a:solidFill>
            </a:rPr>
            <a:t> Senate Bill (SB)-32: </a:t>
          </a:r>
        </a:p>
      </dsp:txBody>
      <dsp:txXfrm>
        <a:off x="0" y="2007"/>
        <a:ext cx="1990795" cy="1040029"/>
      </dsp:txXfrm>
    </dsp:sp>
    <dsp:sp modelId="{BE25C62A-7BA9-4A30-BD3A-28D6337B231D}">
      <dsp:nvSpPr>
        <dsp:cNvPr id="0" name=""/>
        <dsp:cNvSpPr/>
      </dsp:nvSpPr>
      <dsp:spPr>
        <a:xfrm>
          <a:off x="1990795" y="1104438"/>
          <a:ext cx="7963182" cy="104002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508" tIns="264167" rIns="154508" bIns="264167" numCol="1" spcCol="1270" anchor="ctr" anchorCtr="0">
          <a:noAutofit/>
        </a:bodyPr>
        <a:lstStyle/>
        <a:p>
          <a:pPr marL="0" lvl="0" indent="0" algn="l" defTabSz="800100">
            <a:lnSpc>
              <a:spcPct val="90000"/>
            </a:lnSpc>
            <a:spcBef>
              <a:spcPct val="0"/>
            </a:spcBef>
            <a:spcAft>
              <a:spcPct val="35000"/>
            </a:spcAft>
            <a:buNone/>
          </a:pPr>
          <a:r>
            <a:rPr lang="en-US" sz="1800" kern="1200"/>
            <a:t>Increase procurement of renewable energy resources.</a:t>
          </a:r>
          <a:endParaRPr lang="en-US" sz="1800" i="1" kern="1200"/>
        </a:p>
      </dsp:txBody>
      <dsp:txXfrm>
        <a:off x="1990795" y="1104438"/>
        <a:ext cx="7963182" cy="1040029"/>
      </dsp:txXfrm>
    </dsp:sp>
    <dsp:sp modelId="{EDB73BD5-EA7B-4178-BC44-F403477C5713}">
      <dsp:nvSpPr>
        <dsp:cNvPr id="0" name=""/>
        <dsp:cNvSpPr/>
      </dsp:nvSpPr>
      <dsp:spPr>
        <a:xfrm>
          <a:off x="0" y="1104438"/>
          <a:ext cx="1990795" cy="1040029"/>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346" tIns="102732" rIns="105346" bIns="102732" numCol="1" spcCol="1270" anchor="ctr" anchorCtr="0">
          <a:noAutofit/>
        </a:bodyPr>
        <a:lstStyle/>
        <a:p>
          <a:pPr marL="0" lvl="0" indent="0" algn="ctr" defTabSz="977900">
            <a:lnSpc>
              <a:spcPct val="90000"/>
            </a:lnSpc>
            <a:spcBef>
              <a:spcPct val="0"/>
            </a:spcBef>
            <a:spcAft>
              <a:spcPct val="35000"/>
            </a:spcAft>
            <a:buNone/>
          </a:pPr>
          <a:r>
            <a:rPr lang="en-US" sz="2200" i="0" kern="1200">
              <a:solidFill>
                <a:schemeClr val="bg2"/>
              </a:solidFill>
            </a:rPr>
            <a:t>SBX 1-2:</a:t>
          </a:r>
        </a:p>
      </dsp:txBody>
      <dsp:txXfrm>
        <a:off x="0" y="1104438"/>
        <a:ext cx="1990795" cy="1040029"/>
      </dsp:txXfrm>
    </dsp:sp>
    <dsp:sp modelId="{F914383E-C888-421D-874C-18B5FC1756C1}">
      <dsp:nvSpPr>
        <dsp:cNvPr id="0" name=""/>
        <dsp:cNvSpPr/>
      </dsp:nvSpPr>
      <dsp:spPr>
        <a:xfrm>
          <a:off x="1990795" y="2206869"/>
          <a:ext cx="7963182" cy="104002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508" tIns="264167" rIns="154508" bIns="264167" numCol="1" spcCol="1270" anchor="ctr" anchorCtr="0">
          <a:noAutofit/>
        </a:bodyPr>
        <a:lstStyle/>
        <a:p>
          <a:pPr marL="0" lvl="0" indent="0" algn="l" defTabSz="800100">
            <a:lnSpc>
              <a:spcPct val="90000"/>
            </a:lnSpc>
            <a:spcBef>
              <a:spcPct val="0"/>
            </a:spcBef>
            <a:spcAft>
              <a:spcPct val="35000"/>
            </a:spcAft>
            <a:buNone/>
          </a:pPr>
          <a:r>
            <a:rPr lang="en-US" sz="1800" kern="1200"/>
            <a:t>Broadened the existing Energy Efficiency Action Plan to also cover agriculture, industry, </a:t>
          </a:r>
          <a:r>
            <a:rPr lang="en-US" sz="1800" b="0" i="0" kern="1200"/>
            <a:t>new buildings, conservation voltage reduction, and fuel substitution</a:t>
          </a:r>
          <a:r>
            <a:rPr lang="en-US" sz="1800" kern="1200"/>
            <a:t>.</a:t>
          </a:r>
        </a:p>
      </dsp:txBody>
      <dsp:txXfrm>
        <a:off x="1990795" y="2206869"/>
        <a:ext cx="7963182" cy="1040029"/>
      </dsp:txXfrm>
    </dsp:sp>
    <dsp:sp modelId="{AAAB13FD-EFA3-46C7-85E1-4F48D6B96DAC}">
      <dsp:nvSpPr>
        <dsp:cNvPr id="0" name=""/>
        <dsp:cNvSpPr/>
      </dsp:nvSpPr>
      <dsp:spPr>
        <a:xfrm>
          <a:off x="0" y="2206869"/>
          <a:ext cx="1990795" cy="1040029"/>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346" tIns="102732" rIns="105346" bIns="102732"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bg2"/>
              </a:solidFill>
            </a:rPr>
            <a:t>SB 350:</a:t>
          </a:r>
        </a:p>
      </dsp:txBody>
      <dsp:txXfrm>
        <a:off x="0" y="2206869"/>
        <a:ext cx="1990795" cy="1040029"/>
      </dsp:txXfrm>
    </dsp:sp>
    <dsp:sp modelId="{E13488A4-A3DD-4C12-A434-D318984B0121}">
      <dsp:nvSpPr>
        <dsp:cNvPr id="0" name=""/>
        <dsp:cNvSpPr/>
      </dsp:nvSpPr>
      <dsp:spPr>
        <a:xfrm>
          <a:off x="1990795" y="3309300"/>
          <a:ext cx="7963182" cy="104002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508" tIns="264167" rIns="154508" bIns="264167" numCol="1" spcCol="1270" anchor="ctr" anchorCtr="0">
          <a:noAutofit/>
        </a:bodyPr>
        <a:lstStyle/>
        <a:p>
          <a:pPr marL="0" lvl="0" indent="0" algn="l" defTabSz="800100">
            <a:lnSpc>
              <a:spcPct val="90000"/>
            </a:lnSpc>
            <a:spcBef>
              <a:spcPct val="0"/>
            </a:spcBef>
            <a:spcAft>
              <a:spcPct val="35000"/>
            </a:spcAft>
            <a:buNone/>
          </a:pPr>
          <a:r>
            <a:rPr lang="en-US" sz="1800" kern="1200"/>
            <a:t>100% of electricity procured from renewable energy resources and zero-carbon resources by 2045.</a:t>
          </a:r>
        </a:p>
      </dsp:txBody>
      <dsp:txXfrm>
        <a:off x="1990795" y="3309300"/>
        <a:ext cx="7963182" cy="1040029"/>
      </dsp:txXfrm>
    </dsp:sp>
    <dsp:sp modelId="{12B0D9CC-8737-4688-BD1C-6706DCC33479}">
      <dsp:nvSpPr>
        <dsp:cNvPr id="0" name=""/>
        <dsp:cNvSpPr/>
      </dsp:nvSpPr>
      <dsp:spPr>
        <a:xfrm>
          <a:off x="0" y="3309300"/>
          <a:ext cx="1990795" cy="1040029"/>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346" tIns="102732" rIns="105346" bIns="102732"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bg2"/>
              </a:solidFill>
            </a:rPr>
            <a:t>SB 100:</a:t>
          </a:r>
        </a:p>
      </dsp:txBody>
      <dsp:txXfrm>
        <a:off x="0" y="3309300"/>
        <a:ext cx="1990795" cy="1040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737B7-133A-4E95-A72B-018C6F748922}">
      <dsp:nvSpPr>
        <dsp:cNvPr id="0" name=""/>
        <dsp:cNvSpPr/>
      </dsp:nvSpPr>
      <dsp:spPr>
        <a:xfrm>
          <a:off x="0" y="629"/>
          <a:ext cx="10496550" cy="1471887"/>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AC85423A-5106-4295-BC35-645B8BB886AE}">
      <dsp:nvSpPr>
        <dsp:cNvPr id="0" name=""/>
        <dsp:cNvSpPr/>
      </dsp:nvSpPr>
      <dsp:spPr>
        <a:xfrm>
          <a:off x="445246" y="331803"/>
          <a:ext cx="809538" cy="8095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25C922-004D-4B04-B266-A9CF60642BEB}">
      <dsp:nvSpPr>
        <dsp:cNvPr id="0" name=""/>
        <dsp:cNvSpPr/>
      </dsp:nvSpPr>
      <dsp:spPr>
        <a:xfrm>
          <a:off x="1700030" y="629"/>
          <a:ext cx="8796519" cy="1471887"/>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55775" tIns="155775" rIns="155775" bIns="155775" numCol="1" spcCol="1270" anchor="ctr" anchorCtr="0">
          <a:noAutofit/>
        </a:bodyPr>
        <a:lstStyle/>
        <a:p>
          <a:pPr marL="0" lvl="0" indent="0" algn="l" defTabSz="1066800">
            <a:lnSpc>
              <a:spcPct val="100000"/>
            </a:lnSpc>
            <a:spcBef>
              <a:spcPct val="0"/>
            </a:spcBef>
            <a:spcAft>
              <a:spcPct val="35000"/>
            </a:spcAft>
            <a:buNone/>
          </a:pPr>
          <a:r>
            <a:rPr lang="en-US" sz="2400" kern="1200"/>
            <a:t>Electronic files, other than those requiring signatures, must be consistent with the specific file format provided in the solicitation.</a:t>
          </a:r>
        </a:p>
      </dsp:txBody>
      <dsp:txXfrm>
        <a:off x="1700030" y="629"/>
        <a:ext cx="8796519" cy="1471887"/>
      </dsp:txXfrm>
    </dsp:sp>
    <dsp:sp modelId="{C57AC3FB-CF9F-4FC7-89AB-63C4FA8C98F9}">
      <dsp:nvSpPr>
        <dsp:cNvPr id="0" name=""/>
        <dsp:cNvSpPr/>
      </dsp:nvSpPr>
      <dsp:spPr>
        <a:xfrm>
          <a:off x="0" y="1840489"/>
          <a:ext cx="10496550" cy="1471887"/>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CF67F778-EDD4-4FC2-A64E-A431F55BD0DC}">
      <dsp:nvSpPr>
        <dsp:cNvPr id="0" name=""/>
        <dsp:cNvSpPr/>
      </dsp:nvSpPr>
      <dsp:spPr>
        <a:xfrm>
          <a:off x="445246" y="2171663"/>
          <a:ext cx="809538" cy="8095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0ECC5-2481-4BD6-AB36-9FF7106FDEC4}">
      <dsp:nvSpPr>
        <dsp:cNvPr id="0" name=""/>
        <dsp:cNvSpPr/>
      </dsp:nvSpPr>
      <dsp:spPr>
        <a:xfrm>
          <a:off x="1700030" y="1840489"/>
          <a:ext cx="8796519" cy="147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775" tIns="155775" rIns="155775" bIns="155775" numCol="1" spcCol="1270" anchor="ctr" anchorCtr="0">
          <a:noAutofit/>
        </a:bodyPr>
        <a:lstStyle/>
        <a:p>
          <a:pPr marL="0" lvl="0" indent="0" algn="l" defTabSz="1066800">
            <a:lnSpc>
              <a:spcPct val="100000"/>
            </a:lnSpc>
            <a:spcBef>
              <a:spcPct val="0"/>
            </a:spcBef>
            <a:spcAft>
              <a:spcPct val="35000"/>
            </a:spcAft>
            <a:buNone/>
          </a:pPr>
          <a:r>
            <a:rPr lang="en-US" sz="2400" kern="1200"/>
            <a:t>Application documents should meet formatting requirements, and page recommendations as specified in the solicitation manual.</a:t>
          </a:r>
        </a:p>
      </dsp:txBody>
      <dsp:txXfrm>
        <a:off x="1700030" y="1840489"/>
        <a:ext cx="8796519" cy="1471887"/>
      </dsp:txXfrm>
    </dsp:sp>
    <dsp:sp modelId="{BE0E7088-7D7C-48C9-A70F-75451FDFD0FD}">
      <dsp:nvSpPr>
        <dsp:cNvPr id="0" name=""/>
        <dsp:cNvSpPr/>
      </dsp:nvSpPr>
      <dsp:spPr>
        <a:xfrm>
          <a:off x="0" y="3680348"/>
          <a:ext cx="10496550" cy="1471887"/>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6C523A30-43E6-4AFD-9396-B0626F9CDA7E}">
      <dsp:nvSpPr>
        <dsp:cNvPr id="0" name=""/>
        <dsp:cNvSpPr/>
      </dsp:nvSpPr>
      <dsp:spPr>
        <a:xfrm>
          <a:off x="445246" y="4011523"/>
          <a:ext cx="809538" cy="8095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4C1073-4206-4E4E-B676-756E39101787}">
      <dsp:nvSpPr>
        <dsp:cNvPr id="0" name=""/>
        <dsp:cNvSpPr/>
      </dsp:nvSpPr>
      <dsp:spPr>
        <a:xfrm>
          <a:off x="1700030" y="3680348"/>
          <a:ext cx="8796519" cy="147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775" tIns="155775" rIns="155775" bIns="155775" numCol="1" spcCol="1270" anchor="ctr" anchorCtr="0">
          <a:noAutofit/>
        </a:bodyPr>
        <a:lstStyle/>
        <a:p>
          <a:pPr marL="0" lvl="0" indent="0" algn="l" defTabSz="1066800">
            <a:lnSpc>
              <a:spcPct val="100000"/>
            </a:lnSpc>
            <a:spcBef>
              <a:spcPct val="0"/>
            </a:spcBef>
            <a:spcAft>
              <a:spcPct val="35000"/>
            </a:spcAft>
            <a:buNone/>
          </a:pPr>
          <a:r>
            <a:rPr lang="en-US" sz="2400" kern="1200"/>
            <a:t>Attachments requiring signatures (Application Form and Support/Commitment Letters) may be signed, scanned, and submitted in PDF format. </a:t>
          </a:r>
        </a:p>
      </dsp:txBody>
      <dsp:txXfrm>
        <a:off x="1700030" y="3680348"/>
        <a:ext cx="8796519" cy="14718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F0D95-495E-4601-8BB2-7BBB29C502A7}">
      <dsp:nvSpPr>
        <dsp:cNvPr id="0" name=""/>
        <dsp:cNvSpPr/>
      </dsp:nvSpPr>
      <dsp:spPr>
        <a:xfrm>
          <a:off x="0" y="629"/>
          <a:ext cx="109728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3A736E-F230-48C0-A6CD-2CAEB8B707CA}">
      <dsp:nvSpPr>
        <dsp:cNvPr id="0" name=""/>
        <dsp:cNvSpPr/>
      </dsp:nvSpPr>
      <dsp:spPr>
        <a:xfrm>
          <a:off x="0" y="629"/>
          <a:ext cx="10972800" cy="1030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Notice of Proposed Award: </a:t>
          </a:r>
          <a:r>
            <a:rPr lang="en-US" sz="2000" kern="1200"/>
            <a:t>Shows total proposed funding amounts, rank order of applicants by project group, and the amount of each proposed award.</a:t>
          </a:r>
        </a:p>
      </dsp:txBody>
      <dsp:txXfrm>
        <a:off x="0" y="629"/>
        <a:ext cx="10972800" cy="1030321"/>
      </dsp:txXfrm>
    </dsp:sp>
    <dsp:sp modelId="{E9B5F917-5560-4C70-B400-6BC54EFEB7A1}">
      <dsp:nvSpPr>
        <dsp:cNvPr id="0" name=""/>
        <dsp:cNvSpPr/>
      </dsp:nvSpPr>
      <dsp:spPr>
        <a:xfrm>
          <a:off x="0" y="1030950"/>
          <a:ext cx="109728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E1556B-E94A-42CA-9B9D-F5C580AF9E80}">
      <dsp:nvSpPr>
        <dsp:cNvPr id="0" name=""/>
        <dsp:cNvSpPr/>
      </dsp:nvSpPr>
      <dsp:spPr>
        <a:xfrm>
          <a:off x="0" y="1030950"/>
          <a:ext cx="10972800" cy="1030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Applicant Debriefings:</a:t>
          </a:r>
          <a:r>
            <a:rPr lang="en-US" sz="2000" kern="1200"/>
            <a:t> Applicants may request a debrief of their application evaluation within 30 days of the NOPA posting.</a:t>
          </a:r>
        </a:p>
      </dsp:txBody>
      <dsp:txXfrm>
        <a:off x="0" y="1030950"/>
        <a:ext cx="10972800" cy="1030321"/>
      </dsp:txXfrm>
    </dsp:sp>
    <dsp:sp modelId="{A1436898-96ED-4BA6-A0D4-28A146B3EC8E}">
      <dsp:nvSpPr>
        <dsp:cNvPr id="0" name=""/>
        <dsp:cNvSpPr/>
      </dsp:nvSpPr>
      <dsp:spPr>
        <a:xfrm>
          <a:off x="0" y="2061272"/>
          <a:ext cx="109728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8D292D-9107-4C44-BF1C-DF7E39B1861A}">
      <dsp:nvSpPr>
        <dsp:cNvPr id="0" name=""/>
        <dsp:cNvSpPr/>
      </dsp:nvSpPr>
      <dsp:spPr>
        <a:xfrm>
          <a:off x="0" y="2061272"/>
          <a:ext cx="10972800" cy="1030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Agreement Development: </a:t>
          </a:r>
          <a:r>
            <a:rPr lang="en-US" sz="2000" kern="1200"/>
            <a:t>Proposal documents will be processed into a legal agreement.</a:t>
          </a:r>
        </a:p>
      </dsp:txBody>
      <dsp:txXfrm>
        <a:off x="0" y="2061272"/>
        <a:ext cx="10972800" cy="1030321"/>
      </dsp:txXfrm>
    </dsp:sp>
    <dsp:sp modelId="{481AB5B0-FDB2-48DE-86A7-32DAF658A5E7}">
      <dsp:nvSpPr>
        <dsp:cNvPr id="0" name=""/>
        <dsp:cNvSpPr/>
      </dsp:nvSpPr>
      <dsp:spPr>
        <a:xfrm>
          <a:off x="0" y="3091593"/>
          <a:ext cx="109728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27B946-F1B5-48AB-80E1-D682D616CF7B}">
      <dsp:nvSpPr>
        <dsp:cNvPr id="0" name=""/>
        <dsp:cNvSpPr/>
      </dsp:nvSpPr>
      <dsp:spPr>
        <a:xfrm>
          <a:off x="0" y="3091593"/>
          <a:ext cx="10972800" cy="1030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Failure to Execute: </a:t>
          </a:r>
          <a:r>
            <a:rPr lang="en-US" sz="2000" kern="1200"/>
            <a:t>The Energy Commission reserves the right to cancel the pending award if an agreement cannot be successfully executed with an applicant. </a:t>
          </a:r>
        </a:p>
      </dsp:txBody>
      <dsp:txXfrm>
        <a:off x="0" y="3091593"/>
        <a:ext cx="10972800" cy="1030321"/>
      </dsp:txXfrm>
    </dsp:sp>
    <dsp:sp modelId="{466969F2-CCAF-4C27-AF8C-28AF541AE261}">
      <dsp:nvSpPr>
        <dsp:cNvPr id="0" name=""/>
        <dsp:cNvSpPr/>
      </dsp:nvSpPr>
      <dsp:spPr>
        <a:xfrm>
          <a:off x="0" y="4121915"/>
          <a:ext cx="109728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15D95-5238-4380-A733-FC543ED694E1}">
      <dsp:nvSpPr>
        <dsp:cNvPr id="0" name=""/>
        <dsp:cNvSpPr/>
      </dsp:nvSpPr>
      <dsp:spPr>
        <a:xfrm>
          <a:off x="0" y="4121915"/>
          <a:ext cx="10972800" cy="1030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Project Start: </a:t>
          </a:r>
          <a:r>
            <a:rPr lang="en-US" sz="2000" kern="1200"/>
            <a:t>Recipients may begin work on the project </a:t>
          </a:r>
          <a:r>
            <a:rPr lang="en-US" sz="2000" b="1" kern="1200"/>
            <a:t>only</a:t>
          </a:r>
          <a:r>
            <a:rPr lang="en-US" sz="2000" kern="1200"/>
            <a:t> after the agreement is fully executed (approved at an Energy Commission business meeting and signed by the Recipient and the Energy Commission).</a:t>
          </a:r>
        </a:p>
      </dsp:txBody>
      <dsp:txXfrm>
        <a:off x="0" y="4121915"/>
        <a:ext cx="10972800" cy="10303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484AF-4D83-438E-915C-1EDBBA035AF0}">
      <dsp:nvSpPr>
        <dsp:cNvPr id="0" name=""/>
        <dsp:cNvSpPr/>
      </dsp:nvSpPr>
      <dsp:spPr>
        <a:xfrm>
          <a:off x="959850" y="827112"/>
          <a:ext cx="1454962" cy="14549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F7A22-803C-408F-8F59-10675978527C}">
      <dsp:nvSpPr>
        <dsp:cNvPr id="0" name=""/>
        <dsp:cNvSpPr/>
      </dsp:nvSpPr>
      <dsp:spPr>
        <a:xfrm>
          <a:off x="70706" y="2761333"/>
          <a:ext cx="3233249"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Please chat your question into the Q &amp; A window or raise your hand and you will be called on to unmute yourself. Please remember to introduce. </a:t>
          </a:r>
        </a:p>
      </dsp:txBody>
      <dsp:txXfrm>
        <a:off x="70706" y="2761333"/>
        <a:ext cx="3233249" cy="1260000"/>
      </dsp:txXfrm>
    </dsp:sp>
    <dsp:sp modelId="{F9FEB66F-4000-4657-A3E2-675AD3E94D42}">
      <dsp:nvSpPr>
        <dsp:cNvPr id="0" name=""/>
        <dsp:cNvSpPr/>
      </dsp:nvSpPr>
      <dsp:spPr>
        <a:xfrm>
          <a:off x="4758918" y="827112"/>
          <a:ext cx="1454962" cy="1454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C6699-5A12-4DAD-B008-A82E9FAA09FD}">
      <dsp:nvSpPr>
        <dsp:cNvPr id="0" name=""/>
        <dsp:cNvSpPr/>
      </dsp:nvSpPr>
      <dsp:spPr>
        <a:xfrm>
          <a:off x="3869775" y="2761333"/>
          <a:ext cx="3233249"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Keep questions under 2 minutes to allow time for others.</a:t>
          </a:r>
        </a:p>
      </dsp:txBody>
      <dsp:txXfrm>
        <a:off x="3869775" y="2761333"/>
        <a:ext cx="3233249" cy="1260000"/>
      </dsp:txXfrm>
    </dsp:sp>
    <dsp:sp modelId="{1740D3B7-17E0-46D7-B0BD-1E5F2E16A989}">
      <dsp:nvSpPr>
        <dsp:cNvPr id="0" name=""/>
        <dsp:cNvSpPr/>
      </dsp:nvSpPr>
      <dsp:spPr>
        <a:xfrm>
          <a:off x="8557987" y="827112"/>
          <a:ext cx="1454962" cy="14549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BC2DF-8B41-4E3B-BDF1-11BCC249165D}">
      <dsp:nvSpPr>
        <dsp:cNvPr id="0" name=""/>
        <dsp:cNvSpPr/>
      </dsp:nvSpPr>
      <dsp:spPr>
        <a:xfrm>
          <a:off x="7668843" y="2761333"/>
          <a:ext cx="3233249"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Note that our official response will be given in writing and posted on the GFO webpage.</a:t>
          </a:r>
        </a:p>
      </dsp:txBody>
      <dsp:txXfrm>
        <a:off x="7668843" y="2761333"/>
        <a:ext cx="3233249" cy="126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194651-F36D-6B04-B2D6-55925A3CA725}"/>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0961EE-95AA-C1FC-C97D-A9163410FF71}"/>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71943B4-CB1E-48E5-8BCA-17FDABDD9C40}" type="datetimeFigureOut">
              <a:rPr lang="en-US" smtClean="0"/>
              <a:t>4/15/2026</a:t>
            </a:fld>
            <a:endParaRPr lang="en-US"/>
          </a:p>
        </p:txBody>
      </p:sp>
      <p:sp>
        <p:nvSpPr>
          <p:cNvPr id="4" name="Footer Placeholder 3">
            <a:extLst>
              <a:ext uri="{FF2B5EF4-FFF2-40B4-BE49-F238E27FC236}">
                <a16:creationId xmlns:a16="http://schemas.microsoft.com/office/drawing/2014/main" id="{CD687D1B-B91F-8BEC-E430-A7A1EB50873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3DF5B24-A033-3DA7-A941-FF2D31AF34A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8C5DB82-4E3D-41E4-9AEF-65017FD0F421}" type="slidenum">
              <a:rPr lang="en-US" smtClean="0"/>
              <a:t>‹#›</a:t>
            </a:fld>
            <a:endParaRPr lang="en-US"/>
          </a:p>
        </p:txBody>
      </p:sp>
    </p:spTree>
    <p:extLst>
      <p:ext uri="{BB962C8B-B14F-4D97-AF65-F5344CB8AC3E}">
        <p14:creationId xmlns:p14="http://schemas.microsoft.com/office/powerpoint/2010/main" val="209944298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BBBC34-1609-2F4B-B1B4-CA762E9FB424}" type="datetimeFigureOut">
              <a:rPr lang="en-US" smtClean="0"/>
              <a:t>4/15/2026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67BDF7-E776-6644-B0FD-0131F7606DCF}" type="slidenum">
              <a:rPr lang="en-US" smtClean="0"/>
              <a:t>‹#›</a:t>
            </a:fld>
            <a:endParaRPr lang="en-US"/>
          </a:p>
        </p:txBody>
      </p:sp>
    </p:spTree>
    <p:extLst>
      <p:ext uri="{BB962C8B-B14F-4D97-AF65-F5344CB8AC3E}">
        <p14:creationId xmlns:p14="http://schemas.microsoft.com/office/powerpoint/2010/main" val="3473924800"/>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4</a:t>
            </a:fld>
            <a:endParaRPr lang="en-US"/>
          </a:p>
        </p:txBody>
      </p:sp>
      <p:sp>
        <p:nvSpPr>
          <p:cNvPr id="5" name="Footer Placeholder 4">
            <a:extLst>
              <a:ext uri="{FF2B5EF4-FFF2-40B4-BE49-F238E27FC236}">
                <a16:creationId xmlns:a16="http://schemas.microsoft.com/office/drawing/2014/main" id="{69A3A343-C30B-9623-AF84-BE8CE3B55BE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14605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B67BDF7-E776-6644-B0FD-0131F7606DCF}" type="slidenum">
              <a:rPr lang="en-US" smtClean="0"/>
              <a:t>15</a:t>
            </a:fld>
            <a:endParaRPr lang="en-US"/>
          </a:p>
        </p:txBody>
      </p:sp>
    </p:spTree>
    <p:extLst>
      <p:ext uri="{BB962C8B-B14F-4D97-AF65-F5344CB8AC3E}">
        <p14:creationId xmlns:p14="http://schemas.microsoft.com/office/powerpoint/2010/main" val="3251964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B67BDF7-E776-6644-B0FD-0131F7606DCF}" type="slidenum">
              <a:rPr lang="en-US" smtClean="0"/>
              <a:t>21</a:t>
            </a:fld>
            <a:endParaRPr lang="en-US"/>
          </a:p>
        </p:txBody>
      </p:sp>
    </p:spTree>
    <p:extLst>
      <p:ext uri="{BB962C8B-B14F-4D97-AF65-F5344CB8AC3E}">
        <p14:creationId xmlns:p14="http://schemas.microsoft.com/office/powerpoint/2010/main" val="3804754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solicitation is open to all [</a:t>
            </a:r>
            <a:r>
              <a:rPr lang="en-US">
                <a:solidFill>
                  <a:schemeClr val="tx2">
                    <a:lumMod val="60000"/>
                    <a:lumOff val="40000"/>
                  </a:schemeClr>
                </a:solidFill>
              </a:rPr>
              <a:t>public and private entities</a:t>
            </a:r>
            <a:r>
              <a:rPr lang="en-US"/>
              <a:t>]. </a:t>
            </a:r>
          </a:p>
          <a:p>
            <a:endParaRPr lang="en-US"/>
          </a:p>
          <a:p>
            <a:r>
              <a:rPr lang="en-US"/>
              <a:t>All applicants are required to accept the applicable Terms and Conditions, for this GFO when applying to this solicitation. The link to the all Terms &amp; Conditions is also provided here. If you haven’t worked with the Energy Commission before we strongly encourage you to review these before applying. </a:t>
            </a:r>
          </a:p>
          <a:p>
            <a:endParaRPr lang="en-US"/>
          </a:p>
          <a:p>
            <a:r>
              <a:rPr lang="en-US"/>
              <a:t>The link to the Secretary of State website is provided here, and new applicants are encouraged to register if they haven’t already done so. </a:t>
            </a:r>
          </a:p>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22</a:t>
            </a:fld>
            <a:endParaRPr lang="en-US"/>
          </a:p>
        </p:txBody>
      </p:sp>
      <p:sp>
        <p:nvSpPr>
          <p:cNvPr id="5" name="Footer Placeholder 4">
            <a:extLst>
              <a:ext uri="{FF2B5EF4-FFF2-40B4-BE49-F238E27FC236}">
                <a16:creationId xmlns:a16="http://schemas.microsoft.com/office/drawing/2014/main" id="{942FF79F-1FC5-F195-C0A6-2A47FBB3C16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12533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Provided is a summary of all the application attachments for this solicitation. Please note that attachments have been updated recently. All items listed are required for a complete application. The ECAMS system will prohibit incomplete applications from being submitted. Please refer to Application Manual for additional information including formatting and page limit recommendations. </a:t>
            </a:r>
          </a:p>
          <a:p>
            <a:endParaRPr lang="en-US"/>
          </a:p>
          <a:p>
            <a:r>
              <a:rPr lang="en-US"/>
              <a:t>Remember you can contact the Commission Agreement Officer, if you have any questions.</a:t>
            </a:r>
          </a:p>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23</a:t>
            </a:fld>
            <a:endParaRPr lang="en-US"/>
          </a:p>
        </p:txBody>
      </p:sp>
      <p:sp>
        <p:nvSpPr>
          <p:cNvPr id="5" name="Footer Placeholder 4">
            <a:extLst>
              <a:ext uri="{FF2B5EF4-FFF2-40B4-BE49-F238E27FC236}">
                <a16:creationId xmlns:a16="http://schemas.microsoft.com/office/drawing/2014/main" id="{A009BDA2-205F-915B-69FA-B33A9E73AD6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56392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24</a:t>
            </a:fld>
            <a:endParaRPr lang="en-US"/>
          </a:p>
        </p:txBody>
      </p:sp>
      <p:sp>
        <p:nvSpPr>
          <p:cNvPr id="5" name="Footer Placeholder 4">
            <a:extLst>
              <a:ext uri="{FF2B5EF4-FFF2-40B4-BE49-F238E27FC236}">
                <a16:creationId xmlns:a16="http://schemas.microsoft.com/office/drawing/2014/main" id="{60DC3EF2-81BD-0587-2067-8E24A52A019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08129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25</a:t>
            </a:fld>
            <a:endParaRPr lang="en-US"/>
          </a:p>
        </p:txBody>
      </p:sp>
      <p:sp>
        <p:nvSpPr>
          <p:cNvPr id="5" name="Footer Placeholder 4">
            <a:extLst>
              <a:ext uri="{FF2B5EF4-FFF2-40B4-BE49-F238E27FC236}">
                <a16:creationId xmlns:a16="http://schemas.microsoft.com/office/drawing/2014/main" id="{48E906D2-2C3A-751B-17F2-B498B0B62D0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88522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26</a:t>
            </a:fld>
            <a:endParaRPr lang="en-US"/>
          </a:p>
        </p:txBody>
      </p:sp>
      <p:sp>
        <p:nvSpPr>
          <p:cNvPr id="5" name="Footer Placeholder 4">
            <a:extLst>
              <a:ext uri="{FF2B5EF4-FFF2-40B4-BE49-F238E27FC236}">
                <a16:creationId xmlns:a16="http://schemas.microsoft.com/office/drawing/2014/main" id="{B505C5F8-FD42-B88A-4264-E674116A135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34566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solicitation will be using the new ECAMS system to receive applications. All participating applicants will need to create an account if their organization doesn’t already have one. A user guide on how to create an ECAMS account is posted on our website an can be found at the first link on the screen. Although there is only one account manager per organization, there can be multiple users added once an account is created. Applicants are strongly encouraged to register early if they are first time users. Users can submit their application at ECAMS and the link is provide at the bottom of the slide.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1A78FA29-B925-5C91-5D1F-DCE3429D335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718444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User Registration we talked about, we have posted a guide to assist users in application submittal. You can find that at the address provide at the top of the slide. Applicants may find all these references on the CEC’s Funding opportunities page. If users are experiencing issues with the ECAMS system and the application process, they may reach out to our ECAMS Support staff at the email address at the bottom of the slide. Please be aware that support staff is only available during normal business hours Monday-Friday.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79EDD65-6F9B-D402-9462-0E5390ACB58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58255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submitting an application please member to submittal all attachments in the native version provided unless a signature is needed. All responses should follow the formatting and page recommendations described in the solicitation manual. Lastly, attachments needing signatures may be signed and submitted at a PDF document. </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3705054-B141-6647-2C8E-688EB5F3967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84721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As part of our commitment to diversity, we’re surveying attendees to better understand the participation of underrepresented groups in our workshops. We’d appreciate if you would complete this quick 1-2 minute survey. The link will be placed in the chat and we ask that you please click the link to complete the survey. Thank you for your participation.</a:t>
            </a:r>
          </a:p>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5</a:t>
            </a:fld>
            <a:endParaRPr lang="en-US"/>
          </a:p>
        </p:txBody>
      </p:sp>
      <p:sp>
        <p:nvSpPr>
          <p:cNvPr id="5" name="Footer Placeholder 4">
            <a:extLst>
              <a:ext uri="{FF2B5EF4-FFF2-40B4-BE49-F238E27FC236}">
                <a16:creationId xmlns:a16="http://schemas.microsoft.com/office/drawing/2014/main" id="{25F76071-4436-7A6A-B0B7-A1A68B3A585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092959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ECAMS system will not allow applications to be submitted after the application due date and time. Please submit applications well before the deadline, and ensure all attachments are included. Please be aware that if needed, ECAMS submittal support is only available during business hours of 8am to 5 pm Monday thru Friday. Please plan accordingly.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B50AA48-BF69-3E19-9DE8-55203140630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91015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ECAMS system has multiple steps applicants must complete before applications are fully submitted. Applicants will need a user account in order to apply. Once user has logged in they will need to select the solicitation they are applying for. Applicants will enter require information into the system before uploading their application to the system. Applicants will receive a confirmation after all required documents have been successfully uploaded and submitted.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09B5C22-D74F-ADAB-1B78-4AAFE1947B1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72228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775A185A-3558-273E-FC40-F0951A6D2BA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72228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Applications will be evaluated in a two stage process. In Stage 1, the applications will be screened according to the criteria found in Section 4  of the GFO Manual. This stage is pass/fail and proposals must pass EACH requirement in order to move on to the Evaluation Committee for further review and scoring. </a:t>
            </a:r>
          </a:p>
          <a:p>
            <a:endParaRPr lang="en-US"/>
          </a:p>
          <a:p>
            <a:r>
              <a:rPr lang="en-US"/>
              <a:t>Some of the reasons for rejecting proposals during Stage 1 include (but are not limited to): </a:t>
            </a:r>
          </a:p>
          <a:p>
            <a:r>
              <a:rPr lang="en-US"/>
              <a:t>Application:</a:t>
            </a:r>
          </a:p>
          <a:p>
            <a:r>
              <a:rPr lang="en-US"/>
              <a:t>- is not submitted on time </a:t>
            </a:r>
          </a:p>
          <a:p>
            <a:r>
              <a:rPr lang="en-US"/>
              <a:t>--includes confidential information</a:t>
            </a:r>
          </a:p>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34</a:t>
            </a:fld>
            <a:endParaRPr lang="en-US"/>
          </a:p>
        </p:txBody>
      </p:sp>
      <p:sp>
        <p:nvSpPr>
          <p:cNvPr id="5" name="Footer Placeholder 4">
            <a:extLst>
              <a:ext uri="{FF2B5EF4-FFF2-40B4-BE49-F238E27FC236}">
                <a16:creationId xmlns:a16="http://schemas.microsoft.com/office/drawing/2014/main" id="{F0A516A0-0CDE-3CCF-D630-5FFCA83A090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09629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Stage 2, the Evaluation Committee will use the Scoring Scale, which can be found in the GFO Manual, as a guide to score each criterion listed. </a:t>
            </a:r>
          </a:p>
          <a:p>
            <a:endParaRPr lang="en-US"/>
          </a:p>
          <a:p>
            <a:r>
              <a:rPr lang="en-US"/>
              <a:t>I want to point out to experienced applicants that the scoring criteria has been updated, so we</a:t>
            </a:r>
            <a:r>
              <a:rPr lang="en-US" baseline="0"/>
              <a:t> encourage you all to read carefully the new scoring criteria. </a:t>
            </a:r>
          </a:p>
          <a:p>
            <a:endParaRPr lang="en-US" baseline="0"/>
          </a:p>
          <a:p>
            <a:r>
              <a:rPr lang="en-US"/>
              <a:t>Applicants must then score at least a 70% for the first section of the scoring criteria (this is criterion 1-4), in order be evaluated for the second section (which includes criterion 5-7). Additionally, applicants must pass with a minimum of 70% of the total combined points possible in order to be considered for an award. </a:t>
            </a:r>
          </a:p>
          <a:p>
            <a:endParaRPr lang="en-US"/>
          </a:p>
          <a:p>
            <a:r>
              <a:rPr lang="en-US"/>
              <a:t>An area to highlight is Funds Spent in California which is often confusing for applicants that have not worked with the Energy Commission before. “Spent in California” means that: (1) Funds under the “Direct Labor” category and all categories calculated based on direct labor (Prime and Subcontractor Labor Rates) are paid to individuals who pay California state income taxes on wages received for work performed under the agreement; and/or (2) Business transactions that are entered into with a business located in California. Out of state workers and travel out of state do not count. </a:t>
            </a:r>
          </a:p>
          <a:p>
            <a:endParaRPr lang="en-US"/>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35</a:t>
            </a:fld>
            <a:endParaRPr lang="en-US">
              <a:solidFill>
                <a:prstClr val="black"/>
              </a:solidFill>
              <a:latin typeface="Calibri"/>
            </a:endParaRPr>
          </a:p>
        </p:txBody>
      </p:sp>
      <p:sp>
        <p:nvSpPr>
          <p:cNvPr id="5" name="Footer Placeholder 4">
            <a:extLst>
              <a:ext uri="{FF2B5EF4-FFF2-40B4-BE49-F238E27FC236}">
                <a16:creationId xmlns:a16="http://schemas.microsoft.com/office/drawing/2014/main" id="{72317F35-65D1-6A9C-B600-D4ECE36B777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30509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solidFill>
                  <a:prstClr val="black"/>
                </a:solidFill>
              </a:rPr>
              <a:t>Preference points may will be awarded to applications that include benefits to disadvantaged &amp; low-income communities as described in Scoring Criteria. </a:t>
            </a:r>
            <a:r>
              <a:rPr lang="en-US" altLang="en-US">
                <a:solidFill>
                  <a:prstClr val="black"/>
                </a:solidFill>
                <a:latin typeface="Times New Roman" panose="02020603050405020304" pitchFamily="18" charset="0"/>
              </a:rPr>
              <a:t>Preference points will only be applied to those obtaining the minimum of 70% passing score. </a:t>
            </a:r>
          </a:p>
          <a:p>
            <a:pPr defTabSz="931774">
              <a:defRPr/>
            </a:pPr>
            <a:endParaRPr lang="en-US" altLang="en-US">
              <a:solidFill>
                <a:prstClr val="black"/>
              </a:solidFill>
              <a:latin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36</a:t>
            </a:fld>
            <a:endParaRPr lang="en-US">
              <a:solidFill>
                <a:prstClr val="black"/>
              </a:solidFill>
              <a:latin typeface="Calibri"/>
            </a:endParaRPr>
          </a:p>
        </p:txBody>
      </p:sp>
      <p:sp>
        <p:nvSpPr>
          <p:cNvPr id="5" name="Footer Placeholder 4">
            <a:extLst>
              <a:ext uri="{FF2B5EF4-FFF2-40B4-BE49-F238E27FC236}">
                <a16:creationId xmlns:a16="http://schemas.microsoft.com/office/drawing/2014/main" id="{96135FAB-CF52-6DE8-BA62-B405AB48ED1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0160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37</a:t>
            </a:fld>
            <a:endParaRPr lang="en-US"/>
          </a:p>
        </p:txBody>
      </p:sp>
      <p:sp>
        <p:nvSpPr>
          <p:cNvPr id="5" name="Footer Placeholder 4">
            <a:extLst>
              <a:ext uri="{FF2B5EF4-FFF2-40B4-BE49-F238E27FC236}">
                <a16:creationId xmlns:a16="http://schemas.microsoft.com/office/drawing/2014/main" id="{9D05945D-450C-291C-A486-511390D3097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74925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Notice of Proposed Award is posted after all applications have been evaluated and scored by the evaluation team.  </a:t>
            </a:r>
          </a:p>
          <a:p>
            <a:endParaRPr lang="en-US"/>
          </a:p>
          <a:p>
            <a:r>
              <a:rPr lang="en-US"/>
              <a:t>Applicants may choose to request a debriefing of their application by the evaluation team. All requests must be made within 30 calendar days of the NOPA posting date. The purpose of  these debriefings are to provide feedback to applicants so that they may improve upon their future applications. Debriefings are not intended to be a comprehensive examination of all deficiencies within an application.  </a:t>
            </a:r>
          </a:p>
          <a:p>
            <a:endParaRPr lang="en-US"/>
          </a:p>
          <a:p>
            <a:r>
              <a:rPr lang="en-US"/>
              <a:t>After the NOPA posting, the Commission Agreement Manager will work with awardees to develop the agreement. Because of the tight timeline, awardees need to be available and ready to provide needed edits and answers to questions. </a:t>
            </a:r>
          </a:p>
          <a:p>
            <a:endParaRPr lang="en-US"/>
          </a:p>
          <a:p>
            <a:r>
              <a:rPr lang="en-US"/>
              <a:t>The Energy Commission reserves the right to cancel the pending award if an agreement cannot be made. </a:t>
            </a:r>
          </a:p>
          <a:p>
            <a:endParaRPr lang="en-US"/>
          </a:p>
          <a:p>
            <a:r>
              <a:rPr lang="en-US"/>
              <a:t>The project can only begin after both the recipient and the Energy Commission have signed the agreement. </a:t>
            </a:r>
          </a:p>
          <a:p>
            <a:endParaRPr lang="en-US"/>
          </a:p>
          <a:p>
            <a:r>
              <a:rPr lang="en-US"/>
              <a:t>Neither match funding nor Energy Commission funds can be spent before the grant agreement has been fully executed.</a:t>
            </a:r>
          </a:p>
          <a:p>
            <a:endParaRPr lang="en-US"/>
          </a:p>
          <a:p>
            <a:r>
              <a:rPr lang="en-US"/>
              <a:t>Applicants who did not receive an award may request a debrief with the Commission Agreement Officer. </a:t>
            </a:r>
          </a:p>
        </p:txBody>
      </p:sp>
      <p:sp>
        <p:nvSpPr>
          <p:cNvPr id="4" name="Slide Number Placeholder 3"/>
          <p:cNvSpPr>
            <a:spLocks noGrp="1"/>
          </p:cNvSpPr>
          <p:nvPr>
            <p:ph type="sldNum" sz="quarter" idx="5"/>
          </p:nvPr>
        </p:nvSpPr>
        <p:spPr/>
        <p:txBody>
          <a:bodyPr/>
          <a:lstStyle/>
          <a:p>
            <a:fld id="{0B67BDF7-E776-6644-B0FD-0131F7606DCF}" type="slidenum">
              <a:rPr lang="en-US" smtClean="0"/>
              <a:t>38</a:t>
            </a:fld>
            <a:endParaRPr lang="en-US"/>
          </a:p>
        </p:txBody>
      </p:sp>
      <p:sp>
        <p:nvSpPr>
          <p:cNvPr id="5" name="Footer Placeholder 4">
            <a:extLst>
              <a:ext uri="{FF2B5EF4-FFF2-40B4-BE49-F238E27FC236}">
                <a16:creationId xmlns:a16="http://schemas.microsoft.com/office/drawing/2014/main" id="{5F82BC9D-03FA-67C1-4797-01B3CF3CB1A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86049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Listed are the key dates for this solicitation. We will be accepting written questions until 5 PM April 23rd and anticipate having written questions and answers posted the week of May 4th. </a:t>
            </a:r>
          </a:p>
          <a:p>
            <a:endParaRPr lang="en-US"/>
          </a:p>
          <a:p>
            <a:r>
              <a:rPr lang="en-US"/>
              <a:t>The deadline to submit applications is June 9th at 11:59 pm (There are NO EXCEPTIONS)</a:t>
            </a:r>
          </a:p>
          <a:p>
            <a:endParaRPr lang="en-US"/>
          </a:p>
          <a:p>
            <a:r>
              <a:rPr lang="en-US"/>
              <a:t>We anticipate posting the NOPA on or about August 10th  and taking the resulting agreements to a November Business Meeting. </a:t>
            </a:r>
          </a:p>
          <a:p>
            <a:endParaRPr lang="en-US"/>
          </a:p>
          <a:p>
            <a:r>
              <a:rPr lang="en-US"/>
              <a:t>This means that once the NOPA is issued, the awardees need to be available for agreement development. We may move on to the next ranked applicant if we feel the funding is in jeopardy due to the delay of the awardee. </a:t>
            </a:r>
          </a:p>
          <a:p>
            <a:endParaRPr lang="en-US"/>
          </a:p>
          <a:p>
            <a:r>
              <a:rPr lang="en-US"/>
              <a:t>We anticipate an agreement start date of December 1st. </a:t>
            </a:r>
          </a:p>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39</a:t>
            </a:fld>
            <a:endParaRPr lang="en-US"/>
          </a:p>
        </p:txBody>
      </p:sp>
      <p:sp>
        <p:nvSpPr>
          <p:cNvPr id="5" name="Footer Placeholder 4">
            <a:extLst>
              <a:ext uri="{FF2B5EF4-FFF2-40B4-BE49-F238E27FC236}">
                <a16:creationId xmlns:a16="http://schemas.microsoft.com/office/drawing/2014/main" id="{40225F06-06C1-C88D-0D7C-EBA2E4EFED7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43078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start our questions and answers period. We will start with questions in the Q&amp;A and will then move to attendees who would like to ask their questions live. You can also ask your question using the Q&amp;A window. Or you may raise your hand and we will call on you to unmute yourself. (Feature found under the Participants panel) Please remember to introduce yourself by stating your name and affiliation and to keep questions under 3 minutes to allow time for other attendees. Please note that our official response will be given in writing and posted on the GFO webpage. </a:t>
            </a:r>
          </a:p>
        </p:txBody>
      </p:sp>
      <p:sp>
        <p:nvSpPr>
          <p:cNvPr id="4" name="Slide Number Placeholder 3"/>
          <p:cNvSpPr>
            <a:spLocks noGrp="1"/>
          </p:cNvSpPr>
          <p:nvPr>
            <p:ph type="sldNum" sz="quarter" idx="5"/>
          </p:nvPr>
        </p:nvSpPr>
        <p:spPr/>
        <p:txBody>
          <a:bodyPr/>
          <a:lstStyle/>
          <a:p>
            <a:fld id="{0B67BDF7-E776-6644-B0FD-0131F7606DCF}" type="slidenum">
              <a:rPr lang="en-US" smtClean="0"/>
              <a:t>40</a:t>
            </a:fld>
            <a:endParaRPr lang="en-US"/>
          </a:p>
        </p:txBody>
      </p:sp>
      <p:sp>
        <p:nvSpPr>
          <p:cNvPr id="5" name="Footer Placeholder 4">
            <a:extLst>
              <a:ext uri="{FF2B5EF4-FFF2-40B4-BE49-F238E27FC236}">
                <a16:creationId xmlns:a16="http://schemas.microsoft.com/office/drawing/2014/main" id="{6ED58439-7FCD-A47E-91D4-522D79C7FFC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3273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58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We encourage everyone to </a:t>
            </a: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c</a:t>
            </a:r>
            <a:r>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rPr>
              <a:t>onnect with us on a variety of social media platforms (Twitter, Instagram, LinkedIn, Flicker, Blogger) and the Energy Commission blog.</a:t>
            </a:r>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6</a:t>
            </a:fld>
            <a:endParaRPr lang="en-US"/>
          </a:p>
        </p:txBody>
      </p:sp>
      <p:sp>
        <p:nvSpPr>
          <p:cNvPr id="5" name="Footer Placeholder 4">
            <a:extLst>
              <a:ext uri="{FF2B5EF4-FFF2-40B4-BE49-F238E27FC236}">
                <a16:creationId xmlns:a16="http://schemas.microsoft.com/office/drawing/2014/main" id="{8E20BB1E-9472-D7AC-2240-FF1A80D82DB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61715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 technical questions can be sent to the Commission Agreement Officer. Their information is listed on this slide. </a:t>
            </a:r>
          </a:p>
          <a:p>
            <a:endParaRPr lang="en-US"/>
          </a:p>
          <a:p>
            <a:r>
              <a:rPr lang="en-US"/>
              <a:t>Just as a reminder, this deadline does not apply to non-technical questions or to questions that address an ambiguity, conflict, discrepancy, omission, or other possible errors in the solicitation.  Such questions may be submitted to the Commission Agreement Officer at any time prior to the application deadline. </a:t>
            </a:r>
          </a:p>
        </p:txBody>
      </p:sp>
      <p:sp>
        <p:nvSpPr>
          <p:cNvPr id="4" name="Slide Number Placeholder 3"/>
          <p:cNvSpPr>
            <a:spLocks noGrp="1"/>
          </p:cNvSpPr>
          <p:nvPr>
            <p:ph type="sldNum" sz="quarter" idx="10"/>
          </p:nvPr>
        </p:nvSpPr>
        <p:spPr/>
        <p:txBody>
          <a:bodyPr/>
          <a:lstStyle/>
          <a:p>
            <a:fld id="{0B67BDF7-E776-6644-B0FD-0131F7606DCF}" type="slidenum">
              <a:rPr lang="en-US" smtClean="0"/>
              <a:t>41</a:t>
            </a:fld>
            <a:endParaRPr lang="en-US"/>
          </a:p>
        </p:txBody>
      </p:sp>
      <p:sp>
        <p:nvSpPr>
          <p:cNvPr id="5" name="Footer Placeholder 4">
            <a:extLst>
              <a:ext uri="{FF2B5EF4-FFF2-40B4-BE49-F238E27FC236}">
                <a16:creationId xmlns:a16="http://schemas.microsoft.com/office/drawing/2014/main" id="{86452C75-24EA-F76F-9B00-E3F93F08EE8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57992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all for interest and attending this Pre-Application workshop. </a:t>
            </a:r>
          </a:p>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42</a:t>
            </a:fld>
            <a:endParaRPr lang="en-US"/>
          </a:p>
        </p:txBody>
      </p:sp>
      <p:sp>
        <p:nvSpPr>
          <p:cNvPr id="5" name="Footer Placeholder 4">
            <a:extLst>
              <a:ext uri="{FF2B5EF4-FFF2-40B4-BE49-F238E27FC236}">
                <a16:creationId xmlns:a16="http://schemas.microsoft.com/office/drawing/2014/main" id="{FD6BCC42-9BF7-0F83-1378-B46366BF1F4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83087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200" b="0" i="1" u="none" strike="noStrike" kern="1200" cap="none" spc="0" normalizeH="0" baseline="0" noProof="0">
                <a:ln>
                  <a:noFill/>
                </a:ln>
                <a:solidFill>
                  <a:prstClr val="black"/>
                </a:solidFill>
                <a:effectLst/>
                <a:uLnTx/>
                <a:uFillTx/>
                <a:latin typeface="Calibri"/>
                <a:ea typeface="+mn-ea"/>
                <a:cs typeface="Calibri"/>
              </a:rPr>
              <a:t>Talking Points:</a:t>
            </a:r>
          </a:p>
          <a:p>
            <a:pPr marL="174708" marR="0" lvl="0" indent="-17470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200" b="0" i="0" u="none" strike="noStrike" kern="1200" cap="none" spc="0" normalizeH="0" baseline="0" noProof="0">
                <a:ln>
                  <a:noFill/>
                </a:ln>
                <a:solidFill>
                  <a:prstClr val="black"/>
                </a:solidFill>
                <a:effectLst/>
                <a:uLnTx/>
                <a:uFillTx/>
                <a:latin typeface="Calibri"/>
                <a:ea typeface="+mn-ea"/>
                <a:cs typeface="Calibri"/>
              </a:rPr>
              <a:t>We encourage anyone interested in applying for a CEC grant to join Empower Innovation, </a:t>
            </a:r>
            <a:r>
              <a:rPr kumimoji="0" lang="en-US" sz="1200" b="0" i="0" u="none" strike="noStrike" kern="1200" cap="none" spc="0" normalizeH="0" baseline="0" noProof="0">
                <a:ln>
                  <a:noFill/>
                </a:ln>
                <a:solidFill>
                  <a:prstClr val="black"/>
                </a:solidFill>
                <a:effectLst/>
                <a:uLnTx/>
                <a:uFillTx/>
                <a:latin typeface="Calibri"/>
                <a:ea typeface="+mn-ea"/>
                <a:cs typeface="Calibri"/>
              </a:rPr>
              <a:t>the newest tool in the CEC’s Energy Innovation Ecosystem. </a:t>
            </a:r>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ea typeface="+mn-ea"/>
                <a:cs typeface="Calibri"/>
              </a:rPr>
              <a:t>Empower Innovation is an online platform designed specifically for the cleantech community, and provides </a:t>
            </a:r>
            <a:r>
              <a:rPr kumimoji="0" lang="en-IN" sz="1200" b="0" i="0" u="none" strike="noStrike" kern="1200" cap="none" spc="0" normalizeH="0" baseline="0" noProof="0">
                <a:ln>
                  <a:noFill/>
                </a:ln>
                <a:solidFill>
                  <a:prstClr val="black"/>
                </a:solidFill>
                <a:effectLst/>
                <a:uLnTx/>
                <a:uFillTx/>
                <a:latin typeface="Calibri"/>
                <a:ea typeface="+mn-ea"/>
                <a:cs typeface="Calibri"/>
              </a:rPr>
              <a:t>a great networking opportunity for individuals and organizations exploring our funding opportunities. </a:t>
            </a:r>
          </a:p>
          <a:p>
            <a:pPr marL="174708" marR="0" lvl="0" indent="-17470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200" b="0" i="0" u="none" strike="noStrike" kern="1200" cap="none" spc="0" normalizeH="0" baseline="0" noProof="0">
                <a:ln>
                  <a:noFill/>
                </a:ln>
                <a:solidFill>
                  <a:prstClr val="black"/>
                </a:solidFill>
                <a:effectLst/>
                <a:uLnTx/>
                <a:uFillTx/>
                <a:latin typeface="Calibri"/>
                <a:ea typeface="+mn-ea"/>
                <a:cs typeface="Calibri"/>
              </a:rPr>
              <a:t>On Empower Innovation, you will find a community of cleantech entrepreneurs, developers, technology adopters, and community-based organizations. You will also be able to see the latest funding announcements from the CEC. </a:t>
            </a:r>
          </a:p>
          <a:p>
            <a:pPr marL="174708" marR="0" lvl="0" indent="-17470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200" b="0" i="0" u="none" strike="noStrike" kern="1200" cap="none" spc="0" normalizeH="0" baseline="0" noProof="0">
                <a:ln>
                  <a:noFill/>
                </a:ln>
                <a:solidFill>
                  <a:prstClr val="black"/>
                </a:solidFill>
                <a:effectLst/>
                <a:uLnTx/>
                <a:uFillTx/>
                <a:latin typeface="Calibri"/>
                <a:ea typeface="+mn-ea"/>
                <a:cs typeface="+mn-cs"/>
              </a:rPr>
              <a:t>The "Find a Partner" feature allows you to announce your interest in a specific funding opportunity and view other interested parties to find potential partners in a trusted environment. </a:t>
            </a:r>
          </a:p>
          <a:p>
            <a:pPr marL="174708" marR="0" lvl="0" indent="-17470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200" b="0" i="0" u="none" strike="noStrike" kern="1200" cap="none" spc="0" normalizeH="0" baseline="0" noProof="0">
                <a:ln>
                  <a:noFill/>
                </a:ln>
                <a:solidFill>
                  <a:prstClr val="black"/>
                </a:solidFill>
                <a:effectLst/>
                <a:uLnTx/>
                <a:uFillTx/>
                <a:latin typeface="Calibri"/>
                <a:ea typeface="+mn-ea"/>
                <a:cs typeface="Calibri"/>
              </a:rPr>
              <a:t>The site address for this solicitation with Empower Innovation is at the bottom of the slide</a:t>
            </a:r>
            <a:r>
              <a:rPr kumimoji="0" lang="en-US" sz="1200" b="0" i="0" u="none" strike="noStrike" kern="1200" cap="none" spc="0" normalizeH="0" baseline="0" noProof="0">
                <a:ln>
                  <a:noFill/>
                </a:ln>
                <a:solidFill>
                  <a:prstClr val="black"/>
                </a:solidFill>
                <a:effectLst/>
                <a:uLnTx/>
                <a:uFillTx/>
                <a:latin typeface="Calibri"/>
                <a:ea typeface="+mn-ea"/>
                <a:cs typeface="Calibri"/>
              </a:rPr>
              <a:t>.</a:t>
            </a:r>
          </a:p>
        </p:txBody>
      </p:sp>
      <p:sp>
        <p:nvSpPr>
          <p:cNvPr id="4" name="Slide Number Placeholder 3"/>
          <p:cNvSpPr>
            <a:spLocks noGrp="1"/>
          </p:cNvSpPr>
          <p:nvPr>
            <p:ph type="sldNum" sz="quarter" idx="5"/>
          </p:nvPr>
        </p:nvSpPr>
        <p:spPr/>
        <p:txBody>
          <a:bodyPr/>
          <a:lstStyle/>
          <a:p>
            <a:fld id="{0B67BDF7-E776-6644-B0FD-0131F7606DCF}" type="slidenum">
              <a:rPr lang="en-US" smtClean="0"/>
              <a:t>7</a:t>
            </a:fld>
            <a:endParaRPr lang="en-US"/>
          </a:p>
        </p:txBody>
      </p:sp>
      <p:sp>
        <p:nvSpPr>
          <p:cNvPr id="5" name="Footer Placeholder 4">
            <a:extLst>
              <a:ext uri="{FF2B5EF4-FFF2-40B4-BE49-F238E27FC236}">
                <a16:creationId xmlns:a16="http://schemas.microsoft.com/office/drawing/2014/main" id="{0B4FD31C-4E75-3895-D374-E8EFD259854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33706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Points:</a:t>
            </a:r>
          </a:p>
          <a:p>
            <a:r>
              <a:rPr lang="en-US"/>
              <a:t>We will now show a brief video describing the concept behind Empower Innovation and highlighting the various features of the platform. </a:t>
            </a:r>
          </a:p>
          <a:p>
            <a:r>
              <a:rPr lang="en-US"/>
              <a:t>In this video, you will see how Empower Innovation provides many opportunities to engage with the cleantech community and find resources and funding opportunities. </a:t>
            </a:r>
          </a:p>
          <a:p>
            <a:r>
              <a:rPr lang="en-US"/>
              <a:t>Again, we hope you will join us on EmpowerInnovation.net. </a:t>
            </a:r>
          </a:p>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8</a:t>
            </a:fld>
            <a:endParaRPr lang="en-US"/>
          </a:p>
        </p:txBody>
      </p:sp>
      <p:sp>
        <p:nvSpPr>
          <p:cNvPr id="5" name="Footer Placeholder 4">
            <a:extLst>
              <a:ext uri="{FF2B5EF4-FFF2-40B4-BE49-F238E27FC236}">
                <a16:creationId xmlns:a16="http://schemas.microsoft.com/office/drawing/2014/main" id="{50992EB8-7B7A-C3DA-03A8-F896606148B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101343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B67BDF7-E776-6644-B0FD-0131F7606DCF}" type="slidenum">
              <a:rPr lang="en-US" smtClean="0"/>
              <a:t>11</a:t>
            </a:fld>
            <a:endParaRPr lang="en-US"/>
          </a:p>
        </p:txBody>
      </p:sp>
    </p:spTree>
    <p:extLst>
      <p:ext uri="{BB962C8B-B14F-4D97-AF65-F5344CB8AC3E}">
        <p14:creationId xmlns:p14="http://schemas.microsoft.com/office/powerpoint/2010/main" val="478905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12</a:t>
            </a:fld>
            <a:endParaRPr lang="en-US"/>
          </a:p>
        </p:txBody>
      </p:sp>
      <p:sp>
        <p:nvSpPr>
          <p:cNvPr id="5" name="Footer Placeholder 4">
            <a:extLst>
              <a:ext uri="{FF2B5EF4-FFF2-40B4-BE49-F238E27FC236}">
                <a16:creationId xmlns:a16="http://schemas.microsoft.com/office/drawing/2014/main" id="{321A505B-A1DA-2E7F-082A-07B1450B078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85723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The match requirement for this solicitation is 20% of requested CEC funds. In addition, applicants that provide match beyond the minimum requirement may receive additional points during scoring. Applicants must provide commitment letters from Match funding contributors in order to qualify, this includes any match the applicant will provide. Please see the solicitation manual for commitment letter requirements and scoring details. </a:t>
            </a:r>
          </a:p>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13</a:t>
            </a:fld>
            <a:endParaRPr lang="en-US"/>
          </a:p>
        </p:txBody>
      </p:sp>
      <p:sp>
        <p:nvSpPr>
          <p:cNvPr id="5" name="Footer Placeholder 4">
            <a:extLst>
              <a:ext uri="{FF2B5EF4-FFF2-40B4-BE49-F238E27FC236}">
                <a16:creationId xmlns:a16="http://schemas.microsoft.com/office/drawing/2014/main" id="{F5466773-873A-2095-2A3A-E39313EFB3B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150234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B67BDF7-E776-6644-B0FD-0131F7606DCF}" type="slidenum">
              <a:rPr lang="en-US" smtClean="0"/>
              <a:t>14</a:t>
            </a:fld>
            <a:endParaRPr lang="en-US"/>
          </a:p>
        </p:txBody>
      </p:sp>
    </p:spTree>
    <p:extLst>
      <p:ext uri="{BB962C8B-B14F-4D97-AF65-F5344CB8AC3E}">
        <p14:creationId xmlns:p14="http://schemas.microsoft.com/office/powerpoint/2010/main" val="112003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466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36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25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836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095358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243850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638199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4564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_Graphic Footer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8512FFD6-EC17-96F8-E2AF-4EFDF658A3E2}"/>
              </a:ext>
            </a:extLst>
          </p:cNvPr>
          <p:cNvSpPr>
            <a:spLocks noGrp="1"/>
          </p:cNvSpPr>
          <p:nvPr>
            <p:ph sz="quarter" idx="12"/>
          </p:nvPr>
        </p:nvSpPr>
        <p:spPr>
          <a:xfrm>
            <a:off x="609600" y="1389282"/>
            <a:ext cx="10972800" cy="5152866"/>
          </a:xfrm>
          <a:prstGeom prst="rect">
            <a:avLst/>
          </a:prstGeom>
        </p:spPr>
        <p:txBody>
          <a:bodyPr/>
          <a:lstStyle>
            <a:lvl1pPr>
              <a:defRPr sz="2200">
                <a:solidFill>
                  <a:srgbClr val="004071"/>
                </a:solidFill>
              </a:defRPr>
            </a:lvl1pPr>
            <a:lvl2pPr>
              <a:buFont typeface="Courier New" panose="02070309020205020404" pitchFamily="49" charset="0"/>
              <a:buChar char="o"/>
              <a:defRPr sz="2200">
                <a:solidFill>
                  <a:srgbClr val="004071"/>
                </a:solidFill>
              </a:defRPr>
            </a:lvl2pPr>
            <a:lvl3pPr>
              <a:buFont typeface="Wingdings" pitchFamily="2" charset="2"/>
              <a:buChar char="§"/>
              <a:defRPr sz="2200">
                <a:solidFill>
                  <a:srgbClr val="004071"/>
                </a:solidFill>
              </a:defRPr>
            </a:lvl3pPr>
          </a:lstStyle>
          <a:p>
            <a:pPr lvl="0"/>
            <a:r>
              <a:rPr lang="en-US"/>
              <a:t>Click to edit Master text styles</a:t>
            </a:r>
          </a:p>
          <a:p>
            <a:pPr lvl="1"/>
            <a:r>
              <a:rPr lang="en-US"/>
              <a:t>Second level</a:t>
            </a:r>
          </a:p>
          <a:p>
            <a:pPr lvl="2"/>
            <a:r>
              <a:rPr lang="en-US"/>
              <a:t>Third level</a:t>
            </a:r>
          </a:p>
        </p:txBody>
      </p:sp>
      <p:sp>
        <p:nvSpPr>
          <p:cNvPr id="3" name="Text Placeholder 15">
            <a:extLst>
              <a:ext uri="{FF2B5EF4-FFF2-40B4-BE49-F238E27FC236}">
                <a16:creationId xmlns:a16="http://schemas.microsoft.com/office/drawing/2014/main" id="{D2DE8864-73E9-A463-202B-C58818D4D327}"/>
              </a:ext>
            </a:extLst>
          </p:cNvPr>
          <p:cNvSpPr>
            <a:spLocks noGrp="1"/>
          </p:cNvSpPr>
          <p:nvPr>
            <p:ph type="body" sz="quarter" idx="10" hasCustomPrompt="1"/>
          </p:nvPr>
        </p:nvSpPr>
        <p:spPr>
          <a:xfrm>
            <a:off x="1550391" y="255396"/>
            <a:ext cx="10032009" cy="443975"/>
          </a:xfrm>
          <a:prstGeom prst="rect">
            <a:avLst/>
          </a:prstGeom>
          <a:noFill/>
          <a:ln>
            <a:noFill/>
          </a:ln>
        </p:spPr>
        <p:txBody>
          <a:bodyPr wrap="none" tIns="182880" bIns="91440"/>
          <a:lstStyle>
            <a:lvl1pPr>
              <a:lnSpc>
                <a:spcPct val="60000"/>
              </a:lnSpc>
              <a:buNone/>
              <a:defRPr sz="3600" b="1">
                <a:solidFill>
                  <a:srgbClr val="00407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Title Space</a:t>
            </a:r>
          </a:p>
        </p:txBody>
      </p:sp>
      <p:sp>
        <p:nvSpPr>
          <p:cNvPr id="4" name="Text Placeholder 15">
            <a:extLst>
              <a:ext uri="{FF2B5EF4-FFF2-40B4-BE49-F238E27FC236}">
                <a16:creationId xmlns:a16="http://schemas.microsoft.com/office/drawing/2014/main" id="{3C1BC816-985E-329D-352D-ED6450E8B690}"/>
              </a:ext>
            </a:extLst>
          </p:cNvPr>
          <p:cNvSpPr>
            <a:spLocks noGrp="1"/>
          </p:cNvSpPr>
          <p:nvPr>
            <p:ph type="body" sz="quarter" idx="11" hasCustomPrompt="1"/>
          </p:nvPr>
        </p:nvSpPr>
        <p:spPr>
          <a:xfrm>
            <a:off x="1550392" y="699371"/>
            <a:ext cx="10032008" cy="443975"/>
          </a:xfrm>
          <a:prstGeom prst="rect">
            <a:avLst/>
          </a:prstGeom>
          <a:noFill/>
          <a:ln>
            <a:noFill/>
          </a:ln>
        </p:spPr>
        <p:txBody>
          <a:bodyPr wrap="none" tIns="182880" bIns="91440"/>
          <a:lstStyle>
            <a:lvl1pPr>
              <a:lnSpc>
                <a:spcPct val="60000"/>
              </a:lnSpc>
              <a:buNone/>
              <a:defRPr sz="2400" b="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2602420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93191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1375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07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51236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2285798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968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7851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52414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California Energy Commissi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2756418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pic>
        <p:nvPicPr>
          <p:cNvPr id="8" name="Picture 7" descr="California Energy Commissi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spTree>
    <p:extLst>
      <p:ext uri="{BB962C8B-B14F-4D97-AF65-F5344CB8AC3E}">
        <p14:creationId xmlns:p14="http://schemas.microsoft.com/office/powerpoint/2010/main" val="499627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pic>
        <p:nvPicPr>
          <p:cNvPr id="6" name="Picture 5" descr="California Energy Commissi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3766066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Set_Image_Cap">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descr="A valley with trees and mountains&#10;&#10;AI-generated content may be incorrect.">
            <a:extLst>
              <a:ext uri="{FF2B5EF4-FFF2-40B4-BE49-F238E27FC236}">
                <a16:creationId xmlns:a16="http://schemas.microsoft.com/office/drawing/2014/main" id="{88490F6C-2A13-08B3-79D2-89A20ABB8AD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9104" y="1334314"/>
            <a:ext cx="12201103" cy="5212080"/>
          </a:xfrm>
          <a:prstGeom prst="rect">
            <a:avLst/>
          </a:prstGeom>
        </p:spPr>
      </p:pic>
      <p:sp>
        <p:nvSpPr>
          <p:cNvPr id="14" name="Rectangle 13">
            <a:extLst>
              <a:ext uri="{FF2B5EF4-FFF2-40B4-BE49-F238E27FC236}">
                <a16:creationId xmlns:a16="http://schemas.microsoft.com/office/drawing/2014/main" id="{ADA804F4-AB45-EF2D-6E46-CDFF152BECB7}"/>
              </a:ext>
            </a:extLst>
          </p:cNvPr>
          <p:cNvSpPr/>
          <p:nvPr userDrawn="1"/>
        </p:nvSpPr>
        <p:spPr>
          <a:xfrm>
            <a:off x="-9103" y="2838203"/>
            <a:ext cx="12201103" cy="4019797"/>
          </a:xfrm>
          <a:prstGeom prst="rect">
            <a:avLst/>
          </a:prstGeom>
          <a:gradFill flip="none" rotWithShape="1">
            <a:gsLst>
              <a:gs pos="0">
                <a:schemeClr val="bg1">
                  <a:lumMod val="50000"/>
                  <a:alpha val="0"/>
                </a:schemeClr>
              </a:gs>
              <a:gs pos="87000">
                <a:schemeClr val="bg1">
                  <a:lumMod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5">
            <a:extLst>
              <a:ext uri="{FF2B5EF4-FFF2-40B4-BE49-F238E27FC236}">
                <a16:creationId xmlns:a16="http://schemas.microsoft.com/office/drawing/2014/main" id="{DB52B25D-6542-46F8-88B0-F9F51A370EE1}"/>
              </a:ext>
            </a:extLst>
          </p:cNvPr>
          <p:cNvSpPr>
            <a:spLocks noGrp="1"/>
          </p:cNvSpPr>
          <p:nvPr>
            <p:ph type="body" sz="quarter" idx="13" hasCustomPrompt="1"/>
          </p:nvPr>
        </p:nvSpPr>
        <p:spPr>
          <a:xfrm>
            <a:off x="2080952" y="5035251"/>
            <a:ext cx="8030096" cy="595313"/>
          </a:xfrm>
          <a:prstGeom prst="rect">
            <a:avLst/>
          </a:prstGeom>
          <a:noFill/>
          <a:ln>
            <a:noFill/>
          </a:ln>
          <a:effectLst/>
        </p:spPr>
        <p:txBody>
          <a:bodyPr wrap="none" tIns="182880" bIns="91440"/>
          <a:lstStyle>
            <a:lvl1pPr algn="ctr">
              <a:lnSpc>
                <a:spcPct val="60000"/>
              </a:lnSpc>
              <a:buNone/>
              <a:defRPr sz="3600" b="1">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SLIDE TITLE HERE</a:t>
            </a:r>
          </a:p>
        </p:txBody>
      </p:sp>
      <p:sp>
        <p:nvSpPr>
          <p:cNvPr id="11" name="Text Placeholder 2">
            <a:extLst>
              <a:ext uri="{FF2B5EF4-FFF2-40B4-BE49-F238E27FC236}">
                <a16:creationId xmlns:a16="http://schemas.microsoft.com/office/drawing/2014/main" id="{25C45B46-8D44-E5AD-70FA-EA08710F19BD}"/>
              </a:ext>
            </a:extLst>
          </p:cNvPr>
          <p:cNvSpPr>
            <a:spLocks noGrp="1"/>
          </p:cNvSpPr>
          <p:nvPr>
            <p:ph type="body" sz="quarter" idx="11" hasCustomPrompt="1"/>
          </p:nvPr>
        </p:nvSpPr>
        <p:spPr>
          <a:xfrm>
            <a:off x="2080952" y="5630564"/>
            <a:ext cx="8030095" cy="595313"/>
          </a:xfrm>
          <a:prstGeom prst="rect">
            <a:avLst/>
          </a:prstGeom>
          <a:noFill/>
          <a:effectLst/>
        </p:spPr>
        <p:txBody>
          <a:bodyPr wrap="none"/>
          <a:lstStyle>
            <a:lvl1pPr algn="ctr">
              <a:lnSpc>
                <a:spcPts val="1360"/>
              </a:lnSpc>
              <a:buFontTx/>
              <a:buNone/>
              <a:defRPr sz="1800" b="0" i="1">
                <a:solidFill>
                  <a:schemeClr val="accent5"/>
                </a:solidFill>
                <a:latin typeface="+mn-lt"/>
              </a:defRPr>
            </a:lvl1pPr>
            <a:lvl2pPr>
              <a:buFontTx/>
              <a:buNone/>
              <a:defRPr>
                <a:solidFill>
                  <a:srgbClr val="004071"/>
                </a:solidFill>
              </a:defRPr>
            </a:lvl2pPr>
            <a:lvl3pPr>
              <a:buFontTx/>
              <a:buNone/>
              <a:defRPr>
                <a:solidFill>
                  <a:srgbClr val="004071"/>
                </a:solidFill>
              </a:defRPr>
            </a:lvl3pPr>
            <a:lvl4pPr>
              <a:buFontTx/>
              <a:buNone/>
              <a:defRPr>
                <a:solidFill>
                  <a:srgbClr val="004071"/>
                </a:solidFill>
              </a:defRPr>
            </a:lvl4pPr>
            <a:lvl5pPr>
              <a:buFontTx/>
              <a:buNone/>
              <a:defRPr>
                <a:solidFill>
                  <a:srgbClr val="004071"/>
                </a:solidFill>
              </a:defRPr>
            </a:lvl5pPr>
          </a:lstStyle>
          <a:p>
            <a:pPr lvl="0"/>
            <a:r>
              <a:rPr lang="en-US"/>
              <a:t>Presenter Name Here</a:t>
            </a:r>
          </a:p>
          <a:p>
            <a:pPr lvl="0"/>
            <a:r>
              <a:rPr lang="en-US"/>
              <a:t>Title Goes Here</a:t>
            </a:r>
          </a:p>
        </p:txBody>
      </p:sp>
    </p:spTree>
    <p:extLst>
      <p:ext uri="{BB962C8B-B14F-4D97-AF65-F5344CB8AC3E}">
        <p14:creationId xmlns:p14="http://schemas.microsoft.com/office/powerpoint/2010/main" val="673433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Set_Image_Wi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8490F6C-2A13-08B3-79D2-89A20ABB8AD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9104" y="1334314"/>
            <a:ext cx="12201103" cy="5212080"/>
          </a:xfrm>
          <a:prstGeom prst="rect">
            <a:avLst/>
          </a:prstGeom>
        </p:spPr>
      </p:pic>
      <p:sp>
        <p:nvSpPr>
          <p:cNvPr id="14" name="Rectangle 13">
            <a:extLst>
              <a:ext uri="{FF2B5EF4-FFF2-40B4-BE49-F238E27FC236}">
                <a16:creationId xmlns:a16="http://schemas.microsoft.com/office/drawing/2014/main" id="{ADA804F4-AB45-EF2D-6E46-CDFF152BECB7}"/>
              </a:ext>
            </a:extLst>
          </p:cNvPr>
          <p:cNvSpPr/>
          <p:nvPr userDrawn="1"/>
        </p:nvSpPr>
        <p:spPr>
          <a:xfrm>
            <a:off x="-9103" y="4415246"/>
            <a:ext cx="12201103" cy="2442755"/>
          </a:xfrm>
          <a:prstGeom prst="rect">
            <a:avLst/>
          </a:prstGeom>
          <a:gradFill flip="none" rotWithShape="1">
            <a:gsLst>
              <a:gs pos="0">
                <a:schemeClr val="bg1">
                  <a:lumMod val="50000"/>
                  <a:alpha val="0"/>
                </a:schemeClr>
              </a:gs>
              <a:gs pos="79000">
                <a:schemeClr val="bg1">
                  <a:lumMod val="5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5">
            <a:extLst>
              <a:ext uri="{FF2B5EF4-FFF2-40B4-BE49-F238E27FC236}">
                <a16:creationId xmlns:a16="http://schemas.microsoft.com/office/drawing/2014/main" id="{DB52B25D-6542-46F8-88B0-F9F51A370EE1}"/>
              </a:ext>
            </a:extLst>
          </p:cNvPr>
          <p:cNvSpPr>
            <a:spLocks noGrp="1"/>
          </p:cNvSpPr>
          <p:nvPr>
            <p:ph type="body" sz="quarter" idx="13" hasCustomPrompt="1"/>
          </p:nvPr>
        </p:nvSpPr>
        <p:spPr>
          <a:xfrm>
            <a:off x="2080952" y="5035251"/>
            <a:ext cx="8030096" cy="595313"/>
          </a:xfrm>
          <a:prstGeom prst="rect">
            <a:avLst/>
          </a:prstGeom>
          <a:noFill/>
          <a:ln>
            <a:noFill/>
          </a:ln>
          <a:effectLst/>
        </p:spPr>
        <p:txBody>
          <a:bodyPr wrap="none" tIns="182880" bIns="91440"/>
          <a:lstStyle>
            <a:lvl1pPr algn="ctr">
              <a:lnSpc>
                <a:spcPct val="60000"/>
              </a:lnSpc>
              <a:buNone/>
              <a:defRPr sz="3600" b="1">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SLIDE TITLE HERE</a:t>
            </a:r>
          </a:p>
        </p:txBody>
      </p:sp>
      <p:sp>
        <p:nvSpPr>
          <p:cNvPr id="11" name="Text Placeholder 2">
            <a:extLst>
              <a:ext uri="{FF2B5EF4-FFF2-40B4-BE49-F238E27FC236}">
                <a16:creationId xmlns:a16="http://schemas.microsoft.com/office/drawing/2014/main" id="{25C45B46-8D44-E5AD-70FA-EA08710F19BD}"/>
              </a:ext>
            </a:extLst>
          </p:cNvPr>
          <p:cNvSpPr>
            <a:spLocks noGrp="1"/>
          </p:cNvSpPr>
          <p:nvPr>
            <p:ph type="body" sz="quarter" idx="11" hasCustomPrompt="1"/>
          </p:nvPr>
        </p:nvSpPr>
        <p:spPr>
          <a:xfrm>
            <a:off x="2080952" y="5630564"/>
            <a:ext cx="8030095" cy="595313"/>
          </a:xfrm>
          <a:prstGeom prst="rect">
            <a:avLst/>
          </a:prstGeom>
          <a:noFill/>
          <a:effectLst/>
        </p:spPr>
        <p:txBody>
          <a:bodyPr wrap="none"/>
          <a:lstStyle>
            <a:lvl1pPr algn="ctr">
              <a:lnSpc>
                <a:spcPts val="1360"/>
              </a:lnSpc>
              <a:buFontTx/>
              <a:buNone/>
              <a:defRPr sz="1800" b="0" i="1">
                <a:solidFill>
                  <a:schemeClr val="accent5"/>
                </a:solidFill>
                <a:latin typeface="+mn-lt"/>
              </a:defRPr>
            </a:lvl1pPr>
            <a:lvl2pPr>
              <a:buFontTx/>
              <a:buNone/>
              <a:defRPr>
                <a:solidFill>
                  <a:srgbClr val="004071"/>
                </a:solidFill>
              </a:defRPr>
            </a:lvl2pPr>
            <a:lvl3pPr>
              <a:buFontTx/>
              <a:buNone/>
              <a:defRPr>
                <a:solidFill>
                  <a:srgbClr val="004071"/>
                </a:solidFill>
              </a:defRPr>
            </a:lvl3pPr>
            <a:lvl4pPr>
              <a:buFontTx/>
              <a:buNone/>
              <a:defRPr>
                <a:solidFill>
                  <a:srgbClr val="004071"/>
                </a:solidFill>
              </a:defRPr>
            </a:lvl4pPr>
            <a:lvl5pPr>
              <a:buFontTx/>
              <a:buNone/>
              <a:defRPr>
                <a:solidFill>
                  <a:srgbClr val="004071"/>
                </a:solidFill>
              </a:defRPr>
            </a:lvl5pPr>
          </a:lstStyle>
          <a:p>
            <a:pPr lvl="0"/>
            <a:r>
              <a:rPr lang="en-US"/>
              <a:t>Presenter Name Here</a:t>
            </a:r>
          </a:p>
          <a:p>
            <a:pPr lvl="0"/>
            <a:r>
              <a:rPr lang="en-US"/>
              <a:t>Title Goes Here</a:t>
            </a:r>
          </a:p>
        </p:txBody>
      </p:sp>
    </p:spTree>
    <p:extLst>
      <p:ext uri="{BB962C8B-B14F-4D97-AF65-F5344CB8AC3E}">
        <p14:creationId xmlns:p14="http://schemas.microsoft.com/office/powerpoint/2010/main" val="225429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892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Set_Image_Coas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D4BC3D-6493-ED75-BA4E-25172E017B91}"/>
              </a:ext>
            </a:extLst>
          </p:cNvPr>
          <p:cNvPicPr>
            <a:picLocks noChangeAspect="1"/>
          </p:cNvPicPr>
          <p:nvPr userDrawn="1"/>
        </p:nvPicPr>
        <p:blipFill>
          <a:blip r:embed="rId2"/>
          <a:stretch>
            <a:fillRect/>
          </a:stretch>
        </p:blipFill>
        <p:spPr>
          <a:xfrm>
            <a:off x="379828" y="4862724"/>
            <a:ext cx="1178560" cy="1178560"/>
          </a:xfrm>
          <a:prstGeom prst="rect">
            <a:avLst/>
          </a:prstGeom>
        </p:spPr>
      </p:pic>
      <p:sp>
        <p:nvSpPr>
          <p:cNvPr id="6" name="Text Placeholder 15">
            <a:extLst>
              <a:ext uri="{FF2B5EF4-FFF2-40B4-BE49-F238E27FC236}">
                <a16:creationId xmlns:a16="http://schemas.microsoft.com/office/drawing/2014/main" id="{4DE920E2-6717-E6CA-A444-D9D9AAF4571E}"/>
              </a:ext>
            </a:extLst>
          </p:cNvPr>
          <p:cNvSpPr>
            <a:spLocks noGrp="1"/>
          </p:cNvSpPr>
          <p:nvPr>
            <p:ph type="body" sz="quarter" idx="11" hasCustomPrompt="1"/>
          </p:nvPr>
        </p:nvSpPr>
        <p:spPr>
          <a:xfrm>
            <a:off x="1828571" y="4865334"/>
            <a:ext cx="9534170" cy="447256"/>
          </a:xfrm>
          <a:prstGeom prst="rect">
            <a:avLst/>
          </a:prstGeom>
          <a:noFill/>
          <a:ln>
            <a:noFill/>
          </a:ln>
        </p:spPr>
        <p:txBody>
          <a:bodyPr wrap="none" tIns="182880" bIns="91440"/>
          <a:lstStyle>
            <a:lvl1pPr>
              <a:lnSpc>
                <a:spcPct val="60000"/>
              </a:lnSpc>
              <a:buNone/>
              <a:defRPr sz="36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Slide Title Space</a:t>
            </a:r>
          </a:p>
        </p:txBody>
      </p:sp>
      <p:sp>
        <p:nvSpPr>
          <p:cNvPr id="7" name="Text Placeholder 15">
            <a:extLst>
              <a:ext uri="{FF2B5EF4-FFF2-40B4-BE49-F238E27FC236}">
                <a16:creationId xmlns:a16="http://schemas.microsoft.com/office/drawing/2014/main" id="{A603D6DA-B32B-A609-2ECD-2A66B1ECB3EE}"/>
              </a:ext>
            </a:extLst>
          </p:cNvPr>
          <p:cNvSpPr>
            <a:spLocks noGrp="1"/>
          </p:cNvSpPr>
          <p:nvPr>
            <p:ph type="body" sz="quarter" idx="12" hasCustomPrompt="1"/>
          </p:nvPr>
        </p:nvSpPr>
        <p:spPr>
          <a:xfrm>
            <a:off x="1828571" y="5325059"/>
            <a:ext cx="9534170" cy="826813"/>
          </a:xfrm>
          <a:prstGeom prst="rect">
            <a:avLst/>
          </a:prstGeom>
          <a:noFill/>
          <a:ln>
            <a:noFill/>
          </a:ln>
        </p:spPr>
        <p:txBody>
          <a:bodyPr wrap="none" tIns="182880" bIns="91440"/>
          <a:lstStyle>
            <a:lvl1pPr algn="just">
              <a:lnSpc>
                <a:spcPts val="1380"/>
              </a:lnSpc>
              <a:buNone/>
              <a:defRPr sz="2400" b="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a:t>
            </a:r>
          </a:p>
          <a:p>
            <a:pPr lvl="0"/>
            <a:r>
              <a:rPr lang="en-US"/>
              <a:t>Job Title</a:t>
            </a:r>
          </a:p>
        </p:txBody>
      </p:sp>
      <p:pic>
        <p:nvPicPr>
          <p:cNvPr id="11" name="Picture 10" descr="A beach with trees and rocks with McWay Falls in the background&#10;&#10;AI-generated content may be incorrect.">
            <a:extLst>
              <a:ext uri="{FF2B5EF4-FFF2-40B4-BE49-F238E27FC236}">
                <a16:creationId xmlns:a16="http://schemas.microsoft.com/office/drawing/2014/main" id="{FCEA3374-724C-6B9A-28C0-FD8D6A6A4D23}"/>
              </a:ext>
            </a:extLst>
          </p:cNvPr>
          <p:cNvPicPr>
            <a:picLocks/>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0"/>
            <a:ext cx="12192000" cy="4407408"/>
          </a:xfrm>
          <a:prstGeom prst="rect">
            <a:avLst/>
          </a:prstGeom>
        </p:spPr>
      </p:pic>
    </p:spTree>
    <p:extLst>
      <p:ext uri="{BB962C8B-B14F-4D97-AF65-F5344CB8AC3E}">
        <p14:creationId xmlns:p14="http://schemas.microsoft.com/office/powerpoint/2010/main" val="3236587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Set_Image_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D4BC3D-6493-ED75-BA4E-25172E017B91}"/>
              </a:ext>
            </a:extLst>
          </p:cNvPr>
          <p:cNvPicPr>
            <a:picLocks noChangeAspect="1"/>
          </p:cNvPicPr>
          <p:nvPr userDrawn="1"/>
        </p:nvPicPr>
        <p:blipFill>
          <a:blip r:embed="rId2"/>
          <a:stretch>
            <a:fillRect/>
          </a:stretch>
        </p:blipFill>
        <p:spPr>
          <a:xfrm>
            <a:off x="379828" y="4862724"/>
            <a:ext cx="1178560" cy="1178560"/>
          </a:xfrm>
          <a:prstGeom prst="rect">
            <a:avLst/>
          </a:prstGeom>
        </p:spPr>
      </p:pic>
      <p:sp>
        <p:nvSpPr>
          <p:cNvPr id="6" name="Text Placeholder 15">
            <a:extLst>
              <a:ext uri="{FF2B5EF4-FFF2-40B4-BE49-F238E27FC236}">
                <a16:creationId xmlns:a16="http://schemas.microsoft.com/office/drawing/2014/main" id="{4DE920E2-6717-E6CA-A444-D9D9AAF4571E}"/>
              </a:ext>
            </a:extLst>
          </p:cNvPr>
          <p:cNvSpPr>
            <a:spLocks noGrp="1"/>
          </p:cNvSpPr>
          <p:nvPr>
            <p:ph type="body" sz="quarter" idx="11" hasCustomPrompt="1"/>
          </p:nvPr>
        </p:nvSpPr>
        <p:spPr>
          <a:xfrm>
            <a:off x="1828571" y="4865334"/>
            <a:ext cx="9534170" cy="447256"/>
          </a:xfrm>
          <a:prstGeom prst="rect">
            <a:avLst/>
          </a:prstGeom>
          <a:noFill/>
          <a:ln>
            <a:noFill/>
          </a:ln>
        </p:spPr>
        <p:txBody>
          <a:bodyPr wrap="none" tIns="182880" bIns="91440"/>
          <a:lstStyle>
            <a:lvl1pPr>
              <a:lnSpc>
                <a:spcPct val="60000"/>
              </a:lnSpc>
              <a:buNone/>
              <a:defRPr sz="36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Slide Title Space</a:t>
            </a:r>
          </a:p>
        </p:txBody>
      </p:sp>
      <p:sp>
        <p:nvSpPr>
          <p:cNvPr id="7" name="Text Placeholder 15">
            <a:extLst>
              <a:ext uri="{FF2B5EF4-FFF2-40B4-BE49-F238E27FC236}">
                <a16:creationId xmlns:a16="http://schemas.microsoft.com/office/drawing/2014/main" id="{A603D6DA-B32B-A609-2ECD-2A66B1ECB3EE}"/>
              </a:ext>
            </a:extLst>
          </p:cNvPr>
          <p:cNvSpPr>
            <a:spLocks noGrp="1"/>
          </p:cNvSpPr>
          <p:nvPr>
            <p:ph type="body" sz="quarter" idx="12" hasCustomPrompt="1"/>
          </p:nvPr>
        </p:nvSpPr>
        <p:spPr>
          <a:xfrm>
            <a:off x="1828571" y="5325059"/>
            <a:ext cx="9534170" cy="826813"/>
          </a:xfrm>
          <a:prstGeom prst="rect">
            <a:avLst/>
          </a:prstGeom>
          <a:noFill/>
          <a:ln>
            <a:noFill/>
          </a:ln>
        </p:spPr>
        <p:txBody>
          <a:bodyPr wrap="none" tIns="182880" bIns="91440"/>
          <a:lstStyle>
            <a:lvl1pPr algn="just">
              <a:lnSpc>
                <a:spcPts val="1380"/>
              </a:lnSpc>
              <a:buNone/>
              <a:defRPr sz="2400" b="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a:t>
            </a:r>
          </a:p>
          <a:p>
            <a:pPr lvl="0"/>
            <a:r>
              <a:rPr lang="en-US"/>
              <a:t>Job Title</a:t>
            </a:r>
          </a:p>
        </p:txBody>
      </p:sp>
      <p:pic>
        <p:nvPicPr>
          <p:cNvPr id="11" name="Picture 10">
            <a:extLst>
              <a:ext uri="{FF2B5EF4-FFF2-40B4-BE49-F238E27FC236}">
                <a16:creationId xmlns:a16="http://schemas.microsoft.com/office/drawing/2014/main" id="{FCEA3374-724C-6B9A-28C0-FD8D6A6A4D2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9189" y="0"/>
            <a:ext cx="12231189" cy="4407408"/>
          </a:xfrm>
          <a:prstGeom prst="rect">
            <a:avLst/>
          </a:prstGeom>
        </p:spPr>
      </p:pic>
    </p:spTree>
    <p:extLst>
      <p:ext uri="{BB962C8B-B14F-4D97-AF65-F5344CB8AC3E}">
        <p14:creationId xmlns:p14="http://schemas.microsoft.com/office/powerpoint/2010/main" val="2105208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Blue_Logo Top Lef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E2A2D65-2678-391D-28E4-B116E01161AE}"/>
              </a:ext>
            </a:extLst>
          </p:cNvPr>
          <p:cNvSpPr>
            <a:spLocks noGrp="1"/>
          </p:cNvSpPr>
          <p:nvPr>
            <p:ph sz="quarter" idx="12"/>
          </p:nvPr>
        </p:nvSpPr>
        <p:spPr>
          <a:xfrm>
            <a:off x="609600" y="1389282"/>
            <a:ext cx="10972800" cy="5152866"/>
          </a:xfrm>
          <a:prstGeom prst="rect">
            <a:avLst/>
          </a:prstGeom>
        </p:spPr>
        <p:txBody>
          <a:bodyPr/>
          <a:lstStyle>
            <a:lvl1pPr>
              <a:defRPr sz="2200">
                <a:solidFill>
                  <a:schemeClr val="tx2"/>
                </a:solidFill>
              </a:defRPr>
            </a:lvl1pPr>
            <a:lvl2pPr>
              <a:buFont typeface="Courier New" panose="02070309020205020404" pitchFamily="49" charset="0"/>
              <a:buChar char="o"/>
              <a:defRPr sz="2200">
                <a:solidFill>
                  <a:schemeClr val="tx2"/>
                </a:solidFill>
              </a:defRPr>
            </a:lvl2pPr>
            <a:lvl3pPr>
              <a:buFont typeface="Wingdings" pitchFamily="2" charset="2"/>
              <a:buChar char="§"/>
              <a:defRPr sz="220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6" name="Text Placeholder 15">
            <a:extLst>
              <a:ext uri="{FF2B5EF4-FFF2-40B4-BE49-F238E27FC236}">
                <a16:creationId xmlns:a16="http://schemas.microsoft.com/office/drawing/2014/main" id="{7C451095-9B78-9DC9-E2B6-C37B57B5D6BC}"/>
              </a:ext>
            </a:extLst>
          </p:cNvPr>
          <p:cNvSpPr>
            <a:spLocks noGrp="1"/>
          </p:cNvSpPr>
          <p:nvPr>
            <p:ph type="body" sz="quarter" idx="10" hasCustomPrompt="1"/>
          </p:nvPr>
        </p:nvSpPr>
        <p:spPr>
          <a:xfrm>
            <a:off x="1550391" y="255396"/>
            <a:ext cx="10032009" cy="443975"/>
          </a:xfrm>
          <a:prstGeom prst="rect">
            <a:avLst/>
          </a:prstGeom>
          <a:noFill/>
          <a:ln>
            <a:noFill/>
          </a:ln>
        </p:spPr>
        <p:txBody>
          <a:bodyPr wrap="none" tIns="182880" bIns="91440"/>
          <a:lstStyle>
            <a:lvl1pPr>
              <a:lnSpc>
                <a:spcPct val="60000"/>
              </a:lnSpc>
              <a:buNone/>
              <a:defRPr sz="3600" b="1">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Title Space</a:t>
            </a:r>
          </a:p>
        </p:txBody>
      </p:sp>
      <p:sp>
        <p:nvSpPr>
          <p:cNvPr id="7" name="Text Placeholder 15">
            <a:extLst>
              <a:ext uri="{FF2B5EF4-FFF2-40B4-BE49-F238E27FC236}">
                <a16:creationId xmlns:a16="http://schemas.microsoft.com/office/drawing/2014/main" id="{C14EE2BF-ADA3-1428-4278-9C175619E8DA}"/>
              </a:ext>
            </a:extLst>
          </p:cNvPr>
          <p:cNvSpPr>
            <a:spLocks noGrp="1"/>
          </p:cNvSpPr>
          <p:nvPr>
            <p:ph type="body" sz="quarter" idx="11" hasCustomPrompt="1"/>
          </p:nvPr>
        </p:nvSpPr>
        <p:spPr>
          <a:xfrm>
            <a:off x="1550392" y="699371"/>
            <a:ext cx="10032008" cy="443975"/>
          </a:xfrm>
          <a:prstGeom prst="rect">
            <a:avLst/>
          </a:prstGeom>
          <a:noFill/>
          <a:ln>
            <a:noFill/>
          </a:ln>
        </p:spPr>
        <p:txBody>
          <a:bodyPr wrap="none" tIns="182880" bIns="91440"/>
          <a:lstStyle>
            <a:lvl1pPr>
              <a:lnSpc>
                <a:spcPct val="60000"/>
              </a:lnSpc>
              <a:buNone/>
              <a:defRPr sz="2400" b="0">
                <a:solidFill>
                  <a:schemeClr val="accent5"/>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1028046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_Blue_Logo Top Righ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F54E2E8D-7C28-07A2-CED7-BB33D6AF68D6}"/>
              </a:ext>
            </a:extLst>
          </p:cNvPr>
          <p:cNvSpPr>
            <a:spLocks noGrp="1"/>
          </p:cNvSpPr>
          <p:nvPr>
            <p:ph sz="quarter" idx="12"/>
          </p:nvPr>
        </p:nvSpPr>
        <p:spPr>
          <a:xfrm>
            <a:off x="609600" y="1389282"/>
            <a:ext cx="10972800" cy="5152866"/>
          </a:xfrm>
          <a:prstGeom prst="rect">
            <a:avLst/>
          </a:prstGeom>
        </p:spPr>
        <p:txBody>
          <a:bodyPr/>
          <a:lstStyle>
            <a:lvl1pPr>
              <a:defRPr sz="2200">
                <a:solidFill>
                  <a:schemeClr val="tx2"/>
                </a:solidFill>
              </a:defRPr>
            </a:lvl1pPr>
            <a:lvl2pPr>
              <a:buFont typeface="Courier New" panose="02070309020205020404" pitchFamily="49" charset="0"/>
              <a:buChar char="o"/>
              <a:defRPr sz="2200">
                <a:solidFill>
                  <a:schemeClr val="tx2"/>
                </a:solidFill>
              </a:defRPr>
            </a:lvl2pPr>
            <a:lvl3pPr>
              <a:buFont typeface="Wingdings" pitchFamily="2" charset="2"/>
              <a:buChar char="§"/>
              <a:defRPr sz="220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3" name="Text Placeholder 15">
            <a:extLst>
              <a:ext uri="{FF2B5EF4-FFF2-40B4-BE49-F238E27FC236}">
                <a16:creationId xmlns:a16="http://schemas.microsoft.com/office/drawing/2014/main" id="{93C7C337-E513-6122-05A5-ADC491FCB9F2}"/>
              </a:ext>
            </a:extLst>
          </p:cNvPr>
          <p:cNvSpPr>
            <a:spLocks noGrp="1"/>
          </p:cNvSpPr>
          <p:nvPr>
            <p:ph type="body" sz="quarter" idx="10" hasCustomPrompt="1"/>
          </p:nvPr>
        </p:nvSpPr>
        <p:spPr>
          <a:xfrm>
            <a:off x="609600" y="255396"/>
            <a:ext cx="10032009" cy="443975"/>
          </a:xfrm>
          <a:prstGeom prst="rect">
            <a:avLst/>
          </a:prstGeom>
          <a:noFill/>
          <a:ln>
            <a:noFill/>
          </a:ln>
        </p:spPr>
        <p:txBody>
          <a:bodyPr wrap="none" tIns="182880" bIns="91440"/>
          <a:lstStyle>
            <a:lvl1pPr>
              <a:lnSpc>
                <a:spcPct val="60000"/>
              </a:lnSpc>
              <a:buNone/>
              <a:defRPr sz="3600" b="1">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Title Space</a:t>
            </a:r>
          </a:p>
        </p:txBody>
      </p:sp>
      <p:sp>
        <p:nvSpPr>
          <p:cNvPr id="7" name="Text Placeholder 15">
            <a:extLst>
              <a:ext uri="{FF2B5EF4-FFF2-40B4-BE49-F238E27FC236}">
                <a16:creationId xmlns:a16="http://schemas.microsoft.com/office/drawing/2014/main" id="{650284D2-414B-BA39-6331-4052B946C11F}"/>
              </a:ext>
            </a:extLst>
          </p:cNvPr>
          <p:cNvSpPr>
            <a:spLocks noGrp="1"/>
          </p:cNvSpPr>
          <p:nvPr>
            <p:ph type="body" sz="quarter" idx="11" hasCustomPrompt="1"/>
          </p:nvPr>
        </p:nvSpPr>
        <p:spPr>
          <a:xfrm>
            <a:off x="609601" y="699371"/>
            <a:ext cx="10032008" cy="443975"/>
          </a:xfrm>
          <a:prstGeom prst="rect">
            <a:avLst/>
          </a:prstGeom>
          <a:noFill/>
          <a:ln>
            <a:noFill/>
          </a:ln>
        </p:spPr>
        <p:txBody>
          <a:bodyPr wrap="none" tIns="182880" bIns="91440"/>
          <a:lstStyle>
            <a:lvl1pPr>
              <a:lnSpc>
                <a:spcPct val="60000"/>
              </a:lnSpc>
              <a:buNone/>
              <a:defRPr sz="2400" b="0">
                <a:solidFill>
                  <a:schemeClr val="accent5"/>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2697887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_White_Logo Top Lef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FF10BBA7-CC67-6D50-A2B1-A54A84A74F57}"/>
              </a:ext>
            </a:extLst>
          </p:cNvPr>
          <p:cNvSpPr>
            <a:spLocks noGrp="1"/>
          </p:cNvSpPr>
          <p:nvPr>
            <p:ph sz="quarter" idx="12"/>
          </p:nvPr>
        </p:nvSpPr>
        <p:spPr>
          <a:xfrm>
            <a:off x="609600" y="1389282"/>
            <a:ext cx="10972800" cy="5152866"/>
          </a:xfrm>
          <a:prstGeom prst="rect">
            <a:avLst/>
          </a:prstGeom>
        </p:spPr>
        <p:txBody>
          <a:bodyPr/>
          <a:lstStyle>
            <a:lvl1pPr>
              <a:defRPr sz="2200">
                <a:solidFill>
                  <a:srgbClr val="004071"/>
                </a:solidFill>
              </a:defRPr>
            </a:lvl1pPr>
            <a:lvl2pPr>
              <a:buFont typeface="Courier New" panose="02070309020205020404" pitchFamily="49" charset="0"/>
              <a:buChar char="o"/>
              <a:defRPr sz="2200">
                <a:solidFill>
                  <a:srgbClr val="004071"/>
                </a:solidFill>
              </a:defRPr>
            </a:lvl2pPr>
            <a:lvl3pPr>
              <a:buFont typeface="Wingdings" pitchFamily="2" charset="2"/>
              <a:buChar char="§"/>
              <a:defRPr sz="2200">
                <a:solidFill>
                  <a:srgbClr val="004071"/>
                </a:solidFill>
              </a:defRPr>
            </a:lvl3pPr>
          </a:lstStyle>
          <a:p>
            <a:pPr lvl="0"/>
            <a:r>
              <a:rPr lang="en-US"/>
              <a:t>Click to edit Master text styles</a:t>
            </a:r>
          </a:p>
          <a:p>
            <a:pPr lvl="1"/>
            <a:r>
              <a:rPr lang="en-US"/>
              <a:t>Second level</a:t>
            </a:r>
          </a:p>
          <a:p>
            <a:pPr lvl="2"/>
            <a:r>
              <a:rPr lang="en-US"/>
              <a:t>Third level</a:t>
            </a:r>
          </a:p>
        </p:txBody>
      </p:sp>
      <p:sp>
        <p:nvSpPr>
          <p:cNvPr id="3" name="Text Placeholder 15">
            <a:extLst>
              <a:ext uri="{FF2B5EF4-FFF2-40B4-BE49-F238E27FC236}">
                <a16:creationId xmlns:a16="http://schemas.microsoft.com/office/drawing/2014/main" id="{DE8B333C-67AF-43CB-DC6D-F954846B3051}"/>
              </a:ext>
            </a:extLst>
          </p:cNvPr>
          <p:cNvSpPr>
            <a:spLocks noGrp="1"/>
          </p:cNvSpPr>
          <p:nvPr>
            <p:ph type="body" sz="quarter" idx="10" hasCustomPrompt="1"/>
          </p:nvPr>
        </p:nvSpPr>
        <p:spPr>
          <a:xfrm>
            <a:off x="1550391" y="255396"/>
            <a:ext cx="10032009" cy="443975"/>
          </a:xfrm>
          <a:prstGeom prst="rect">
            <a:avLst/>
          </a:prstGeom>
          <a:noFill/>
          <a:ln>
            <a:noFill/>
          </a:ln>
        </p:spPr>
        <p:txBody>
          <a:bodyPr wrap="none" tIns="182880" bIns="91440"/>
          <a:lstStyle>
            <a:lvl1pPr>
              <a:lnSpc>
                <a:spcPct val="60000"/>
              </a:lnSpc>
              <a:buNone/>
              <a:defRPr sz="3600" b="1">
                <a:solidFill>
                  <a:srgbClr val="00407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Title Space</a:t>
            </a:r>
          </a:p>
        </p:txBody>
      </p:sp>
      <p:sp>
        <p:nvSpPr>
          <p:cNvPr id="5" name="Text Placeholder 15">
            <a:extLst>
              <a:ext uri="{FF2B5EF4-FFF2-40B4-BE49-F238E27FC236}">
                <a16:creationId xmlns:a16="http://schemas.microsoft.com/office/drawing/2014/main" id="{3A25342E-3C04-E65E-E8B4-9F3F83DDCDBA}"/>
              </a:ext>
            </a:extLst>
          </p:cNvPr>
          <p:cNvSpPr>
            <a:spLocks noGrp="1"/>
          </p:cNvSpPr>
          <p:nvPr>
            <p:ph type="body" sz="quarter" idx="11" hasCustomPrompt="1"/>
          </p:nvPr>
        </p:nvSpPr>
        <p:spPr>
          <a:xfrm>
            <a:off x="1550392" y="699371"/>
            <a:ext cx="10032008" cy="443975"/>
          </a:xfrm>
          <a:prstGeom prst="rect">
            <a:avLst/>
          </a:prstGeom>
          <a:noFill/>
          <a:ln>
            <a:noFill/>
          </a:ln>
        </p:spPr>
        <p:txBody>
          <a:bodyPr wrap="none" tIns="182880" bIns="91440"/>
          <a:lstStyle>
            <a:lvl1pPr>
              <a:lnSpc>
                <a:spcPct val="60000"/>
              </a:lnSpc>
              <a:buNone/>
              <a:defRPr sz="2400" b="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2068775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White_Logo Top Righ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0AE05DCA-FB2B-72A8-A8C6-E9801D6F9B30}"/>
              </a:ext>
            </a:extLst>
          </p:cNvPr>
          <p:cNvSpPr>
            <a:spLocks noGrp="1"/>
          </p:cNvSpPr>
          <p:nvPr>
            <p:ph sz="quarter" idx="12"/>
          </p:nvPr>
        </p:nvSpPr>
        <p:spPr>
          <a:xfrm>
            <a:off x="609600" y="1389282"/>
            <a:ext cx="10972800" cy="5152866"/>
          </a:xfrm>
          <a:prstGeom prst="rect">
            <a:avLst/>
          </a:prstGeom>
        </p:spPr>
        <p:txBody>
          <a:bodyPr/>
          <a:lstStyle>
            <a:lvl1pPr>
              <a:defRPr sz="2200">
                <a:solidFill>
                  <a:srgbClr val="004071"/>
                </a:solidFill>
              </a:defRPr>
            </a:lvl1pPr>
            <a:lvl2pPr>
              <a:buFont typeface="Courier New" panose="02070309020205020404" pitchFamily="49" charset="0"/>
              <a:buChar char="o"/>
              <a:defRPr sz="2200">
                <a:solidFill>
                  <a:srgbClr val="004071"/>
                </a:solidFill>
              </a:defRPr>
            </a:lvl2pPr>
            <a:lvl3pPr>
              <a:buFont typeface="Wingdings" pitchFamily="2" charset="2"/>
              <a:buChar char="§"/>
              <a:defRPr sz="2200">
                <a:solidFill>
                  <a:srgbClr val="004071"/>
                </a:solidFill>
              </a:defRPr>
            </a:lvl3pPr>
          </a:lstStyle>
          <a:p>
            <a:pPr lvl="0"/>
            <a:r>
              <a:rPr lang="en-US"/>
              <a:t>Click to edit Master text styles</a:t>
            </a:r>
          </a:p>
          <a:p>
            <a:pPr lvl="1"/>
            <a:r>
              <a:rPr lang="en-US"/>
              <a:t>Second level</a:t>
            </a:r>
          </a:p>
          <a:p>
            <a:pPr lvl="2"/>
            <a:r>
              <a:rPr lang="en-US"/>
              <a:t>Third level</a:t>
            </a:r>
          </a:p>
        </p:txBody>
      </p:sp>
      <p:sp>
        <p:nvSpPr>
          <p:cNvPr id="3" name="Text Placeholder 15">
            <a:extLst>
              <a:ext uri="{FF2B5EF4-FFF2-40B4-BE49-F238E27FC236}">
                <a16:creationId xmlns:a16="http://schemas.microsoft.com/office/drawing/2014/main" id="{A3268999-3921-145E-52E8-7DB2387E7377}"/>
              </a:ext>
            </a:extLst>
          </p:cNvPr>
          <p:cNvSpPr>
            <a:spLocks noGrp="1"/>
          </p:cNvSpPr>
          <p:nvPr>
            <p:ph type="body" sz="quarter" idx="10" hasCustomPrompt="1"/>
          </p:nvPr>
        </p:nvSpPr>
        <p:spPr>
          <a:xfrm>
            <a:off x="609600" y="255396"/>
            <a:ext cx="10032009" cy="443975"/>
          </a:xfrm>
          <a:prstGeom prst="rect">
            <a:avLst/>
          </a:prstGeom>
          <a:noFill/>
          <a:ln>
            <a:noFill/>
          </a:ln>
        </p:spPr>
        <p:txBody>
          <a:bodyPr wrap="none" tIns="182880" bIns="91440"/>
          <a:lstStyle>
            <a:lvl1pPr>
              <a:lnSpc>
                <a:spcPct val="60000"/>
              </a:lnSpc>
              <a:buNone/>
              <a:defRPr sz="3600" b="1">
                <a:solidFill>
                  <a:srgbClr val="00407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Title Space</a:t>
            </a:r>
          </a:p>
        </p:txBody>
      </p:sp>
      <p:sp>
        <p:nvSpPr>
          <p:cNvPr id="4" name="Text Placeholder 15">
            <a:extLst>
              <a:ext uri="{FF2B5EF4-FFF2-40B4-BE49-F238E27FC236}">
                <a16:creationId xmlns:a16="http://schemas.microsoft.com/office/drawing/2014/main" id="{BCA5503E-EF15-F0AE-3EF7-B4627CAD2998}"/>
              </a:ext>
            </a:extLst>
          </p:cNvPr>
          <p:cNvSpPr>
            <a:spLocks noGrp="1"/>
          </p:cNvSpPr>
          <p:nvPr>
            <p:ph type="body" sz="quarter" idx="11" hasCustomPrompt="1"/>
          </p:nvPr>
        </p:nvSpPr>
        <p:spPr>
          <a:xfrm>
            <a:off x="609601" y="699371"/>
            <a:ext cx="10032008" cy="443975"/>
          </a:xfrm>
          <a:prstGeom prst="rect">
            <a:avLst/>
          </a:prstGeom>
          <a:noFill/>
          <a:ln>
            <a:noFill/>
          </a:ln>
        </p:spPr>
        <p:txBody>
          <a:bodyPr wrap="none" tIns="182880" bIns="91440"/>
          <a:lstStyle>
            <a:lvl1pPr>
              <a:lnSpc>
                <a:spcPct val="60000"/>
              </a:lnSpc>
              <a:buNone/>
              <a:defRPr sz="2400" b="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2529422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Graphic Header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5">
            <a:extLst>
              <a:ext uri="{FF2B5EF4-FFF2-40B4-BE49-F238E27FC236}">
                <a16:creationId xmlns:a16="http://schemas.microsoft.com/office/drawing/2014/main" id="{E4C27686-3A6F-A1C6-4200-4094EF46BD09}"/>
              </a:ext>
            </a:extLst>
          </p:cNvPr>
          <p:cNvSpPr>
            <a:spLocks noGrp="1"/>
          </p:cNvSpPr>
          <p:nvPr>
            <p:ph type="body" sz="quarter" idx="10" hasCustomPrompt="1"/>
          </p:nvPr>
        </p:nvSpPr>
        <p:spPr>
          <a:xfrm>
            <a:off x="1651242" y="428959"/>
            <a:ext cx="9166575" cy="554575"/>
          </a:xfrm>
          <a:prstGeom prst="rect">
            <a:avLst/>
          </a:prstGeom>
          <a:noFill/>
          <a:ln>
            <a:noFill/>
          </a:ln>
        </p:spPr>
        <p:txBody>
          <a:bodyPr wrap="none" tIns="182880" bIns="91440"/>
          <a:lstStyle>
            <a:lvl1pPr>
              <a:lnSpc>
                <a:spcPct val="60000"/>
              </a:lnSpc>
              <a:buNone/>
              <a:defRPr sz="3600" b="1">
                <a:solidFill>
                  <a:srgbClr val="FFFEFE"/>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solidFill>
                  <a:schemeClr val="tx2">
                    <a:lumMod val="95000"/>
                  </a:schemeClr>
                </a:solidFill>
              </a:rPr>
              <a:t>Use This as a Title Space and here if needed</a:t>
            </a:r>
          </a:p>
        </p:txBody>
      </p:sp>
      <p:sp>
        <p:nvSpPr>
          <p:cNvPr id="3" name="Text Placeholder 19">
            <a:extLst>
              <a:ext uri="{FF2B5EF4-FFF2-40B4-BE49-F238E27FC236}">
                <a16:creationId xmlns:a16="http://schemas.microsoft.com/office/drawing/2014/main" id="{135AA8BF-1A7A-115F-B9CE-209647BA82C6}"/>
              </a:ext>
            </a:extLst>
          </p:cNvPr>
          <p:cNvSpPr>
            <a:spLocks noGrp="1"/>
          </p:cNvSpPr>
          <p:nvPr>
            <p:ph type="body" sz="quarter" idx="11" hasCustomPrompt="1"/>
          </p:nvPr>
        </p:nvSpPr>
        <p:spPr>
          <a:xfrm>
            <a:off x="1651242" y="1485175"/>
            <a:ext cx="7547002" cy="554575"/>
          </a:xfrm>
          <a:prstGeom prst="rect">
            <a:avLst/>
          </a:prstGeom>
        </p:spPr>
        <p:txBody>
          <a:bodyPr wrap="square" tIns="182880" bIns="91440">
            <a:spAutoFit/>
          </a:bodyPr>
          <a:lstStyle>
            <a:lvl1pPr>
              <a:lnSpc>
                <a:spcPts val="2000"/>
              </a:lnSpc>
              <a:buFontTx/>
              <a:buNone/>
              <a:defRPr sz="2400" i="1">
                <a:solidFill>
                  <a:schemeClr val="tx2"/>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US"/>
              <a:t>Secondary Content goes here if needed</a:t>
            </a:r>
          </a:p>
        </p:txBody>
      </p:sp>
      <p:sp>
        <p:nvSpPr>
          <p:cNvPr id="4" name="Content Placeholder 4">
            <a:extLst>
              <a:ext uri="{FF2B5EF4-FFF2-40B4-BE49-F238E27FC236}">
                <a16:creationId xmlns:a16="http://schemas.microsoft.com/office/drawing/2014/main" id="{8691EAB3-F38B-F4A5-DA60-F98B4B2D1025}"/>
              </a:ext>
            </a:extLst>
          </p:cNvPr>
          <p:cNvSpPr>
            <a:spLocks noGrp="1"/>
          </p:cNvSpPr>
          <p:nvPr>
            <p:ph sz="quarter" idx="12"/>
          </p:nvPr>
        </p:nvSpPr>
        <p:spPr>
          <a:xfrm>
            <a:off x="390771" y="2320006"/>
            <a:ext cx="11410457" cy="4222141"/>
          </a:xfrm>
          <a:prstGeom prst="rect">
            <a:avLst/>
          </a:prstGeom>
        </p:spPr>
        <p:txBody>
          <a:bodyPr/>
          <a:lstStyle>
            <a:lvl1pPr>
              <a:defRPr sz="2200">
                <a:solidFill>
                  <a:schemeClr val="accent1"/>
                </a:solidFill>
              </a:defRPr>
            </a:lvl1pPr>
            <a:lvl2pPr>
              <a:buFont typeface="Courier New" panose="02070309020205020404" pitchFamily="49" charset="0"/>
              <a:buChar char="o"/>
              <a:defRPr sz="2200">
                <a:solidFill>
                  <a:schemeClr val="accent1"/>
                </a:solidFill>
              </a:defRPr>
            </a:lvl2pPr>
            <a:lvl3pPr>
              <a:buFont typeface="Wingdings" pitchFamily="2" charset="2"/>
              <a:buChar char="§"/>
              <a:defRPr sz="2200">
                <a:solidFill>
                  <a:schemeClr val="accent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95088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_Graphic Header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5">
            <a:extLst>
              <a:ext uri="{FF2B5EF4-FFF2-40B4-BE49-F238E27FC236}">
                <a16:creationId xmlns:a16="http://schemas.microsoft.com/office/drawing/2014/main" id="{E4C27686-3A6F-A1C6-4200-4094EF46BD09}"/>
              </a:ext>
            </a:extLst>
          </p:cNvPr>
          <p:cNvSpPr>
            <a:spLocks noGrp="1"/>
          </p:cNvSpPr>
          <p:nvPr>
            <p:ph type="body" sz="quarter" idx="10" hasCustomPrompt="1"/>
          </p:nvPr>
        </p:nvSpPr>
        <p:spPr>
          <a:xfrm>
            <a:off x="1651242" y="428959"/>
            <a:ext cx="9166575" cy="554575"/>
          </a:xfrm>
          <a:prstGeom prst="rect">
            <a:avLst/>
          </a:prstGeom>
          <a:noFill/>
          <a:ln>
            <a:noFill/>
          </a:ln>
        </p:spPr>
        <p:txBody>
          <a:bodyPr wrap="none" tIns="182880" bIns="91440"/>
          <a:lstStyle>
            <a:lvl1pPr>
              <a:lnSpc>
                <a:spcPct val="60000"/>
              </a:lnSpc>
              <a:buNone/>
              <a:defRPr sz="3600" b="1">
                <a:solidFill>
                  <a:srgbClr val="FFFEFE"/>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a:solidFill>
                  <a:schemeClr val="tx2">
                    <a:lumMod val="95000"/>
                  </a:schemeClr>
                </a:solidFill>
              </a:rPr>
              <a:t>Use This as a Title Space and here if needed</a:t>
            </a:r>
          </a:p>
        </p:txBody>
      </p:sp>
      <p:sp>
        <p:nvSpPr>
          <p:cNvPr id="3" name="Text Placeholder 19">
            <a:extLst>
              <a:ext uri="{FF2B5EF4-FFF2-40B4-BE49-F238E27FC236}">
                <a16:creationId xmlns:a16="http://schemas.microsoft.com/office/drawing/2014/main" id="{135AA8BF-1A7A-115F-B9CE-209647BA82C6}"/>
              </a:ext>
            </a:extLst>
          </p:cNvPr>
          <p:cNvSpPr>
            <a:spLocks noGrp="1"/>
          </p:cNvSpPr>
          <p:nvPr>
            <p:ph type="body" sz="quarter" idx="11" hasCustomPrompt="1"/>
          </p:nvPr>
        </p:nvSpPr>
        <p:spPr>
          <a:xfrm>
            <a:off x="2844317" y="1485175"/>
            <a:ext cx="7547002" cy="554575"/>
          </a:xfrm>
          <a:prstGeom prst="rect">
            <a:avLst/>
          </a:prstGeom>
        </p:spPr>
        <p:txBody>
          <a:bodyPr wrap="square" tIns="182880" bIns="91440">
            <a:spAutoFit/>
          </a:bodyPr>
          <a:lstStyle>
            <a:lvl1pPr>
              <a:lnSpc>
                <a:spcPts val="2000"/>
              </a:lnSpc>
              <a:buFontTx/>
              <a:buNone/>
              <a:defRPr sz="2400" i="1">
                <a:solidFill>
                  <a:schemeClr val="tx2"/>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US"/>
              <a:t>Secondary Content goes here if needed</a:t>
            </a:r>
          </a:p>
        </p:txBody>
      </p:sp>
      <p:sp>
        <p:nvSpPr>
          <p:cNvPr id="4" name="Content Placeholder 4">
            <a:extLst>
              <a:ext uri="{FF2B5EF4-FFF2-40B4-BE49-F238E27FC236}">
                <a16:creationId xmlns:a16="http://schemas.microsoft.com/office/drawing/2014/main" id="{8691EAB3-F38B-F4A5-DA60-F98B4B2D1025}"/>
              </a:ext>
            </a:extLst>
          </p:cNvPr>
          <p:cNvSpPr>
            <a:spLocks noGrp="1"/>
          </p:cNvSpPr>
          <p:nvPr>
            <p:ph sz="quarter" idx="12"/>
          </p:nvPr>
        </p:nvSpPr>
        <p:spPr>
          <a:xfrm>
            <a:off x="390771" y="2320006"/>
            <a:ext cx="11410457" cy="4222141"/>
          </a:xfrm>
          <a:prstGeom prst="rect">
            <a:avLst/>
          </a:prstGeom>
        </p:spPr>
        <p:txBody>
          <a:bodyPr/>
          <a:lstStyle>
            <a:lvl1pPr>
              <a:defRPr sz="2200">
                <a:solidFill>
                  <a:schemeClr val="accent1"/>
                </a:solidFill>
              </a:defRPr>
            </a:lvl1pPr>
            <a:lvl2pPr>
              <a:buFont typeface="Courier New" panose="02070309020205020404" pitchFamily="49" charset="0"/>
              <a:buChar char="o"/>
              <a:defRPr sz="2200">
                <a:solidFill>
                  <a:schemeClr val="accent1"/>
                </a:solidFill>
              </a:defRPr>
            </a:lvl2pPr>
            <a:lvl3pPr>
              <a:buFont typeface="Wingdings" pitchFamily="2" charset="2"/>
              <a:buChar char="§"/>
              <a:defRPr sz="2200">
                <a:solidFill>
                  <a:schemeClr val="accent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077686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_Graphic Footer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8512FFD6-EC17-96F8-E2AF-4EFDF658A3E2}"/>
              </a:ext>
            </a:extLst>
          </p:cNvPr>
          <p:cNvSpPr>
            <a:spLocks noGrp="1"/>
          </p:cNvSpPr>
          <p:nvPr>
            <p:ph sz="quarter" idx="12"/>
          </p:nvPr>
        </p:nvSpPr>
        <p:spPr>
          <a:xfrm>
            <a:off x="609600" y="1389282"/>
            <a:ext cx="10972800" cy="5152866"/>
          </a:xfrm>
          <a:prstGeom prst="rect">
            <a:avLst/>
          </a:prstGeom>
        </p:spPr>
        <p:txBody>
          <a:bodyPr/>
          <a:lstStyle>
            <a:lvl1pPr>
              <a:defRPr sz="2200">
                <a:solidFill>
                  <a:srgbClr val="004071"/>
                </a:solidFill>
              </a:defRPr>
            </a:lvl1pPr>
            <a:lvl2pPr>
              <a:buFont typeface="Courier New" panose="02070309020205020404" pitchFamily="49" charset="0"/>
              <a:buChar char="o"/>
              <a:defRPr sz="2200">
                <a:solidFill>
                  <a:srgbClr val="004071"/>
                </a:solidFill>
              </a:defRPr>
            </a:lvl2pPr>
            <a:lvl3pPr>
              <a:buFont typeface="Wingdings" pitchFamily="2" charset="2"/>
              <a:buChar char="§"/>
              <a:defRPr sz="2200">
                <a:solidFill>
                  <a:srgbClr val="004071"/>
                </a:solidFill>
              </a:defRPr>
            </a:lvl3pPr>
          </a:lstStyle>
          <a:p>
            <a:pPr lvl="0"/>
            <a:r>
              <a:rPr lang="en-US"/>
              <a:t>Click to edit Master text styles</a:t>
            </a:r>
          </a:p>
          <a:p>
            <a:pPr lvl="1"/>
            <a:r>
              <a:rPr lang="en-US"/>
              <a:t>Second level</a:t>
            </a:r>
          </a:p>
          <a:p>
            <a:pPr lvl="2"/>
            <a:r>
              <a:rPr lang="en-US"/>
              <a:t>Third level</a:t>
            </a:r>
          </a:p>
        </p:txBody>
      </p:sp>
      <p:sp>
        <p:nvSpPr>
          <p:cNvPr id="3" name="Text Placeholder 15">
            <a:extLst>
              <a:ext uri="{FF2B5EF4-FFF2-40B4-BE49-F238E27FC236}">
                <a16:creationId xmlns:a16="http://schemas.microsoft.com/office/drawing/2014/main" id="{D2DE8864-73E9-A463-202B-C58818D4D327}"/>
              </a:ext>
            </a:extLst>
          </p:cNvPr>
          <p:cNvSpPr>
            <a:spLocks noGrp="1"/>
          </p:cNvSpPr>
          <p:nvPr>
            <p:ph type="body" sz="quarter" idx="10" hasCustomPrompt="1"/>
          </p:nvPr>
        </p:nvSpPr>
        <p:spPr>
          <a:xfrm>
            <a:off x="1550391" y="255396"/>
            <a:ext cx="10032009" cy="443975"/>
          </a:xfrm>
          <a:prstGeom prst="rect">
            <a:avLst/>
          </a:prstGeom>
          <a:noFill/>
          <a:ln>
            <a:noFill/>
          </a:ln>
        </p:spPr>
        <p:txBody>
          <a:bodyPr wrap="none" tIns="182880" bIns="91440"/>
          <a:lstStyle>
            <a:lvl1pPr>
              <a:lnSpc>
                <a:spcPct val="60000"/>
              </a:lnSpc>
              <a:buNone/>
              <a:defRPr sz="3600" b="1">
                <a:solidFill>
                  <a:srgbClr val="00407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Title Space</a:t>
            </a:r>
          </a:p>
        </p:txBody>
      </p:sp>
      <p:sp>
        <p:nvSpPr>
          <p:cNvPr id="4" name="Text Placeholder 15">
            <a:extLst>
              <a:ext uri="{FF2B5EF4-FFF2-40B4-BE49-F238E27FC236}">
                <a16:creationId xmlns:a16="http://schemas.microsoft.com/office/drawing/2014/main" id="{3C1BC816-985E-329D-352D-ED6450E8B690}"/>
              </a:ext>
            </a:extLst>
          </p:cNvPr>
          <p:cNvSpPr>
            <a:spLocks noGrp="1"/>
          </p:cNvSpPr>
          <p:nvPr>
            <p:ph type="body" sz="quarter" idx="11" hasCustomPrompt="1"/>
          </p:nvPr>
        </p:nvSpPr>
        <p:spPr>
          <a:xfrm>
            <a:off x="1550392" y="699371"/>
            <a:ext cx="10032008" cy="443975"/>
          </a:xfrm>
          <a:prstGeom prst="rect">
            <a:avLst/>
          </a:prstGeom>
          <a:noFill/>
          <a:ln>
            <a:noFill/>
          </a:ln>
        </p:spPr>
        <p:txBody>
          <a:bodyPr wrap="none" tIns="182880" bIns="91440"/>
          <a:lstStyle>
            <a:lvl1pPr>
              <a:lnSpc>
                <a:spcPct val="60000"/>
              </a:lnSpc>
              <a:buNone/>
              <a:defRPr sz="2400" b="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19855664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_Graphic Footer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7B70D25F-D534-2E23-A01E-380932746DD3}"/>
              </a:ext>
            </a:extLst>
          </p:cNvPr>
          <p:cNvSpPr>
            <a:spLocks noGrp="1"/>
          </p:cNvSpPr>
          <p:nvPr>
            <p:ph sz="quarter" idx="12"/>
          </p:nvPr>
        </p:nvSpPr>
        <p:spPr>
          <a:xfrm>
            <a:off x="609600" y="1389282"/>
            <a:ext cx="10972800" cy="5152866"/>
          </a:xfrm>
          <a:prstGeom prst="rect">
            <a:avLst/>
          </a:prstGeom>
        </p:spPr>
        <p:txBody>
          <a:bodyPr/>
          <a:lstStyle>
            <a:lvl1pPr>
              <a:defRPr sz="2200">
                <a:solidFill>
                  <a:srgbClr val="004071"/>
                </a:solidFill>
              </a:defRPr>
            </a:lvl1pPr>
            <a:lvl2pPr>
              <a:buFont typeface="Courier New" panose="02070309020205020404" pitchFamily="49" charset="0"/>
              <a:buChar char="o"/>
              <a:defRPr sz="2200">
                <a:solidFill>
                  <a:srgbClr val="004071"/>
                </a:solidFill>
              </a:defRPr>
            </a:lvl2pPr>
            <a:lvl3pPr>
              <a:buFont typeface="Wingdings" pitchFamily="2" charset="2"/>
              <a:buChar char="§"/>
              <a:defRPr sz="2200">
                <a:solidFill>
                  <a:srgbClr val="004071"/>
                </a:solidFill>
              </a:defRPr>
            </a:lvl3pPr>
          </a:lstStyle>
          <a:p>
            <a:pPr lvl="0"/>
            <a:r>
              <a:rPr lang="en-US"/>
              <a:t>Click to edit Master text styles</a:t>
            </a:r>
          </a:p>
          <a:p>
            <a:pPr lvl="1"/>
            <a:r>
              <a:rPr lang="en-US"/>
              <a:t>Second level</a:t>
            </a:r>
          </a:p>
          <a:p>
            <a:pPr lvl="2"/>
            <a:r>
              <a:rPr lang="en-US"/>
              <a:t>Third level</a:t>
            </a:r>
          </a:p>
        </p:txBody>
      </p:sp>
      <p:sp>
        <p:nvSpPr>
          <p:cNvPr id="3" name="Text Placeholder 15">
            <a:extLst>
              <a:ext uri="{FF2B5EF4-FFF2-40B4-BE49-F238E27FC236}">
                <a16:creationId xmlns:a16="http://schemas.microsoft.com/office/drawing/2014/main" id="{8619CB96-43DC-C53C-7812-1EA6152FE8A3}"/>
              </a:ext>
            </a:extLst>
          </p:cNvPr>
          <p:cNvSpPr>
            <a:spLocks noGrp="1"/>
          </p:cNvSpPr>
          <p:nvPr>
            <p:ph type="body" sz="quarter" idx="10" hasCustomPrompt="1"/>
          </p:nvPr>
        </p:nvSpPr>
        <p:spPr>
          <a:xfrm>
            <a:off x="609600" y="255396"/>
            <a:ext cx="10032009" cy="443975"/>
          </a:xfrm>
          <a:prstGeom prst="rect">
            <a:avLst/>
          </a:prstGeom>
          <a:noFill/>
          <a:ln>
            <a:noFill/>
          </a:ln>
        </p:spPr>
        <p:txBody>
          <a:bodyPr wrap="none" tIns="182880" bIns="91440"/>
          <a:lstStyle>
            <a:lvl1pPr>
              <a:lnSpc>
                <a:spcPct val="60000"/>
              </a:lnSpc>
              <a:buNone/>
              <a:defRPr sz="3600" b="1">
                <a:solidFill>
                  <a:srgbClr val="00407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Title Space</a:t>
            </a:r>
          </a:p>
        </p:txBody>
      </p:sp>
      <p:sp>
        <p:nvSpPr>
          <p:cNvPr id="4" name="Text Placeholder 15">
            <a:extLst>
              <a:ext uri="{FF2B5EF4-FFF2-40B4-BE49-F238E27FC236}">
                <a16:creationId xmlns:a16="http://schemas.microsoft.com/office/drawing/2014/main" id="{701DC8BD-5AAF-CC88-892C-FC47E7B96656}"/>
              </a:ext>
            </a:extLst>
          </p:cNvPr>
          <p:cNvSpPr>
            <a:spLocks noGrp="1"/>
          </p:cNvSpPr>
          <p:nvPr>
            <p:ph type="body" sz="quarter" idx="11" hasCustomPrompt="1"/>
          </p:nvPr>
        </p:nvSpPr>
        <p:spPr>
          <a:xfrm>
            <a:off x="609601" y="699371"/>
            <a:ext cx="10032008" cy="443975"/>
          </a:xfrm>
          <a:prstGeom prst="rect">
            <a:avLst/>
          </a:prstGeom>
          <a:noFill/>
          <a:ln>
            <a:noFill/>
          </a:ln>
        </p:spPr>
        <p:txBody>
          <a:bodyPr wrap="none" tIns="182880" bIns="91440"/>
          <a:lstStyle>
            <a:lvl1pPr>
              <a:lnSpc>
                <a:spcPct val="60000"/>
              </a:lnSpc>
              <a:buNone/>
              <a:defRPr sz="2400" b="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414693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04932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_Graphic Footer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41FCAC9F-38E3-8340-A9A6-ED29291A596B}"/>
              </a:ext>
            </a:extLst>
          </p:cNvPr>
          <p:cNvSpPr>
            <a:spLocks noGrp="1"/>
          </p:cNvSpPr>
          <p:nvPr>
            <p:ph sz="quarter" idx="12"/>
          </p:nvPr>
        </p:nvSpPr>
        <p:spPr>
          <a:xfrm>
            <a:off x="609600" y="1389282"/>
            <a:ext cx="10972800" cy="5152866"/>
          </a:xfrm>
          <a:prstGeom prst="rect">
            <a:avLst/>
          </a:prstGeom>
        </p:spPr>
        <p:txBody>
          <a:bodyPr/>
          <a:lstStyle>
            <a:lvl1pPr>
              <a:defRPr sz="2200">
                <a:solidFill>
                  <a:srgbClr val="004071"/>
                </a:solidFill>
              </a:defRPr>
            </a:lvl1pPr>
            <a:lvl2pPr>
              <a:buFont typeface="Courier New" panose="02070309020205020404" pitchFamily="49" charset="0"/>
              <a:buChar char="o"/>
              <a:defRPr sz="2200">
                <a:solidFill>
                  <a:srgbClr val="004071"/>
                </a:solidFill>
              </a:defRPr>
            </a:lvl2pPr>
            <a:lvl3pPr>
              <a:buFont typeface="Wingdings" pitchFamily="2" charset="2"/>
              <a:buChar char="§"/>
              <a:defRPr sz="2200">
                <a:solidFill>
                  <a:srgbClr val="004071"/>
                </a:solidFill>
              </a:defRPr>
            </a:lvl3pPr>
          </a:lstStyle>
          <a:p>
            <a:pPr lvl="0"/>
            <a:r>
              <a:rPr lang="en-US"/>
              <a:t>Click to edit Master text styles</a:t>
            </a:r>
          </a:p>
          <a:p>
            <a:pPr lvl="1"/>
            <a:r>
              <a:rPr lang="en-US"/>
              <a:t>Second level</a:t>
            </a:r>
          </a:p>
          <a:p>
            <a:pPr lvl="2"/>
            <a:r>
              <a:rPr lang="en-US"/>
              <a:t>Third level</a:t>
            </a:r>
          </a:p>
        </p:txBody>
      </p:sp>
      <p:sp>
        <p:nvSpPr>
          <p:cNvPr id="4" name="Text Placeholder 15">
            <a:extLst>
              <a:ext uri="{FF2B5EF4-FFF2-40B4-BE49-F238E27FC236}">
                <a16:creationId xmlns:a16="http://schemas.microsoft.com/office/drawing/2014/main" id="{05313E64-28E5-CE09-0722-3AAA29963805}"/>
              </a:ext>
            </a:extLst>
          </p:cNvPr>
          <p:cNvSpPr>
            <a:spLocks noGrp="1"/>
          </p:cNvSpPr>
          <p:nvPr>
            <p:ph type="body" sz="quarter" idx="10" hasCustomPrompt="1"/>
          </p:nvPr>
        </p:nvSpPr>
        <p:spPr>
          <a:xfrm>
            <a:off x="1550391" y="255396"/>
            <a:ext cx="10032009" cy="443975"/>
          </a:xfrm>
          <a:prstGeom prst="rect">
            <a:avLst/>
          </a:prstGeom>
          <a:noFill/>
          <a:ln>
            <a:noFill/>
          </a:ln>
        </p:spPr>
        <p:txBody>
          <a:bodyPr wrap="none" tIns="182880" bIns="91440"/>
          <a:lstStyle>
            <a:lvl1pPr>
              <a:lnSpc>
                <a:spcPct val="60000"/>
              </a:lnSpc>
              <a:buNone/>
              <a:defRPr sz="3600" b="1">
                <a:solidFill>
                  <a:srgbClr val="00407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Title Space</a:t>
            </a:r>
          </a:p>
        </p:txBody>
      </p:sp>
      <p:sp>
        <p:nvSpPr>
          <p:cNvPr id="5" name="Text Placeholder 15">
            <a:extLst>
              <a:ext uri="{FF2B5EF4-FFF2-40B4-BE49-F238E27FC236}">
                <a16:creationId xmlns:a16="http://schemas.microsoft.com/office/drawing/2014/main" id="{2F365F06-D3DA-0FE5-26A5-2DBD5571F97F}"/>
              </a:ext>
            </a:extLst>
          </p:cNvPr>
          <p:cNvSpPr>
            <a:spLocks noGrp="1"/>
          </p:cNvSpPr>
          <p:nvPr>
            <p:ph type="body" sz="quarter" idx="11" hasCustomPrompt="1"/>
          </p:nvPr>
        </p:nvSpPr>
        <p:spPr>
          <a:xfrm>
            <a:off x="1550392" y="699371"/>
            <a:ext cx="10032008" cy="443975"/>
          </a:xfrm>
          <a:prstGeom prst="rect">
            <a:avLst/>
          </a:prstGeom>
          <a:noFill/>
          <a:ln>
            <a:noFill/>
          </a:ln>
        </p:spPr>
        <p:txBody>
          <a:bodyPr wrap="none" tIns="182880" bIns="91440"/>
          <a:lstStyle>
            <a:lvl1pPr>
              <a:lnSpc>
                <a:spcPct val="60000"/>
              </a:lnSpc>
              <a:buNone/>
              <a:defRPr sz="2400" b="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18402310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_Graphic Footer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114AF87E-8EF4-DEBE-1AFC-F062570F7F66}"/>
              </a:ext>
            </a:extLst>
          </p:cNvPr>
          <p:cNvSpPr>
            <a:spLocks noGrp="1"/>
          </p:cNvSpPr>
          <p:nvPr>
            <p:ph sz="quarter" idx="12"/>
          </p:nvPr>
        </p:nvSpPr>
        <p:spPr>
          <a:xfrm>
            <a:off x="609600" y="1389282"/>
            <a:ext cx="10972800" cy="5152866"/>
          </a:xfrm>
          <a:prstGeom prst="rect">
            <a:avLst/>
          </a:prstGeom>
        </p:spPr>
        <p:txBody>
          <a:bodyPr/>
          <a:lstStyle>
            <a:lvl1pPr>
              <a:defRPr sz="2200">
                <a:solidFill>
                  <a:srgbClr val="004071"/>
                </a:solidFill>
              </a:defRPr>
            </a:lvl1pPr>
            <a:lvl2pPr>
              <a:buFont typeface="Courier New" panose="02070309020205020404" pitchFamily="49" charset="0"/>
              <a:buChar char="o"/>
              <a:defRPr sz="2200">
                <a:solidFill>
                  <a:srgbClr val="004071"/>
                </a:solidFill>
              </a:defRPr>
            </a:lvl2pPr>
            <a:lvl3pPr>
              <a:buFont typeface="Wingdings" pitchFamily="2" charset="2"/>
              <a:buChar char="§"/>
              <a:defRPr sz="2200">
                <a:solidFill>
                  <a:srgbClr val="004071"/>
                </a:solidFill>
              </a:defRPr>
            </a:lvl3pPr>
          </a:lstStyle>
          <a:p>
            <a:pPr lvl="0"/>
            <a:r>
              <a:rPr lang="en-US"/>
              <a:t>Click to edit Master text styles</a:t>
            </a:r>
          </a:p>
          <a:p>
            <a:pPr lvl="1"/>
            <a:r>
              <a:rPr lang="en-US"/>
              <a:t>Second level</a:t>
            </a:r>
          </a:p>
          <a:p>
            <a:pPr lvl="2"/>
            <a:r>
              <a:rPr lang="en-US"/>
              <a:t>Third level</a:t>
            </a:r>
          </a:p>
        </p:txBody>
      </p:sp>
      <p:sp>
        <p:nvSpPr>
          <p:cNvPr id="3" name="Text Placeholder 15">
            <a:extLst>
              <a:ext uri="{FF2B5EF4-FFF2-40B4-BE49-F238E27FC236}">
                <a16:creationId xmlns:a16="http://schemas.microsoft.com/office/drawing/2014/main" id="{886AF386-8C03-287C-503C-105545D7AE74}"/>
              </a:ext>
            </a:extLst>
          </p:cNvPr>
          <p:cNvSpPr>
            <a:spLocks noGrp="1"/>
          </p:cNvSpPr>
          <p:nvPr>
            <p:ph type="body" sz="quarter" idx="10" hasCustomPrompt="1"/>
          </p:nvPr>
        </p:nvSpPr>
        <p:spPr>
          <a:xfrm>
            <a:off x="609600" y="255396"/>
            <a:ext cx="10032009" cy="443975"/>
          </a:xfrm>
          <a:prstGeom prst="rect">
            <a:avLst/>
          </a:prstGeom>
          <a:noFill/>
          <a:ln>
            <a:noFill/>
          </a:ln>
        </p:spPr>
        <p:txBody>
          <a:bodyPr wrap="none" tIns="182880" bIns="91440"/>
          <a:lstStyle>
            <a:lvl1pPr>
              <a:lnSpc>
                <a:spcPct val="60000"/>
              </a:lnSpc>
              <a:buNone/>
              <a:defRPr sz="3600" b="1">
                <a:solidFill>
                  <a:srgbClr val="00407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Use This As A Title Space</a:t>
            </a:r>
          </a:p>
        </p:txBody>
      </p:sp>
      <p:sp>
        <p:nvSpPr>
          <p:cNvPr id="4" name="Text Placeholder 15">
            <a:extLst>
              <a:ext uri="{FF2B5EF4-FFF2-40B4-BE49-F238E27FC236}">
                <a16:creationId xmlns:a16="http://schemas.microsoft.com/office/drawing/2014/main" id="{0D8CB4B4-EFC8-5443-9AA7-288DC3F2B237}"/>
              </a:ext>
            </a:extLst>
          </p:cNvPr>
          <p:cNvSpPr>
            <a:spLocks noGrp="1"/>
          </p:cNvSpPr>
          <p:nvPr>
            <p:ph type="body" sz="quarter" idx="11" hasCustomPrompt="1"/>
          </p:nvPr>
        </p:nvSpPr>
        <p:spPr>
          <a:xfrm>
            <a:off x="609601" y="699371"/>
            <a:ext cx="10032008" cy="443975"/>
          </a:xfrm>
          <a:prstGeom prst="rect">
            <a:avLst/>
          </a:prstGeom>
          <a:noFill/>
          <a:ln>
            <a:noFill/>
          </a:ln>
        </p:spPr>
        <p:txBody>
          <a:bodyPr wrap="none" tIns="182880" bIns="91440"/>
          <a:lstStyle>
            <a:lvl1pPr>
              <a:lnSpc>
                <a:spcPct val="60000"/>
              </a:lnSpc>
              <a:buNone/>
              <a:defRPr sz="2400" b="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1891053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645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58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24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620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45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6.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7.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descr="This provides the agerenda for the Pre-Application Workshop. " title="Agenda Slide">
            <a:extLst>
              <a:ext uri="{FF2B5EF4-FFF2-40B4-BE49-F238E27FC236}">
                <a16:creationId xmlns:a16="http://schemas.microsoft.com/office/drawing/2014/main" id="{9E744614-DDAC-3544-BC23-283A46340461}"/>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90311"/>
            <a:ext cx="12192000" cy="6858000"/>
          </a:xfrm>
          <a:prstGeom prst="rect">
            <a:avLst/>
          </a:prstGeom>
        </p:spPr>
      </p:pic>
    </p:spTree>
    <p:extLst>
      <p:ext uri="{BB962C8B-B14F-4D97-AF65-F5344CB8AC3E}">
        <p14:creationId xmlns:p14="http://schemas.microsoft.com/office/powerpoint/2010/main" val="3026254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2621566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33" r:id="rId5"/>
  </p:sldLayoutIdLst>
  <p:hf hdr="0" ftr="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1351663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ftr="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34095539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ftr="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a:p>
        </p:txBody>
      </p:sp>
    </p:spTree>
    <p:extLst>
      <p:ext uri="{BB962C8B-B14F-4D97-AF65-F5344CB8AC3E}">
        <p14:creationId xmlns:p14="http://schemas.microsoft.com/office/powerpoint/2010/main" val="19446825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hf hdr="0" ftr="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487266"/>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102357"/>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4.xml"/><Relationship Id="rId5" Type="http://schemas.openxmlformats.org/officeDocument/2006/relationships/image" Target="../media/image39.sv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ergy.ca.gov/funding-opportunities/funding-resources" TargetMode="External"/><Relationship Id="rId2" Type="http://schemas.openxmlformats.org/officeDocument/2006/relationships/notesSlide" Target="../notesSlides/notesSlide12.xml"/><Relationship Id="rId1" Type="http://schemas.openxmlformats.org/officeDocument/2006/relationships/slideLayout" Target="../slideLayouts/slideLayout34.xml"/><Relationship Id="rId4" Type="http://schemas.openxmlformats.org/officeDocument/2006/relationships/hyperlink" Target="http://www.sos.ca.gov/"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hyperlink" Target="https://www.energy.ca.gov/media/7893" TargetMode="External"/><Relationship Id="rId2" Type="http://schemas.openxmlformats.org/officeDocument/2006/relationships/notesSlide" Target="../notesSlides/notesSlide17.xml"/><Relationship Id="rId1" Type="http://schemas.openxmlformats.org/officeDocument/2006/relationships/slideLayout" Target="../slideLayouts/slideLayout34.xml"/><Relationship Id="rId5" Type="http://schemas.openxmlformats.org/officeDocument/2006/relationships/image" Target="../media/image40.png"/><Relationship Id="rId4" Type="http://schemas.openxmlformats.org/officeDocument/2006/relationships/hyperlink" Target="https://ecams.energy.ca.gov/"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energy.ca.gov/media/7956" TargetMode="External"/><Relationship Id="rId2" Type="http://schemas.openxmlformats.org/officeDocument/2006/relationships/notesSlide" Target="../notesSlides/notesSlide18.xml"/><Relationship Id="rId1" Type="http://schemas.openxmlformats.org/officeDocument/2006/relationships/slideLayout" Target="../slideLayouts/slideLayout38.xml"/><Relationship Id="rId6" Type="http://schemas.openxmlformats.org/officeDocument/2006/relationships/hyperlink" Target="mailto:ECAMS.SalesforceSupport@Energy.ca.gov" TargetMode="External"/><Relationship Id="rId5" Type="http://schemas.openxmlformats.org/officeDocument/2006/relationships/image" Target="../media/image41.png"/><Relationship Id="rId4" Type="http://schemas.openxmlformats.org/officeDocument/2006/relationships/hyperlink" Target="https://www.energy.ca.gov/funding-opportunities/funding-resourc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energy.ca.gov/solicitations/2026-03/gfo-25-306-solar-pv-located-non-traditional-terrain-splint" TargetMode="Externa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3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hyperlink" Target="https://oehha.ca.gov/calenviroscreen/report/calenviroscreen-30" TargetMode="External"/><Relationship Id="rId2" Type="http://schemas.openxmlformats.org/officeDocument/2006/relationships/notesSlide" Target="../notesSlides/notesSlide26.xml"/><Relationship Id="rId1" Type="http://schemas.openxmlformats.org/officeDocument/2006/relationships/slideLayout" Target="../slideLayouts/slideLayout36.xml"/><Relationship Id="rId4" Type="http://schemas.openxmlformats.org/officeDocument/2006/relationships/hyperlink" Target="http://www.hcd.ca.gov/grants-funding/income-limits/index.shtml" TargetMode="Externa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3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4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hyperlink" Target="https://www.empowerinnovation.net/en/custom/funding/view/52230"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6.xml"/><Relationship Id="rId1" Type="http://schemas.openxmlformats.org/officeDocument/2006/relationships/video" Target="https://player.vimeo.com/video/1118778010?app_id=122963" TargetMode="Externa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hyperlink" Target="https://www.energy.ca.gov/publications/2021/electric-program-investment-charge-proposed-2021-2025-investment-plan-epic-4" TargetMode="External"/><Relationship Id="rId2" Type="http://schemas.openxmlformats.org/officeDocument/2006/relationships/image" Target="../media/image29.jpe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393201-E635-101E-D6A7-E0A393A767A8}"/>
              </a:ext>
            </a:extLst>
          </p:cNvPr>
          <p:cNvSpPr>
            <a:spLocks noGrp="1"/>
          </p:cNvSpPr>
          <p:nvPr>
            <p:ph type="title" idx="4294967295"/>
          </p:nvPr>
        </p:nvSpPr>
        <p:spPr>
          <a:xfrm>
            <a:off x="1828571" y="4503384"/>
            <a:ext cx="9534170" cy="447256"/>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mj-lt"/>
                <a:ea typeface="+mn-ea"/>
                <a:cs typeface="+mn-cs"/>
              </a:rPr>
              <a:t>GFO-25-306 Pre-Application Workshop</a:t>
            </a:r>
          </a:p>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mj-lt"/>
                <a:ea typeface="+mn-ea"/>
                <a:cs typeface="+mn-cs"/>
              </a:rPr>
              <a:t>Solar PV Located in Non-traditional Terrain (SPLINT)</a:t>
            </a:r>
          </a:p>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chemeClr val="bg1"/>
              </a:solidFill>
              <a:effectLst/>
              <a:uLnTx/>
              <a:uFillTx/>
              <a:latin typeface="+mj-lt"/>
              <a:ea typeface="+mn-ea"/>
              <a:cs typeface="+mn-cs"/>
            </a:endParaRPr>
          </a:p>
        </p:txBody>
      </p:sp>
      <p:sp>
        <p:nvSpPr>
          <p:cNvPr id="3" name="Text Placeholder 2">
            <a:extLst>
              <a:ext uri="{FF2B5EF4-FFF2-40B4-BE49-F238E27FC236}">
                <a16:creationId xmlns:a16="http://schemas.microsoft.com/office/drawing/2014/main" id="{D7B37819-3602-47DB-F227-0EF6BE1D8CD1}"/>
              </a:ext>
            </a:extLst>
          </p:cNvPr>
          <p:cNvSpPr>
            <a:spLocks noGrp="1"/>
          </p:cNvSpPr>
          <p:nvPr>
            <p:ph type="body" sz="quarter" idx="12"/>
          </p:nvPr>
        </p:nvSpPr>
        <p:spPr>
          <a:xfrm>
            <a:off x="1828571" y="5410997"/>
            <a:ext cx="9534170" cy="1350858"/>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a:ln>
                  <a:noFill/>
                </a:ln>
                <a:solidFill>
                  <a:srgbClr val="0F6FC6">
                    <a:lumMod val="50000"/>
                  </a:srgbClr>
                </a:solidFill>
                <a:effectLst/>
                <a:uLnTx/>
                <a:uFillTx/>
                <a:latin typeface="Arial" panose="020B0604020202020204"/>
                <a:ea typeface="+mn-ea"/>
                <a:cs typeface="+mn-cs"/>
              </a:rPr>
              <a:t>Energy Research and Development Division</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a:ln>
                  <a:noFill/>
                </a:ln>
                <a:solidFill>
                  <a:srgbClr val="0F6FC6">
                    <a:lumMod val="50000"/>
                  </a:srgbClr>
                </a:solidFill>
                <a:effectLst/>
                <a:uLnTx/>
                <a:uFillTx/>
                <a:latin typeface="Arial" panose="020B0604020202020204"/>
                <a:ea typeface="+mn-ea"/>
                <a:cs typeface="+mn-cs"/>
              </a:rPr>
              <a:t>Presenter: </a:t>
            </a:r>
            <a:r>
              <a:rPr lang="en-US" sz="1800">
                <a:solidFill>
                  <a:srgbClr val="0F6FC6">
                    <a:lumMod val="50000"/>
                  </a:srgbClr>
                </a:solidFill>
                <a:latin typeface="Arial" panose="020B0604020202020204"/>
              </a:rPr>
              <a:t>Nathan Lubega</a:t>
            </a:r>
            <a:r>
              <a:rPr kumimoji="0" lang="en-US" sz="1800" b="0" i="0" u="none" strike="noStrike" kern="1200" cap="none" spc="0" normalizeH="0" baseline="0" noProof="0">
                <a:ln>
                  <a:noFill/>
                </a:ln>
                <a:solidFill>
                  <a:srgbClr val="0F6FC6">
                    <a:lumMod val="50000"/>
                  </a:srgbClr>
                </a:solidFill>
                <a:effectLst/>
                <a:uLnTx/>
                <a:uFillTx/>
                <a:latin typeface="Arial" panose="020B0604020202020204"/>
                <a:ea typeface="+mn-ea"/>
                <a:cs typeface="+mn-cs"/>
              </a:rPr>
              <a:t>, Renewable Generation Specialist</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a:ln>
                  <a:noFill/>
                </a:ln>
                <a:solidFill>
                  <a:srgbClr val="0F6FC6">
                    <a:lumMod val="50000"/>
                  </a:srgbClr>
                </a:solidFill>
                <a:effectLst/>
                <a:uLnTx/>
                <a:uFillTx/>
                <a:latin typeface="Arial" panose="020B0604020202020204"/>
                <a:ea typeface="+mn-ea"/>
                <a:cs typeface="+mn-cs"/>
              </a:rPr>
              <a:t>Date: April 9, 2026</a:t>
            </a:r>
          </a:p>
          <a:p>
            <a:endParaRPr lang="en-US"/>
          </a:p>
        </p:txBody>
      </p:sp>
    </p:spTree>
    <p:extLst>
      <p:ext uri="{BB962C8B-B14F-4D97-AF65-F5344CB8AC3E}">
        <p14:creationId xmlns:p14="http://schemas.microsoft.com/office/powerpoint/2010/main" val="300955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581B6-CAA7-0839-93DA-8AEE9183D76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DDF09BD-968D-392D-8A30-B71D59FB3BA6}"/>
              </a:ext>
            </a:extLst>
          </p:cNvPr>
          <p:cNvSpPr>
            <a:spLocks noGrp="1"/>
          </p:cNvSpPr>
          <p:nvPr>
            <p:ph type="title" idx="4294967295"/>
          </p:nvPr>
        </p:nvSpPr>
        <p:spPr>
          <a:xfrm>
            <a:off x="1550391" y="255396"/>
            <a:ext cx="10032009" cy="690902"/>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rmAutofit fontScale="90000"/>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004071"/>
                </a:solidFill>
                <a:effectLst/>
                <a:uLnTx/>
                <a:uFillTx/>
                <a:latin typeface="+mj-lt"/>
                <a:ea typeface="+mn-ea"/>
                <a:cs typeface="+mn-cs"/>
              </a:rPr>
              <a:t>Policy Drivers</a:t>
            </a:r>
          </a:p>
        </p:txBody>
      </p:sp>
      <p:graphicFrame>
        <p:nvGraphicFramePr>
          <p:cNvPr id="8" name="Content Placeholder 5" descr="table of policies">
            <a:extLst>
              <a:ext uri="{FF2B5EF4-FFF2-40B4-BE49-F238E27FC236}">
                <a16:creationId xmlns:a16="http://schemas.microsoft.com/office/drawing/2014/main" id="{0EB9A042-6238-D5CD-D2C4-7AC16A1295F5}"/>
              </a:ext>
            </a:extLst>
          </p:cNvPr>
          <p:cNvGraphicFramePr/>
          <p:nvPr>
            <p:extLst>
              <p:ext uri="{D42A27DB-BD31-4B8C-83A1-F6EECF244321}">
                <p14:modId xmlns:p14="http://schemas.microsoft.com/office/powerpoint/2010/main" val="799744823"/>
              </p:ext>
            </p:extLst>
          </p:nvPr>
        </p:nvGraphicFramePr>
        <p:xfrm>
          <a:off x="1040980" y="1473933"/>
          <a:ext cx="995397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381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7AF8CB-8C54-ECD9-CFEE-02A1D6BDDD8D}"/>
              </a:ext>
            </a:extLst>
          </p:cNvPr>
          <p:cNvSpPr>
            <a:spLocks noGrp="1"/>
          </p:cNvSpPr>
          <p:nvPr>
            <p:ph type="title" idx="4294967295"/>
          </p:nvPr>
        </p:nvSpPr>
        <p:spPr>
          <a:xfrm>
            <a:off x="1550391" y="255396"/>
            <a:ext cx="10032009" cy="777333"/>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a:ln>
                  <a:noFill/>
                </a:ln>
                <a:solidFill>
                  <a:srgbClr val="004071"/>
                </a:solidFill>
                <a:effectLst/>
                <a:uLnTx/>
                <a:uFillTx/>
                <a:latin typeface="+mj-lt"/>
                <a:ea typeface="+mn-ea"/>
                <a:cs typeface="+mn-cs"/>
              </a:rPr>
              <a:t>Purpose of Solicitation</a:t>
            </a:r>
          </a:p>
        </p:txBody>
      </p:sp>
      <p:sp>
        <p:nvSpPr>
          <p:cNvPr id="5" name="Content Placeholder 5">
            <a:extLst>
              <a:ext uri="{FF2B5EF4-FFF2-40B4-BE49-F238E27FC236}">
                <a16:creationId xmlns:a16="http://schemas.microsoft.com/office/drawing/2014/main" id="{6AB442DD-35A3-30DF-9829-7A5DFA420E8A}"/>
              </a:ext>
            </a:extLst>
          </p:cNvPr>
          <p:cNvSpPr txBox="1">
            <a:spLocks/>
          </p:cNvSpPr>
          <p:nvPr/>
        </p:nvSpPr>
        <p:spPr>
          <a:xfrm>
            <a:off x="1119011" y="1473933"/>
            <a:ext cx="6761673"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a:solidFill>
                  <a:srgbClr val="0070C0"/>
                </a:solidFill>
                <a:latin typeface="Arial"/>
                <a:cs typeface="Arial"/>
              </a:rPr>
              <a:t>Utility Scale Solar Installations</a:t>
            </a:r>
          </a:p>
          <a:p>
            <a:pPr marL="914400" lvl="2" indent="0">
              <a:buNone/>
            </a:pPr>
            <a:r>
              <a:rPr lang="en-US" sz="3200">
                <a:solidFill>
                  <a:srgbClr val="0070C0"/>
                </a:solidFill>
                <a:latin typeface="Arial"/>
                <a:cs typeface="Arial"/>
              </a:rPr>
              <a:t>Lower cost</a:t>
            </a:r>
          </a:p>
          <a:p>
            <a:pPr marL="914400" lvl="2" indent="0">
              <a:buNone/>
            </a:pPr>
            <a:r>
              <a:rPr lang="en-US" sz="3200">
                <a:solidFill>
                  <a:srgbClr val="0070C0"/>
                </a:solidFill>
                <a:latin typeface="Arial"/>
                <a:cs typeface="Arial"/>
              </a:rPr>
              <a:t>Increase energy output</a:t>
            </a:r>
          </a:p>
          <a:p>
            <a:r>
              <a:rPr lang="en-US" sz="3200">
                <a:solidFill>
                  <a:srgbClr val="0070C0"/>
                </a:solidFill>
                <a:latin typeface="Arial"/>
                <a:cs typeface="Arial"/>
              </a:rPr>
              <a:t>Pair installations with battery storage</a:t>
            </a:r>
          </a:p>
          <a:p>
            <a:r>
              <a:rPr lang="en-US" sz="3200">
                <a:solidFill>
                  <a:srgbClr val="0070C0"/>
                </a:solidFill>
                <a:latin typeface="Arial"/>
                <a:cs typeface="Arial"/>
              </a:rPr>
              <a:t>Siting in non-traditional locations</a:t>
            </a:r>
          </a:p>
          <a:p>
            <a:r>
              <a:rPr lang="en-US" sz="3200">
                <a:solidFill>
                  <a:srgbClr val="0070C0"/>
                </a:solidFill>
                <a:latin typeface="Arial"/>
                <a:cs typeface="Arial"/>
              </a:rPr>
              <a:t>Identify community and ecosystem benefits</a:t>
            </a:r>
          </a:p>
        </p:txBody>
      </p:sp>
      <p:pic>
        <p:nvPicPr>
          <p:cNvPr id="4" name="Graphic 3" descr="Arrow Down with solid fill">
            <a:extLst>
              <a:ext uri="{FF2B5EF4-FFF2-40B4-BE49-F238E27FC236}">
                <a16:creationId xmlns:a16="http://schemas.microsoft.com/office/drawing/2014/main" id="{FF02FDDD-0257-0AAA-7CC2-0AE8FDF21E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9164" y="1989395"/>
            <a:ext cx="414480" cy="414480"/>
          </a:xfrm>
          <a:prstGeom prst="rect">
            <a:avLst/>
          </a:prstGeom>
        </p:spPr>
      </p:pic>
      <p:pic>
        <p:nvPicPr>
          <p:cNvPr id="7" name="Graphic 6" descr="Arrow Up with solid fill">
            <a:extLst>
              <a:ext uri="{FF2B5EF4-FFF2-40B4-BE49-F238E27FC236}">
                <a16:creationId xmlns:a16="http://schemas.microsoft.com/office/drawing/2014/main" id="{FFC27105-2054-7585-9D62-8C5DF72FE4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9164" y="2536187"/>
            <a:ext cx="414480" cy="414480"/>
          </a:xfrm>
          <a:prstGeom prst="rect">
            <a:avLst/>
          </a:prstGeom>
        </p:spPr>
      </p:pic>
    </p:spTree>
    <p:extLst>
      <p:ext uri="{BB962C8B-B14F-4D97-AF65-F5344CB8AC3E}">
        <p14:creationId xmlns:p14="http://schemas.microsoft.com/office/powerpoint/2010/main" val="3257123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4B387-523D-7B25-C027-3C780B61C36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5D84A79-2FDB-82C4-3983-05562F485E0E}"/>
              </a:ext>
            </a:extLst>
          </p:cNvPr>
          <p:cNvSpPr>
            <a:spLocks noGrp="1"/>
          </p:cNvSpPr>
          <p:nvPr>
            <p:ph type="title" idx="4294967295"/>
          </p:nvPr>
        </p:nvSpPr>
        <p:spPr>
          <a:xfrm>
            <a:off x="1651242" y="428959"/>
            <a:ext cx="9166575" cy="5545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rmAutofit fontScale="90000"/>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FFFEFE"/>
                </a:solidFill>
                <a:effectLst/>
                <a:uLnTx/>
                <a:uFillTx/>
                <a:latin typeface="+mj-lt"/>
                <a:ea typeface="+mn-ea"/>
                <a:cs typeface="+mn-cs"/>
              </a:rPr>
              <a:t>Available </a:t>
            </a:r>
            <a:r>
              <a:rPr kumimoji="0" lang="en-US" sz="3600" b="1" i="0" u="none" strike="noStrike" kern="1200" cap="none" spc="0" normalizeH="0" baseline="0" noProof="0">
                <a:ln>
                  <a:noFill/>
                </a:ln>
                <a:solidFill>
                  <a:schemeClr val="tx2"/>
                </a:solidFill>
                <a:effectLst/>
                <a:uLnTx/>
                <a:uFillTx/>
                <a:latin typeface="+mj-lt"/>
                <a:ea typeface="+mn-ea"/>
                <a:cs typeface="+mn-cs"/>
              </a:rPr>
              <a:t>EPIC</a:t>
            </a:r>
            <a:r>
              <a:rPr kumimoji="0" lang="en-US" sz="3600" b="1" i="0" u="none" strike="noStrike" kern="1200" cap="none" spc="0" normalizeH="0" baseline="0" noProof="0">
                <a:ln>
                  <a:noFill/>
                </a:ln>
                <a:solidFill>
                  <a:srgbClr val="0070C0"/>
                </a:solidFill>
                <a:effectLst/>
                <a:uLnTx/>
                <a:uFillTx/>
                <a:latin typeface="+mj-lt"/>
                <a:ea typeface="+mn-ea"/>
                <a:cs typeface="+mn-cs"/>
              </a:rPr>
              <a:t> </a:t>
            </a:r>
            <a:r>
              <a:rPr kumimoji="0" lang="en-US" sz="3600" b="1" i="0" u="none" strike="noStrike" kern="1200" cap="none" spc="0" normalizeH="0" baseline="0" noProof="0">
                <a:ln>
                  <a:noFill/>
                </a:ln>
                <a:solidFill>
                  <a:srgbClr val="FFFEFE"/>
                </a:solidFill>
                <a:effectLst/>
                <a:uLnTx/>
                <a:uFillTx/>
                <a:latin typeface="+mj-lt"/>
                <a:ea typeface="+mn-ea"/>
                <a:cs typeface="+mn-cs"/>
              </a:rPr>
              <a:t>Funding </a:t>
            </a:r>
          </a:p>
        </p:txBody>
      </p:sp>
      <p:graphicFrame>
        <p:nvGraphicFramePr>
          <p:cNvPr id="5" name="Content Placeholder 3" descr="Table outines the avilable funding for each group including the minimum and maximum amount per award. " title="Funding Table">
            <a:extLst>
              <a:ext uri="{FF2B5EF4-FFF2-40B4-BE49-F238E27FC236}">
                <a16:creationId xmlns:a16="http://schemas.microsoft.com/office/drawing/2014/main" id="{C231AAAA-7CC8-6CFD-8860-0A621435EB64}"/>
              </a:ext>
            </a:extLst>
          </p:cNvPr>
          <p:cNvGraphicFramePr>
            <a:graphicFrameLocks/>
          </p:cNvGraphicFramePr>
          <p:nvPr>
            <p:extLst>
              <p:ext uri="{D42A27DB-BD31-4B8C-83A1-F6EECF244321}">
                <p14:modId xmlns:p14="http://schemas.microsoft.com/office/powerpoint/2010/main" val="420266752"/>
              </p:ext>
            </p:extLst>
          </p:nvPr>
        </p:nvGraphicFramePr>
        <p:xfrm>
          <a:off x="1119188" y="2713230"/>
          <a:ext cx="9953623" cy="2804160"/>
        </p:xfrm>
        <a:graphic>
          <a:graphicData uri="http://schemas.openxmlformats.org/drawingml/2006/table">
            <a:tbl>
              <a:tblPr firstRow="1" bandRow="1">
                <a:tableStyleId>{5C22544A-7EE6-4342-B048-85BDC9FD1C3A}</a:tableStyleId>
              </a:tblPr>
              <a:tblGrid>
                <a:gridCol w="4700322">
                  <a:extLst>
                    <a:ext uri="{9D8B030D-6E8A-4147-A177-3AD203B41FA5}">
                      <a16:colId xmlns:a16="http://schemas.microsoft.com/office/drawing/2014/main" val="20000"/>
                    </a:ext>
                  </a:extLst>
                </a:gridCol>
                <a:gridCol w="1935427">
                  <a:extLst>
                    <a:ext uri="{9D8B030D-6E8A-4147-A177-3AD203B41FA5}">
                      <a16:colId xmlns:a16="http://schemas.microsoft.com/office/drawing/2014/main" val="20001"/>
                    </a:ext>
                  </a:extLst>
                </a:gridCol>
                <a:gridCol w="1658936">
                  <a:extLst>
                    <a:ext uri="{9D8B030D-6E8A-4147-A177-3AD203B41FA5}">
                      <a16:colId xmlns:a16="http://schemas.microsoft.com/office/drawing/2014/main" val="20002"/>
                    </a:ext>
                  </a:extLst>
                </a:gridCol>
                <a:gridCol w="1658938">
                  <a:extLst>
                    <a:ext uri="{9D8B030D-6E8A-4147-A177-3AD203B41FA5}">
                      <a16:colId xmlns:a16="http://schemas.microsoft.com/office/drawing/2014/main" val="20003"/>
                    </a:ext>
                  </a:extLst>
                </a:gridCol>
              </a:tblGrid>
              <a:tr h="654659">
                <a:tc>
                  <a:txBody>
                    <a:bodyPr/>
                    <a:lstStyle/>
                    <a:p>
                      <a:r>
                        <a:rPr lang="en-US" sz="2000">
                          <a:solidFill>
                            <a:schemeClr val="bg2"/>
                          </a:solidFill>
                        </a:rPr>
                        <a:t>Project Group</a:t>
                      </a:r>
                    </a:p>
                  </a:txBody>
                  <a:tcPr anchor="b">
                    <a:solidFill>
                      <a:schemeClr val="accent1"/>
                    </a:solidFill>
                  </a:tcPr>
                </a:tc>
                <a:tc>
                  <a:txBody>
                    <a:bodyPr/>
                    <a:lstStyle/>
                    <a:p>
                      <a:pPr algn="l"/>
                      <a:r>
                        <a:rPr lang="en-US" sz="2000">
                          <a:solidFill>
                            <a:schemeClr val="bg2"/>
                          </a:solidFill>
                        </a:rPr>
                        <a:t>Available</a:t>
                      </a:r>
                      <a:r>
                        <a:rPr lang="en-US" sz="2000" baseline="0">
                          <a:solidFill>
                            <a:schemeClr val="bg2"/>
                          </a:solidFill>
                        </a:rPr>
                        <a:t> Funding</a:t>
                      </a:r>
                      <a:endParaRPr lang="en-US" sz="2000">
                        <a:solidFill>
                          <a:schemeClr val="bg2"/>
                        </a:solidFill>
                      </a:endParaRPr>
                    </a:p>
                  </a:txBody>
                  <a:tcPr anchor="b">
                    <a:solidFill>
                      <a:schemeClr val="accent1"/>
                    </a:solidFill>
                  </a:tcPr>
                </a:tc>
                <a:tc>
                  <a:txBody>
                    <a:bodyPr/>
                    <a:lstStyle/>
                    <a:p>
                      <a:pPr algn="l"/>
                      <a:r>
                        <a:rPr lang="en-US" sz="2000">
                          <a:solidFill>
                            <a:schemeClr val="bg2"/>
                          </a:solidFill>
                        </a:rPr>
                        <a:t>Minimum Award</a:t>
                      </a:r>
                    </a:p>
                  </a:txBody>
                  <a:tcPr anchor="b">
                    <a:solidFill>
                      <a:schemeClr val="accent1"/>
                    </a:solidFill>
                  </a:tcPr>
                </a:tc>
                <a:tc>
                  <a:txBody>
                    <a:bodyPr/>
                    <a:lstStyle/>
                    <a:p>
                      <a:pPr algn="l"/>
                      <a:r>
                        <a:rPr lang="en-US" sz="2000">
                          <a:solidFill>
                            <a:schemeClr val="bg2"/>
                          </a:solidFill>
                        </a:rPr>
                        <a:t>Maximum Award</a:t>
                      </a:r>
                    </a:p>
                  </a:txBody>
                  <a:tcPr anchor="b">
                    <a:solidFill>
                      <a:schemeClr val="accent1"/>
                    </a:solidFill>
                  </a:tcPr>
                </a:tc>
                <a:extLst>
                  <a:ext uri="{0D108BD9-81ED-4DB2-BD59-A6C34878D82A}">
                    <a16:rowId xmlns:a16="http://schemas.microsoft.com/office/drawing/2014/main" val="10000"/>
                  </a:ext>
                </a:extLst>
              </a:tr>
              <a:tr h="549545">
                <a:tc>
                  <a:txBody>
                    <a:bodyPr/>
                    <a:lstStyle/>
                    <a:p>
                      <a:r>
                        <a:rPr lang="en-US" sz="2000" b="1"/>
                        <a:t>Group 1: </a:t>
                      </a:r>
                      <a:r>
                        <a:rPr lang="en-US" sz="2000" b="0"/>
                        <a:t>Optimization of Non-Traditional PV Solar</a:t>
                      </a:r>
                    </a:p>
                  </a:txBody>
                  <a:tcPr/>
                </a:tc>
                <a:tc>
                  <a:txBody>
                    <a:bodyPr/>
                    <a:lstStyle/>
                    <a:p>
                      <a:pPr algn="l"/>
                      <a:r>
                        <a:rPr lang="en-US" sz="2000"/>
                        <a:t>$3,000,000</a:t>
                      </a:r>
                    </a:p>
                  </a:txBody>
                  <a:tcPr anchor="ctr"/>
                </a:tc>
                <a:tc>
                  <a:txBody>
                    <a:bodyPr/>
                    <a:lstStyle/>
                    <a:p>
                      <a:pPr algn="l"/>
                      <a:r>
                        <a:rPr lang="en-US" sz="2000"/>
                        <a:t>$1,000,000</a:t>
                      </a:r>
                    </a:p>
                  </a:txBody>
                  <a:tcPr anchor="ctr"/>
                </a:tc>
                <a:tc>
                  <a:txBody>
                    <a:bodyPr/>
                    <a:lstStyle/>
                    <a:p>
                      <a:pPr algn="l"/>
                      <a:r>
                        <a:rPr lang="en-US" sz="2000"/>
                        <a:t>$2,500,000</a:t>
                      </a:r>
                    </a:p>
                  </a:txBody>
                  <a:tcPr anchor="ctr"/>
                </a:tc>
                <a:extLst>
                  <a:ext uri="{0D108BD9-81ED-4DB2-BD59-A6C34878D82A}">
                    <a16:rowId xmlns:a16="http://schemas.microsoft.com/office/drawing/2014/main" val="10001"/>
                  </a:ext>
                </a:extLst>
              </a:tr>
              <a:tr h="549545">
                <a:tc>
                  <a:txBody>
                    <a:bodyPr/>
                    <a:lstStyle/>
                    <a:p>
                      <a:r>
                        <a:rPr lang="en-US" sz="2000" b="1" kern="1200">
                          <a:solidFill>
                            <a:schemeClr val="dk1"/>
                          </a:solidFill>
                          <a:effectLst/>
                          <a:latin typeface="+mn-lt"/>
                          <a:ea typeface="+mn-ea"/>
                          <a:cs typeface="+mn-cs"/>
                        </a:rPr>
                        <a:t>Group 2: </a:t>
                      </a:r>
                      <a:r>
                        <a:rPr lang="en-US" sz="2000" b="0" kern="1200">
                          <a:solidFill>
                            <a:schemeClr val="dk1"/>
                          </a:solidFill>
                          <a:effectLst/>
                          <a:latin typeface="+mn-lt"/>
                          <a:ea typeface="+mn-ea"/>
                          <a:cs typeface="+mn-cs"/>
                        </a:rPr>
                        <a:t>Data Collection and Processing for Site Assessment and Permitting</a:t>
                      </a:r>
                      <a:endParaRPr lang="en-US" sz="2000" b="0"/>
                    </a:p>
                  </a:txBody>
                  <a:tcPr/>
                </a:tc>
                <a:tc>
                  <a:txBody>
                    <a:bodyPr/>
                    <a:lstStyle/>
                    <a:p>
                      <a:pPr algn="l"/>
                      <a:r>
                        <a:rPr lang="en-US" sz="2000"/>
                        <a:t>$1,500,000</a:t>
                      </a:r>
                    </a:p>
                  </a:txBody>
                  <a:tcPr anchor="ctr"/>
                </a:tc>
                <a:tc>
                  <a:txBody>
                    <a:bodyPr/>
                    <a:lstStyle/>
                    <a:p>
                      <a:pPr algn="l"/>
                      <a:r>
                        <a:rPr lang="en-US" sz="2000"/>
                        <a:t>$500,000</a:t>
                      </a:r>
                    </a:p>
                  </a:txBody>
                  <a:tcPr anchor="ctr"/>
                </a:tc>
                <a:tc>
                  <a:txBody>
                    <a:bodyPr/>
                    <a:lstStyle/>
                    <a:p>
                      <a:pPr algn="l"/>
                      <a:r>
                        <a:rPr lang="en-US" sz="2000"/>
                        <a:t>$1,000,000</a:t>
                      </a:r>
                    </a:p>
                  </a:txBody>
                  <a:tcPr anchor="ctr"/>
                </a:tc>
                <a:extLst>
                  <a:ext uri="{0D108BD9-81ED-4DB2-BD59-A6C34878D82A}">
                    <a16:rowId xmlns:a16="http://schemas.microsoft.com/office/drawing/2014/main" val="10002"/>
                  </a:ext>
                </a:extLst>
              </a:tr>
              <a:tr h="549545">
                <a:tc>
                  <a:txBody>
                    <a:bodyPr/>
                    <a:lstStyle/>
                    <a:p>
                      <a:r>
                        <a:rPr lang="en-US" sz="2000" b="1" kern="1200">
                          <a:solidFill>
                            <a:schemeClr val="dk1"/>
                          </a:solidFill>
                          <a:effectLst/>
                          <a:latin typeface="+mn-lt"/>
                          <a:ea typeface="+mn-ea"/>
                          <a:cs typeface="+mn-cs"/>
                        </a:rPr>
                        <a:t>Group 3: </a:t>
                      </a:r>
                      <a:r>
                        <a:rPr lang="en-US" sz="2000" b="0" kern="1200">
                          <a:solidFill>
                            <a:schemeClr val="dk1"/>
                          </a:solidFill>
                          <a:effectLst/>
                          <a:latin typeface="+mn-lt"/>
                          <a:ea typeface="+mn-ea"/>
                          <a:cs typeface="+mn-cs"/>
                        </a:rPr>
                        <a:t>PV Plant Operations &amp; Maintenance (O&amp;M) Optimization</a:t>
                      </a:r>
                      <a:endParaRPr lang="en-US" sz="2000" b="0"/>
                    </a:p>
                  </a:txBody>
                  <a:tcPr/>
                </a:tc>
                <a:tc>
                  <a:txBody>
                    <a:bodyPr/>
                    <a:lstStyle/>
                    <a:p>
                      <a:pPr algn="l"/>
                      <a:r>
                        <a:rPr lang="en-US" sz="2000" b="0"/>
                        <a:t>$1,500,000</a:t>
                      </a:r>
                    </a:p>
                  </a:txBody>
                  <a:tcPr anchor="ctr"/>
                </a:tc>
                <a:tc>
                  <a:txBody>
                    <a:bodyPr/>
                    <a:lstStyle/>
                    <a:p>
                      <a:pPr algn="l"/>
                      <a:r>
                        <a:rPr lang="en-US" sz="2000" b="0"/>
                        <a:t>$500,000</a:t>
                      </a:r>
                    </a:p>
                  </a:txBody>
                  <a:tcPr anchor="ctr"/>
                </a:tc>
                <a:tc>
                  <a:txBody>
                    <a:bodyPr/>
                    <a:lstStyle/>
                    <a:p>
                      <a:pPr algn="l"/>
                      <a:r>
                        <a:rPr lang="en-US" sz="2000" b="0"/>
                        <a:t>$1,000,000</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8213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216C6-6C32-58F6-D419-46198D1D2A8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B624ACF-7682-5396-7119-E1AE7CCB6F82}"/>
              </a:ext>
            </a:extLst>
          </p:cNvPr>
          <p:cNvSpPr>
            <a:spLocks noGrp="1"/>
          </p:cNvSpPr>
          <p:nvPr>
            <p:ph type="title" idx="4294967295"/>
          </p:nvPr>
        </p:nvSpPr>
        <p:spPr>
          <a:xfrm>
            <a:off x="1550391" y="255396"/>
            <a:ext cx="10032009" cy="966899"/>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rmAutofit/>
          </a:bodyPr>
          <a:lstStyle/>
          <a:p>
            <a:pPr marL="0" marR="0" lvl="0" indent="-228600" algn="l" defTabSz="914400" rtl="0" eaLnBrk="1" fontAlgn="auto" latinLnBrk="0" hangingPunct="1">
              <a:lnSpc>
                <a:spcPct val="60000"/>
              </a:lnSpc>
              <a:spcBef>
                <a:spcPts val="1200"/>
              </a:spcBef>
              <a:spcAft>
                <a:spcPts val="120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004071"/>
                </a:solidFill>
                <a:effectLst/>
                <a:uLnTx/>
                <a:uFillTx/>
                <a:latin typeface="+mj-lt"/>
                <a:ea typeface="+mn-ea"/>
                <a:cs typeface="+mn-cs"/>
              </a:rPr>
              <a:t>Match Funding </a:t>
            </a:r>
            <a:endParaRPr kumimoji="0" lang="en-US" sz="3600" b="1" i="0" u="none" strike="noStrike" kern="1200" cap="none" spc="0" normalizeH="0" baseline="0" noProof="0">
              <a:ln>
                <a:noFill/>
              </a:ln>
              <a:solidFill>
                <a:srgbClr val="0070C0"/>
              </a:solidFill>
              <a:effectLst/>
              <a:uLnTx/>
              <a:uFillTx/>
              <a:latin typeface="+mj-lt"/>
              <a:ea typeface="+mn-ea"/>
              <a:cs typeface="+mn-cs"/>
            </a:endParaRPr>
          </a:p>
        </p:txBody>
      </p:sp>
      <p:sp>
        <p:nvSpPr>
          <p:cNvPr id="4" name="Content Placeholder 5">
            <a:extLst>
              <a:ext uri="{FF2B5EF4-FFF2-40B4-BE49-F238E27FC236}">
                <a16:creationId xmlns:a16="http://schemas.microsoft.com/office/drawing/2014/main" id="{3DC6476A-3BE7-3B8E-191C-78DE33252850}"/>
              </a:ext>
            </a:extLst>
          </p:cNvPr>
          <p:cNvSpPr txBox="1">
            <a:spLocks/>
          </p:cNvSpPr>
          <p:nvPr/>
        </p:nvSpPr>
        <p:spPr>
          <a:xfrm>
            <a:off x="914400" y="1668444"/>
            <a:ext cx="9699171" cy="442755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600"/>
              </a:spcAft>
            </a:pPr>
            <a:r>
              <a:rPr lang="en-US" sz="3200">
                <a:solidFill>
                  <a:schemeClr val="accent2">
                    <a:lumMod val="75000"/>
                  </a:schemeClr>
                </a:solidFill>
                <a:latin typeface="Arial"/>
                <a:cs typeface="Arial"/>
              </a:rPr>
              <a:t>20% match funding is required.</a:t>
            </a:r>
          </a:p>
          <a:p>
            <a:pPr>
              <a:spcAft>
                <a:spcPts val="600"/>
              </a:spcAft>
            </a:pPr>
            <a:r>
              <a:rPr lang="en-US" sz="3200">
                <a:solidFill>
                  <a:schemeClr val="accent2">
                    <a:lumMod val="75000"/>
                  </a:schemeClr>
                </a:solidFill>
                <a:latin typeface="Arial"/>
                <a:cs typeface="Arial"/>
              </a:rPr>
              <a:t>Match funding contributors must submit match funding commitment letters that meet the requirements. Failure to do so will disqualify the match funding commitment from consideration.</a:t>
            </a:r>
          </a:p>
          <a:p>
            <a:pPr>
              <a:spcAft>
                <a:spcPts val="600"/>
              </a:spcAft>
            </a:pPr>
            <a:r>
              <a:rPr lang="en-US" sz="3200">
                <a:solidFill>
                  <a:schemeClr val="accent2">
                    <a:lumMod val="75000"/>
                  </a:schemeClr>
                </a:solidFill>
                <a:latin typeface="Arial"/>
                <a:cs typeface="Arial"/>
              </a:rPr>
              <a:t>Refer to the Solicitation Manual for more details on match funding.</a:t>
            </a:r>
          </a:p>
          <a:p>
            <a:endParaRPr lang="en-US" sz="3200">
              <a:solidFill>
                <a:schemeClr val="accent1"/>
              </a:solidFill>
              <a:latin typeface="Arial"/>
              <a:cs typeface="Arial"/>
            </a:endParaRPr>
          </a:p>
        </p:txBody>
      </p:sp>
    </p:spTree>
    <p:extLst>
      <p:ext uri="{BB962C8B-B14F-4D97-AF65-F5344CB8AC3E}">
        <p14:creationId xmlns:p14="http://schemas.microsoft.com/office/powerpoint/2010/main" val="3040162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2FB5B6-BAA2-9CB1-A1D9-CAC6BB738B2F}"/>
              </a:ext>
            </a:extLst>
          </p:cNvPr>
          <p:cNvSpPr>
            <a:spLocks noGrp="1"/>
          </p:cNvSpPr>
          <p:nvPr>
            <p:ph type="title" idx="4294967295"/>
          </p:nvPr>
        </p:nvSpPr>
        <p:spPr>
          <a:xfrm>
            <a:off x="1550391" y="255396"/>
            <a:ext cx="10032009" cy="615461"/>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Group 1: Optimization of Non-traditional PV Solar</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quarter" idx="12"/>
          </p:nvPr>
        </p:nvSpPr>
        <p:spPr/>
        <p:txBody>
          <a:bodyPr lIns="91440" tIns="45720" rIns="91440" bIns="45720" anchor="t">
            <a:normAutofit/>
          </a:bodyPr>
          <a:lstStyle/>
          <a:p>
            <a:pPr marL="0" indent="0">
              <a:buNone/>
            </a:pPr>
            <a:r>
              <a:rPr lang="en-US" sz="3200" b="1" dirty="0">
                <a:solidFill>
                  <a:schemeClr val="accent2">
                    <a:lumMod val="75000"/>
                  </a:schemeClr>
                </a:solidFill>
                <a:latin typeface="Arial"/>
                <a:cs typeface="Arial"/>
              </a:rPr>
              <a:t>Funding Amount: </a:t>
            </a:r>
            <a:r>
              <a:rPr lang="en-US" sz="3200" dirty="0">
                <a:solidFill>
                  <a:schemeClr val="accent2">
                    <a:lumMod val="75000"/>
                  </a:schemeClr>
                </a:solidFill>
                <a:latin typeface="Arial"/>
                <a:cs typeface="Arial"/>
              </a:rPr>
              <a:t>$3,000,000</a:t>
            </a:r>
          </a:p>
          <a:p>
            <a:pPr marL="0" indent="0">
              <a:buNone/>
            </a:pPr>
            <a:r>
              <a:rPr lang="en-US" sz="3200" b="1" dirty="0">
                <a:solidFill>
                  <a:schemeClr val="accent2">
                    <a:lumMod val="75000"/>
                  </a:schemeClr>
                </a:solidFill>
                <a:latin typeface="Arial"/>
                <a:cs typeface="Arial"/>
              </a:rPr>
              <a:t>Background:</a:t>
            </a:r>
          </a:p>
          <a:p>
            <a:pPr marL="0" indent="0">
              <a:buNone/>
            </a:pPr>
            <a:r>
              <a:rPr lang="en-US" sz="3200" dirty="0">
                <a:solidFill>
                  <a:schemeClr val="accent2">
                    <a:lumMod val="75000"/>
                  </a:schemeClr>
                </a:solidFill>
                <a:latin typeface="Arial"/>
                <a:cs typeface="Arial"/>
              </a:rPr>
              <a:t>Meeting SB 100 target will require 500,000 to 1 million acres of land for utility-scale solar PV installations.</a:t>
            </a:r>
          </a:p>
          <a:p>
            <a:pPr marL="0" indent="0">
              <a:buNone/>
            </a:pPr>
            <a:endParaRPr lang="en-US" sz="3200" dirty="0">
              <a:solidFill>
                <a:schemeClr val="accent2">
                  <a:lumMod val="75000"/>
                </a:schemeClr>
              </a:solidFill>
              <a:latin typeface="Arial"/>
              <a:cs typeface="Arial"/>
            </a:endParaRPr>
          </a:p>
          <a:p>
            <a:r>
              <a:rPr lang="en-US" sz="3200" dirty="0">
                <a:solidFill>
                  <a:schemeClr val="accent2">
                    <a:lumMod val="75000"/>
                  </a:schemeClr>
                </a:solidFill>
                <a:latin typeface="Arial"/>
                <a:cs typeface="Arial"/>
              </a:rPr>
              <a:t>Traditional solar in conflict with other users.</a:t>
            </a:r>
          </a:p>
          <a:p>
            <a:r>
              <a:rPr lang="en-US" sz="3200" dirty="0">
                <a:solidFill>
                  <a:schemeClr val="accent2">
                    <a:lumMod val="75000"/>
                  </a:schemeClr>
                </a:solidFill>
                <a:latin typeface="Arial"/>
                <a:cs typeface="Arial"/>
              </a:rPr>
              <a:t>High cost for deploying solar installations in non-traditional locations.</a:t>
            </a:r>
          </a:p>
          <a:p>
            <a:endParaRPr lang="en-US" sz="3200" dirty="0">
              <a:solidFill>
                <a:schemeClr val="accent2">
                  <a:lumMod val="75000"/>
                </a:schemeClr>
              </a:solidFill>
              <a:latin typeface="Arial"/>
              <a:cs typeface="Arial"/>
            </a:endParaRPr>
          </a:p>
        </p:txBody>
      </p:sp>
    </p:spTree>
    <p:extLst>
      <p:ext uri="{BB962C8B-B14F-4D97-AF65-F5344CB8AC3E}">
        <p14:creationId xmlns:p14="http://schemas.microsoft.com/office/powerpoint/2010/main" val="151983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57016-F74C-B6F1-4415-309A8B76D28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8B6D9D8-AEA6-53C4-F665-50EA29CDF61F}"/>
              </a:ext>
            </a:extLst>
          </p:cNvPr>
          <p:cNvSpPr>
            <a:spLocks noGrp="1"/>
          </p:cNvSpPr>
          <p:nvPr>
            <p:ph type="title" idx="4294967295"/>
          </p:nvPr>
        </p:nvSpPr>
        <p:spPr>
          <a:xfrm>
            <a:off x="1545515" y="176092"/>
            <a:ext cx="10031412" cy="692150"/>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lvl="0" indent="-228600">
              <a:lnSpc>
                <a:spcPct val="60000"/>
              </a:lnSpc>
              <a:spcBef>
                <a:spcPts val="1000"/>
              </a:spcBef>
              <a:defRPr/>
            </a:pPr>
            <a:r>
              <a:rPr lang="en-US" sz="3600" b="1" dirty="0">
                <a:solidFill>
                  <a:srgbClr val="004071"/>
                </a:solidFill>
              </a:rPr>
              <a:t>Group 1: Optimizing Non-traditional PV Solar</a:t>
            </a:r>
            <a:endParaRPr kumimoji="0" lang="en-US" sz="3600" b="1" i="0" u="none" strike="noStrike" kern="1200" cap="none" spc="0" normalizeH="0" baseline="0" noProof="0" dirty="0">
              <a:ln>
                <a:noFill/>
              </a:ln>
              <a:solidFill>
                <a:srgbClr val="004071"/>
              </a:solidFill>
              <a:effectLst/>
              <a:uLnTx/>
              <a:uFillTx/>
              <a:latin typeface="+mj-lt"/>
              <a:ea typeface="+mn-ea"/>
              <a:cs typeface="+mn-cs"/>
            </a:endParaRPr>
          </a:p>
        </p:txBody>
      </p:sp>
      <p:sp>
        <p:nvSpPr>
          <p:cNvPr id="2" name="Content Placeholder 1">
            <a:extLst>
              <a:ext uri="{FF2B5EF4-FFF2-40B4-BE49-F238E27FC236}">
                <a16:creationId xmlns:a16="http://schemas.microsoft.com/office/drawing/2014/main" id="{B62D7E9A-6804-5A08-2BA4-DCA6862855D3}"/>
              </a:ext>
            </a:extLst>
          </p:cNvPr>
          <p:cNvSpPr>
            <a:spLocks noGrp="1"/>
          </p:cNvSpPr>
          <p:nvPr>
            <p:ph sz="quarter" idx="12"/>
          </p:nvPr>
        </p:nvSpPr>
        <p:spPr>
          <a:xfrm>
            <a:off x="609600" y="1389282"/>
            <a:ext cx="5951621" cy="4979434"/>
          </a:xfrm>
        </p:spPr>
        <p:txBody>
          <a:bodyPr/>
          <a:lstStyle/>
          <a:p>
            <a:r>
              <a:rPr lang="en-US" sz="3200">
                <a:solidFill>
                  <a:schemeClr val="accent2">
                    <a:lumMod val="75000"/>
                  </a:schemeClr>
                </a:solidFill>
                <a:latin typeface="Arial" panose="020B0604020202020204" pitchFamily="34" charset="0"/>
                <a:cs typeface="Arial" panose="020B0604020202020204" pitchFamily="34" charset="0"/>
              </a:rPr>
              <a:t>Improve generation and storage in non-traditional locations.</a:t>
            </a:r>
          </a:p>
          <a:p>
            <a:pPr lvl="0"/>
            <a:r>
              <a:rPr lang="en-US" sz="3200">
                <a:solidFill>
                  <a:schemeClr val="accent2">
                    <a:lumMod val="75000"/>
                  </a:schemeClr>
                </a:solidFill>
                <a:latin typeface="Arial" panose="020B0604020202020204" pitchFamily="34" charset="0"/>
                <a:cs typeface="Arial" panose="020B0604020202020204" pitchFamily="34" charset="0"/>
              </a:rPr>
              <a:t>Develop recommendations to optimize solar PV generation and energy storage systems.</a:t>
            </a:r>
          </a:p>
          <a:p>
            <a:pPr lvl="0"/>
            <a:r>
              <a:rPr lang="en-US" sz="3200">
                <a:solidFill>
                  <a:schemeClr val="accent2">
                    <a:lumMod val="75000"/>
                  </a:schemeClr>
                </a:solidFill>
                <a:latin typeface="Arial" panose="020B0604020202020204" pitchFamily="34" charset="0"/>
                <a:cs typeface="Arial" panose="020B0604020202020204" pitchFamily="34" charset="0"/>
              </a:rPr>
              <a:t>Include innovations that mitigate impacts on or maximize benefits to ecosystems.</a:t>
            </a:r>
          </a:p>
        </p:txBody>
      </p:sp>
      <p:pic>
        <p:nvPicPr>
          <p:cNvPr id="7" name="Picture 6" descr="Image of a solar panel placed over agricultural farm land">
            <a:extLst>
              <a:ext uri="{FF2B5EF4-FFF2-40B4-BE49-F238E27FC236}">
                <a16:creationId xmlns:a16="http://schemas.microsoft.com/office/drawing/2014/main" id="{DDB1075D-5707-E610-65A0-B7697FC17D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1221" y="2107331"/>
            <a:ext cx="5286676" cy="2643338"/>
          </a:xfrm>
          <a:prstGeom prst="rect">
            <a:avLst/>
          </a:prstGeom>
        </p:spPr>
      </p:pic>
      <p:sp>
        <p:nvSpPr>
          <p:cNvPr id="8" name="TextBox 7">
            <a:extLst>
              <a:ext uri="{FF2B5EF4-FFF2-40B4-BE49-F238E27FC236}">
                <a16:creationId xmlns:a16="http://schemas.microsoft.com/office/drawing/2014/main" id="{577BC9D4-A7DF-1344-5B73-77E4F39C740C}"/>
              </a:ext>
            </a:extLst>
          </p:cNvPr>
          <p:cNvSpPr txBox="1"/>
          <p:nvPr/>
        </p:nvSpPr>
        <p:spPr>
          <a:xfrm>
            <a:off x="6468177" y="4760295"/>
            <a:ext cx="4427621" cy="369332"/>
          </a:xfrm>
          <a:prstGeom prst="rect">
            <a:avLst/>
          </a:prstGeom>
          <a:noFill/>
        </p:spPr>
        <p:txBody>
          <a:bodyPr wrap="square" rtlCol="0">
            <a:spAutoFit/>
          </a:bodyPr>
          <a:lstStyle/>
          <a:p>
            <a:r>
              <a:rPr lang="en-US"/>
              <a:t>Source: Berkeley Food Institute</a:t>
            </a:r>
          </a:p>
        </p:txBody>
      </p:sp>
    </p:spTree>
    <p:extLst>
      <p:ext uri="{BB962C8B-B14F-4D97-AF65-F5344CB8AC3E}">
        <p14:creationId xmlns:p14="http://schemas.microsoft.com/office/powerpoint/2010/main" val="1607912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3C7A1-7CE4-4A14-ED12-ABFD873B21F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E987951-88D1-D007-00B7-BE2B0B365A61}"/>
              </a:ext>
            </a:extLst>
          </p:cNvPr>
          <p:cNvSpPr>
            <a:spLocks noGrp="1"/>
          </p:cNvSpPr>
          <p:nvPr>
            <p:ph type="title" idx="4294967295"/>
          </p:nvPr>
        </p:nvSpPr>
        <p:spPr>
          <a:xfrm>
            <a:off x="1550391" y="225911"/>
            <a:ext cx="10032009" cy="1049312"/>
          </a:xfrm>
          <a:prstGeom prst="rect">
            <a:avLst/>
          </a:prstGeom>
          <a:noFill/>
          <a:ln>
            <a:noFill/>
            <a:prstDash/>
          </a:ln>
          <a:effectLst/>
        </p:spPr>
        <p:txBody>
          <a:bodyPr rot="0" spcFirstLastPara="0" vertOverflow="overflow" horzOverflow="overflow" vert="horz" wrap="square" lIns="91440" tIns="182880" rIns="91440" bIns="9144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Group  2: Data Collection and Processing for Site Assessment and Permitting</a:t>
            </a:r>
          </a:p>
        </p:txBody>
      </p:sp>
      <p:sp>
        <p:nvSpPr>
          <p:cNvPr id="8" name="Content Placeholder 5">
            <a:extLst>
              <a:ext uri="{FF2B5EF4-FFF2-40B4-BE49-F238E27FC236}">
                <a16:creationId xmlns:a16="http://schemas.microsoft.com/office/drawing/2014/main" id="{46924C5C-88E3-6BA4-325C-9E673A625ED0}"/>
              </a:ext>
            </a:extLst>
          </p:cNvPr>
          <p:cNvSpPr>
            <a:spLocks noGrp="1"/>
          </p:cNvSpPr>
          <p:nvPr>
            <p:ph sz="quarter" idx="12"/>
          </p:nvPr>
        </p:nvSpPr>
        <p:spPr>
          <a:xfrm>
            <a:off x="609600" y="1389282"/>
            <a:ext cx="10972800" cy="4501852"/>
          </a:xfrm>
        </p:spPr>
        <p:txBody>
          <a:bodyPr>
            <a:normAutofit fontScale="92500" lnSpcReduction="20000"/>
          </a:bodyPr>
          <a:lstStyle/>
          <a:p>
            <a:pPr marL="0" indent="0">
              <a:buNone/>
            </a:pPr>
            <a:r>
              <a:rPr lang="en-US" sz="3200" b="1">
                <a:solidFill>
                  <a:schemeClr val="accent2">
                    <a:lumMod val="75000"/>
                  </a:schemeClr>
                </a:solidFill>
                <a:latin typeface="Arial"/>
                <a:cs typeface="Arial"/>
              </a:rPr>
              <a:t>Funding Amount: </a:t>
            </a:r>
            <a:r>
              <a:rPr lang="en-US" sz="3200">
                <a:solidFill>
                  <a:schemeClr val="accent2">
                    <a:lumMod val="75000"/>
                  </a:schemeClr>
                </a:solidFill>
                <a:latin typeface="Arial"/>
                <a:cs typeface="Arial"/>
              </a:rPr>
              <a:t>$1,500,000</a:t>
            </a:r>
          </a:p>
          <a:p>
            <a:pPr marL="0" indent="0">
              <a:buNone/>
            </a:pPr>
            <a:r>
              <a:rPr lang="en-US" sz="3200" b="1">
                <a:solidFill>
                  <a:schemeClr val="accent2">
                    <a:lumMod val="75000"/>
                  </a:schemeClr>
                </a:solidFill>
                <a:latin typeface="Arial"/>
                <a:cs typeface="Arial"/>
              </a:rPr>
              <a:t>Background:</a:t>
            </a:r>
          </a:p>
          <a:p>
            <a:pPr marL="0" indent="0">
              <a:buNone/>
            </a:pPr>
            <a:r>
              <a:rPr lang="en-US" sz="3200">
                <a:solidFill>
                  <a:schemeClr val="accent2">
                    <a:lumMod val="75000"/>
                  </a:schemeClr>
                </a:solidFill>
                <a:latin typeface="Arial"/>
                <a:cs typeface="Arial"/>
              </a:rPr>
              <a:t>Environmental effects of solar + solar not well understood</a:t>
            </a:r>
          </a:p>
          <a:p>
            <a:pPr marL="0" indent="0">
              <a:buNone/>
            </a:pPr>
            <a:endParaRPr lang="en-US" sz="3200">
              <a:solidFill>
                <a:schemeClr val="accent2">
                  <a:lumMod val="75000"/>
                </a:schemeClr>
              </a:solidFill>
              <a:latin typeface="Arial"/>
              <a:cs typeface="Arial"/>
            </a:endParaRPr>
          </a:p>
          <a:p>
            <a:pPr marL="0" indent="0">
              <a:buNone/>
            </a:pPr>
            <a:r>
              <a:rPr lang="en-US" sz="3200">
                <a:solidFill>
                  <a:schemeClr val="accent2">
                    <a:lumMod val="75000"/>
                  </a:schemeClr>
                </a:solidFill>
                <a:latin typeface="Arial"/>
                <a:cs typeface="Arial"/>
              </a:rPr>
              <a:t>Siting and pre-installation design costly, time intensive</a:t>
            </a:r>
          </a:p>
          <a:p>
            <a:pPr marL="0" indent="0">
              <a:buNone/>
            </a:pPr>
            <a:endParaRPr lang="en-US" sz="3200">
              <a:solidFill>
                <a:schemeClr val="accent2">
                  <a:lumMod val="75000"/>
                </a:schemeClr>
              </a:solidFill>
              <a:latin typeface="Arial"/>
              <a:cs typeface="Arial"/>
            </a:endParaRPr>
          </a:p>
          <a:p>
            <a:pPr marL="0" indent="0">
              <a:buNone/>
            </a:pPr>
            <a:r>
              <a:rPr lang="en-US" sz="3200">
                <a:solidFill>
                  <a:schemeClr val="accent2">
                    <a:lumMod val="75000"/>
                  </a:schemeClr>
                </a:solidFill>
                <a:latin typeface="Arial"/>
                <a:cs typeface="Arial"/>
              </a:rPr>
              <a:t>Opportunities: </a:t>
            </a:r>
          </a:p>
          <a:p>
            <a:r>
              <a:rPr lang="en-US" sz="3200">
                <a:solidFill>
                  <a:schemeClr val="accent2">
                    <a:lumMod val="75000"/>
                  </a:schemeClr>
                </a:solidFill>
                <a:latin typeface="Arial"/>
                <a:cs typeface="Arial"/>
              </a:rPr>
              <a:t>Ease land use conflicts</a:t>
            </a:r>
          </a:p>
          <a:p>
            <a:r>
              <a:rPr lang="en-US" sz="3200">
                <a:solidFill>
                  <a:schemeClr val="accent2">
                    <a:lumMod val="75000"/>
                  </a:schemeClr>
                </a:solidFill>
                <a:latin typeface="Arial"/>
                <a:cs typeface="Arial"/>
              </a:rPr>
              <a:t>Reduce impacts to ecosystems</a:t>
            </a:r>
          </a:p>
          <a:p>
            <a:r>
              <a:rPr lang="en-US" sz="3200">
                <a:solidFill>
                  <a:schemeClr val="accent2">
                    <a:lumMod val="75000"/>
                  </a:schemeClr>
                </a:solidFill>
                <a:latin typeface="Arial"/>
                <a:cs typeface="Arial"/>
              </a:rPr>
              <a:t>Enhance site assessment activities</a:t>
            </a:r>
          </a:p>
          <a:p>
            <a:pPr marL="0" indent="0">
              <a:buNone/>
            </a:pPr>
            <a:endParaRPr lang="en-US" sz="3200">
              <a:solidFill>
                <a:schemeClr val="accent2">
                  <a:lumMod val="75000"/>
                </a:schemeClr>
              </a:solidFill>
              <a:latin typeface="Arial"/>
              <a:cs typeface="Arial"/>
            </a:endParaRPr>
          </a:p>
          <a:p>
            <a:endParaRPr lang="en-US" sz="3200">
              <a:solidFill>
                <a:schemeClr val="accent2">
                  <a:lumMod val="75000"/>
                </a:schemeClr>
              </a:solidFill>
              <a:latin typeface="Arial"/>
              <a:cs typeface="Arial"/>
            </a:endParaRPr>
          </a:p>
        </p:txBody>
      </p:sp>
    </p:spTree>
    <p:extLst>
      <p:ext uri="{BB962C8B-B14F-4D97-AF65-F5344CB8AC3E}">
        <p14:creationId xmlns:p14="http://schemas.microsoft.com/office/powerpoint/2010/main" val="598953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4E8030-C51D-6A62-DF0E-3F128B0BCDBF}"/>
              </a:ext>
            </a:extLst>
          </p:cNvPr>
          <p:cNvSpPr>
            <a:spLocks noGrp="1"/>
          </p:cNvSpPr>
          <p:nvPr>
            <p:ph type="title" idx="4294967295"/>
          </p:nvPr>
        </p:nvSpPr>
        <p:spPr>
          <a:xfrm>
            <a:off x="1550391" y="179196"/>
            <a:ext cx="10032009" cy="691661"/>
          </a:xfrm>
          <a:prstGeom prst="rect">
            <a:avLst/>
          </a:prstGeom>
          <a:noFill/>
          <a:ln>
            <a:noFill/>
            <a:prstDash/>
          </a:ln>
          <a:effectLst/>
        </p:spPr>
        <p:txBody>
          <a:bodyPr rot="0" spcFirstLastPara="0" vertOverflow="overflow" horzOverflow="overflow" vert="horz" wrap="squar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Group 2 </a:t>
            </a:r>
            <a:r>
              <a:rPr kumimoji="0" lang="en-US" sz="3600" b="1" i="0" u="none" strike="noStrike" kern="1200" cap="none" spc="0" normalizeH="0" baseline="0" noProof="0" dirty="0">
                <a:ln>
                  <a:noFill/>
                </a:ln>
                <a:solidFill>
                  <a:srgbClr val="004071"/>
                </a:solidFill>
                <a:effectLst/>
                <a:uLnTx/>
                <a:uFillTx/>
                <a:latin typeface="Aptos Display" panose="02110004020202020204"/>
                <a:ea typeface="+mj-ea"/>
                <a:cs typeface="+mj-cs"/>
              </a:rPr>
              <a:t>Data Collection and Processing for Site Assessment and Permitting</a:t>
            </a:r>
            <a:endParaRPr kumimoji="0" lang="en-US" sz="3600" b="1" i="0" u="none" strike="noStrike" kern="1200" cap="none" spc="0" normalizeH="0" baseline="0" noProof="0" dirty="0">
              <a:ln>
                <a:noFill/>
              </a:ln>
              <a:solidFill>
                <a:srgbClr val="004071"/>
              </a:solidFill>
              <a:effectLst/>
              <a:uLnTx/>
              <a:uFillTx/>
              <a:latin typeface="+mj-lt"/>
              <a:ea typeface="+mn-ea"/>
              <a:cs typeface="+mn-cs"/>
            </a:endParaRPr>
          </a:p>
        </p:txBody>
      </p:sp>
      <p:sp>
        <p:nvSpPr>
          <p:cNvPr id="2" name="Content Placeholder 1">
            <a:extLst>
              <a:ext uri="{FF2B5EF4-FFF2-40B4-BE49-F238E27FC236}">
                <a16:creationId xmlns:a16="http://schemas.microsoft.com/office/drawing/2014/main" id="{2E5C2623-EEB7-381A-1453-DF7EFFF49946}"/>
              </a:ext>
            </a:extLst>
          </p:cNvPr>
          <p:cNvSpPr>
            <a:spLocks noGrp="1"/>
          </p:cNvSpPr>
          <p:nvPr>
            <p:ph sz="quarter" idx="12"/>
          </p:nvPr>
        </p:nvSpPr>
        <p:spPr>
          <a:xfrm>
            <a:off x="609600" y="1389282"/>
            <a:ext cx="5486400" cy="5152866"/>
          </a:xfrm>
        </p:spPr>
        <p:txBody>
          <a:bodyPr/>
          <a:lstStyle/>
          <a:p>
            <a:pPr lvl="0"/>
            <a:endParaRPr lang="en-US" sz="3200">
              <a:solidFill>
                <a:schemeClr val="accent2">
                  <a:lumMod val="75000"/>
                </a:schemeClr>
              </a:solidFill>
              <a:latin typeface="Arial" panose="020B0604020202020204" pitchFamily="34" charset="0"/>
              <a:cs typeface="Arial" panose="020B0604020202020204" pitchFamily="34" charset="0"/>
            </a:endParaRPr>
          </a:p>
          <a:p>
            <a:pPr lvl="0"/>
            <a:r>
              <a:rPr lang="en-US" sz="3200">
                <a:solidFill>
                  <a:schemeClr val="accent2">
                    <a:lumMod val="75000"/>
                  </a:schemeClr>
                </a:solidFill>
                <a:latin typeface="Arial" panose="020B0604020202020204" pitchFamily="34" charset="0"/>
                <a:cs typeface="Arial" panose="020B0604020202020204" pitchFamily="34" charset="0"/>
              </a:rPr>
              <a:t>Evaluate site viability</a:t>
            </a:r>
          </a:p>
          <a:p>
            <a:pPr lvl="0"/>
            <a:r>
              <a:rPr lang="en-US" sz="3200">
                <a:solidFill>
                  <a:schemeClr val="accent2">
                    <a:lumMod val="75000"/>
                  </a:schemeClr>
                </a:solidFill>
                <a:latin typeface="Arial" panose="020B0604020202020204" pitchFamily="34" charset="0"/>
                <a:cs typeface="Arial" panose="020B0604020202020204" pitchFamily="34" charset="0"/>
              </a:rPr>
              <a:t>Inform permitting processes</a:t>
            </a:r>
          </a:p>
          <a:p>
            <a:pPr lvl="0"/>
            <a:r>
              <a:rPr lang="en-US" sz="3200">
                <a:solidFill>
                  <a:schemeClr val="accent2">
                    <a:lumMod val="75000"/>
                  </a:schemeClr>
                </a:solidFill>
                <a:latin typeface="Arial" panose="020B0604020202020204" pitchFamily="34" charset="0"/>
                <a:cs typeface="Arial" panose="020B0604020202020204" pitchFamily="34" charset="0"/>
              </a:rPr>
              <a:t>Gather available field data</a:t>
            </a:r>
          </a:p>
          <a:p>
            <a:pPr lvl="0"/>
            <a:r>
              <a:rPr lang="en-US" sz="3200">
                <a:solidFill>
                  <a:schemeClr val="accent2">
                    <a:lumMod val="75000"/>
                  </a:schemeClr>
                </a:solidFill>
                <a:latin typeface="Arial" panose="020B0604020202020204" pitchFamily="34" charset="0"/>
                <a:cs typeface="Arial" panose="020B0604020202020204" pitchFamily="34" charset="0"/>
              </a:rPr>
              <a:t>Explain the data sources and their availability</a:t>
            </a:r>
          </a:p>
          <a:p>
            <a:pPr lvl="0"/>
            <a:r>
              <a:rPr lang="en-US" sz="3200">
                <a:solidFill>
                  <a:schemeClr val="accent2">
                    <a:lumMod val="75000"/>
                  </a:schemeClr>
                </a:solidFill>
                <a:latin typeface="Arial" panose="020B0604020202020204" pitchFamily="34" charset="0"/>
                <a:cs typeface="Arial" panose="020B0604020202020204" pitchFamily="34" charset="0"/>
              </a:rPr>
              <a:t>Develop guidelines and screening criteria</a:t>
            </a:r>
          </a:p>
        </p:txBody>
      </p:sp>
      <p:pic>
        <p:nvPicPr>
          <p:cNvPr id="6" name="Picture 5" descr="Image of a solar PV array over a water canal">
            <a:extLst>
              <a:ext uri="{FF2B5EF4-FFF2-40B4-BE49-F238E27FC236}">
                <a16:creationId xmlns:a16="http://schemas.microsoft.com/office/drawing/2014/main" id="{4C3E20BD-0E77-7F58-36DA-B0AF5AF0D5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8473" y="2041144"/>
            <a:ext cx="5383927" cy="3020383"/>
          </a:xfrm>
          <a:prstGeom prst="rect">
            <a:avLst/>
          </a:prstGeom>
        </p:spPr>
      </p:pic>
      <p:sp>
        <p:nvSpPr>
          <p:cNvPr id="7" name="TextBox 6">
            <a:extLst>
              <a:ext uri="{FF2B5EF4-FFF2-40B4-BE49-F238E27FC236}">
                <a16:creationId xmlns:a16="http://schemas.microsoft.com/office/drawing/2014/main" id="{05334122-4D90-91A8-5002-6EF6BDF2877A}"/>
              </a:ext>
            </a:extLst>
          </p:cNvPr>
          <p:cNvSpPr txBox="1"/>
          <p:nvPr/>
        </p:nvSpPr>
        <p:spPr>
          <a:xfrm>
            <a:off x="6198473" y="5061527"/>
            <a:ext cx="4839855" cy="369455"/>
          </a:xfrm>
          <a:prstGeom prst="rect">
            <a:avLst/>
          </a:prstGeom>
          <a:noFill/>
        </p:spPr>
        <p:txBody>
          <a:bodyPr wrap="square" rtlCol="0">
            <a:spAutoFit/>
          </a:bodyPr>
          <a:lstStyle/>
          <a:p>
            <a:r>
              <a:rPr lang="en-US"/>
              <a:t>Source: University of California</a:t>
            </a:r>
          </a:p>
        </p:txBody>
      </p:sp>
    </p:spTree>
    <p:extLst>
      <p:ext uri="{BB962C8B-B14F-4D97-AF65-F5344CB8AC3E}">
        <p14:creationId xmlns:p14="http://schemas.microsoft.com/office/powerpoint/2010/main" val="2569031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D868C-89E5-C45D-0883-6FD44F4D183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89F8197-CD6A-1963-E19F-84EEF30606B3}"/>
              </a:ext>
            </a:extLst>
          </p:cNvPr>
          <p:cNvSpPr>
            <a:spLocks noGrp="1"/>
          </p:cNvSpPr>
          <p:nvPr>
            <p:ph type="title" idx="4294967295"/>
          </p:nvPr>
        </p:nvSpPr>
        <p:spPr>
          <a:xfrm>
            <a:off x="1550391" y="255396"/>
            <a:ext cx="10032009" cy="1018768"/>
          </a:xfrm>
          <a:prstGeom prst="rect">
            <a:avLst/>
          </a:prstGeom>
          <a:noFill/>
          <a:ln>
            <a:noFill/>
            <a:prstDash/>
          </a:ln>
          <a:effectLst/>
        </p:spPr>
        <p:txBody>
          <a:bodyPr rot="0" spcFirstLastPara="0" vertOverflow="overflow" horzOverflow="overflow" vert="horz" wrap="square" lIns="91440" tIns="182880" rIns="91440" bIns="9144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Group  3: Solar PV Operations and Maintenance (O&amp;M) Optimization</a:t>
            </a:r>
          </a:p>
        </p:txBody>
      </p:sp>
      <p:sp>
        <p:nvSpPr>
          <p:cNvPr id="8" name="Content Placeholder 5">
            <a:extLst>
              <a:ext uri="{FF2B5EF4-FFF2-40B4-BE49-F238E27FC236}">
                <a16:creationId xmlns:a16="http://schemas.microsoft.com/office/drawing/2014/main" id="{541D0B3D-86CB-3682-4F5F-A297BFE030DC}"/>
              </a:ext>
            </a:extLst>
          </p:cNvPr>
          <p:cNvSpPr>
            <a:spLocks noGrp="1"/>
          </p:cNvSpPr>
          <p:nvPr>
            <p:ph sz="quarter" idx="12"/>
          </p:nvPr>
        </p:nvSpPr>
        <p:spPr/>
        <p:txBody>
          <a:bodyPr>
            <a:normAutofit/>
          </a:bodyPr>
          <a:lstStyle/>
          <a:p>
            <a:pPr marL="0" indent="0">
              <a:buNone/>
            </a:pPr>
            <a:r>
              <a:rPr lang="en-US" sz="3200" b="1">
                <a:solidFill>
                  <a:schemeClr val="accent2">
                    <a:lumMod val="75000"/>
                  </a:schemeClr>
                </a:solidFill>
                <a:latin typeface="Arial"/>
                <a:cs typeface="Arial"/>
              </a:rPr>
              <a:t>Funding Amount: </a:t>
            </a:r>
            <a:r>
              <a:rPr lang="en-US" sz="3200">
                <a:solidFill>
                  <a:schemeClr val="accent2">
                    <a:lumMod val="75000"/>
                  </a:schemeClr>
                </a:solidFill>
                <a:latin typeface="Arial"/>
                <a:cs typeface="Arial"/>
              </a:rPr>
              <a:t>$1,500,000</a:t>
            </a:r>
          </a:p>
          <a:p>
            <a:pPr marL="0" indent="0">
              <a:buNone/>
            </a:pPr>
            <a:r>
              <a:rPr lang="en-US" sz="3200" b="1">
                <a:solidFill>
                  <a:schemeClr val="accent2">
                    <a:lumMod val="75000"/>
                  </a:schemeClr>
                </a:solidFill>
                <a:latin typeface="Arial"/>
                <a:cs typeface="Arial"/>
              </a:rPr>
              <a:t>Background:</a:t>
            </a:r>
          </a:p>
          <a:p>
            <a:pPr marL="0" indent="0">
              <a:buNone/>
            </a:pPr>
            <a:r>
              <a:rPr lang="en-US" sz="3200">
                <a:solidFill>
                  <a:schemeClr val="accent2">
                    <a:lumMod val="75000"/>
                  </a:schemeClr>
                </a:solidFill>
                <a:latin typeface="Arial"/>
                <a:cs typeface="Arial"/>
              </a:rPr>
              <a:t>O&amp;M costs ~16% total levelized cost of electricity (LCOE)</a:t>
            </a:r>
          </a:p>
          <a:p>
            <a:endParaRPr lang="en-US" sz="3200">
              <a:solidFill>
                <a:schemeClr val="accent2">
                  <a:lumMod val="75000"/>
                </a:schemeClr>
              </a:solidFill>
              <a:latin typeface="Arial"/>
              <a:cs typeface="Arial"/>
            </a:endParaRPr>
          </a:p>
          <a:p>
            <a:pPr marL="0" indent="0">
              <a:buNone/>
            </a:pPr>
            <a:r>
              <a:rPr lang="en-US" sz="3200">
                <a:solidFill>
                  <a:schemeClr val="accent2">
                    <a:lumMod val="75000"/>
                  </a:schemeClr>
                </a:solidFill>
                <a:latin typeface="Arial"/>
                <a:cs typeface="Arial"/>
              </a:rPr>
              <a:t>Innovative tools can reduce overall costs</a:t>
            </a:r>
          </a:p>
          <a:p>
            <a:endParaRPr lang="en-US" sz="3200">
              <a:solidFill>
                <a:schemeClr val="accent2">
                  <a:lumMod val="75000"/>
                </a:schemeClr>
              </a:solidFill>
              <a:latin typeface="Arial"/>
              <a:cs typeface="Arial"/>
            </a:endParaRPr>
          </a:p>
        </p:txBody>
      </p:sp>
    </p:spTree>
    <p:extLst>
      <p:ext uri="{BB962C8B-B14F-4D97-AF65-F5344CB8AC3E}">
        <p14:creationId xmlns:p14="http://schemas.microsoft.com/office/powerpoint/2010/main" val="1041266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1B3A9-65B6-D487-7D3F-987E9C555A5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BC086A3-7BA1-1582-B7CB-316338A79555}"/>
              </a:ext>
            </a:extLst>
          </p:cNvPr>
          <p:cNvSpPr>
            <a:spLocks noGrp="1"/>
          </p:cNvSpPr>
          <p:nvPr>
            <p:ph type="title" idx="4294967295"/>
          </p:nvPr>
        </p:nvSpPr>
        <p:spPr>
          <a:xfrm>
            <a:off x="1550391" y="179196"/>
            <a:ext cx="10032009" cy="691661"/>
          </a:xfrm>
          <a:prstGeom prst="rect">
            <a:avLst/>
          </a:prstGeom>
          <a:noFill/>
          <a:ln>
            <a:noFill/>
            <a:prstDash/>
          </a:ln>
          <a:effectLst/>
        </p:spPr>
        <p:txBody>
          <a:bodyPr rot="0" spcFirstLastPara="0" vertOverflow="overflow" horzOverflow="overflow" vert="horz" wrap="squar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Group  3: Solar PV O&amp;M Optimization</a:t>
            </a:r>
          </a:p>
        </p:txBody>
      </p:sp>
      <p:sp>
        <p:nvSpPr>
          <p:cNvPr id="2" name="Content Placeholder 1">
            <a:extLst>
              <a:ext uri="{FF2B5EF4-FFF2-40B4-BE49-F238E27FC236}">
                <a16:creationId xmlns:a16="http://schemas.microsoft.com/office/drawing/2014/main" id="{59D33638-F96F-5A6F-A6A0-9266679ABDA0}"/>
              </a:ext>
            </a:extLst>
          </p:cNvPr>
          <p:cNvSpPr>
            <a:spLocks noGrp="1"/>
          </p:cNvSpPr>
          <p:nvPr>
            <p:ph sz="quarter" idx="12"/>
          </p:nvPr>
        </p:nvSpPr>
        <p:spPr>
          <a:xfrm>
            <a:off x="609600" y="1389282"/>
            <a:ext cx="5954486" cy="5152866"/>
          </a:xfrm>
        </p:spPr>
        <p:txBody>
          <a:bodyPr/>
          <a:lstStyle/>
          <a:p>
            <a:pPr marL="0" lvl="0" indent="0">
              <a:buNone/>
            </a:pPr>
            <a:endParaRPr lang="en-US" sz="3200">
              <a:solidFill>
                <a:schemeClr val="accent2">
                  <a:lumMod val="75000"/>
                </a:schemeClr>
              </a:solidFill>
              <a:latin typeface="Arial" panose="020B0604020202020204" pitchFamily="34" charset="0"/>
              <a:cs typeface="Arial" panose="020B0604020202020204" pitchFamily="34" charset="0"/>
            </a:endParaRPr>
          </a:p>
          <a:p>
            <a:pPr lvl="0"/>
            <a:r>
              <a:rPr lang="en-US" sz="3200">
                <a:solidFill>
                  <a:schemeClr val="accent2">
                    <a:lumMod val="75000"/>
                  </a:schemeClr>
                </a:solidFill>
                <a:latin typeface="Arial" panose="020B0604020202020204" pitchFamily="34" charset="0"/>
                <a:cs typeface="Arial" panose="020B0604020202020204" pitchFamily="34" charset="0"/>
              </a:rPr>
              <a:t>Perform on-site testing to collect field data.</a:t>
            </a:r>
          </a:p>
          <a:p>
            <a:pPr lvl="0"/>
            <a:r>
              <a:rPr lang="en-US" sz="3200">
                <a:solidFill>
                  <a:schemeClr val="accent2">
                    <a:lumMod val="75000"/>
                  </a:schemeClr>
                </a:solidFill>
                <a:latin typeface="Arial" panose="020B0604020202020204" pitchFamily="34" charset="0"/>
                <a:cs typeface="Arial" panose="020B0604020202020204" pitchFamily="34" charset="0"/>
              </a:rPr>
              <a:t>Develop guidelines and screening criteria for applying software tools.</a:t>
            </a:r>
          </a:p>
        </p:txBody>
      </p:sp>
      <p:pic>
        <p:nvPicPr>
          <p:cNvPr id="7" name="Graphic 6" descr="Solar Panels with solid fill">
            <a:extLst>
              <a:ext uri="{FF2B5EF4-FFF2-40B4-BE49-F238E27FC236}">
                <a16:creationId xmlns:a16="http://schemas.microsoft.com/office/drawing/2014/main" id="{4912CB91-A603-6CED-340F-16CE0C12C6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96675" y="2139045"/>
            <a:ext cx="1289955" cy="1289955"/>
          </a:xfrm>
          <a:prstGeom prst="rect">
            <a:avLst/>
          </a:prstGeom>
        </p:spPr>
      </p:pic>
      <p:pic>
        <p:nvPicPr>
          <p:cNvPr id="5" name="Graphic 4" descr="Research with solid fill">
            <a:extLst>
              <a:ext uri="{FF2B5EF4-FFF2-40B4-BE49-F238E27FC236}">
                <a16:creationId xmlns:a16="http://schemas.microsoft.com/office/drawing/2014/main" id="{2E714283-EAC9-985E-D465-E5A45401CD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08121" y="3167740"/>
            <a:ext cx="1289956" cy="1289956"/>
          </a:xfrm>
          <a:prstGeom prst="rect">
            <a:avLst/>
          </a:prstGeom>
        </p:spPr>
      </p:pic>
    </p:spTree>
    <p:extLst>
      <p:ext uri="{BB962C8B-B14F-4D97-AF65-F5344CB8AC3E}">
        <p14:creationId xmlns:p14="http://schemas.microsoft.com/office/powerpoint/2010/main" val="3196393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3C584C-7C18-B2A8-B080-EE90D5FAFC81}"/>
              </a:ext>
            </a:extLst>
          </p:cNvPr>
          <p:cNvSpPr>
            <a:spLocks noGrp="1"/>
          </p:cNvSpPr>
          <p:nvPr>
            <p:ph type="title" idx="4294967295"/>
          </p:nvPr>
        </p:nvSpPr>
        <p:spPr>
          <a:xfrm>
            <a:off x="1550391" y="255396"/>
            <a:ext cx="10032009" cy="4439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a:ln>
                  <a:noFill/>
                </a:ln>
                <a:solidFill>
                  <a:srgbClr val="0F6FC6">
                    <a:lumMod val="50000"/>
                  </a:srgbClr>
                </a:solidFill>
                <a:effectLst/>
                <a:uLnTx/>
                <a:uFillTx/>
                <a:latin typeface="Arial Black" panose="020B0A04020102020204"/>
                <a:ea typeface="+mj-ea"/>
                <a:cs typeface="+mj-cs"/>
              </a:rPr>
              <a:t>Agenda</a:t>
            </a:r>
            <a:endParaRPr kumimoji="0" lang="en-US" sz="3600" b="1" i="0" u="none" strike="noStrike" kern="1200" cap="none" spc="0" normalizeH="0" baseline="0" noProof="0">
              <a:ln>
                <a:noFill/>
              </a:ln>
              <a:solidFill>
                <a:srgbClr val="004071"/>
              </a:solidFill>
              <a:effectLst/>
              <a:uLnTx/>
              <a:uFillTx/>
              <a:latin typeface="+mj-lt"/>
              <a:ea typeface="+mn-ea"/>
              <a:cs typeface="+mn-cs"/>
            </a:endParaRPr>
          </a:p>
        </p:txBody>
      </p:sp>
      <p:graphicFrame>
        <p:nvGraphicFramePr>
          <p:cNvPr id="8" name="Content Placeholder 3" descr="This table provides the attendees with the approximates times each topic is expected to be addressed. " title="Agenda table">
            <a:extLst>
              <a:ext uri="{FF2B5EF4-FFF2-40B4-BE49-F238E27FC236}">
                <a16:creationId xmlns:a16="http://schemas.microsoft.com/office/drawing/2014/main" id="{46209B17-8183-E7B5-FDDB-774BD23AEDCB}"/>
              </a:ext>
            </a:extLst>
          </p:cNvPr>
          <p:cNvGraphicFramePr>
            <a:graphicFrameLocks/>
          </p:cNvGraphicFramePr>
          <p:nvPr>
            <p:extLst>
              <p:ext uri="{D42A27DB-BD31-4B8C-83A1-F6EECF244321}">
                <p14:modId xmlns:p14="http://schemas.microsoft.com/office/powerpoint/2010/main" val="3269454958"/>
              </p:ext>
            </p:extLst>
          </p:nvPr>
        </p:nvGraphicFramePr>
        <p:xfrm>
          <a:off x="1203366" y="1129333"/>
          <a:ext cx="10150434" cy="5373724"/>
        </p:xfrm>
        <a:graphic>
          <a:graphicData uri="http://schemas.openxmlformats.org/drawingml/2006/table">
            <a:tbl>
              <a:tblPr firstRow="1" bandRow="1"/>
              <a:tblGrid>
                <a:gridCol w="2819565">
                  <a:extLst>
                    <a:ext uri="{9D8B030D-6E8A-4147-A177-3AD203B41FA5}">
                      <a16:colId xmlns:a16="http://schemas.microsoft.com/office/drawing/2014/main" val="20000"/>
                    </a:ext>
                  </a:extLst>
                </a:gridCol>
                <a:gridCol w="7330869">
                  <a:extLst>
                    <a:ext uri="{9D8B030D-6E8A-4147-A177-3AD203B41FA5}">
                      <a16:colId xmlns:a16="http://schemas.microsoft.com/office/drawing/2014/main" val="20001"/>
                    </a:ext>
                  </a:extLst>
                </a:gridCol>
              </a:tblGrid>
              <a:tr h="4747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kern="1200">
                          <a:solidFill>
                            <a:schemeClr val="bg2"/>
                          </a:solidFill>
                        </a:rPr>
                        <a:t>Time</a:t>
                      </a:r>
                      <a:endParaRPr lang="en-US" sz="2000" b="1" kern="1200">
                        <a:solidFill>
                          <a:schemeClr val="bg2"/>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a:solidFill>
                            <a:schemeClr val="bg2"/>
                          </a:solidFill>
                        </a:rPr>
                        <a:t>Item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en-US" sz="2400" kern="1200">
                          <a:solidFill>
                            <a:schemeClr val="dk1"/>
                          </a:solidFill>
                          <a:latin typeface="Calibri"/>
                          <a:ea typeface="+mn-ea"/>
                          <a:cs typeface="+mn-cs"/>
                        </a:rPr>
                        <a:t>10:00 am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5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en-US" sz="2400" kern="1200">
                          <a:solidFill>
                            <a:schemeClr val="dk1"/>
                          </a:solidFill>
                          <a:latin typeface="Calibri"/>
                          <a:ea typeface="+mn-ea"/>
                          <a:cs typeface="+mn-cs"/>
                        </a:rPr>
                        <a:t>Welcome and Introduction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50000"/>
                      </a:schemeClr>
                    </a:solidFill>
                  </a:tcPr>
                </a:tc>
                <a:extLst>
                  <a:ext uri="{0D108BD9-81ED-4DB2-BD59-A6C34878D82A}">
                    <a16:rowId xmlns:a16="http://schemas.microsoft.com/office/drawing/2014/main" val="10001"/>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10:05 am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Solicitation Background</a:t>
                      </a:r>
                    </a:p>
                    <a:p>
                      <a:pPr marL="285750" indent="-285750">
                        <a:buFont typeface="Arial" panose="020B0604020202020204" pitchFamily="34" charset="0"/>
                        <a:buChar char="•"/>
                      </a:pPr>
                      <a:r>
                        <a:rPr lang="en-US" sz="2400" baseline="0"/>
                        <a:t>EPIC Research Program</a:t>
                      </a:r>
                    </a:p>
                    <a:p>
                      <a:pPr marL="285750" indent="-285750">
                        <a:buFont typeface="Arial" panose="020B0604020202020204" pitchFamily="34" charset="0"/>
                        <a:buChar char="•"/>
                      </a:pPr>
                      <a:r>
                        <a:rPr lang="en-US" sz="2400" baseline="0"/>
                        <a:t>Purpose of Solicitation</a:t>
                      </a:r>
                    </a:p>
                    <a:p>
                      <a:pPr marL="285750" indent="-285750">
                        <a:buFont typeface="Arial" panose="020B0604020202020204" pitchFamily="34" charset="0"/>
                        <a:buChar char="•"/>
                      </a:pPr>
                      <a:r>
                        <a:rPr lang="en-US" sz="2400" baseline="0"/>
                        <a:t>Available Funding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10:25</a:t>
                      </a:r>
                      <a:r>
                        <a:rPr lang="en-US" sz="2400" baseline="0"/>
                        <a:t> am</a:t>
                      </a:r>
                      <a:endParaRPr lang="en-US" sz="24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5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Application Requirements</a:t>
                      </a:r>
                    </a:p>
                    <a:p>
                      <a:pPr marL="285750" indent="-285750">
                        <a:buFont typeface="Arial" panose="020B0604020202020204" pitchFamily="34" charset="0"/>
                        <a:buChar char="•"/>
                      </a:pPr>
                      <a:r>
                        <a:rPr lang="en-US" sz="2400"/>
                        <a:t>Project Group Requirements</a:t>
                      </a:r>
                    </a:p>
                    <a:p>
                      <a:pPr marL="285750" indent="-285750">
                        <a:buFont typeface="Arial" panose="020B0604020202020204" pitchFamily="34" charset="0"/>
                        <a:buChar char="•"/>
                      </a:pPr>
                      <a:r>
                        <a:rPr lang="en-US" sz="2400"/>
                        <a:t>Attachments</a:t>
                      </a:r>
                    </a:p>
                    <a:p>
                      <a:pPr marL="285750" indent="-285750">
                        <a:buFont typeface="Arial" panose="020B0604020202020204" pitchFamily="34" charset="0"/>
                        <a:buChar char="•"/>
                      </a:pPr>
                      <a:r>
                        <a:rPr lang="en-US" sz="2400"/>
                        <a:t>Submission Process</a:t>
                      </a:r>
                    </a:p>
                    <a:p>
                      <a:pPr marL="285750" indent="-285750">
                        <a:buFont typeface="Arial" panose="020B0604020202020204" pitchFamily="34" charset="0"/>
                        <a:buChar char="•"/>
                      </a:pPr>
                      <a:r>
                        <a:rPr lang="en-US" sz="2400"/>
                        <a:t>Evaluation Process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50000"/>
                      </a:schemeClr>
                    </a:solidFill>
                  </a:tcPr>
                </a:tc>
                <a:extLst>
                  <a:ext uri="{0D108BD9-81ED-4DB2-BD59-A6C34878D82A}">
                    <a16:rowId xmlns:a16="http://schemas.microsoft.com/office/drawing/2014/main" val="10003"/>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11:00 am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Q&amp;As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en-US" sz="2400" kern="1200">
                          <a:solidFill>
                            <a:schemeClr val="dk1"/>
                          </a:solidFill>
                          <a:latin typeface="Calibri"/>
                          <a:ea typeface="+mn-ea"/>
                          <a:cs typeface="+mn-cs"/>
                        </a:rPr>
                        <a:t>12:00 pm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5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en-US" sz="2400" kern="1200">
                          <a:solidFill>
                            <a:schemeClr val="dk1"/>
                          </a:solidFill>
                          <a:latin typeface="Calibri"/>
                          <a:ea typeface="+mn-ea"/>
                          <a:cs typeface="+mn-cs"/>
                        </a:rPr>
                        <a:t>Adjourn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alpha val="5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52839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F0F7D-F64F-B3CE-A251-3EC974D20E8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39CB2E4-9263-644C-319B-2EB895868354}"/>
              </a:ext>
            </a:extLst>
          </p:cNvPr>
          <p:cNvSpPr>
            <a:spLocks noGrp="1"/>
          </p:cNvSpPr>
          <p:nvPr>
            <p:ph type="title" idx="4294967295"/>
          </p:nvPr>
        </p:nvSpPr>
        <p:spPr>
          <a:xfrm>
            <a:off x="1550391" y="255396"/>
            <a:ext cx="10032009" cy="443975"/>
          </a:xfrm>
          <a:prstGeom prst="rect">
            <a:avLst/>
          </a:prstGeom>
          <a:noFill/>
          <a:ln>
            <a:noFill/>
            <a:prstDash/>
          </a:ln>
          <a:effectLst/>
        </p:spPr>
        <p:txBody>
          <a:bodyPr rot="0" spcFirstLastPara="0" vertOverflow="overflow" horzOverflow="overflow" vert="horz" wrap="squar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004071"/>
                </a:solidFill>
                <a:effectLst/>
                <a:uLnTx/>
                <a:uFillTx/>
                <a:latin typeface="+mj-lt"/>
                <a:ea typeface="+mn-ea"/>
                <a:cs typeface="+mn-cs"/>
              </a:rPr>
              <a:t>Examples for maximizing benefits to strengthen proposal</a:t>
            </a:r>
          </a:p>
        </p:txBody>
      </p:sp>
      <p:sp>
        <p:nvSpPr>
          <p:cNvPr id="6" name="Content Placeholder 5">
            <a:extLst>
              <a:ext uri="{FF2B5EF4-FFF2-40B4-BE49-F238E27FC236}">
                <a16:creationId xmlns:a16="http://schemas.microsoft.com/office/drawing/2014/main" id="{686D77C5-7BFF-D791-96B0-0316FFDECF8D}"/>
              </a:ext>
            </a:extLst>
          </p:cNvPr>
          <p:cNvSpPr>
            <a:spLocks noGrp="1"/>
          </p:cNvSpPr>
          <p:nvPr/>
        </p:nvSpPr>
        <p:spPr>
          <a:xfrm>
            <a:off x="860219" y="1293524"/>
            <a:ext cx="10299035" cy="49839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a:solidFill>
                  <a:schemeClr val="accent2">
                    <a:lumMod val="75000"/>
                  </a:schemeClr>
                </a:solidFill>
                <a:latin typeface="Arial"/>
                <a:cs typeface="Arial"/>
              </a:rPr>
              <a:t>Application of the latest research and technology developments to provide benefits across sectors </a:t>
            </a:r>
          </a:p>
          <a:p>
            <a:r>
              <a:rPr lang="en-US" sz="3200">
                <a:solidFill>
                  <a:schemeClr val="accent2">
                    <a:lumMod val="75000"/>
                  </a:schemeClr>
                </a:solidFill>
                <a:latin typeface="Arial"/>
                <a:cs typeface="Arial"/>
              </a:rPr>
              <a:t>Data is applicable to real-world utility-scale solar PV and storage projects.</a:t>
            </a:r>
          </a:p>
          <a:p>
            <a:r>
              <a:rPr lang="en-US" sz="3200">
                <a:solidFill>
                  <a:schemeClr val="accent2">
                    <a:lumMod val="75000"/>
                  </a:schemeClr>
                </a:solidFill>
                <a:latin typeface="Arial"/>
                <a:cs typeface="Arial"/>
              </a:rPr>
              <a:t>Clearly defined key metrics for measuring successful project outcomes. (Target Metrics, Section I.C.)</a:t>
            </a:r>
          </a:p>
          <a:p>
            <a:endParaRPr lang="en-US" sz="3200">
              <a:solidFill>
                <a:schemeClr val="accent2">
                  <a:lumMod val="75000"/>
                </a:schemeClr>
              </a:solidFill>
              <a:latin typeface="Arial"/>
              <a:cs typeface="Arial"/>
            </a:endParaRPr>
          </a:p>
          <a:p>
            <a:endParaRPr lang="en-US" sz="3200">
              <a:solidFill>
                <a:schemeClr val="accent2">
                  <a:lumMod val="75000"/>
                </a:schemeClr>
              </a:solidFill>
              <a:latin typeface="Arial"/>
              <a:cs typeface="Arial"/>
            </a:endParaRPr>
          </a:p>
          <a:p>
            <a:endParaRPr lang="en-US" sz="3200">
              <a:solidFill>
                <a:schemeClr val="accent2">
                  <a:lumMod val="75000"/>
                </a:schemeClr>
              </a:solidFill>
              <a:latin typeface="Arial"/>
              <a:cs typeface="Arial"/>
            </a:endParaRPr>
          </a:p>
          <a:p>
            <a:endParaRPr lang="en-US">
              <a:solidFill>
                <a:schemeClr val="accent2">
                  <a:lumMod val="75000"/>
                </a:schemeClr>
              </a:solidFill>
              <a:latin typeface="Arial"/>
              <a:cs typeface="Arial"/>
            </a:endParaRPr>
          </a:p>
        </p:txBody>
      </p:sp>
    </p:spTree>
    <p:extLst>
      <p:ext uri="{BB962C8B-B14F-4D97-AF65-F5344CB8AC3E}">
        <p14:creationId xmlns:p14="http://schemas.microsoft.com/office/powerpoint/2010/main" val="962932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CA1BE5-51A3-8A21-5475-3FB3F7A32DA6}"/>
              </a:ext>
            </a:extLst>
          </p:cNvPr>
          <p:cNvSpPr>
            <a:spLocks noGrp="1"/>
          </p:cNvSpPr>
          <p:nvPr>
            <p:ph type="title" idx="4294967295"/>
          </p:nvPr>
        </p:nvSpPr>
        <p:spPr>
          <a:xfrm>
            <a:off x="1651242" y="428959"/>
            <a:ext cx="9166575" cy="5545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FEFE"/>
                </a:solidFill>
                <a:effectLst/>
                <a:uLnTx/>
                <a:uFillTx/>
                <a:latin typeface="+mj-lt"/>
                <a:ea typeface="+mn-ea"/>
                <a:cs typeface="+mn-cs"/>
              </a:rPr>
              <a:t>Additional Requirements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quarter" idx="12"/>
          </p:nvPr>
        </p:nvSpPr>
        <p:spPr/>
        <p:txBody>
          <a:bodyPr vert="horz" lIns="91440" tIns="45720" rIns="91440" bIns="45720" rtlCol="0" anchor="t">
            <a:normAutofit/>
          </a:bodyPr>
          <a:lstStyle/>
          <a:p>
            <a:r>
              <a:rPr lang="en-US" sz="3200">
                <a:solidFill>
                  <a:schemeClr val="accent2">
                    <a:lumMod val="75000"/>
                  </a:schemeClr>
                </a:solidFill>
                <a:latin typeface="Arial"/>
                <a:cs typeface="Arial"/>
              </a:rPr>
              <a:t>Include the following in the Technical Approach section of the Project Narrative (Attachment 4).</a:t>
            </a:r>
          </a:p>
          <a:p>
            <a:pPr lvl="1"/>
            <a:r>
              <a:rPr lang="en-US" sz="3200">
                <a:solidFill>
                  <a:schemeClr val="accent2">
                    <a:lumMod val="75000"/>
                  </a:schemeClr>
                </a:solidFill>
                <a:latin typeface="Arial"/>
                <a:cs typeface="Arial"/>
              </a:rPr>
              <a:t>Description of: </a:t>
            </a:r>
          </a:p>
          <a:p>
            <a:pPr lvl="2"/>
            <a:r>
              <a:rPr lang="en-US" sz="3200">
                <a:solidFill>
                  <a:schemeClr val="accent2">
                    <a:lumMod val="75000"/>
                  </a:schemeClr>
                </a:solidFill>
                <a:latin typeface="Arial"/>
                <a:cs typeface="Arial"/>
              </a:rPr>
              <a:t>Tool’s public accessibility</a:t>
            </a:r>
          </a:p>
          <a:p>
            <a:pPr lvl="2"/>
            <a:r>
              <a:rPr lang="en-US" sz="3200">
                <a:solidFill>
                  <a:schemeClr val="accent2">
                    <a:lumMod val="75000"/>
                  </a:schemeClr>
                </a:solidFill>
                <a:latin typeface="Arial"/>
                <a:cs typeface="Arial"/>
              </a:rPr>
              <a:t>Data needed to complete project</a:t>
            </a:r>
          </a:p>
          <a:p>
            <a:pPr lvl="2"/>
            <a:r>
              <a:rPr lang="en-US" sz="3200">
                <a:solidFill>
                  <a:schemeClr val="accent2">
                    <a:lumMod val="75000"/>
                  </a:schemeClr>
                </a:solidFill>
                <a:latin typeface="Arial"/>
                <a:cs typeface="Arial"/>
              </a:rPr>
              <a:t>Data sources and availability</a:t>
            </a:r>
          </a:p>
          <a:p>
            <a:endParaRPr lang="en-US">
              <a:solidFill>
                <a:schemeClr val="accent2">
                  <a:lumMod val="75000"/>
                </a:schemeClr>
              </a:solidFill>
              <a:latin typeface="Arial"/>
              <a:cs typeface="Arial"/>
            </a:endParaRPr>
          </a:p>
        </p:txBody>
      </p:sp>
    </p:spTree>
    <p:extLst>
      <p:ext uri="{BB962C8B-B14F-4D97-AF65-F5344CB8AC3E}">
        <p14:creationId xmlns:p14="http://schemas.microsoft.com/office/powerpoint/2010/main" val="2190832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55795C-E2C8-487B-926A-FD58E8E26984}"/>
              </a:ext>
            </a:extLst>
          </p:cNvPr>
          <p:cNvSpPr>
            <a:spLocks noGrp="1"/>
          </p:cNvSpPr>
          <p:nvPr>
            <p:ph type="title" idx="4294967295"/>
          </p:nvPr>
        </p:nvSpPr>
        <p:spPr>
          <a:xfrm>
            <a:off x="1550391" y="255396"/>
            <a:ext cx="10032009" cy="920261"/>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004071"/>
                </a:solidFill>
                <a:effectLst/>
                <a:uLnTx/>
                <a:uFillTx/>
                <a:latin typeface="+mj-lt"/>
                <a:ea typeface="+mn-ea"/>
                <a:cs typeface="+mn-cs"/>
              </a:rPr>
              <a:t>Eligible Applicants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quarter" idx="12"/>
          </p:nvPr>
        </p:nvSpPr>
        <p:spPr>
          <a:xfrm>
            <a:off x="870858" y="1291311"/>
            <a:ext cx="10972800" cy="5152866"/>
          </a:xfrm>
        </p:spPr>
        <p:txBody>
          <a:bodyPr vert="horz" lIns="91440" tIns="45720" rIns="91440" bIns="45720" rtlCol="0" anchor="t">
            <a:normAutofit/>
          </a:bodyPr>
          <a:lstStyle/>
          <a:p>
            <a:r>
              <a:rPr lang="en-US" sz="3200">
                <a:solidFill>
                  <a:schemeClr val="accent2">
                    <a:lumMod val="75000"/>
                  </a:schemeClr>
                </a:solidFill>
                <a:latin typeface="Arial"/>
                <a:cs typeface="Arial"/>
              </a:rPr>
              <a:t>This is an open solicitation for public and private entities.</a:t>
            </a:r>
          </a:p>
          <a:p>
            <a:r>
              <a:rPr lang="en-US" sz="3200">
                <a:solidFill>
                  <a:schemeClr val="accent2">
                    <a:lumMod val="75000"/>
                  </a:schemeClr>
                </a:solidFill>
                <a:latin typeface="Arial"/>
                <a:cs typeface="Arial"/>
              </a:rPr>
              <a:t>Applicants must accept applicable EPIC terms and conditions.</a:t>
            </a:r>
          </a:p>
          <a:p>
            <a:pPr marL="865187" lvl="1" indent="-457200" defTabSz="803275"/>
            <a:r>
              <a:rPr lang="en-US" sz="3200">
                <a:solidFill>
                  <a:schemeClr val="accent2">
                    <a:lumMod val="75000"/>
                  </a:schemeClr>
                </a:solidFill>
                <a:latin typeface="Arial"/>
                <a:cs typeface="Arial"/>
              </a:rPr>
              <a:t>Standard, UC, DOE, and Tribal T&amp;Cs available online: </a:t>
            </a:r>
            <a:r>
              <a:rPr lang="en-US" sz="3200">
                <a:solidFill>
                  <a:schemeClr val="accent2">
                    <a:lumMod val="75000"/>
                  </a:schemeClr>
                </a:solidFill>
                <a:latin typeface="Arial"/>
                <a:cs typeface="Arial"/>
                <a:hlinkClick r:id="rId3">
                  <a:extLst>
                    <a:ext uri="{A12FA001-AC4F-418D-AE19-62706E023703}">
                      <ahyp:hlinkClr xmlns:ahyp="http://schemas.microsoft.com/office/drawing/2018/hyperlinkcolor" val="tx"/>
                    </a:ext>
                  </a:extLst>
                </a:hlinkClick>
              </a:rPr>
              <a:t>https://www.energy.ca.gov/funding-opportunities/funding-resources</a:t>
            </a:r>
            <a:endParaRPr lang="en-US" sz="3200">
              <a:solidFill>
                <a:schemeClr val="accent2">
                  <a:lumMod val="75000"/>
                </a:schemeClr>
              </a:solidFill>
              <a:latin typeface="Arial"/>
              <a:cs typeface="Arial"/>
            </a:endParaRPr>
          </a:p>
          <a:p>
            <a:r>
              <a:rPr lang="en-US" sz="3200">
                <a:solidFill>
                  <a:schemeClr val="accent2">
                    <a:lumMod val="75000"/>
                  </a:schemeClr>
                </a:solidFill>
                <a:latin typeface="Arial"/>
                <a:cs typeface="Arial"/>
              </a:rPr>
              <a:t>Applicants are encouraged to register with the California Secretary of State, as all recipients must be registered and in good standing to enter into an agreement with the Energy Commission: </a:t>
            </a:r>
            <a:r>
              <a:rPr lang="en-US" sz="3200">
                <a:solidFill>
                  <a:schemeClr val="accent2">
                    <a:lumMod val="75000"/>
                  </a:schemeClr>
                </a:solidFill>
                <a:latin typeface="Arial"/>
                <a:cs typeface="Arial"/>
                <a:hlinkClick r:id="rId4">
                  <a:extLst>
                    <a:ext uri="{A12FA001-AC4F-418D-AE19-62706E023703}">
                      <ahyp:hlinkClr xmlns:ahyp="http://schemas.microsoft.com/office/drawing/2018/hyperlinkcolor" val="tx"/>
                    </a:ext>
                  </a:extLst>
                </a:hlinkClick>
              </a:rPr>
              <a:t>http://www.sos.ca.gov </a:t>
            </a:r>
            <a:endParaRPr lang="en-US" sz="2800">
              <a:solidFill>
                <a:schemeClr val="accent2">
                  <a:lumMod val="75000"/>
                </a:schemeClr>
              </a:solidFill>
              <a:latin typeface="Arial"/>
              <a:cs typeface="Arial"/>
            </a:endParaRPr>
          </a:p>
        </p:txBody>
      </p:sp>
    </p:spTree>
    <p:extLst>
      <p:ext uri="{BB962C8B-B14F-4D97-AF65-F5344CB8AC3E}">
        <p14:creationId xmlns:p14="http://schemas.microsoft.com/office/powerpoint/2010/main" val="1308028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6D0F18-BA40-387F-6213-D168453E8956}"/>
              </a:ext>
            </a:extLst>
          </p:cNvPr>
          <p:cNvSpPr>
            <a:spLocks noGrp="1"/>
          </p:cNvSpPr>
          <p:nvPr>
            <p:ph type="title" idx="4294967295"/>
          </p:nvPr>
        </p:nvSpPr>
        <p:spPr>
          <a:xfrm>
            <a:off x="1550391" y="255396"/>
            <a:ext cx="10032009" cy="844061"/>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04071"/>
                </a:solidFill>
                <a:effectLst/>
                <a:uLnTx/>
                <a:uFillTx/>
                <a:latin typeface="+mj-lt"/>
                <a:ea typeface="+mn-ea"/>
                <a:cs typeface="+mn-cs"/>
              </a:rPr>
              <a:t>Application Requirements</a:t>
            </a:r>
          </a:p>
        </p:txBody>
      </p:sp>
      <p:graphicFrame>
        <p:nvGraphicFramePr>
          <p:cNvPr id="9" name="Content Placeholder 3" descr="Table outlines the required application attachments." title="Application Table"/>
          <p:cNvGraphicFramePr>
            <a:graphicFrameLocks noGrp="1"/>
          </p:cNvGraphicFramePr>
          <p:nvPr>
            <p:ph sz="quarter" idx="12"/>
            <p:extLst>
              <p:ext uri="{D42A27DB-BD31-4B8C-83A1-F6EECF244321}">
                <p14:modId xmlns:p14="http://schemas.microsoft.com/office/powerpoint/2010/main" val="4042748231"/>
              </p:ext>
            </p:extLst>
          </p:nvPr>
        </p:nvGraphicFramePr>
        <p:xfrm>
          <a:off x="609600" y="1934132"/>
          <a:ext cx="10972800" cy="3632288"/>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492653">
                <a:tc>
                  <a:txBody>
                    <a:bodyPr/>
                    <a:lstStyle/>
                    <a:p>
                      <a:r>
                        <a:rPr lang="en-US" sz="1800"/>
                        <a:t>1. Executive Summary (.</a:t>
                      </a:r>
                      <a:r>
                        <a:rPr lang="en-US" sz="1800" err="1"/>
                        <a:t>docx</a:t>
                      </a:r>
                      <a:r>
                        <a:rPr lang="en-US" sz="1800"/>
                        <a:t>)</a:t>
                      </a:r>
                    </a:p>
                  </a:txBody>
                  <a:tcP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schemeClr val="tx1"/>
                          </a:solidFill>
                          <a:effectLst/>
                          <a:uLnTx/>
                          <a:uFillTx/>
                        </a:rPr>
                        <a:t>8. Past Projects Information Form (.docx, .pdf)</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a:solidFill>
                      <a:schemeClr val="bg2"/>
                    </a:solidFill>
                  </a:tcPr>
                </a:tc>
                <a:extLst>
                  <a:ext uri="{0D108BD9-81ED-4DB2-BD59-A6C34878D82A}">
                    <a16:rowId xmlns:a16="http://schemas.microsoft.com/office/drawing/2014/main" val="10002"/>
                  </a:ext>
                </a:extLst>
              </a:tr>
              <a:tr h="492653">
                <a:tc>
                  <a:txBody>
                    <a:bodyPr/>
                    <a:lstStyle/>
                    <a:p>
                      <a:r>
                        <a:rPr lang="en-US" sz="1800" dirty="0"/>
                        <a:t>2. Project Narrative (.docx)</a:t>
                      </a:r>
                    </a:p>
                  </a:txBody>
                  <a:tcPr>
                    <a:solidFill>
                      <a:schemeClr val="bg2"/>
                    </a:solidFill>
                  </a:tcPr>
                </a:tc>
                <a:tc>
                  <a:txBody>
                    <a:bodyPr/>
                    <a:lstStyle/>
                    <a:p>
                      <a:r>
                        <a:rPr lang="en-US" sz="1800"/>
                        <a:t>9. Commitment and Support Letters (.pdf) </a:t>
                      </a:r>
                    </a:p>
                  </a:txBody>
                  <a:tcPr>
                    <a:solidFill>
                      <a:schemeClr val="bg2"/>
                    </a:solidFill>
                  </a:tcPr>
                </a:tc>
                <a:extLst>
                  <a:ext uri="{0D108BD9-81ED-4DB2-BD59-A6C34878D82A}">
                    <a16:rowId xmlns:a16="http://schemas.microsoft.com/office/drawing/2014/main" val="10003"/>
                  </a:ext>
                </a:extLst>
              </a:tr>
              <a:tr h="492653">
                <a:tc>
                  <a:txBody>
                    <a:bodyPr/>
                    <a:lstStyle/>
                    <a:p>
                      <a:r>
                        <a:rPr lang="en-US" sz="1800"/>
                        <a:t>3. Project Team (.docx, .pdf)</a:t>
                      </a:r>
                    </a:p>
                  </a:txBody>
                  <a:tcP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schemeClr val="tx1"/>
                          </a:solidFill>
                          <a:effectLst/>
                          <a:uLnTx/>
                          <a:uFillTx/>
                        </a:rPr>
                        <a:t>10. Project Performance Metrics</a:t>
                      </a:r>
                      <a:endParaRPr kumimoji="0" lang="en-US" sz="1800" b="0" i="0" u="none" strike="noStrike" kern="1200" cap="none" spc="0" normalizeH="0" baseline="0" noProof="0">
                        <a:ln>
                          <a:noFill/>
                        </a:ln>
                        <a:solidFill>
                          <a:schemeClr val="tx1"/>
                        </a:solidFill>
                        <a:effectLst/>
                        <a:uLnTx/>
                        <a:uFillTx/>
                        <a:latin typeface="+mn-lt"/>
                        <a:ea typeface="+mn-ea"/>
                        <a:cs typeface="+mn-cs"/>
                      </a:endParaRPr>
                    </a:p>
                  </a:txBody>
                  <a:tcPr>
                    <a:solidFill>
                      <a:schemeClr val="bg2"/>
                    </a:solidFill>
                  </a:tcPr>
                </a:tc>
                <a:extLst>
                  <a:ext uri="{0D108BD9-81ED-4DB2-BD59-A6C34878D82A}">
                    <a16:rowId xmlns:a16="http://schemas.microsoft.com/office/drawing/2014/main" val="10004"/>
                  </a:ext>
                </a:extLst>
              </a:tr>
              <a:tr h="528943">
                <a:tc>
                  <a:txBody>
                    <a:bodyPr/>
                    <a:lstStyle/>
                    <a:p>
                      <a:r>
                        <a:rPr lang="en-US" sz="1800"/>
                        <a:t>4. Scope of Work (.docx)</a:t>
                      </a:r>
                    </a:p>
                  </a:txBody>
                  <a:tcPr>
                    <a:solidFill>
                      <a:schemeClr val="bg2"/>
                    </a:solidFill>
                  </a:tcPr>
                </a:tc>
                <a:tc>
                  <a:txBody>
                    <a:bodyPr/>
                    <a:lstStyle/>
                    <a:p>
                      <a:r>
                        <a:rPr lang="en-US" sz="1800"/>
                        <a:t>11. </a:t>
                      </a:r>
                      <a:r>
                        <a:rPr lang="fr-FR" sz="1800"/>
                        <a:t>Applicant Declaration  (.docx)</a:t>
                      </a:r>
                      <a:endParaRPr lang="en-US" sz="1800"/>
                    </a:p>
                  </a:txBody>
                  <a:tcPr>
                    <a:solidFill>
                      <a:schemeClr val="bg2"/>
                    </a:solidFill>
                  </a:tcPr>
                </a:tc>
                <a:extLst>
                  <a:ext uri="{0D108BD9-81ED-4DB2-BD59-A6C34878D82A}">
                    <a16:rowId xmlns:a16="http://schemas.microsoft.com/office/drawing/2014/main" val="10005"/>
                  </a:ext>
                </a:extLst>
              </a:tr>
              <a:tr h="492653">
                <a:tc>
                  <a:txBody>
                    <a:bodyPr/>
                    <a:lstStyle/>
                    <a:p>
                      <a:r>
                        <a:rPr lang="en-US" sz="1800"/>
                        <a:t>5. Project Schedule (.xlsx)</a:t>
                      </a:r>
                    </a:p>
                  </a:txBody>
                  <a:tcPr>
                    <a:solidFill>
                      <a:schemeClr val="bg2"/>
                    </a:solidFill>
                  </a:tcPr>
                </a:tc>
                <a:tc>
                  <a:txBody>
                    <a:bodyPr/>
                    <a:lstStyle/>
                    <a:p>
                      <a:endParaRPr lang="en-US" sz="1800" dirty="0"/>
                    </a:p>
                  </a:txBody>
                  <a:tcPr>
                    <a:solidFill>
                      <a:schemeClr val="bg2"/>
                    </a:solidFill>
                  </a:tcPr>
                </a:tc>
                <a:extLst>
                  <a:ext uri="{0D108BD9-81ED-4DB2-BD59-A6C34878D82A}">
                    <a16:rowId xmlns:a16="http://schemas.microsoft.com/office/drawing/2014/main" val="10006"/>
                  </a:ext>
                </a:extLst>
              </a:tr>
              <a:tr h="492653">
                <a:tc>
                  <a:txBody>
                    <a:bodyPr/>
                    <a:lstStyle/>
                    <a:p>
                      <a:r>
                        <a:rPr lang="en-US" sz="1800"/>
                        <a:t>6. Budget (.xlsx)</a:t>
                      </a:r>
                    </a:p>
                  </a:txBody>
                  <a:tcP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a:txBody>
                  <a:tcPr>
                    <a:solidFill>
                      <a:schemeClr val="bg2"/>
                    </a:solidFill>
                  </a:tcPr>
                </a:tc>
                <a:extLst>
                  <a:ext uri="{0D108BD9-81ED-4DB2-BD59-A6C34878D82A}">
                    <a16:rowId xmlns:a16="http://schemas.microsoft.com/office/drawing/2014/main" val="10007"/>
                  </a:ext>
                </a:extLst>
              </a:tr>
              <a:tr h="492653">
                <a:tc>
                  <a:txBody>
                    <a:bodyPr/>
                    <a:lstStyle/>
                    <a:p>
                      <a:r>
                        <a:rPr lang="en-US" sz="1800"/>
                        <a:t>7. CEQA Compliance Form (.docx)</a:t>
                      </a:r>
                    </a:p>
                    <a:p>
                      <a:endParaRPr lang="en-US" sz="1800"/>
                    </a:p>
                  </a:txBody>
                  <a:tcP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a:solidFill>
                      <a:schemeClr val="bg2"/>
                    </a:solidFill>
                  </a:tcPr>
                </a:tc>
                <a:extLst>
                  <a:ext uri="{0D108BD9-81ED-4DB2-BD59-A6C34878D82A}">
                    <a16:rowId xmlns:a16="http://schemas.microsoft.com/office/drawing/2014/main" val="2813987852"/>
                  </a:ext>
                </a:extLst>
              </a:tr>
            </a:tbl>
          </a:graphicData>
        </a:graphic>
      </p:graphicFrame>
      <p:sp>
        <p:nvSpPr>
          <p:cNvPr id="2" name="TextBox 1">
            <a:extLst>
              <a:ext uri="{FF2B5EF4-FFF2-40B4-BE49-F238E27FC236}">
                <a16:creationId xmlns:a16="http://schemas.microsoft.com/office/drawing/2014/main" id="{B088CB3D-5BAA-DF7B-40D9-8D3CAA68FCD2}"/>
              </a:ext>
            </a:extLst>
          </p:cNvPr>
          <p:cNvSpPr txBox="1"/>
          <p:nvPr/>
        </p:nvSpPr>
        <p:spPr>
          <a:xfrm>
            <a:off x="1602783" y="1291580"/>
            <a:ext cx="8986434" cy="523220"/>
          </a:xfrm>
          <a:prstGeom prst="rect">
            <a:avLst/>
          </a:prstGeom>
          <a:noFill/>
        </p:spPr>
        <p:txBody>
          <a:bodyPr wrap="none" rtlCol="0">
            <a:spAutoFit/>
          </a:bodyPr>
          <a:lstStyle/>
          <a:p>
            <a:r>
              <a:rPr lang="en-US" sz="2800" dirty="0"/>
              <a:t>Each Applicant must complete and include the following:</a:t>
            </a:r>
          </a:p>
        </p:txBody>
      </p:sp>
    </p:spTree>
    <p:extLst>
      <p:ext uri="{BB962C8B-B14F-4D97-AF65-F5344CB8AC3E}">
        <p14:creationId xmlns:p14="http://schemas.microsoft.com/office/powerpoint/2010/main" val="353809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50D79D-A920-6946-3FFD-1266C0536B24}"/>
              </a:ext>
            </a:extLst>
          </p:cNvPr>
          <p:cNvSpPr>
            <a:spLocks noGrp="1"/>
          </p:cNvSpPr>
          <p:nvPr>
            <p:ph type="title" idx="4294967295"/>
          </p:nvPr>
        </p:nvSpPr>
        <p:spPr>
          <a:xfrm>
            <a:off x="1550391" y="255396"/>
            <a:ext cx="10032009" cy="839979"/>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Project Narrative (Attachment 2)</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quarter" idx="12"/>
          </p:nvPr>
        </p:nvSpPr>
        <p:spPr/>
        <p:txBody>
          <a:bodyPr vert="horz" lIns="91440" tIns="45720" rIns="91440" bIns="45720" rtlCol="0" anchor="t">
            <a:noAutofit/>
          </a:bodyPr>
          <a:lstStyle/>
          <a:p>
            <a:r>
              <a:rPr lang="en-US">
                <a:solidFill>
                  <a:schemeClr val="accent2">
                    <a:lumMod val="75000"/>
                  </a:schemeClr>
                </a:solidFill>
                <a:latin typeface="Arial"/>
                <a:cs typeface="Arial"/>
              </a:rPr>
              <a:t>This is your opportunity to explain the entirety of the project. The narrative should explain:</a:t>
            </a:r>
          </a:p>
          <a:p>
            <a:pPr marL="803275" lvl="1" indent="-346075" defTabSz="1081088">
              <a:buFont typeface="Courier New" panose="02070309020205020404" pitchFamily="49" charset="0"/>
              <a:buChar char="o"/>
            </a:pPr>
            <a:r>
              <a:rPr lang="en-US">
                <a:solidFill>
                  <a:schemeClr val="accent2">
                    <a:lumMod val="75000"/>
                  </a:schemeClr>
                </a:solidFill>
                <a:latin typeface="Arial"/>
                <a:cs typeface="Arial"/>
              </a:rPr>
              <a:t>Why is your project necessary and important to California?</a:t>
            </a:r>
          </a:p>
          <a:p>
            <a:pPr marL="803275" lvl="1" indent="-346075" defTabSz="1081088">
              <a:buFont typeface="Courier New" panose="02070309020205020404" pitchFamily="49" charset="0"/>
              <a:buChar char="o"/>
            </a:pPr>
            <a:r>
              <a:rPr lang="en-US">
                <a:solidFill>
                  <a:schemeClr val="accent2">
                    <a:lumMod val="75000"/>
                  </a:schemeClr>
                </a:solidFill>
                <a:latin typeface="Arial"/>
                <a:cs typeface="Arial"/>
              </a:rPr>
              <a:t>What is your project approach and how will each major task be implemented?</a:t>
            </a:r>
          </a:p>
          <a:p>
            <a:pPr marL="803275" lvl="1" indent="-346075" defTabSz="1081088">
              <a:buFont typeface="Courier New" panose="02070309020205020404" pitchFamily="49" charset="0"/>
              <a:buChar char="o"/>
            </a:pPr>
            <a:r>
              <a:rPr lang="en-US">
                <a:solidFill>
                  <a:schemeClr val="accent2">
                    <a:lumMod val="75000"/>
                  </a:schemeClr>
                </a:solidFill>
                <a:latin typeface="Arial"/>
                <a:cs typeface="Arial"/>
              </a:rPr>
              <a:t>How will the project be completed in the term proposed?</a:t>
            </a:r>
          </a:p>
          <a:p>
            <a:pPr marL="803275" lvl="1" indent="-346075" defTabSz="1081088">
              <a:buFont typeface="Courier New" panose="02070309020205020404" pitchFamily="49" charset="0"/>
              <a:buChar char="o"/>
            </a:pPr>
            <a:r>
              <a:rPr lang="en-US">
                <a:solidFill>
                  <a:schemeClr val="accent2">
                    <a:lumMod val="75000"/>
                  </a:schemeClr>
                </a:solidFill>
                <a:latin typeface="Arial"/>
                <a:cs typeface="Arial"/>
              </a:rPr>
              <a:t>Does the project have the appropriate resources (team and budget) to complete successfully?</a:t>
            </a:r>
          </a:p>
          <a:p>
            <a:pPr marL="803275" lvl="1" indent="-346075" defTabSz="1081088">
              <a:buFont typeface="Courier New" panose="02070309020205020404" pitchFamily="49" charset="0"/>
              <a:buChar char="o"/>
            </a:pPr>
            <a:r>
              <a:rPr lang="en-US">
                <a:solidFill>
                  <a:schemeClr val="accent2">
                    <a:lumMod val="75000"/>
                  </a:schemeClr>
                </a:solidFill>
                <a:latin typeface="Arial"/>
                <a:cs typeface="Arial"/>
              </a:rPr>
              <a:t>How will the project outcomes benefit electric ratepayers?</a:t>
            </a:r>
          </a:p>
          <a:p>
            <a:pPr marL="803275" lvl="1" indent="-346075" defTabSz="1081088">
              <a:buFont typeface="Courier New" panose="02070309020205020404" pitchFamily="49" charset="0"/>
              <a:buChar char="o"/>
            </a:pPr>
            <a:r>
              <a:rPr lang="en-US">
                <a:solidFill>
                  <a:schemeClr val="accent2">
                    <a:lumMod val="75000"/>
                  </a:schemeClr>
                </a:solidFill>
                <a:latin typeface="Arial"/>
                <a:cs typeface="Arial"/>
              </a:rPr>
              <a:t>Address the requirements for your group as described in Section I.C.</a:t>
            </a:r>
          </a:p>
          <a:p>
            <a:pPr marL="457200" lvl="1" indent="0">
              <a:spcBef>
                <a:spcPts val="1200"/>
              </a:spcBef>
              <a:buNone/>
            </a:pPr>
            <a:r>
              <a:rPr lang="en-US">
                <a:solidFill>
                  <a:schemeClr val="accent2">
                    <a:lumMod val="75000"/>
                  </a:schemeClr>
                </a:solidFill>
                <a:latin typeface="Arial"/>
                <a:cs typeface="Arial"/>
              </a:rPr>
              <a:t>Respond to the scoring criteria described in Section IV.F.</a:t>
            </a:r>
          </a:p>
        </p:txBody>
      </p:sp>
    </p:spTree>
    <p:extLst>
      <p:ext uri="{BB962C8B-B14F-4D97-AF65-F5344CB8AC3E}">
        <p14:creationId xmlns:p14="http://schemas.microsoft.com/office/powerpoint/2010/main" val="3768265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E22855-6D5F-D701-A907-0290101D8F0F}"/>
              </a:ext>
            </a:extLst>
          </p:cNvPr>
          <p:cNvSpPr>
            <a:spLocks noGrp="1"/>
          </p:cNvSpPr>
          <p:nvPr>
            <p:ph type="title" idx="4294967295"/>
          </p:nvPr>
        </p:nvSpPr>
        <p:spPr>
          <a:xfrm>
            <a:off x="1550391" y="436371"/>
            <a:ext cx="10032009" cy="849504"/>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04071"/>
                </a:solidFill>
                <a:effectLst/>
                <a:uLnTx/>
                <a:uFillTx/>
                <a:latin typeface="+mj-lt"/>
                <a:ea typeface="+mn-ea"/>
                <a:cs typeface="+mn-cs"/>
              </a:rPr>
              <a:t>Scope of Work (Attachment 4)</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quarter" idx="12"/>
          </p:nvPr>
        </p:nvSpPr>
        <p:spPr>
          <a:xfrm>
            <a:off x="990600" y="1379757"/>
            <a:ext cx="10972800" cy="5152866"/>
          </a:xfrm>
        </p:spPr>
        <p:txBody>
          <a:bodyPr vert="horz" lIns="91440" tIns="45720" rIns="91440" bIns="45720" rtlCol="0" anchor="t">
            <a:normAutofit/>
          </a:bodyPr>
          <a:lstStyle/>
          <a:p>
            <a:r>
              <a:rPr lang="en-US" sz="3000">
                <a:solidFill>
                  <a:schemeClr val="accent2">
                    <a:lumMod val="75000"/>
                  </a:schemeClr>
                </a:solidFill>
                <a:latin typeface="Arial"/>
                <a:cs typeface="Arial"/>
              </a:rPr>
              <a:t>Tell us exactly what you are proposing to do in your project.</a:t>
            </a:r>
          </a:p>
          <a:p>
            <a:r>
              <a:rPr lang="en-US" sz="3000">
                <a:solidFill>
                  <a:schemeClr val="accent2">
                    <a:lumMod val="75000"/>
                  </a:schemeClr>
                </a:solidFill>
                <a:latin typeface="Arial"/>
                <a:cs typeface="Arial"/>
              </a:rPr>
              <a:t>Identify what will be delivered to the Energy Commission.</a:t>
            </a:r>
          </a:p>
          <a:p>
            <a:r>
              <a:rPr lang="en-US" sz="3000">
                <a:solidFill>
                  <a:schemeClr val="accent2">
                    <a:lumMod val="75000"/>
                  </a:schemeClr>
                </a:solidFill>
                <a:latin typeface="Arial"/>
                <a:cs typeface="Arial"/>
              </a:rPr>
              <a:t>Be sure to include in the technical tasks:</a:t>
            </a:r>
          </a:p>
          <a:p>
            <a:pPr marL="747713" lvl="1" indent="-346075">
              <a:buFont typeface="Courier New" panose="02070309020205020404" pitchFamily="49" charset="0"/>
              <a:buChar char="o"/>
            </a:pPr>
            <a:r>
              <a:rPr lang="en-US" sz="2800">
                <a:solidFill>
                  <a:schemeClr val="accent2">
                    <a:lumMod val="75000"/>
                  </a:schemeClr>
                </a:solidFill>
                <a:latin typeface="Arial"/>
                <a:cs typeface="Arial"/>
              </a:rPr>
              <a:t>At least one product deliverable per task.</a:t>
            </a:r>
          </a:p>
          <a:p>
            <a:pPr marL="747713" lvl="1" indent="-346075">
              <a:buFont typeface="Courier New" panose="02070309020205020404" pitchFamily="49" charset="0"/>
              <a:buChar char="o"/>
            </a:pPr>
            <a:r>
              <a:rPr lang="en-US" sz="2800">
                <a:solidFill>
                  <a:schemeClr val="accent2">
                    <a:lumMod val="75000"/>
                  </a:schemeClr>
                </a:solidFill>
                <a:latin typeface="Arial"/>
                <a:cs typeface="Arial"/>
              </a:rPr>
              <a:t>Address requirements in Section I.C. under Project Focus.</a:t>
            </a:r>
          </a:p>
          <a:p>
            <a:r>
              <a:rPr lang="en-US" sz="3000">
                <a:solidFill>
                  <a:schemeClr val="accent2">
                    <a:lumMod val="75000"/>
                  </a:schemeClr>
                </a:solidFill>
                <a:latin typeface="Arial"/>
                <a:cs typeface="Arial"/>
              </a:rPr>
              <a:t>Be sure to include in the Project Schedule (Attachment 5):</a:t>
            </a:r>
          </a:p>
          <a:p>
            <a:pPr marL="747713" lvl="1" indent="-290513">
              <a:buFont typeface="Courier New" panose="02070309020205020404" pitchFamily="49" charset="0"/>
              <a:buChar char="o"/>
            </a:pPr>
            <a:r>
              <a:rPr lang="en-US" sz="2800">
                <a:solidFill>
                  <a:schemeClr val="accent2">
                    <a:lumMod val="75000"/>
                  </a:schemeClr>
                </a:solidFill>
                <a:latin typeface="Arial"/>
                <a:cs typeface="Arial"/>
              </a:rPr>
              <a:t>Product deliverables that correspond with the Scope of Work.</a:t>
            </a:r>
          </a:p>
          <a:p>
            <a:pPr marL="747713" lvl="1" indent="-290513">
              <a:buFont typeface="Courier New" panose="02070309020205020404" pitchFamily="49" charset="0"/>
              <a:buChar char="o"/>
            </a:pPr>
            <a:r>
              <a:rPr lang="en-US" sz="2800">
                <a:solidFill>
                  <a:schemeClr val="accent2">
                    <a:lumMod val="75000"/>
                  </a:schemeClr>
                </a:solidFill>
                <a:latin typeface="Arial"/>
                <a:cs typeface="Arial"/>
              </a:rPr>
              <a:t>Realistic dates on when product deliverables can be completed.</a:t>
            </a:r>
          </a:p>
          <a:p>
            <a:endParaRPr lang="en-US">
              <a:solidFill>
                <a:schemeClr val="accent2">
                  <a:lumMod val="75000"/>
                </a:schemeClr>
              </a:solidFill>
              <a:latin typeface="Arial"/>
              <a:cs typeface="Arial"/>
            </a:endParaRPr>
          </a:p>
        </p:txBody>
      </p:sp>
    </p:spTree>
    <p:extLst>
      <p:ext uri="{BB962C8B-B14F-4D97-AF65-F5344CB8AC3E}">
        <p14:creationId xmlns:p14="http://schemas.microsoft.com/office/powerpoint/2010/main" val="4025808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2E7097-2898-60CE-99FE-1282A467CA89}"/>
              </a:ext>
            </a:extLst>
          </p:cNvPr>
          <p:cNvSpPr>
            <a:spLocks noGrp="1"/>
          </p:cNvSpPr>
          <p:nvPr>
            <p:ph type="title" idx="4294967295"/>
          </p:nvPr>
        </p:nvSpPr>
        <p:spPr>
          <a:xfrm>
            <a:off x="1550391" y="331596"/>
            <a:ext cx="10032009" cy="716154"/>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Budget (Attachment 6)</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quarter" idx="12"/>
          </p:nvPr>
        </p:nvSpPr>
        <p:spPr>
          <a:xfrm>
            <a:off x="904875" y="1265457"/>
            <a:ext cx="10677525" cy="5152866"/>
          </a:xfrm>
        </p:spPr>
        <p:txBody>
          <a:bodyPr>
            <a:normAutofit fontScale="92500" lnSpcReduction="10000"/>
          </a:bodyPr>
          <a:lstStyle/>
          <a:p>
            <a:pPr>
              <a:lnSpc>
                <a:spcPct val="120000"/>
              </a:lnSpc>
            </a:pPr>
            <a:r>
              <a:rPr lang="en-US" sz="3000">
                <a:solidFill>
                  <a:schemeClr val="accent2">
                    <a:lumMod val="75000"/>
                  </a:schemeClr>
                </a:solidFill>
                <a:latin typeface="Arial"/>
                <a:cs typeface="Arial"/>
              </a:rPr>
              <a:t>Identify how the Energy Commission funds and match funds will be spent to complete the project.</a:t>
            </a:r>
          </a:p>
          <a:p>
            <a:pPr>
              <a:lnSpc>
                <a:spcPct val="120000"/>
              </a:lnSpc>
            </a:pPr>
            <a:r>
              <a:rPr lang="en-US" sz="3000">
                <a:solidFill>
                  <a:schemeClr val="accent2">
                    <a:lumMod val="75000"/>
                  </a:schemeClr>
                </a:solidFill>
                <a:latin typeface="Arial"/>
                <a:cs typeface="Arial"/>
              </a:rPr>
              <a:t>Subrecipients receiving $100,000 or more Energy Commission funds must complete a separate budget form.</a:t>
            </a:r>
          </a:p>
          <a:p>
            <a:pPr>
              <a:lnSpc>
                <a:spcPct val="120000"/>
              </a:lnSpc>
            </a:pPr>
            <a:r>
              <a:rPr lang="en-US" sz="3000">
                <a:solidFill>
                  <a:schemeClr val="accent2">
                    <a:lumMod val="75000"/>
                  </a:schemeClr>
                </a:solidFill>
                <a:latin typeface="Arial"/>
                <a:cs typeface="Arial"/>
              </a:rPr>
              <a:t>Ensure that all rates provided are </a:t>
            </a:r>
            <a:r>
              <a:rPr lang="en-US" sz="3000" b="1">
                <a:solidFill>
                  <a:schemeClr val="accent2">
                    <a:lumMod val="75000"/>
                  </a:schemeClr>
                </a:solidFill>
                <a:latin typeface="Arial"/>
                <a:cs typeface="Arial"/>
              </a:rPr>
              <a:t>maximum</a:t>
            </a:r>
            <a:r>
              <a:rPr lang="en-US" sz="3000">
                <a:solidFill>
                  <a:schemeClr val="accent2">
                    <a:lumMod val="75000"/>
                  </a:schemeClr>
                </a:solidFill>
                <a:latin typeface="Arial"/>
                <a:cs typeface="Arial"/>
              </a:rPr>
              <a:t> estimated rates for the entire project term and any potential increases are included. </a:t>
            </a:r>
          </a:p>
          <a:p>
            <a:pPr>
              <a:lnSpc>
                <a:spcPct val="120000"/>
              </a:lnSpc>
            </a:pPr>
            <a:r>
              <a:rPr lang="en-US" sz="3000">
                <a:solidFill>
                  <a:schemeClr val="accent2">
                    <a:lumMod val="75000"/>
                  </a:schemeClr>
                </a:solidFill>
                <a:latin typeface="Arial"/>
                <a:cs typeface="Arial"/>
              </a:rPr>
              <a:t>Travel Restrictions: </a:t>
            </a:r>
          </a:p>
          <a:p>
            <a:pPr lvl="1">
              <a:lnSpc>
                <a:spcPct val="120000"/>
              </a:lnSpc>
              <a:buFont typeface="Courier New" panose="02070309020205020404" pitchFamily="49" charset="0"/>
              <a:buChar char="o"/>
            </a:pPr>
            <a:r>
              <a:rPr lang="en-US" sz="2600">
                <a:solidFill>
                  <a:schemeClr val="accent2">
                    <a:lumMod val="75000"/>
                  </a:schemeClr>
                </a:solidFill>
                <a:latin typeface="Arial"/>
                <a:cs typeface="Arial"/>
              </a:rPr>
              <a:t>CEC funds should be limited to project task specific in-state travel. </a:t>
            </a:r>
          </a:p>
          <a:p>
            <a:pPr lvl="1">
              <a:lnSpc>
                <a:spcPct val="120000"/>
              </a:lnSpc>
              <a:buFont typeface="Courier New" panose="02070309020205020404" pitchFamily="49" charset="0"/>
              <a:buChar char="o"/>
            </a:pPr>
            <a:r>
              <a:rPr lang="en-US" sz="2600">
                <a:solidFill>
                  <a:schemeClr val="accent2">
                    <a:lumMod val="75000"/>
                  </a:schemeClr>
                </a:solidFill>
                <a:latin typeface="Arial"/>
                <a:cs typeface="Arial"/>
              </a:rPr>
              <a:t>Travel to conferences are generally not considered applicable travel for projects and should not use CEC funds.</a:t>
            </a:r>
          </a:p>
          <a:p>
            <a:endParaRPr lang="en-US">
              <a:solidFill>
                <a:schemeClr val="accent2">
                  <a:lumMod val="75000"/>
                </a:schemeClr>
              </a:solidFill>
              <a:latin typeface="Arial"/>
              <a:cs typeface="Arial"/>
            </a:endParaRPr>
          </a:p>
        </p:txBody>
      </p:sp>
    </p:spTree>
    <p:extLst>
      <p:ext uri="{BB962C8B-B14F-4D97-AF65-F5344CB8AC3E}">
        <p14:creationId xmlns:p14="http://schemas.microsoft.com/office/powerpoint/2010/main" val="1685374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38B094-CDAA-6CC8-92F7-2891FEC3EAA5}"/>
              </a:ext>
            </a:extLst>
          </p:cNvPr>
          <p:cNvSpPr>
            <a:spLocks noGrp="1"/>
          </p:cNvSpPr>
          <p:nvPr>
            <p:ph type="title" idx="4294967295"/>
          </p:nvPr>
        </p:nvSpPr>
        <p:spPr>
          <a:xfrm>
            <a:off x="1331316" y="245871"/>
            <a:ext cx="10032009" cy="859029"/>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4071"/>
                </a:solidFill>
                <a:effectLst/>
                <a:uLnTx/>
                <a:uFillTx/>
                <a:latin typeface="+mj-lt"/>
                <a:ea typeface="+mn-ea"/>
                <a:cs typeface="+mn-cs"/>
              </a:rPr>
              <a:t>Commitment and Support Letter Forms (Attachment 9)</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quarter" idx="12"/>
          </p:nvPr>
        </p:nvSpPr>
        <p:spPr>
          <a:xfrm>
            <a:off x="860920" y="1303557"/>
            <a:ext cx="10597655" cy="5152866"/>
          </a:xfrm>
        </p:spPr>
        <p:txBody>
          <a:bodyPr>
            <a:normAutofit/>
          </a:bodyPr>
          <a:lstStyle/>
          <a:p>
            <a:r>
              <a:rPr lang="en-US" sz="2800">
                <a:solidFill>
                  <a:schemeClr val="accent2">
                    <a:lumMod val="75000"/>
                  </a:schemeClr>
                </a:solidFill>
                <a:latin typeface="Arial"/>
                <a:cs typeface="Arial"/>
              </a:rPr>
              <a:t>Follow guidelines provided for commitment and support letters.</a:t>
            </a:r>
          </a:p>
          <a:p>
            <a:pPr lvl="1">
              <a:buFont typeface="Courier New" panose="02070309020205020404" pitchFamily="49" charset="0"/>
              <a:buChar char="o"/>
            </a:pPr>
            <a:r>
              <a:rPr lang="en-US">
                <a:solidFill>
                  <a:schemeClr val="accent2">
                    <a:lumMod val="75000"/>
                  </a:schemeClr>
                </a:solidFill>
                <a:latin typeface="Arial"/>
                <a:cs typeface="Arial"/>
              </a:rPr>
              <a:t>Commitment letters are required for entities or individuals that are committing match funding, testing/demonstration sites, including the </a:t>
            </a:r>
            <a:r>
              <a:rPr lang="en-US" b="1">
                <a:solidFill>
                  <a:schemeClr val="accent2">
                    <a:lumMod val="75000"/>
                  </a:schemeClr>
                </a:solidFill>
                <a:latin typeface="Arial"/>
                <a:cs typeface="Arial"/>
              </a:rPr>
              <a:t>Applicant </a:t>
            </a:r>
            <a:r>
              <a:rPr lang="en-US">
                <a:solidFill>
                  <a:schemeClr val="accent2">
                    <a:lumMod val="75000"/>
                  </a:schemeClr>
                </a:solidFill>
                <a:latin typeface="Arial"/>
                <a:cs typeface="Arial"/>
              </a:rPr>
              <a:t>(prime). </a:t>
            </a:r>
          </a:p>
          <a:p>
            <a:pPr lvl="1">
              <a:buFont typeface="Courier New" panose="02070309020205020404" pitchFamily="49" charset="0"/>
              <a:buChar char="o"/>
            </a:pPr>
            <a:r>
              <a:rPr lang="en-US">
                <a:solidFill>
                  <a:schemeClr val="accent2">
                    <a:lumMod val="75000"/>
                  </a:schemeClr>
                </a:solidFill>
                <a:latin typeface="Arial"/>
                <a:cs typeface="Arial"/>
              </a:rPr>
              <a:t>Support letters describe a project stakeholder’s interest or involvement in the project.</a:t>
            </a:r>
          </a:p>
          <a:p>
            <a:r>
              <a:rPr lang="en-US" sz="2800">
                <a:solidFill>
                  <a:schemeClr val="accent2">
                    <a:lumMod val="75000"/>
                  </a:schemeClr>
                </a:solidFill>
                <a:latin typeface="Arial"/>
                <a:cs typeface="Arial"/>
              </a:rPr>
              <a:t>All applicants must submit </a:t>
            </a:r>
            <a:r>
              <a:rPr lang="en-US" sz="2800" b="1">
                <a:solidFill>
                  <a:schemeClr val="accent2">
                    <a:lumMod val="75000"/>
                  </a:schemeClr>
                </a:solidFill>
                <a:latin typeface="Arial"/>
                <a:cs typeface="Arial"/>
              </a:rPr>
              <a:t>at least one </a:t>
            </a:r>
            <a:r>
              <a:rPr lang="en-US" sz="2800">
                <a:solidFill>
                  <a:schemeClr val="accent2">
                    <a:lumMod val="75000"/>
                  </a:schemeClr>
                </a:solidFill>
                <a:latin typeface="Arial"/>
                <a:cs typeface="Arial"/>
              </a:rPr>
              <a:t>support letter.</a:t>
            </a:r>
          </a:p>
          <a:p>
            <a:r>
              <a:rPr lang="en-US" sz="2800">
                <a:solidFill>
                  <a:schemeClr val="accent2">
                    <a:lumMod val="75000"/>
                  </a:schemeClr>
                </a:solidFill>
                <a:latin typeface="Arial"/>
                <a:cs typeface="Arial"/>
              </a:rPr>
              <a:t>Match funding must be supported by a match fund commitment letter(s). </a:t>
            </a:r>
          </a:p>
          <a:p>
            <a:r>
              <a:rPr lang="en-US" sz="2800">
                <a:solidFill>
                  <a:schemeClr val="accent2">
                    <a:lumMod val="75000"/>
                  </a:schemeClr>
                </a:solidFill>
                <a:latin typeface="Arial"/>
                <a:cs typeface="Arial"/>
              </a:rPr>
              <a:t>Any project partners that will make contributions to the project (other than match and sites) must submit a commitment letter.</a:t>
            </a:r>
          </a:p>
          <a:p>
            <a:r>
              <a:rPr lang="en-US" sz="2800">
                <a:solidFill>
                  <a:schemeClr val="accent2">
                    <a:lumMod val="75000"/>
                  </a:schemeClr>
                </a:solidFill>
                <a:latin typeface="Arial"/>
                <a:cs typeface="Arial"/>
              </a:rPr>
              <a:t>Limit to two pages per letter, excluding the cover page.</a:t>
            </a:r>
          </a:p>
          <a:p>
            <a:endParaRPr lang="en-US">
              <a:solidFill>
                <a:schemeClr val="accent2">
                  <a:lumMod val="75000"/>
                </a:schemeClr>
              </a:solidFill>
              <a:latin typeface="Arial"/>
              <a:cs typeface="Arial"/>
            </a:endParaRPr>
          </a:p>
          <a:p>
            <a:pPr marL="0" indent="0">
              <a:buNone/>
            </a:pPr>
            <a:endParaRPr lang="en-US">
              <a:solidFill>
                <a:schemeClr val="accent2">
                  <a:lumMod val="75000"/>
                </a:schemeClr>
              </a:solidFill>
              <a:latin typeface="Arial"/>
              <a:cs typeface="Arial"/>
            </a:endParaRPr>
          </a:p>
        </p:txBody>
      </p:sp>
    </p:spTree>
    <p:extLst>
      <p:ext uri="{BB962C8B-B14F-4D97-AF65-F5344CB8AC3E}">
        <p14:creationId xmlns:p14="http://schemas.microsoft.com/office/powerpoint/2010/main" val="3285064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0E1B6D-A7DF-EE45-9505-0114A1F99BAD}"/>
              </a:ext>
            </a:extLst>
          </p:cNvPr>
          <p:cNvSpPr>
            <a:spLocks noGrp="1"/>
          </p:cNvSpPr>
          <p:nvPr>
            <p:ph type="title" idx="4294967295"/>
          </p:nvPr>
        </p:nvSpPr>
        <p:spPr>
          <a:xfrm>
            <a:off x="1550391" y="255396"/>
            <a:ext cx="10032009" cy="811404"/>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GFO Submission Requirements </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quarter" idx="12"/>
          </p:nvPr>
        </p:nvSpPr>
        <p:spPr>
          <a:xfrm>
            <a:off x="495300" y="1369872"/>
            <a:ext cx="5600700" cy="5152866"/>
          </a:xfrm>
        </p:spPr>
        <p:txBody>
          <a:bodyPr vert="horz" lIns="91440" tIns="45720" rIns="91440" bIns="45720" rtlCol="0" anchor="t">
            <a:noAutofit/>
          </a:bodyPr>
          <a:lstStyle/>
          <a:p>
            <a:r>
              <a:rPr lang="en-US" b="1">
                <a:solidFill>
                  <a:schemeClr val="accent2">
                    <a:lumMod val="75000"/>
                  </a:schemeClr>
                </a:solidFill>
                <a:latin typeface="Arial"/>
                <a:cs typeface="Arial" panose="020B0604020202020204"/>
              </a:rPr>
              <a:t>Applicants must have or must create a user account to submit a solicitation application.</a:t>
            </a:r>
            <a:r>
              <a:rPr lang="en-US">
                <a:solidFill>
                  <a:schemeClr val="accent2">
                    <a:lumMod val="75000"/>
                  </a:schemeClr>
                </a:solidFill>
                <a:latin typeface="Arial"/>
                <a:cs typeface="Arial" panose="020B0604020202020204"/>
              </a:rPr>
              <a:t> To create an account, please see the guidance </a:t>
            </a:r>
            <a:r>
              <a:rPr lang="en-US" b="1">
                <a:solidFill>
                  <a:schemeClr val="accent2">
                    <a:lumMod val="75000"/>
                  </a:schemeClr>
                </a:solidFill>
                <a:latin typeface="Arial"/>
                <a:cs typeface="Arial" panose="020B0604020202020204"/>
              </a:rPr>
              <a:t>User Registration Instructions </a:t>
            </a:r>
            <a:r>
              <a:rPr lang="en-US">
                <a:solidFill>
                  <a:schemeClr val="accent2">
                    <a:lumMod val="75000"/>
                  </a:schemeClr>
                </a:solidFill>
                <a:latin typeface="Arial"/>
                <a:cs typeface="Arial" panose="020B0604020202020204"/>
              </a:rPr>
              <a:t>at:</a:t>
            </a:r>
            <a:r>
              <a:rPr lang="en-US" u="sng">
                <a:solidFill>
                  <a:schemeClr val="accent2">
                    <a:lumMod val="75000"/>
                  </a:schemeClr>
                </a:solidFill>
                <a:latin typeface="Arial"/>
                <a:cs typeface="Arial" panose="020B0604020202020204"/>
                <a:hlinkClick r:id="rId3">
                  <a:extLst>
                    <a:ext uri="{A12FA001-AC4F-418D-AE19-62706E023703}">
                      <ahyp:hlinkClr xmlns:ahyp="http://schemas.microsoft.com/office/drawing/2018/hyperlinkcolor" val="tx"/>
                    </a:ext>
                  </a:extLst>
                </a:hlinkClick>
              </a:rPr>
              <a:t> </a:t>
            </a:r>
            <a:r>
              <a:rPr lang="en-US">
                <a:hlinkClick r:id="rId3"/>
              </a:rPr>
              <a:t>https://www.energy.ca.gov/media/7893</a:t>
            </a:r>
            <a:endParaRPr lang="en-US" u="sng">
              <a:solidFill>
                <a:schemeClr val="accent1">
                  <a:lumMod val="75000"/>
                </a:schemeClr>
              </a:solidFill>
              <a:latin typeface="Arial"/>
              <a:cs typeface="Arial" panose="020B0604020202020204"/>
              <a:hlinkClick r:id="rId3">
                <a:extLst>
                  <a:ext uri="{A12FA001-AC4F-418D-AE19-62706E023703}">
                    <ahyp:hlinkClr xmlns:ahyp="http://schemas.microsoft.com/office/drawing/2018/hyperlinkcolor" val="tx"/>
                  </a:ext>
                </a:extLst>
              </a:hlinkClick>
            </a:endParaRPr>
          </a:p>
          <a:p>
            <a:pPr marL="231775" indent="0">
              <a:buNone/>
            </a:pPr>
            <a:r>
              <a:rPr lang="en-US" sz="2000">
                <a:solidFill>
                  <a:srgbClr val="ED861F"/>
                </a:solidFill>
                <a:latin typeface="Arial"/>
                <a:cs typeface="Arial" panose="020B0604020202020204"/>
              </a:rPr>
              <a:t>Note: One account manager per organization, but users can be added by account manager</a:t>
            </a:r>
          </a:p>
          <a:p>
            <a:pPr marL="231775" indent="0">
              <a:buNone/>
            </a:pPr>
            <a:endParaRPr lang="en-US" sz="2000">
              <a:solidFill>
                <a:srgbClr val="ED861F"/>
              </a:solidFill>
              <a:latin typeface="Arial"/>
              <a:cs typeface="Arial" panose="020B0604020202020204"/>
            </a:endParaRPr>
          </a:p>
          <a:p>
            <a:pPr marL="288925" indent="-288925"/>
            <a:r>
              <a:rPr lang="en-US" b="1">
                <a:solidFill>
                  <a:schemeClr val="accent2">
                    <a:lumMod val="75000"/>
                  </a:schemeClr>
                </a:solidFill>
                <a:latin typeface="Arial"/>
                <a:cs typeface="Arial" panose="020B0604020202020204"/>
              </a:rPr>
              <a:t>Applications must be submitted through the Energy Commission Agreement Management System (ECAMS) </a:t>
            </a:r>
            <a:r>
              <a:rPr lang="en-US">
                <a:solidFill>
                  <a:schemeClr val="accent2">
                    <a:lumMod val="75000"/>
                  </a:schemeClr>
                </a:solidFill>
                <a:latin typeface="Arial"/>
                <a:cs typeface="Arial" panose="020B0604020202020204"/>
              </a:rPr>
              <a:t>at: </a:t>
            </a:r>
            <a:r>
              <a:rPr lang="en-US" sz="2000">
                <a:solidFill>
                  <a:srgbClr val="ED861F"/>
                </a:solidFill>
                <a:latin typeface="Arial   "/>
                <a:ea typeface="+mn-lt"/>
                <a:cs typeface="+mn-lt"/>
                <a:hlinkClick r:id="rId4">
                  <a:extLst>
                    <a:ext uri="{A12FA001-AC4F-418D-AE19-62706E023703}">
                      <ahyp:hlinkClr xmlns:ahyp="http://schemas.microsoft.com/office/drawing/2018/hyperlinkcolor" val="tx"/>
                    </a:ext>
                  </a:extLst>
                </a:hlinkClick>
              </a:rPr>
              <a:t>https://ecams.energy.ca.gov/</a:t>
            </a:r>
            <a:endParaRPr lang="en-US" sz="2000">
              <a:solidFill>
                <a:srgbClr val="ED861F"/>
              </a:solidFill>
              <a:latin typeface="Arial   "/>
              <a:ea typeface="+mn-lt"/>
              <a:cs typeface="+mn-lt"/>
            </a:endParaRPr>
          </a:p>
          <a:p>
            <a:pPr marL="231775" indent="0">
              <a:buNone/>
            </a:pPr>
            <a:endParaRPr lang="en-US" sz="2200">
              <a:solidFill>
                <a:srgbClr val="ED861F"/>
              </a:solidFill>
              <a:latin typeface="Arial" panose="020B0604020202020204"/>
              <a:cs typeface="Arial"/>
            </a:endParaRPr>
          </a:p>
        </p:txBody>
      </p:sp>
      <p:pic>
        <p:nvPicPr>
          <p:cNvPr id="5" name="Picture 4" descr="Image of CEC's funding opportunities webpage">
            <a:extLst>
              <a:ext uri="{FF2B5EF4-FFF2-40B4-BE49-F238E27FC236}">
                <a16:creationId xmlns:a16="http://schemas.microsoft.com/office/drawing/2014/main" id="{D1E4BF2A-794F-9656-5A4D-FC5AB7DE3E96}"/>
              </a:ext>
            </a:extLst>
          </p:cNvPr>
          <p:cNvPicPr>
            <a:picLocks noChangeAspect="1"/>
          </p:cNvPicPr>
          <p:nvPr/>
        </p:nvPicPr>
        <p:blipFill>
          <a:blip r:embed="rId5"/>
          <a:stretch>
            <a:fillRect/>
          </a:stretch>
        </p:blipFill>
        <p:spPr>
          <a:xfrm>
            <a:off x="6329342" y="1308639"/>
            <a:ext cx="5367358" cy="52753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01775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9A51832-6433-78B9-221A-A2C4125799D9}"/>
              </a:ext>
            </a:extLst>
          </p:cNvPr>
          <p:cNvSpPr>
            <a:spLocks noGrp="1"/>
          </p:cNvSpPr>
          <p:nvPr>
            <p:ph type="title" idx="4294967295"/>
          </p:nvPr>
        </p:nvSpPr>
        <p:spPr>
          <a:xfrm>
            <a:off x="1550391" y="255396"/>
            <a:ext cx="10032009" cy="763779"/>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GFO Submission Requirements (cont.)</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quarter" idx="12"/>
          </p:nvPr>
        </p:nvSpPr>
        <p:spPr/>
        <p:txBody>
          <a:bodyPr vert="horz" lIns="91440" tIns="45720" rIns="91440" bIns="45720" rtlCol="0" anchor="t">
            <a:noAutofit/>
          </a:bodyPr>
          <a:lstStyle/>
          <a:p>
            <a:r>
              <a:rPr lang="en-US" sz="2600">
                <a:solidFill>
                  <a:schemeClr val="accent2">
                    <a:lumMod val="75000"/>
                  </a:schemeClr>
                </a:solidFill>
                <a:latin typeface="Arial   "/>
                <a:ea typeface="+mn-lt"/>
                <a:cs typeface="+mn-lt"/>
              </a:rPr>
              <a:t>For detailed instructions on application submittal, please see the </a:t>
            </a:r>
            <a:r>
              <a:rPr lang="en-US" sz="2600" i="1">
                <a:solidFill>
                  <a:schemeClr val="accent2">
                    <a:lumMod val="75000"/>
                  </a:schemeClr>
                </a:solidFill>
                <a:latin typeface="Arial   "/>
                <a:ea typeface="+mn-lt"/>
                <a:cs typeface="+mn-lt"/>
              </a:rPr>
              <a:t>Applying for a Solicitation </a:t>
            </a:r>
            <a:r>
              <a:rPr lang="en-US" sz="2600">
                <a:solidFill>
                  <a:schemeClr val="accent2">
                    <a:lumMod val="75000"/>
                  </a:schemeClr>
                </a:solidFill>
                <a:latin typeface="Arial   "/>
                <a:ea typeface="+mn-lt"/>
                <a:cs typeface="+mn-lt"/>
              </a:rPr>
              <a:t>at: </a:t>
            </a:r>
            <a:r>
              <a:rPr lang="en-US" sz="2600">
                <a:solidFill>
                  <a:schemeClr val="accent2">
                    <a:lumMod val="75000"/>
                  </a:schemeClr>
                </a:solidFill>
                <a:hlinkClick r:id="rId3"/>
              </a:rPr>
              <a:t>https://www.energy.ca.gov/media/7956</a:t>
            </a:r>
            <a:r>
              <a:rPr lang="en-US" sz="2600">
                <a:solidFill>
                  <a:schemeClr val="accent2">
                    <a:lumMod val="75000"/>
                  </a:schemeClr>
                </a:solidFill>
              </a:rPr>
              <a:t> </a:t>
            </a:r>
          </a:p>
        </p:txBody>
      </p:sp>
      <p:sp>
        <p:nvSpPr>
          <p:cNvPr id="3" name="TextBox 2">
            <a:extLst>
              <a:ext uri="{FF2B5EF4-FFF2-40B4-BE49-F238E27FC236}">
                <a16:creationId xmlns:a16="http://schemas.microsoft.com/office/drawing/2014/main" id="{38327880-10CC-6763-40E3-90E3907F4968}"/>
              </a:ext>
            </a:extLst>
          </p:cNvPr>
          <p:cNvSpPr txBox="1"/>
          <p:nvPr/>
        </p:nvSpPr>
        <p:spPr>
          <a:xfrm>
            <a:off x="525447" y="2700753"/>
            <a:ext cx="5595579" cy="2529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600">
                <a:solidFill>
                  <a:schemeClr val="accent2">
                    <a:lumMod val="75000"/>
                  </a:schemeClr>
                </a:solidFill>
              </a:rPr>
              <a:t>Both referenced guidance documents are available at:  </a:t>
            </a:r>
            <a:r>
              <a:rPr lang="en-US" sz="2600">
                <a:solidFill>
                  <a:srgbClr val="ED861F"/>
                </a:solidFill>
                <a:hlinkClick r:id="rId4"/>
              </a:rPr>
              <a:t>https://www.energy.ca.gov/funding-opportunities/funding-resources</a:t>
            </a:r>
            <a:r>
              <a:rPr lang="en-US" sz="2600">
                <a:solidFill>
                  <a:srgbClr val="ED861F"/>
                </a:solidFill>
              </a:rPr>
              <a:t> </a:t>
            </a:r>
            <a:r>
              <a:rPr lang="en-US" sz="2600">
                <a:solidFill>
                  <a:schemeClr val="accent2">
                    <a:lumMod val="75000"/>
                  </a:schemeClr>
                </a:solidFill>
              </a:rPr>
              <a:t>under General Funding Information.</a:t>
            </a:r>
            <a:endParaRPr lang="en-US" sz="2600">
              <a:solidFill>
                <a:schemeClr val="accent2">
                  <a:lumMod val="75000"/>
                </a:schemeClr>
              </a:solidFill>
              <a:ea typeface="+mn-lt"/>
              <a:cs typeface="+mn-lt"/>
            </a:endParaRPr>
          </a:p>
          <a:p>
            <a:pPr algn="l"/>
            <a:endParaRPr lang="en-US">
              <a:cs typeface="Arial"/>
            </a:endParaRPr>
          </a:p>
        </p:txBody>
      </p:sp>
      <p:grpSp>
        <p:nvGrpSpPr>
          <p:cNvPr id="4" name="Group 3" descr="Screen shot of website with a red box to show where the Energy Commission Agreement Management Systems (ECAMS) on the General Funding Information could be found.">
            <a:extLst>
              <a:ext uri="{FF2B5EF4-FFF2-40B4-BE49-F238E27FC236}">
                <a16:creationId xmlns:a16="http://schemas.microsoft.com/office/drawing/2014/main" id="{012420E3-0174-352A-E911-0A54FC348E82}"/>
              </a:ext>
            </a:extLst>
          </p:cNvPr>
          <p:cNvGrpSpPr/>
          <p:nvPr/>
        </p:nvGrpSpPr>
        <p:grpSpPr>
          <a:xfrm>
            <a:off x="6205179" y="2582300"/>
            <a:ext cx="5058757" cy="2400508"/>
            <a:chOff x="3183754" y="2762454"/>
            <a:chExt cx="6386113" cy="2400508"/>
          </a:xfrm>
        </p:grpSpPr>
        <p:pic>
          <p:nvPicPr>
            <p:cNvPr id="5" name="Picture 4">
              <a:extLst>
                <a:ext uri="{FF2B5EF4-FFF2-40B4-BE49-F238E27FC236}">
                  <a16:creationId xmlns:a16="http://schemas.microsoft.com/office/drawing/2014/main" id="{2CB4809F-D1EC-11DB-2837-591732A07A5C}"/>
                </a:ext>
              </a:extLst>
            </p:cNvPr>
            <p:cNvPicPr>
              <a:picLocks noChangeAspect="1"/>
            </p:cNvPicPr>
            <p:nvPr/>
          </p:nvPicPr>
          <p:blipFill>
            <a:blip r:embed="rId5"/>
            <a:stretch>
              <a:fillRect/>
            </a:stretch>
          </p:blipFill>
          <p:spPr>
            <a:xfrm>
              <a:off x="3183754" y="2762454"/>
              <a:ext cx="6386113" cy="2400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6DD1A64C-316F-DD28-77C7-8D4B089C9DF5}"/>
                </a:ext>
              </a:extLst>
            </p:cNvPr>
            <p:cNvSpPr/>
            <p:nvPr/>
          </p:nvSpPr>
          <p:spPr>
            <a:xfrm>
              <a:off x="3343275" y="4243388"/>
              <a:ext cx="4929188" cy="8143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C4603E0-CA3E-BDA3-8F16-FD090BB4A62E}"/>
              </a:ext>
            </a:extLst>
          </p:cNvPr>
          <p:cNvSpPr txBox="1"/>
          <p:nvPr/>
        </p:nvSpPr>
        <p:spPr>
          <a:xfrm>
            <a:off x="398344" y="5428255"/>
            <a:ext cx="9181300" cy="1292662"/>
          </a:xfrm>
          <a:prstGeom prst="rect">
            <a:avLst/>
          </a:prstGeom>
          <a:noFill/>
        </p:spPr>
        <p:txBody>
          <a:bodyPr wrap="square">
            <a:spAutoFit/>
          </a:bodyPr>
          <a:lstStyle/>
          <a:p>
            <a:pPr marL="285750" indent="-285750">
              <a:buFont typeface="Arial" panose="020B0604020202020204" pitchFamily="34" charset="0"/>
              <a:buChar char="•"/>
              <a:tabLst>
                <a:tab pos="285750" algn="l"/>
              </a:tabLst>
            </a:pPr>
            <a:r>
              <a:rPr lang="en-US" sz="2600">
                <a:solidFill>
                  <a:schemeClr val="accent2">
                    <a:lumMod val="75000"/>
                  </a:schemeClr>
                </a:solidFill>
                <a:latin typeface="Arial   "/>
                <a:cs typeface="Arial"/>
              </a:rPr>
              <a:t>Questions with the ECAMS system should be directed to: </a:t>
            </a:r>
            <a:r>
              <a:rPr lang="en-US" sz="2600">
                <a:solidFill>
                  <a:srgbClr val="ED861F"/>
                </a:solidFill>
                <a:latin typeface="Arial   "/>
                <a:cs typeface="Arial"/>
                <a:hlinkClick r:id="rId6">
                  <a:extLst>
                    <a:ext uri="{A12FA001-AC4F-418D-AE19-62706E023703}">
                      <ahyp:hlinkClr xmlns:ahyp="http://schemas.microsoft.com/office/drawing/2018/hyperlinkcolor" val="tx"/>
                    </a:ext>
                  </a:extLst>
                </a:hlinkClick>
              </a:rPr>
              <a:t>ECAMS.SalesforceSupport@Energy.ca.gov</a:t>
            </a:r>
            <a:r>
              <a:rPr lang="en-US" sz="2600">
                <a:solidFill>
                  <a:srgbClr val="ED861F"/>
                </a:solidFill>
                <a:latin typeface="Arial   "/>
                <a:cs typeface="Arial"/>
              </a:rPr>
              <a:t> </a:t>
            </a:r>
          </a:p>
          <a:p>
            <a:endParaRPr lang="en-US" sz="2600">
              <a:solidFill>
                <a:srgbClr val="ED861F"/>
              </a:solidFill>
              <a:latin typeface="Arial   "/>
              <a:cs typeface="Arial"/>
            </a:endParaRPr>
          </a:p>
        </p:txBody>
      </p:sp>
    </p:spTree>
    <p:extLst>
      <p:ext uri="{BB962C8B-B14F-4D97-AF65-F5344CB8AC3E}">
        <p14:creationId xmlns:p14="http://schemas.microsoft.com/office/powerpoint/2010/main" val="69552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D594CCF-4A44-52F2-5AA7-DED653A78D3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5100E03-4161-F8E4-8BE1-6CD4C5698BA7}"/>
              </a:ext>
            </a:extLst>
          </p:cNvPr>
          <p:cNvSpPr>
            <a:spLocks noGrp="1"/>
          </p:cNvSpPr>
          <p:nvPr>
            <p:ph type="title" idx="4294967295"/>
          </p:nvPr>
        </p:nvSpPr>
        <p:spPr>
          <a:xfrm>
            <a:off x="1550988" y="255588"/>
            <a:ext cx="10031412" cy="677862"/>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60000"/>
              </a:lnSpc>
              <a:spcBef>
                <a:spcPts val="1000"/>
              </a:spcBef>
              <a:spcAft>
                <a:spcPts val="0"/>
              </a:spcAft>
              <a:buClrTx/>
              <a:buSzTx/>
              <a:buFont typeface="Arial"/>
              <a:buNone/>
              <a:tabLst/>
              <a:defRPr/>
            </a:pPr>
            <a:r>
              <a:rPr kumimoji="0" lang="en-US" sz="3600" b="1" i="0" u="none" strike="noStrike" kern="1200" cap="none" spc="0" normalizeH="0" baseline="0" noProof="0">
                <a:ln>
                  <a:noFill/>
                </a:ln>
                <a:solidFill>
                  <a:srgbClr val="004071"/>
                </a:solidFill>
                <a:effectLst/>
                <a:uLnTx/>
                <a:uFillTx/>
                <a:latin typeface="+mj-lt"/>
                <a:ea typeface="+mn-ea"/>
                <a:cs typeface="+mn-cs"/>
              </a:rPr>
              <a:t>Housekeeping</a:t>
            </a:r>
          </a:p>
        </p:txBody>
      </p:sp>
      <p:sp>
        <p:nvSpPr>
          <p:cNvPr id="5" name="Content Placeholder 5">
            <a:extLst>
              <a:ext uri="{FF2B5EF4-FFF2-40B4-BE49-F238E27FC236}">
                <a16:creationId xmlns:a16="http://schemas.microsoft.com/office/drawing/2014/main" id="{9DA0FD6A-001D-C071-9B1E-5570793AF3E4}"/>
              </a:ext>
            </a:extLst>
          </p:cNvPr>
          <p:cNvSpPr txBox="1">
            <a:spLocks/>
          </p:cNvSpPr>
          <p:nvPr/>
        </p:nvSpPr>
        <p:spPr>
          <a:xfrm>
            <a:off x="609600" y="1275907"/>
            <a:ext cx="10972800" cy="53450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US" sz="3000"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rPr>
              <a:t>This workshop will be recorded and posted to the CEC website.</a:t>
            </a:r>
          </a:p>
          <a:p>
            <a:pPr>
              <a:spcBef>
                <a:spcPts val="0"/>
              </a:spcBef>
              <a:spcAft>
                <a:spcPts val="600"/>
              </a:spcAft>
              <a:defRPr/>
            </a:pPr>
            <a:r>
              <a:rPr kumimoji="0" lang="en-US" sz="3000" b="0" i="0" u="none" strike="noStrike" kern="1200" cap="none" spc="0" normalizeH="0" baseline="0" noProof="0">
                <a:ln>
                  <a:noFill/>
                </a:ln>
                <a:solidFill>
                  <a:schemeClr val="accent1">
                    <a:lumMod val="75000"/>
                  </a:schemeClr>
                </a:solidFill>
                <a:effectLst/>
                <a:uLnTx/>
                <a:uFillTx/>
                <a:latin typeface="Arial" panose="020B0604020202020204" pitchFamily="34" charset="0"/>
                <a:cs typeface="Arial" panose="020B0604020202020204" pitchFamily="34" charset="0"/>
              </a:rPr>
              <a:t>Attendees will be muted during the presentation. Please chat your question using the Q&amp;A window. </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US" sz="3000"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rPr>
              <a:t>Updates to solicitation documents will be posted at the Grant Funding Opportunity’s webpage: </a:t>
            </a:r>
            <a:r>
              <a:rPr kumimoji="0" lang="en-US" sz="3000" b="0" i="0" u="none" strike="noStrike" kern="1200" cap="none" spc="0" normalizeH="0" baseline="0" noProof="0">
                <a:ln>
                  <a:noFill/>
                </a:ln>
                <a:solidFill>
                  <a:srgbClr val="1F497D">
                    <a:lumMod val="60000"/>
                    <a:lumOff val="40000"/>
                  </a:srgbClr>
                </a:solidFill>
                <a:effectLst/>
                <a:uLnTx/>
                <a:uFillTx/>
                <a:latin typeface="Arial" panose="020B0604020202020204" pitchFamily="34" charset="0"/>
                <a:cs typeface="Arial" panose="020B0604020202020204" pitchFamily="34" charset="0"/>
                <a:hlinkClick r:id="rId2"/>
              </a:rPr>
              <a:t>https://www.energy.ca.gov/solicitations/2026-03/gfo-25-306-solar-pv-located-non-traditional-terrain-splint</a:t>
            </a:r>
            <a:r>
              <a:rPr kumimoji="0" lang="en-US" sz="3000" b="0" i="0" u="none" strike="noStrike" kern="1200" cap="none" spc="0" normalizeH="0" baseline="0" noProof="0">
                <a:ln>
                  <a:noFill/>
                </a:ln>
                <a:solidFill>
                  <a:srgbClr val="1F497D">
                    <a:lumMod val="60000"/>
                    <a:lumOff val="40000"/>
                  </a:srgbClr>
                </a:solidFill>
                <a:effectLst/>
                <a:uLnTx/>
                <a:uFillTx/>
                <a:latin typeface="Arial" panose="020B0604020202020204" pitchFamily="34" charset="0"/>
                <a:cs typeface="Arial" panose="020B0604020202020204" pitchFamily="34" charset="0"/>
              </a:rPr>
              <a:t> </a:t>
            </a:r>
          </a:p>
        </p:txBody>
      </p:sp>
      <p:pic>
        <p:nvPicPr>
          <p:cNvPr id="6" name="Picture 5" descr="Picture of Q&amp;A window feature in Zoom. ">
            <a:extLst>
              <a:ext uri="{FF2B5EF4-FFF2-40B4-BE49-F238E27FC236}">
                <a16:creationId xmlns:a16="http://schemas.microsoft.com/office/drawing/2014/main" id="{CD582EF3-42F1-98DC-9A23-80F2C8AFEFC8}"/>
              </a:ext>
            </a:extLst>
          </p:cNvPr>
          <p:cNvPicPr>
            <a:picLocks noChangeAspect="1"/>
          </p:cNvPicPr>
          <p:nvPr/>
        </p:nvPicPr>
        <p:blipFill>
          <a:blip r:embed="rId3"/>
          <a:stretch>
            <a:fillRect/>
          </a:stretch>
        </p:blipFill>
        <p:spPr>
          <a:xfrm>
            <a:off x="7975737" y="2814290"/>
            <a:ext cx="1847248" cy="438950"/>
          </a:xfrm>
          <a:prstGeom prst="rect">
            <a:avLst/>
          </a:prstGeom>
        </p:spPr>
      </p:pic>
    </p:spTree>
    <p:extLst>
      <p:ext uri="{BB962C8B-B14F-4D97-AF65-F5344CB8AC3E}">
        <p14:creationId xmlns:p14="http://schemas.microsoft.com/office/powerpoint/2010/main" val="2765671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CD8FFD-7772-B8D5-851A-97983B9FA698}"/>
              </a:ext>
            </a:extLst>
          </p:cNvPr>
          <p:cNvSpPr>
            <a:spLocks noGrp="1"/>
          </p:cNvSpPr>
          <p:nvPr>
            <p:ph type="title" idx="4294967295"/>
          </p:nvPr>
        </p:nvSpPr>
        <p:spPr>
          <a:xfrm>
            <a:off x="1550391" y="255396"/>
            <a:ext cx="10032009" cy="878079"/>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GFO Submission Requirements (cont..)</a:t>
            </a:r>
          </a:p>
        </p:txBody>
      </p:sp>
      <p:graphicFrame>
        <p:nvGraphicFramePr>
          <p:cNvPr id="10" name="Content Placeholder 5" descr="Table of submission requirements">
            <a:extLst>
              <a:ext uri="{FF2B5EF4-FFF2-40B4-BE49-F238E27FC236}">
                <a16:creationId xmlns:a16="http://schemas.microsoft.com/office/drawing/2014/main" id="{DFBAB4F6-2B6B-B7C0-AFA8-B98F3B24DA06}"/>
              </a:ext>
            </a:extLst>
          </p:cNvPr>
          <p:cNvGraphicFramePr>
            <a:graphicFrameLocks noGrp="1"/>
          </p:cNvGraphicFramePr>
          <p:nvPr>
            <p:ph sz="quarter" idx="12"/>
            <p:extLst>
              <p:ext uri="{D42A27DB-BD31-4B8C-83A1-F6EECF244321}">
                <p14:modId xmlns:p14="http://schemas.microsoft.com/office/powerpoint/2010/main" val="290678696"/>
              </p:ext>
            </p:extLst>
          </p:nvPr>
        </p:nvGraphicFramePr>
        <p:xfrm>
          <a:off x="914400" y="1389282"/>
          <a:ext cx="10496550" cy="5152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3298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FF1D1E6-0068-9859-92CD-C758D8344807}"/>
              </a:ext>
            </a:extLst>
          </p:cNvPr>
          <p:cNvSpPr>
            <a:spLocks noGrp="1"/>
          </p:cNvSpPr>
          <p:nvPr>
            <p:ph type="title" idx="4294967295"/>
          </p:nvPr>
        </p:nvSpPr>
        <p:spPr>
          <a:xfrm>
            <a:off x="1651242" y="428959"/>
            <a:ext cx="9166575" cy="5545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FEFE"/>
                </a:solidFill>
                <a:effectLst/>
                <a:uLnTx/>
                <a:uFillTx/>
                <a:latin typeface="+mj-lt"/>
                <a:ea typeface="+mn-ea"/>
                <a:cs typeface="+mn-cs"/>
              </a:rPr>
              <a:t>Submission Warning</a:t>
            </a:r>
          </a:p>
        </p:txBody>
      </p:sp>
      <p:sp>
        <p:nvSpPr>
          <p:cNvPr id="9" name="Text Placeholder 8">
            <a:extLst>
              <a:ext uri="{FF2B5EF4-FFF2-40B4-BE49-F238E27FC236}">
                <a16:creationId xmlns:a16="http://schemas.microsoft.com/office/drawing/2014/main" id="{45D7CE73-0AC7-E976-E693-A652983782CA}"/>
              </a:ext>
            </a:extLst>
          </p:cNvPr>
          <p:cNvSpPr>
            <a:spLocks noGrp="1"/>
          </p:cNvSpPr>
          <p:nvPr>
            <p:ph type="body" sz="quarter" idx="11"/>
          </p:nvPr>
        </p:nvSpPr>
        <p:spPr>
          <a:xfrm>
            <a:off x="1651242" y="1485175"/>
            <a:ext cx="7547002" cy="939296"/>
          </a:xfrm>
        </p:spPr>
        <p:txBody>
          <a:bodyPr/>
          <a:lstStyle/>
          <a:p>
            <a:r>
              <a:rPr lang="en-US">
                <a:solidFill>
                  <a:srgbClr val="FF0000"/>
                </a:solidFill>
              </a:rPr>
              <a:t>START THE PROCESS EARLY! </a:t>
            </a:r>
          </a:p>
          <a:p>
            <a:endParaRPr lang="en-US"/>
          </a:p>
        </p:txBody>
      </p:sp>
      <p:sp>
        <p:nvSpPr>
          <p:cNvPr id="3" name="Content Placeholder 2">
            <a:extLst>
              <a:ext uri="{FF2B5EF4-FFF2-40B4-BE49-F238E27FC236}">
                <a16:creationId xmlns:a16="http://schemas.microsoft.com/office/drawing/2014/main" id="{490086AC-59FB-4979-B64D-D9C6EDDFEF79}"/>
              </a:ext>
            </a:extLst>
          </p:cNvPr>
          <p:cNvSpPr>
            <a:spLocks noGrp="1"/>
          </p:cNvSpPr>
          <p:nvPr>
            <p:ph sz="quarter" idx="12"/>
          </p:nvPr>
        </p:nvSpPr>
        <p:spPr/>
        <p:txBody>
          <a:bodyPr>
            <a:normAutofit lnSpcReduction="10000"/>
          </a:bodyPr>
          <a:lstStyle/>
          <a:p>
            <a:pPr marL="228600" marR="0" lvl="0" indent="-228600" algn="l" defTabSz="914400" rtl="0" eaLnBrk="1" fontAlgn="base" latinLnBrk="0" hangingPunct="1">
              <a:lnSpc>
                <a:spcPct val="90000"/>
              </a:lnSpc>
              <a:spcBef>
                <a:spcPts val="1000"/>
              </a:spcBef>
              <a:spcAft>
                <a:spcPts val="60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accent2">
                    <a:lumMod val="75000"/>
                  </a:schemeClr>
                </a:solidFill>
                <a:effectLst/>
                <a:uLnTx/>
                <a:uFillTx/>
                <a:latin typeface="+mn-lt"/>
                <a:ea typeface="+mn-ea"/>
                <a:cs typeface="+mn-cs"/>
              </a:rPr>
              <a:t>Applications must be fully submitted </a:t>
            </a:r>
            <a:r>
              <a:rPr kumimoji="0" lang="en-US" sz="3500" b="0" i="0" u="sng" strike="noStrike" kern="1200" cap="none" spc="0" normalizeH="0" baseline="0" noProof="0" dirty="0">
                <a:ln>
                  <a:noFill/>
                </a:ln>
                <a:solidFill>
                  <a:srgbClr val="FF0000"/>
                </a:solidFill>
                <a:effectLst/>
                <a:uLnTx/>
                <a:uFillTx/>
                <a:latin typeface="+mn-lt"/>
                <a:ea typeface="+mn-ea"/>
                <a:cs typeface="+mn-cs"/>
              </a:rPr>
              <a:t>BEFORE</a:t>
            </a:r>
            <a:r>
              <a:rPr kumimoji="0" lang="en-US" sz="3500" b="0" i="0" u="none" strike="noStrike" kern="1200" cap="none" spc="0" normalizeH="0" baseline="0" noProof="0" dirty="0">
                <a:ln>
                  <a:noFill/>
                </a:ln>
                <a:solidFill>
                  <a:schemeClr val="accent1"/>
                </a:solidFill>
                <a:effectLst/>
                <a:uLnTx/>
                <a:uFillTx/>
                <a:latin typeface="+mn-lt"/>
                <a:ea typeface="+mn-ea"/>
                <a:cs typeface="+mn-cs"/>
              </a:rPr>
              <a:t> </a:t>
            </a:r>
            <a:r>
              <a:rPr kumimoji="0" lang="en-US" sz="3500" b="0" i="0" u="none" strike="noStrike" kern="1200" cap="none" spc="0" normalizeH="0" baseline="0" noProof="0" dirty="0">
                <a:ln>
                  <a:noFill/>
                </a:ln>
                <a:solidFill>
                  <a:schemeClr val="accent2">
                    <a:lumMod val="75000"/>
                  </a:schemeClr>
                </a:solidFill>
                <a:effectLst/>
                <a:uLnTx/>
                <a:uFillTx/>
                <a:latin typeface="+mn-lt"/>
                <a:ea typeface="+mn-ea"/>
                <a:cs typeface="+mn-cs"/>
              </a:rPr>
              <a:t>the</a:t>
            </a:r>
            <a:r>
              <a:rPr kumimoji="0" lang="en-US" sz="3500" b="0" i="0" u="none" strike="noStrike" kern="1200" cap="none" spc="0" normalizeH="0" baseline="0" noProof="0" dirty="0">
                <a:ln>
                  <a:noFill/>
                </a:ln>
                <a:solidFill>
                  <a:schemeClr val="accent1"/>
                </a:solidFill>
                <a:effectLst/>
                <a:uLnTx/>
                <a:uFillTx/>
                <a:latin typeface="+mn-lt"/>
                <a:ea typeface="+mn-ea"/>
                <a:cs typeface="+mn-cs"/>
              </a:rPr>
              <a:t> </a:t>
            </a:r>
            <a:r>
              <a:rPr kumimoji="0" lang="en-US" sz="3500" b="0" i="0" u="none" strike="noStrike" kern="1200" cap="none" spc="0" normalizeH="0" baseline="0" noProof="0" dirty="0">
                <a:ln>
                  <a:noFill/>
                </a:ln>
                <a:solidFill>
                  <a:schemeClr val="accent2">
                    <a:lumMod val="75000"/>
                  </a:schemeClr>
                </a:solidFill>
                <a:effectLst/>
                <a:uLnTx/>
                <a:uFillTx/>
                <a:latin typeface="+mn-lt"/>
                <a:ea typeface="+mn-ea"/>
                <a:cs typeface="+mn-cs"/>
              </a:rPr>
              <a:t>deadline listed in the solicitation manual. </a:t>
            </a:r>
          </a:p>
          <a:p>
            <a:pPr marL="228600" marR="0" lvl="0" indent="-228600" algn="l" defTabSz="914400" rtl="0" eaLnBrk="1" fontAlgn="base" latinLnBrk="0" hangingPunct="1">
              <a:lnSpc>
                <a:spcPct val="90000"/>
              </a:lnSpc>
              <a:spcBef>
                <a:spcPts val="1000"/>
              </a:spcBef>
              <a:spcAft>
                <a:spcPts val="60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rgbClr val="FF0000"/>
                </a:solidFill>
                <a:effectLst/>
                <a:uLnTx/>
                <a:uFillTx/>
                <a:latin typeface="+mn-lt"/>
                <a:ea typeface="+mn-ea"/>
                <a:cs typeface="+mn-cs"/>
              </a:rPr>
              <a:t>The ECAMS system will reject applications submitted after the deadline.</a:t>
            </a:r>
          </a:p>
          <a:p>
            <a:pPr marL="228600" marR="0" lvl="0" indent="-228600" algn="l" defTabSz="914400" rtl="0" eaLnBrk="1" fontAlgn="base" latinLnBrk="0" hangingPunct="1">
              <a:lnSpc>
                <a:spcPct val="90000"/>
              </a:lnSpc>
              <a:spcBef>
                <a:spcPts val="1000"/>
              </a:spcBef>
              <a:spcAft>
                <a:spcPts val="60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accent2">
                    <a:lumMod val="75000"/>
                  </a:schemeClr>
                </a:solidFill>
                <a:effectLst/>
                <a:uLnTx/>
                <a:uFillTx/>
                <a:latin typeface="+mn-lt"/>
                <a:ea typeface="+mn-ea"/>
                <a:cs typeface="+mn-cs"/>
              </a:rPr>
              <a:t>Applications in the process of being submitted prior to the deadline will </a:t>
            </a:r>
            <a:r>
              <a:rPr kumimoji="0" lang="en-US" sz="3500" b="0" i="0" u="sng" strike="noStrike" kern="1200" cap="none" spc="0" normalizeH="0" baseline="0" noProof="0" dirty="0">
                <a:ln>
                  <a:noFill/>
                </a:ln>
                <a:solidFill>
                  <a:srgbClr val="FF0000"/>
                </a:solidFill>
                <a:effectLst/>
                <a:uLnTx/>
                <a:uFillTx/>
                <a:latin typeface="+mn-lt"/>
                <a:ea typeface="+mn-ea"/>
                <a:cs typeface="+mn-cs"/>
              </a:rPr>
              <a:t>NOT</a:t>
            </a:r>
            <a:r>
              <a:rPr kumimoji="0" lang="en-US" sz="3500" b="0" i="0" u="none" strike="noStrike" kern="1200" cap="none" spc="0" normalizeH="0" baseline="0" noProof="0" dirty="0">
                <a:ln>
                  <a:noFill/>
                </a:ln>
                <a:solidFill>
                  <a:srgbClr val="FF0000"/>
                </a:solidFill>
                <a:effectLst/>
                <a:uLnTx/>
                <a:uFillTx/>
                <a:latin typeface="+mn-lt"/>
                <a:ea typeface="+mn-ea"/>
                <a:cs typeface="+mn-cs"/>
              </a:rPr>
              <a:t> </a:t>
            </a:r>
            <a:r>
              <a:rPr kumimoji="0" lang="en-US" sz="3500" b="0" i="0" u="none" strike="noStrike" kern="1200" cap="none" spc="0" normalizeH="0" baseline="0" noProof="0" dirty="0">
                <a:ln>
                  <a:noFill/>
                </a:ln>
                <a:solidFill>
                  <a:schemeClr val="accent2">
                    <a:lumMod val="75000"/>
                  </a:schemeClr>
                </a:solidFill>
                <a:effectLst/>
                <a:uLnTx/>
                <a:uFillTx/>
                <a:latin typeface="+mn-lt"/>
                <a:ea typeface="+mn-ea"/>
                <a:cs typeface="+mn-cs"/>
              </a:rPr>
              <a:t>be accepted after the deadline. </a:t>
            </a:r>
          </a:p>
          <a:p>
            <a:pPr marL="228600" marR="0" lvl="0" indent="-228600" algn="l" defTabSz="914400" rtl="0" eaLnBrk="1" fontAlgn="base" latinLnBrk="0" hangingPunct="1">
              <a:lnSpc>
                <a:spcPct val="90000"/>
              </a:lnSpc>
              <a:spcBef>
                <a:spcPts val="1000"/>
              </a:spcBef>
              <a:spcAft>
                <a:spcPts val="60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chemeClr val="accent2">
                    <a:lumMod val="75000"/>
                  </a:schemeClr>
                </a:solidFill>
                <a:effectLst/>
                <a:uLnTx/>
                <a:uFillTx/>
                <a:latin typeface="+mn-lt"/>
                <a:ea typeface="+mn-ea"/>
                <a:cs typeface="+mn-cs"/>
              </a:rPr>
              <a:t>ECAMS support is </a:t>
            </a:r>
            <a:r>
              <a:rPr kumimoji="0" lang="en-US" sz="3500" b="0" i="0" u="sng" strike="noStrike" kern="1200" cap="none" spc="0" normalizeH="0" baseline="0" noProof="0" dirty="0">
                <a:ln>
                  <a:noFill/>
                </a:ln>
                <a:solidFill>
                  <a:srgbClr val="FF0000"/>
                </a:solidFill>
                <a:effectLst/>
                <a:uLnTx/>
                <a:uFillTx/>
                <a:latin typeface="+mn-lt"/>
                <a:ea typeface="+mn-ea"/>
                <a:cs typeface="+mn-cs"/>
              </a:rPr>
              <a:t>ONLY</a:t>
            </a:r>
            <a:r>
              <a:rPr kumimoji="0" lang="en-US" sz="3500" b="1" i="0" u="none" strike="noStrike" kern="1200" cap="none" spc="0" normalizeH="0" baseline="0" noProof="0" dirty="0">
                <a:ln>
                  <a:noFill/>
                </a:ln>
                <a:solidFill>
                  <a:srgbClr val="FF0000"/>
                </a:solidFill>
                <a:effectLst/>
                <a:uLnTx/>
                <a:uFillTx/>
                <a:latin typeface="+mn-lt"/>
                <a:ea typeface="+mn-ea"/>
                <a:cs typeface="+mn-cs"/>
              </a:rPr>
              <a:t> </a:t>
            </a:r>
            <a:r>
              <a:rPr kumimoji="0" lang="en-US" sz="3500" b="0" i="0" u="none" strike="noStrike" kern="1200" cap="none" spc="0" normalizeH="0" baseline="0" noProof="0" dirty="0">
                <a:ln>
                  <a:noFill/>
                </a:ln>
                <a:solidFill>
                  <a:schemeClr val="accent2">
                    <a:lumMod val="75000"/>
                  </a:schemeClr>
                </a:solidFill>
                <a:effectLst/>
                <a:uLnTx/>
                <a:uFillTx/>
                <a:latin typeface="+mn-lt"/>
                <a:ea typeface="+mn-ea"/>
                <a:cs typeface="+mn-cs"/>
              </a:rPr>
              <a:t>available from 8am – 5pm Monday-Friday.</a:t>
            </a:r>
          </a:p>
        </p:txBody>
      </p:sp>
    </p:spTree>
    <p:extLst>
      <p:ext uri="{BB962C8B-B14F-4D97-AF65-F5344CB8AC3E}">
        <p14:creationId xmlns:p14="http://schemas.microsoft.com/office/powerpoint/2010/main" val="3001262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DE543D2-378C-29B4-F407-F1F8E6C3E2AD}"/>
              </a:ext>
            </a:extLst>
          </p:cNvPr>
          <p:cNvSpPr>
            <a:spLocks noGrp="1"/>
          </p:cNvSpPr>
          <p:nvPr>
            <p:ph type="title" idx="4294967295"/>
          </p:nvPr>
        </p:nvSpPr>
        <p:spPr>
          <a:xfrm>
            <a:off x="1550391" y="255396"/>
            <a:ext cx="10032009" cy="4439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Application Submission</a:t>
            </a:r>
          </a:p>
        </p:txBody>
      </p:sp>
      <p:sp>
        <p:nvSpPr>
          <p:cNvPr id="3" name="Content Placeholder 2">
            <a:extLst>
              <a:ext uri="{FF2B5EF4-FFF2-40B4-BE49-F238E27FC236}">
                <a16:creationId xmlns:a16="http://schemas.microsoft.com/office/drawing/2014/main" id="{A0439ABF-4E01-4846-B0E8-8C4E3D41D26F}"/>
              </a:ext>
            </a:extLst>
          </p:cNvPr>
          <p:cNvSpPr>
            <a:spLocks noGrp="1"/>
          </p:cNvSpPr>
          <p:nvPr>
            <p:ph sz="quarter" idx="12"/>
          </p:nvPr>
        </p:nvSpPr>
        <p:spPr>
          <a:xfrm>
            <a:off x="609600" y="1309847"/>
            <a:ext cx="10972800" cy="5152866"/>
          </a:xfrm>
        </p:spPr>
        <p:txBody>
          <a:bodyPr>
            <a:normAutofit fontScale="85000" lnSpcReduction="20000"/>
          </a:bodyPr>
          <a:lstStyle/>
          <a:p>
            <a:r>
              <a:rPr lang="en-US" sz="3000">
                <a:solidFill>
                  <a:srgbClr val="336699"/>
                </a:solidFill>
              </a:rPr>
              <a:t>Register as a New User (if applicable) </a:t>
            </a:r>
          </a:p>
          <a:p>
            <a:r>
              <a:rPr lang="en-US" sz="3000">
                <a:solidFill>
                  <a:srgbClr val="336699"/>
                </a:solidFill>
              </a:rPr>
              <a:t>Log In </a:t>
            </a:r>
          </a:p>
          <a:p>
            <a:r>
              <a:rPr lang="en-US" sz="3000">
                <a:solidFill>
                  <a:srgbClr val="336699"/>
                </a:solidFill>
              </a:rPr>
              <a:t>4-Step Application Submittal Process: </a:t>
            </a:r>
          </a:p>
          <a:p>
            <a:pPr marL="971550" indent="-457200">
              <a:buAutoNum type="arabicPeriod"/>
            </a:pPr>
            <a:r>
              <a:rPr lang="en-US" sz="3000">
                <a:solidFill>
                  <a:srgbClr val="336699"/>
                </a:solidFill>
              </a:rPr>
              <a:t>Select Solicitation </a:t>
            </a:r>
          </a:p>
          <a:p>
            <a:pPr marL="971550" indent="-457200">
              <a:buAutoNum type="arabicPeriod"/>
            </a:pPr>
            <a:r>
              <a:rPr lang="en-US" sz="3000">
                <a:solidFill>
                  <a:srgbClr val="336699"/>
                </a:solidFill>
              </a:rPr>
              <a:t>Enter Application Information</a:t>
            </a:r>
          </a:p>
          <a:p>
            <a:pPr marL="971550" indent="-457200">
              <a:buAutoNum type="arabicPeriod"/>
            </a:pPr>
            <a:r>
              <a:rPr lang="en-US" sz="3000">
                <a:solidFill>
                  <a:srgbClr val="336699"/>
                </a:solidFill>
              </a:rPr>
              <a:t>Upload Files </a:t>
            </a:r>
          </a:p>
          <a:p>
            <a:pPr marL="966788" indent="-4763">
              <a:buFont typeface="Courier New" panose="02070309020205020404" pitchFamily="49" charset="0"/>
              <a:buChar char="o"/>
            </a:pPr>
            <a:r>
              <a:rPr lang="en-US" sz="3000">
                <a:solidFill>
                  <a:srgbClr val="336699"/>
                </a:solidFill>
              </a:rPr>
              <a:t> Select documents for upload </a:t>
            </a:r>
          </a:p>
          <a:p>
            <a:pPr marL="1541463" lvl="2"/>
            <a:r>
              <a:rPr lang="en-US" sz="3000">
                <a:solidFill>
                  <a:srgbClr val="336699"/>
                </a:solidFill>
              </a:rPr>
              <a:t>Tag files with document type </a:t>
            </a:r>
          </a:p>
          <a:p>
            <a:pPr marL="1541463" lvl="2"/>
            <a:r>
              <a:rPr lang="en-US" sz="3000">
                <a:solidFill>
                  <a:srgbClr val="336699"/>
                </a:solidFill>
              </a:rPr>
              <a:t>Designate confidential documents (if applicable) </a:t>
            </a:r>
          </a:p>
          <a:p>
            <a:pPr marL="1028700" lvl="2" indent="-514350">
              <a:lnSpc>
                <a:spcPct val="100000"/>
              </a:lnSpc>
              <a:spcBef>
                <a:spcPts val="1000"/>
              </a:spcBef>
              <a:buFont typeface="+mj-lt"/>
              <a:buAutoNum type="arabicPeriod" startAt="4"/>
            </a:pPr>
            <a:r>
              <a:rPr lang="en-US" sz="3000">
                <a:solidFill>
                  <a:srgbClr val="336699"/>
                </a:solidFill>
              </a:rPr>
              <a:t>Review and Submit </a:t>
            </a:r>
          </a:p>
          <a:p>
            <a:pPr marL="966788" lvl="1" indent="234950">
              <a:lnSpc>
                <a:spcPct val="100000"/>
              </a:lnSpc>
              <a:spcBef>
                <a:spcPts val="1000"/>
              </a:spcBef>
            </a:pPr>
            <a:r>
              <a:rPr lang="en-US" sz="3000">
                <a:solidFill>
                  <a:srgbClr val="336699"/>
                </a:solidFill>
              </a:rPr>
              <a:t>Confirmation from ECAMS system that submission was successful</a:t>
            </a:r>
          </a:p>
          <a:p>
            <a:pPr marL="914400" lvl="2" indent="0">
              <a:buNone/>
            </a:pPr>
            <a:endParaRPr lang="en-US">
              <a:solidFill>
                <a:srgbClr val="336699"/>
              </a:solidFill>
            </a:endParaRPr>
          </a:p>
          <a:p>
            <a:pPr marL="914400" lvl="2" indent="0">
              <a:buNone/>
            </a:pPr>
            <a:r>
              <a:rPr lang="en-US" sz="3200">
                <a:solidFill>
                  <a:srgbClr val="336699"/>
                </a:solidFill>
              </a:rPr>
              <a:t>All steps must be complete BEFORE the submission deadline</a:t>
            </a:r>
          </a:p>
        </p:txBody>
      </p:sp>
    </p:spTree>
    <p:extLst>
      <p:ext uri="{BB962C8B-B14F-4D97-AF65-F5344CB8AC3E}">
        <p14:creationId xmlns:p14="http://schemas.microsoft.com/office/powerpoint/2010/main" val="3315438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2FA67F5-4944-9EF1-B49B-3040A2AE4665}"/>
              </a:ext>
            </a:extLst>
          </p:cNvPr>
          <p:cNvSpPr>
            <a:spLocks noGrp="1"/>
          </p:cNvSpPr>
          <p:nvPr>
            <p:ph type="title" idx="4294967295"/>
          </p:nvPr>
        </p:nvSpPr>
        <p:spPr>
          <a:xfrm>
            <a:off x="609600" y="255396"/>
            <a:ext cx="10032009" cy="4439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Application Reminders</a:t>
            </a:r>
          </a:p>
        </p:txBody>
      </p:sp>
      <p:sp>
        <p:nvSpPr>
          <p:cNvPr id="3" name="Content Placeholder 2">
            <a:extLst>
              <a:ext uri="{FF2B5EF4-FFF2-40B4-BE49-F238E27FC236}">
                <a16:creationId xmlns:a16="http://schemas.microsoft.com/office/drawing/2014/main" id="{A0439ABF-4E01-4846-B0E8-8C4E3D41D26F}"/>
              </a:ext>
            </a:extLst>
          </p:cNvPr>
          <p:cNvSpPr>
            <a:spLocks noGrp="1"/>
          </p:cNvSpPr>
          <p:nvPr>
            <p:ph sz="quarter" idx="12"/>
          </p:nvPr>
        </p:nvSpPr>
        <p:spPr>
          <a:xfrm>
            <a:off x="609600" y="1197896"/>
            <a:ext cx="10972800" cy="5152866"/>
          </a:xfrm>
        </p:spPr>
        <p:txBody>
          <a:bodyPr vert="horz" lIns="91440" tIns="45720" rIns="91440" bIns="45720" rtlCol="0" anchor="t">
            <a:normAutofit lnSpcReduction="10000"/>
          </a:bodyPr>
          <a:lstStyle/>
          <a:p>
            <a:pPr marL="0" indent="0">
              <a:buNone/>
            </a:pPr>
            <a:r>
              <a:rPr lang="en-US" sz="3200">
                <a:solidFill>
                  <a:srgbClr val="336699"/>
                </a:solidFill>
                <a:ea typeface="+mn-lt"/>
                <a:cs typeface="+mn-lt"/>
              </a:rPr>
              <a:t>We recommend you carefully review your application before submission.</a:t>
            </a:r>
            <a:endParaRPr lang="en-US">
              <a:solidFill>
                <a:srgbClr val="336699"/>
              </a:solidFill>
              <a:ea typeface="+mn-lt"/>
              <a:cs typeface="+mn-lt"/>
            </a:endParaRPr>
          </a:p>
          <a:p>
            <a:pPr marL="800100" lvl="2" indent="-342900">
              <a:lnSpc>
                <a:spcPct val="100000"/>
              </a:lnSpc>
              <a:spcBef>
                <a:spcPts val="1000"/>
              </a:spcBef>
              <a:buFont typeface="Wingdings" panose="05000000000000000000" pitchFamily="2" charset="2"/>
              <a:buChar char="q"/>
            </a:pPr>
            <a:r>
              <a:rPr lang="en-US">
                <a:solidFill>
                  <a:srgbClr val="336699"/>
                </a:solidFill>
                <a:latin typeface="Arial"/>
                <a:cs typeface="Arial"/>
              </a:rPr>
              <a:t>Verify that all necessary documents have been uploaded. </a:t>
            </a:r>
          </a:p>
          <a:p>
            <a:pPr marL="800100" lvl="2" indent="-342900">
              <a:lnSpc>
                <a:spcPct val="100000"/>
              </a:lnSpc>
              <a:spcBef>
                <a:spcPts val="1000"/>
              </a:spcBef>
              <a:buFont typeface="Wingdings" panose="05000000000000000000" pitchFamily="2" charset="2"/>
              <a:buChar char="q"/>
            </a:pPr>
            <a:r>
              <a:rPr lang="en-US">
                <a:solidFill>
                  <a:srgbClr val="336699"/>
                </a:solidFill>
                <a:latin typeface="Arial"/>
                <a:cs typeface="Arial"/>
              </a:rPr>
              <a:t>Verify that all documents uploaded are the accurate version you intend to submit as your final. </a:t>
            </a:r>
          </a:p>
          <a:p>
            <a:pPr marL="800100" lvl="2" indent="-342900">
              <a:lnSpc>
                <a:spcPct val="100000"/>
              </a:lnSpc>
              <a:spcBef>
                <a:spcPts val="1000"/>
              </a:spcBef>
              <a:buFont typeface="Wingdings" panose="05000000000000000000" pitchFamily="2" charset="2"/>
              <a:buChar char="q"/>
            </a:pPr>
            <a:r>
              <a:rPr lang="en-US">
                <a:solidFill>
                  <a:srgbClr val="336699"/>
                </a:solidFill>
                <a:latin typeface="Arial"/>
                <a:cs typeface="Arial"/>
              </a:rPr>
              <a:t>Verify that your documents are not marked "confidential" unless the solicitation allows specific material to be confidential. Most solicitations do not allow submission of confidential information. </a:t>
            </a:r>
          </a:p>
          <a:p>
            <a:pPr marL="800100" lvl="2" indent="-342900">
              <a:lnSpc>
                <a:spcPct val="100000"/>
              </a:lnSpc>
              <a:spcBef>
                <a:spcPts val="1000"/>
              </a:spcBef>
              <a:buFont typeface="Wingdings" panose="05000000000000000000" pitchFamily="2" charset="2"/>
              <a:buChar char="q"/>
            </a:pPr>
            <a:r>
              <a:rPr lang="en-US">
                <a:solidFill>
                  <a:srgbClr val="336699"/>
                </a:solidFill>
                <a:latin typeface="Arial"/>
                <a:cs typeface="Arial"/>
              </a:rPr>
              <a:t>Verify that your match commitment letters accurately reflect the match amounts included in your budgets, including the match provided by the prime applicant. </a:t>
            </a:r>
          </a:p>
          <a:p>
            <a:pPr marL="800100" lvl="2" indent="-342900">
              <a:lnSpc>
                <a:spcPct val="100000"/>
              </a:lnSpc>
              <a:spcBef>
                <a:spcPts val="1000"/>
              </a:spcBef>
              <a:buFont typeface="Wingdings" panose="05000000000000000000" pitchFamily="2" charset="2"/>
              <a:buChar char="q"/>
            </a:pPr>
            <a:r>
              <a:rPr lang="en-US">
                <a:solidFill>
                  <a:srgbClr val="336699"/>
                </a:solidFill>
                <a:latin typeface="Arial"/>
                <a:cs typeface="Arial"/>
              </a:rPr>
              <a:t>Verify that support and commitment letters are included, if required. </a:t>
            </a:r>
          </a:p>
          <a:p>
            <a:pPr marL="800100" lvl="2" indent="-342900">
              <a:lnSpc>
                <a:spcPct val="100000"/>
              </a:lnSpc>
              <a:spcBef>
                <a:spcPts val="1000"/>
              </a:spcBef>
              <a:buFont typeface="Wingdings" panose="05000000000000000000" pitchFamily="2" charset="2"/>
              <a:buChar char="q"/>
            </a:pPr>
            <a:r>
              <a:rPr lang="en-US">
                <a:solidFill>
                  <a:srgbClr val="336699"/>
                </a:solidFill>
                <a:latin typeface="Arial"/>
                <a:cs typeface="Arial"/>
              </a:rPr>
              <a:t>Verify that amounts entered within the system's budget (if any) concur with information included on uploaded budget worksheets.</a:t>
            </a:r>
          </a:p>
        </p:txBody>
      </p:sp>
    </p:spTree>
    <p:extLst>
      <p:ext uri="{BB962C8B-B14F-4D97-AF65-F5344CB8AC3E}">
        <p14:creationId xmlns:p14="http://schemas.microsoft.com/office/powerpoint/2010/main" val="288176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4F18205-5A0D-DD32-9D1D-1E3E22034D09}"/>
              </a:ext>
            </a:extLst>
          </p:cNvPr>
          <p:cNvSpPr>
            <a:spLocks noGrp="1"/>
          </p:cNvSpPr>
          <p:nvPr>
            <p:ph type="title" idx="4294967295"/>
          </p:nvPr>
        </p:nvSpPr>
        <p:spPr>
          <a:xfrm>
            <a:off x="1651242" y="428959"/>
            <a:ext cx="9166575" cy="5545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FEFE"/>
                </a:solidFill>
                <a:effectLst/>
                <a:uLnTx/>
                <a:uFillTx/>
                <a:latin typeface="+mj-lt"/>
                <a:ea typeface="+mn-ea"/>
                <a:cs typeface="+mn-cs"/>
              </a:rPr>
              <a:t>How will my Application be Evaluated? </a:t>
            </a:r>
          </a:p>
        </p:txBody>
      </p:sp>
      <p:sp>
        <p:nvSpPr>
          <p:cNvPr id="11" name="Text Placeholder 10">
            <a:extLst>
              <a:ext uri="{FF2B5EF4-FFF2-40B4-BE49-F238E27FC236}">
                <a16:creationId xmlns:a16="http://schemas.microsoft.com/office/drawing/2014/main" id="{FEB6DD0A-F80B-A26F-EEBB-A5A78C76D60C}"/>
              </a:ext>
            </a:extLst>
          </p:cNvPr>
          <p:cNvSpPr>
            <a:spLocks noGrp="1"/>
          </p:cNvSpPr>
          <p:nvPr>
            <p:ph type="body" sz="quarter" idx="11"/>
          </p:nvPr>
        </p:nvSpPr>
        <p:spPr/>
        <p:txBody>
          <a:bodyPr/>
          <a:lstStyle/>
          <a:p>
            <a:r>
              <a:rPr lang="en-US" dirty="0"/>
              <a:t>Application Screening</a:t>
            </a:r>
          </a:p>
        </p:txBody>
      </p:sp>
      <p:sp>
        <p:nvSpPr>
          <p:cNvPr id="9" name="Content Placeholder 2"/>
          <p:cNvSpPr>
            <a:spLocks noGrp="1"/>
          </p:cNvSpPr>
          <p:nvPr>
            <p:ph sz="quarter" idx="12"/>
          </p:nvPr>
        </p:nvSpPr>
        <p:spPr>
          <a:xfrm>
            <a:off x="390772" y="2320006"/>
            <a:ext cx="5125194" cy="4222141"/>
          </a:xfrm>
          <a:solidFill>
            <a:srgbClr val="FFE49F"/>
          </a:solidFill>
        </p:spPr>
        <p:txBody>
          <a:bodyPr>
            <a:normAutofit/>
          </a:bodyPr>
          <a:lstStyle/>
          <a:p>
            <a:pPr marL="0" indent="0" algn="ctr">
              <a:buNone/>
            </a:pPr>
            <a:r>
              <a:rPr lang="en-US" sz="2600" b="1" u="sng">
                <a:solidFill>
                  <a:schemeClr val="tx1"/>
                </a:solidFill>
              </a:rPr>
              <a:t>Admin Screening Process</a:t>
            </a:r>
          </a:p>
          <a:p>
            <a:pPr marL="339725" indent="-339725">
              <a:buFont typeface="Wingdings" panose="05000000000000000000" pitchFamily="2" charset="2"/>
              <a:buChar char="q"/>
            </a:pPr>
            <a:r>
              <a:rPr lang="en-US" sz="2600">
                <a:solidFill>
                  <a:schemeClr val="tx1"/>
                </a:solidFill>
              </a:rPr>
              <a:t>Energy Commission staff screens applications per criteria in Section IV.E.</a:t>
            </a:r>
          </a:p>
          <a:p>
            <a:pPr marL="339725" indent="-339725">
              <a:buFont typeface="Wingdings" panose="05000000000000000000" pitchFamily="2" charset="2"/>
              <a:buChar char="q"/>
            </a:pPr>
            <a:r>
              <a:rPr lang="en-US" sz="2600">
                <a:solidFill>
                  <a:schemeClr val="tx1"/>
                </a:solidFill>
              </a:rPr>
              <a:t>Criteria are evaluated on a pass/fail basis.</a:t>
            </a:r>
          </a:p>
          <a:p>
            <a:pPr marL="339725" indent="-339725">
              <a:buFont typeface="Wingdings" panose="05000000000000000000" pitchFamily="2" charset="2"/>
              <a:buChar char="q"/>
            </a:pPr>
            <a:r>
              <a:rPr lang="en-US" sz="2600">
                <a:solidFill>
                  <a:schemeClr val="tx1"/>
                </a:solidFill>
              </a:rPr>
              <a:t>Applicants must pass all screening criteria, or the application will be disqualified.</a:t>
            </a:r>
          </a:p>
        </p:txBody>
      </p:sp>
      <p:sp>
        <p:nvSpPr>
          <p:cNvPr id="10" name="Content Placeholder 2"/>
          <p:cNvSpPr txBox="1">
            <a:spLocks/>
          </p:cNvSpPr>
          <p:nvPr/>
        </p:nvSpPr>
        <p:spPr>
          <a:xfrm>
            <a:off x="6096000" y="2320006"/>
            <a:ext cx="4970720" cy="4222141"/>
          </a:xfrm>
          <a:prstGeom prst="rect">
            <a:avLst/>
          </a:prstGeom>
          <a:solidFill>
            <a:schemeClr val="accent2">
              <a:lumMod val="20000"/>
              <a:lumOff val="80000"/>
            </a:schemeClr>
          </a:solid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3"/>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3"/>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3"/>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b="1" u="sng">
                <a:solidFill>
                  <a:schemeClr val="tx1"/>
                </a:solidFill>
              </a:rPr>
              <a:t>Some Reasons for Disqualification</a:t>
            </a:r>
          </a:p>
          <a:p>
            <a:pPr marL="342900" indent="-342900">
              <a:buFont typeface="Wingdings" panose="05000000000000000000" pitchFamily="2" charset="2"/>
              <a:buChar char="q"/>
            </a:pPr>
            <a:r>
              <a:rPr lang="en-US">
                <a:solidFill>
                  <a:schemeClr val="tx1"/>
                </a:solidFill>
              </a:rPr>
              <a:t>Application is not submitted by the specified due date and time.</a:t>
            </a:r>
          </a:p>
          <a:p>
            <a:pPr marL="342900" indent="-342900">
              <a:buFont typeface="Wingdings" panose="05000000000000000000" pitchFamily="2" charset="2"/>
              <a:buChar char="q"/>
            </a:pPr>
            <a:r>
              <a:rPr lang="en-US">
                <a:solidFill>
                  <a:schemeClr val="tx1"/>
                </a:solidFill>
              </a:rPr>
              <a:t>Application does not include one or more support letters.</a:t>
            </a:r>
          </a:p>
          <a:p>
            <a:pPr marL="342900" indent="-342900">
              <a:buFont typeface="Wingdings" panose="05000000000000000000" pitchFamily="2" charset="2"/>
              <a:buChar char="q"/>
            </a:pPr>
            <a:r>
              <a:rPr lang="en-US">
                <a:solidFill>
                  <a:schemeClr val="tx1"/>
                </a:solidFill>
              </a:rPr>
              <a:t>Application contains confidential material.</a:t>
            </a:r>
          </a:p>
        </p:txBody>
      </p:sp>
    </p:spTree>
    <p:extLst>
      <p:ext uri="{BB962C8B-B14F-4D97-AF65-F5344CB8AC3E}">
        <p14:creationId xmlns:p14="http://schemas.microsoft.com/office/powerpoint/2010/main" val="1597230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99AE9B-F350-1D08-1665-97371710A530}"/>
              </a:ext>
            </a:extLst>
          </p:cNvPr>
          <p:cNvSpPr>
            <a:spLocks noGrp="1"/>
          </p:cNvSpPr>
          <p:nvPr>
            <p:ph type="title" idx="4294967295"/>
          </p:nvPr>
        </p:nvSpPr>
        <p:spPr>
          <a:xfrm>
            <a:off x="1550392" y="743877"/>
            <a:ext cx="10032009" cy="4439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accent2"/>
                </a:solidFill>
                <a:effectLst/>
                <a:uLnTx/>
                <a:uFillTx/>
                <a:latin typeface="+mj-lt"/>
                <a:ea typeface="+mn-ea"/>
                <a:cs typeface="+mn-cs"/>
              </a:rPr>
              <a:t>Application Scoring</a:t>
            </a:r>
          </a:p>
        </p:txBody>
      </p:sp>
      <p:sp>
        <p:nvSpPr>
          <p:cNvPr id="7" name="Text Placeholder 6">
            <a:extLst>
              <a:ext uri="{FF2B5EF4-FFF2-40B4-BE49-F238E27FC236}">
                <a16:creationId xmlns:a16="http://schemas.microsoft.com/office/drawing/2014/main" id="{60F63633-047F-33D4-B1CC-AEA4870A2E5C}"/>
              </a:ext>
            </a:extLst>
          </p:cNvPr>
          <p:cNvSpPr>
            <a:spLocks noGrp="1"/>
          </p:cNvSpPr>
          <p:nvPr>
            <p:ph type="body" sz="quarter" idx="11"/>
          </p:nvPr>
        </p:nvSpPr>
        <p:spPr>
          <a:xfrm>
            <a:off x="1550393" y="295530"/>
            <a:ext cx="10032008" cy="443975"/>
          </a:xfrm>
        </p:spPr>
        <p:txBody>
          <a:bodyPr/>
          <a:lstStyle/>
          <a:p>
            <a:r>
              <a:rPr lang="en-US" sz="3600" b="1" dirty="0">
                <a:solidFill>
                  <a:schemeClr val="tx1"/>
                </a:solidFill>
              </a:rPr>
              <a:t>How will my Application be Evaluated?</a:t>
            </a:r>
          </a:p>
        </p:txBody>
      </p:sp>
      <p:sp>
        <p:nvSpPr>
          <p:cNvPr id="11" name="Content Placeholder 2"/>
          <p:cNvSpPr>
            <a:spLocks noGrp="1"/>
          </p:cNvSpPr>
          <p:nvPr>
            <p:ph sz="quarter" idx="12"/>
          </p:nvPr>
        </p:nvSpPr>
        <p:spPr>
          <a:xfrm>
            <a:off x="609600" y="1389282"/>
            <a:ext cx="4770474" cy="4901342"/>
          </a:xfrm>
          <a:solidFill>
            <a:srgbClr val="FFE49F"/>
          </a:solidFill>
        </p:spPr>
        <p:txBody>
          <a:bodyPr>
            <a:noAutofit/>
          </a:bodyPr>
          <a:lstStyle/>
          <a:p>
            <a:pPr marL="285750" indent="-285750">
              <a:buFont typeface="Arial" panose="020B0604020202020204" pitchFamily="34" charset="0"/>
              <a:buChar char="•"/>
            </a:pPr>
            <a:r>
              <a:rPr lang="en-US" sz="2100" b="1">
                <a:solidFill>
                  <a:schemeClr val="tx1"/>
                </a:solidFill>
              </a:rPr>
              <a:t>Evaluation Committee applies the scoring scale to the scoring criteria.</a:t>
            </a:r>
          </a:p>
          <a:p>
            <a:pPr marL="285750" indent="-285750">
              <a:buFont typeface="Arial" panose="020B0604020202020204" pitchFamily="34" charset="0"/>
              <a:buChar char="•"/>
            </a:pPr>
            <a:r>
              <a:rPr lang="en-US" sz="2100" b="1">
                <a:solidFill>
                  <a:schemeClr val="tx1"/>
                </a:solidFill>
              </a:rPr>
              <a:t>Applications must obtain a minimum passing score of 52.5 points for Criteria 1-4 in order to continue evaluation.</a:t>
            </a:r>
          </a:p>
          <a:p>
            <a:pPr marL="285750" indent="-285750">
              <a:buFont typeface="Arial" panose="020B0604020202020204" pitchFamily="34" charset="0"/>
              <a:buChar char="•"/>
            </a:pPr>
            <a:r>
              <a:rPr lang="en-US" sz="2100" b="1">
                <a:solidFill>
                  <a:schemeClr val="tx1"/>
                </a:solidFill>
              </a:rPr>
              <a:t>Applications must obtain a minimum passing score of 70 points for Criteria 1-7 in order to be considered for funding.</a:t>
            </a:r>
          </a:p>
          <a:p>
            <a:pPr marL="285750" indent="-285750">
              <a:buFont typeface="Arial" panose="020B0604020202020204" pitchFamily="34" charset="0"/>
              <a:buChar char="•"/>
            </a:pPr>
            <a:r>
              <a:rPr lang="en-US" sz="2100" b="1">
                <a:solidFill>
                  <a:schemeClr val="tx1"/>
                </a:solidFill>
              </a:rPr>
              <a:t>Review Section IV of the manual and ensure the application provides a clear and complete response to each scoring criteria.</a:t>
            </a:r>
            <a:endParaRPr lang="en-US" sz="2100">
              <a:solidFill>
                <a:schemeClr val="tx1"/>
              </a:solidFill>
            </a:endParaRPr>
          </a:p>
        </p:txBody>
      </p:sp>
      <p:graphicFrame>
        <p:nvGraphicFramePr>
          <p:cNvPr id="12" name="Table 11" descr="Table outlines the scoring for criterion 1-8 and the maximum point possible. " title="Scoring table"/>
          <p:cNvGraphicFramePr>
            <a:graphicFrameLocks noGrp="1"/>
          </p:cNvGraphicFramePr>
          <p:nvPr>
            <p:extLst>
              <p:ext uri="{D42A27DB-BD31-4B8C-83A1-F6EECF244321}">
                <p14:modId xmlns:p14="http://schemas.microsoft.com/office/powerpoint/2010/main" val="3248763385"/>
              </p:ext>
            </p:extLst>
          </p:nvPr>
        </p:nvGraphicFramePr>
        <p:xfrm>
          <a:off x="6096000" y="1414211"/>
          <a:ext cx="4885149" cy="4901342"/>
        </p:xfrm>
        <a:graphic>
          <a:graphicData uri="http://schemas.openxmlformats.org/drawingml/2006/table">
            <a:tbl>
              <a:tblPr firstRow="1" bandRow="1">
                <a:tableStyleId>{5C22544A-7EE6-4342-B048-85BDC9FD1C3A}</a:tableStyleId>
              </a:tblPr>
              <a:tblGrid>
                <a:gridCol w="3594732">
                  <a:extLst>
                    <a:ext uri="{9D8B030D-6E8A-4147-A177-3AD203B41FA5}">
                      <a16:colId xmlns:a16="http://schemas.microsoft.com/office/drawing/2014/main" val="20000"/>
                    </a:ext>
                  </a:extLst>
                </a:gridCol>
                <a:gridCol w="1290417">
                  <a:extLst>
                    <a:ext uri="{9D8B030D-6E8A-4147-A177-3AD203B41FA5}">
                      <a16:colId xmlns:a16="http://schemas.microsoft.com/office/drawing/2014/main" val="20001"/>
                    </a:ext>
                  </a:extLst>
                </a:gridCol>
              </a:tblGrid>
              <a:tr h="557776">
                <a:tc>
                  <a:txBody>
                    <a:bodyPr/>
                    <a:lstStyle/>
                    <a:p>
                      <a:pPr algn="ctr"/>
                      <a:r>
                        <a:rPr lang="en-US" sz="2000">
                          <a:solidFill>
                            <a:schemeClr val="bg2"/>
                          </a:solidFill>
                        </a:rPr>
                        <a:t>Scoring</a:t>
                      </a:r>
                      <a:r>
                        <a:rPr lang="en-US" sz="2000" baseline="0">
                          <a:solidFill>
                            <a:schemeClr val="bg2"/>
                          </a:solidFill>
                        </a:rPr>
                        <a:t> Criteria</a:t>
                      </a:r>
                      <a:endParaRPr lang="en-US" sz="2000">
                        <a:solidFill>
                          <a:schemeClr val="bg2"/>
                        </a:solidFill>
                      </a:endParaRPr>
                    </a:p>
                  </a:txBody>
                  <a:tcPr/>
                </a:tc>
                <a:tc>
                  <a:txBody>
                    <a:bodyPr/>
                    <a:lstStyle/>
                    <a:p>
                      <a:pPr algn="ctr"/>
                      <a:r>
                        <a:rPr lang="en-US" sz="1400">
                          <a:solidFill>
                            <a:schemeClr val="bg2"/>
                          </a:solidFill>
                        </a:rPr>
                        <a:t>Maximum Points</a:t>
                      </a:r>
                      <a:endParaRPr lang="en-US" sz="1200">
                        <a:solidFill>
                          <a:schemeClr val="bg2"/>
                        </a:solidFill>
                      </a:endParaRPr>
                    </a:p>
                  </a:txBody>
                  <a:tcPr/>
                </a:tc>
                <a:extLst>
                  <a:ext uri="{0D108BD9-81ED-4DB2-BD59-A6C34878D82A}">
                    <a16:rowId xmlns:a16="http://schemas.microsoft.com/office/drawing/2014/main" val="10000"/>
                  </a:ext>
                </a:extLst>
              </a:tr>
              <a:tr h="420255">
                <a:tc>
                  <a:txBody>
                    <a:bodyPr/>
                    <a:lstStyle/>
                    <a:p>
                      <a:r>
                        <a:rPr lang="en-US" sz="1600"/>
                        <a:t>1. Technical Merit</a:t>
                      </a:r>
                    </a:p>
                  </a:txBody>
                  <a:tcPr/>
                </a:tc>
                <a:tc>
                  <a:txBody>
                    <a:bodyPr/>
                    <a:lstStyle/>
                    <a:p>
                      <a:pPr algn="ctr"/>
                      <a:r>
                        <a:rPr lang="en-US" sz="1600"/>
                        <a:t>15</a:t>
                      </a:r>
                    </a:p>
                  </a:txBody>
                  <a:tcPr/>
                </a:tc>
                <a:extLst>
                  <a:ext uri="{0D108BD9-81ED-4DB2-BD59-A6C34878D82A}">
                    <a16:rowId xmlns:a16="http://schemas.microsoft.com/office/drawing/2014/main" val="10001"/>
                  </a:ext>
                </a:extLst>
              </a:tr>
              <a:tr h="420255">
                <a:tc>
                  <a:txBody>
                    <a:bodyPr/>
                    <a:lstStyle/>
                    <a:p>
                      <a:r>
                        <a:rPr lang="en-US" sz="1600"/>
                        <a:t>2. Technical Approach</a:t>
                      </a:r>
                    </a:p>
                  </a:txBody>
                  <a:tcPr/>
                </a:tc>
                <a:tc>
                  <a:txBody>
                    <a:bodyPr/>
                    <a:lstStyle/>
                    <a:p>
                      <a:pPr algn="ctr"/>
                      <a:r>
                        <a:rPr lang="en-US" sz="1600"/>
                        <a:t>25</a:t>
                      </a:r>
                    </a:p>
                  </a:txBody>
                  <a:tcPr/>
                </a:tc>
                <a:extLst>
                  <a:ext uri="{0D108BD9-81ED-4DB2-BD59-A6C34878D82A}">
                    <a16:rowId xmlns:a16="http://schemas.microsoft.com/office/drawing/2014/main" val="10002"/>
                  </a:ext>
                </a:extLst>
              </a:tr>
              <a:tr h="623396">
                <a:tc>
                  <a:txBody>
                    <a:bodyPr/>
                    <a:lstStyle/>
                    <a:p>
                      <a:pPr marL="169863" indent="-169863"/>
                      <a:r>
                        <a:rPr lang="en-US" sz="1600"/>
                        <a:t>3. Impacts and Benefits for CA IOU Ratepayers</a:t>
                      </a:r>
                    </a:p>
                  </a:txBody>
                  <a:tcPr/>
                </a:tc>
                <a:tc>
                  <a:txBody>
                    <a:bodyPr/>
                    <a:lstStyle/>
                    <a:p>
                      <a:pPr algn="ctr"/>
                      <a:r>
                        <a:rPr lang="en-US" sz="1600"/>
                        <a:t>20</a:t>
                      </a:r>
                    </a:p>
                  </a:txBody>
                  <a:tcPr/>
                </a:tc>
                <a:extLst>
                  <a:ext uri="{0D108BD9-81ED-4DB2-BD59-A6C34878D82A}">
                    <a16:rowId xmlns:a16="http://schemas.microsoft.com/office/drawing/2014/main" val="10003"/>
                  </a:ext>
                </a:extLst>
              </a:tr>
              <a:tr h="623396">
                <a:tc>
                  <a:txBody>
                    <a:bodyPr/>
                    <a:lstStyle/>
                    <a:p>
                      <a:pPr marL="169863" indent="-169863" algn="l" defTabSz="457200" rtl="0" eaLnBrk="1" latinLnBrk="0" hangingPunct="1"/>
                      <a:r>
                        <a:rPr lang="en-US" sz="1600" kern="1200">
                          <a:solidFill>
                            <a:schemeClr val="dk1"/>
                          </a:solidFill>
                          <a:latin typeface="+mn-lt"/>
                          <a:ea typeface="+mn-ea"/>
                          <a:cs typeface="+mn-cs"/>
                        </a:rPr>
                        <a:t>4. Team Qualifications, Capabilities, and Resources</a:t>
                      </a:r>
                    </a:p>
                  </a:txBody>
                  <a:tcPr>
                    <a:lnB w="12700" cap="flat" cmpd="sng" algn="ctr">
                      <a:solidFill>
                        <a:schemeClr val="tx1"/>
                      </a:solidFill>
                      <a:prstDash val="solid"/>
                      <a:round/>
                      <a:headEnd type="none" w="med" len="med"/>
                      <a:tailEnd type="none" w="med" len="med"/>
                    </a:lnB>
                  </a:tcPr>
                </a:tc>
                <a:tc>
                  <a:txBody>
                    <a:bodyPr/>
                    <a:lstStyle/>
                    <a:p>
                      <a:pPr algn="ctr"/>
                      <a:r>
                        <a:rPr lang="en-US" sz="1600"/>
                        <a:t>15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0255">
                <a:tc>
                  <a:txBody>
                    <a:bodyPr/>
                    <a:lstStyle/>
                    <a:p>
                      <a:r>
                        <a:rPr lang="en-US" sz="1600"/>
                        <a:t>5. Budget and Cost-Effectiveness</a:t>
                      </a:r>
                    </a:p>
                  </a:txBody>
                  <a:tcPr>
                    <a:lnT w="12700" cap="flat" cmpd="sng" algn="ctr">
                      <a:solidFill>
                        <a:schemeClr val="tx1"/>
                      </a:solidFill>
                      <a:prstDash val="solid"/>
                      <a:round/>
                      <a:headEnd type="none" w="med" len="med"/>
                      <a:tailEnd type="none" w="med" len="med"/>
                    </a:lnT>
                  </a:tcPr>
                </a:tc>
                <a:tc>
                  <a:txBody>
                    <a:bodyPr/>
                    <a:lstStyle/>
                    <a:p>
                      <a:pPr algn="ctr"/>
                      <a:r>
                        <a:rPr lang="en-US" sz="1600"/>
                        <a:t>10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420255">
                <a:tc>
                  <a:txBody>
                    <a:bodyPr/>
                    <a:lstStyle/>
                    <a:p>
                      <a:r>
                        <a:rPr lang="en-US" sz="1600"/>
                        <a:t>6. CEC </a:t>
                      </a:r>
                      <a:r>
                        <a:rPr lang="en-US" sz="1600" baseline="0"/>
                        <a:t>Funds Spent in California</a:t>
                      </a:r>
                      <a:endParaRPr lang="en-US" sz="1600"/>
                    </a:p>
                  </a:txBody>
                  <a:tcPr/>
                </a:tc>
                <a:tc>
                  <a:txBody>
                    <a:bodyPr/>
                    <a:lstStyle/>
                    <a:p>
                      <a:pPr algn="ctr"/>
                      <a:r>
                        <a:rPr lang="en-US" sz="1600"/>
                        <a:t>10</a:t>
                      </a:r>
                    </a:p>
                  </a:txBody>
                  <a:tcPr/>
                </a:tc>
                <a:extLst>
                  <a:ext uri="{0D108BD9-81ED-4DB2-BD59-A6C34878D82A}">
                    <a16:rowId xmlns:a16="http://schemas.microsoft.com/office/drawing/2014/main" val="10006"/>
                  </a:ext>
                </a:extLst>
              </a:tr>
              <a:tr h="623396">
                <a:tc>
                  <a:txBody>
                    <a:bodyPr/>
                    <a:lstStyle/>
                    <a:p>
                      <a:pPr marL="169863" indent="-169863" algn="l" defTabSz="457200" rtl="0" eaLnBrk="1" latinLnBrk="0" hangingPunct="1"/>
                      <a:r>
                        <a:rPr lang="en-US" sz="1600" kern="1200">
                          <a:solidFill>
                            <a:schemeClr val="dk1"/>
                          </a:solidFill>
                          <a:latin typeface="+mn-lt"/>
                          <a:ea typeface="+mn-ea"/>
                          <a:cs typeface="+mn-cs"/>
                        </a:rPr>
                        <a:t>7. Ratio of Direct Labor Costs to Indirect Costs</a:t>
                      </a:r>
                    </a:p>
                  </a:txBody>
                  <a:tcPr>
                    <a:lnB w="12700" cap="flat" cmpd="sng" algn="ctr">
                      <a:solidFill>
                        <a:schemeClr val="tx1"/>
                      </a:solidFill>
                      <a:prstDash val="solid"/>
                      <a:round/>
                      <a:headEnd type="none" w="med" len="med"/>
                      <a:tailEnd type="none" w="med" len="med"/>
                    </a:lnB>
                  </a:tcPr>
                </a:tc>
                <a:tc>
                  <a:txBody>
                    <a:bodyPr/>
                    <a:lstStyle/>
                    <a:p>
                      <a:pPr algn="ctr"/>
                      <a:r>
                        <a:rPr lang="en-US" sz="1600"/>
                        <a:t>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2103">
                <a:tc>
                  <a:txBody>
                    <a:bodyPr/>
                    <a:lstStyle/>
                    <a:p>
                      <a:r>
                        <a:rPr lang="en-US" sz="1600" b="1"/>
                        <a:t>Total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a:t>100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20255">
                <a:tc>
                  <a:txBody>
                    <a:bodyPr/>
                    <a:lstStyle/>
                    <a:p>
                      <a:r>
                        <a:rPr lang="en-US" sz="1600" b="1"/>
                        <a:t>Minimum Points</a:t>
                      </a:r>
                      <a:r>
                        <a:rPr lang="en-US" sz="1600" b="1" baseline="0"/>
                        <a:t> to Pass</a:t>
                      </a:r>
                      <a:endParaRPr lang="en-US" sz="1600" b="1"/>
                    </a:p>
                  </a:txBody>
                  <a:tcPr>
                    <a:lnT w="12700" cmpd="sng">
                      <a:noFill/>
                    </a:lnT>
                  </a:tcPr>
                </a:tc>
                <a:tc>
                  <a:txBody>
                    <a:bodyPr/>
                    <a:lstStyle/>
                    <a:p>
                      <a:pPr algn="ctr"/>
                      <a:r>
                        <a:rPr lang="en-US" sz="1600" b="1" dirty="0"/>
                        <a:t>70</a:t>
                      </a:r>
                    </a:p>
                  </a:txBody>
                  <a:tcPr>
                    <a:lnT w="12700" cmpd="sng">
                      <a:noFill/>
                    </a:lnT>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67501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7DEFC8A-31A7-0E82-5D80-BD0B0ABEDB02}"/>
              </a:ext>
            </a:extLst>
          </p:cNvPr>
          <p:cNvSpPr>
            <a:spLocks noGrp="1"/>
          </p:cNvSpPr>
          <p:nvPr>
            <p:ph type="title" idx="4294967295"/>
          </p:nvPr>
        </p:nvSpPr>
        <p:spPr>
          <a:xfrm>
            <a:off x="1513321" y="819475"/>
            <a:ext cx="10032009" cy="4439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accent2"/>
                </a:solidFill>
                <a:effectLst/>
                <a:uLnTx/>
                <a:uFillTx/>
                <a:latin typeface="+mj-lt"/>
                <a:ea typeface="+mn-ea"/>
                <a:cs typeface="+mn-cs"/>
              </a:rPr>
              <a:t>Application Scoring  Preference</a:t>
            </a:r>
            <a:r>
              <a:rPr kumimoji="0" lang="en-US" sz="2400" b="0" i="0" u="none" strike="noStrike" kern="1200" cap="none" spc="0" normalizeH="0" noProof="0" dirty="0">
                <a:ln>
                  <a:noFill/>
                </a:ln>
                <a:solidFill>
                  <a:schemeClr val="accent2"/>
                </a:solidFill>
                <a:effectLst/>
                <a:uLnTx/>
                <a:uFillTx/>
                <a:latin typeface="+mj-lt"/>
                <a:ea typeface="+mn-ea"/>
                <a:cs typeface="+mn-cs"/>
              </a:rPr>
              <a:t> Points</a:t>
            </a:r>
            <a:endParaRPr kumimoji="0" lang="en-US" sz="2400" b="0" i="0" u="none" strike="noStrike" kern="1200" cap="none" spc="0" normalizeH="0" baseline="0" noProof="0" dirty="0">
              <a:ln>
                <a:noFill/>
              </a:ln>
              <a:solidFill>
                <a:schemeClr val="accent2"/>
              </a:solidFill>
              <a:effectLst/>
              <a:uLnTx/>
              <a:uFillTx/>
              <a:latin typeface="+mj-lt"/>
              <a:ea typeface="+mn-ea"/>
              <a:cs typeface="+mn-cs"/>
            </a:endParaRPr>
          </a:p>
        </p:txBody>
      </p:sp>
      <p:sp>
        <p:nvSpPr>
          <p:cNvPr id="3" name="Text Placeholder 6">
            <a:extLst>
              <a:ext uri="{FF2B5EF4-FFF2-40B4-BE49-F238E27FC236}">
                <a16:creationId xmlns:a16="http://schemas.microsoft.com/office/drawing/2014/main" id="{79A4472E-1AF3-6CB2-BC74-416946C3E428}"/>
              </a:ext>
            </a:extLst>
          </p:cNvPr>
          <p:cNvSpPr>
            <a:spLocks noGrp="1"/>
          </p:cNvSpPr>
          <p:nvPr>
            <p:ph type="body" sz="quarter" idx="11"/>
          </p:nvPr>
        </p:nvSpPr>
        <p:spPr>
          <a:xfrm>
            <a:off x="1550393" y="295530"/>
            <a:ext cx="10032008" cy="443975"/>
          </a:xfrm>
        </p:spPr>
        <p:txBody>
          <a:bodyPr/>
          <a:lstStyle/>
          <a:p>
            <a:r>
              <a:rPr lang="en-US" sz="3600" b="1" dirty="0">
                <a:solidFill>
                  <a:schemeClr val="tx1"/>
                </a:solidFill>
              </a:rPr>
              <a:t>How will my Application be Evaluated?</a:t>
            </a:r>
          </a:p>
        </p:txBody>
      </p:sp>
      <p:sp>
        <p:nvSpPr>
          <p:cNvPr id="11" name="Content Placeholder 2"/>
          <p:cNvSpPr>
            <a:spLocks noGrp="1"/>
          </p:cNvSpPr>
          <p:nvPr>
            <p:ph sz="quarter" idx="12"/>
          </p:nvPr>
        </p:nvSpPr>
        <p:spPr>
          <a:xfrm>
            <a:off x="609600" y="1833361"/>
            <a:ext cx="5287853" cy="3508568"/>
          </a:xfrm>
          <a:solidFill>
            <a:srgbClr val="FFE49F"/>
          </a:solidFill>
        </p:spPr>
        <p:txBody>
          <a:bodyPr>
            <a:noAutofit/>
          </a:bodyPr>
          <a:lstStyle/>
          <a:p>
            <a:pPr marL="285750" indent="-285750">
              <a:buFont typeface="Arial" panose="020B0604020202020204" pitchFamily="34" charset="0"/>
              <a:buChar char="•"/>
            </a:pPr>
            <a:r>
              <a:rPr lang="en-US" sz="2400" b="1"/>
              <a:t>Passing applications (score of 70 or more from Criteria 1-7) will be considered for bonus points. Criteria for bonus points include:</a:t>
            </a:r>
          </a:p>
          <a:p>
            <a:pPr marL="800100" lvl="1" indent="-228600">
              <a:buFont typeface="Arial" panose="020B0604020202020204" pitchFamily="34" charset="0"/>
              <a:buChar char="•"/>
            </a:pPr>
            <a:r>
              <a:rPr lang="en-US" sz="2400" b="1"/>
              <a:t>Disadvantaged Communities </a:t>
            </a:r>
          </a:p>
        </p:txBody>
      </p:sp>
      <p:graphicFrame>
        <p:nvGraphicFramePr>
          <p:cNvPr id="7" name="Table 6" descr="Table outlines the preference points for criterion 9-11 and the maximum points possible." title="Scoring table 2"/>
          <p:cNvGraphicFramePr>
            <a:graphicFrameLocks noGrp="1"/>
          </p:cNvGraphicFramePr>
          <p:nvPr>
            <p:extLst>
              <p:ext uri="{D42A27DB-BD31-4B8C-83A1-F6EECF244321}">
                <p14:modId xmlns:p14="http://schemas.microsoft.com/office/powerpoint/2010/main" val="1408820050"/>
              </p:ext>
            </p:extLst>
          </p:nvPr>
        </p:nvGraphicFramePr>
        <p:xfrm>
          <a:off x="6294548" y="1833361"/>
          <a:ext cx="5352329" cy="2047353"/>
        </p:xfrm>
        <a:graphic>
          <a:graphicData uri="http://schemas.openxmlformats.org/drawingml/2006/table">
            <a:tbl>
              <a:tblPr firstRow="1" bandRow="1">
                <a:tableStyleId>{5C22544A-7EE6-4342-B048-85BDC9FD1C3A}</a:tableStyleId>
              </a:tblPr>
              <a:tblGrid>
                <a:gridCol w="3938506">
                  <a:extLst>
                    <a:ext uri="{9D8B030D-6E8A-4147-A177-3AD203B41FA5}">
                      <a16:colId xmlns:a16="http://schemas.microsoft.com/office/drawing/2014/main" val="20000"/>
                    </a:ext>
                  </a:extLst>
                </a:gridCol>
                <a:gridCol w="1413823">
                  <a:extLst>
                    <a:ext uri="{9D8B030D-6E8A-4147-A177-3AD203B41FA5}">
                      <a16:colId xmlns:a16="http://schemas.microsoft.com/office/drawing/2014/main" val="20001"/>
                    </a:ext>
                  </a:extLst>
                </a:gridCol>
              </a:tblGrid>
              <a:tr h="730608">
                <a:tc>
                  <a:txBody>
                    <a:bodyPr/>
                    <a:lstStyle/>
                    <a:p>
                      <a:pPr algn="ctr"/>
                      <a:r>
                        <a:rPr lang="en-US" sz="2000">
                          <a:solidFill>
                            <a:schemeClr val="bg2"/>
                          </a:solidFill>
                        </a:rPr>
                        <a:t>Scoring</a:t>
                      </a:r>
                      <a:r>
                        <a:rPr lang="en-US" sz="2000" baseline="0">
                          <a:solidFill>
                            <a:schemeClr val="bg2"/>
                          </a:solidFill>
                        </a:rPr>
                        <a:t> Criteria</a:t>
                      </a:r>
                      <a:endParaRPr lang="en-US" sz="2000">
                        <a:solidFill>
                          <a:schemeClr val="bg2"/>
                        </a:solidFill>
                      </a:endParaRPr>
                    </a:p>
                  </a:txBody>
                  <a:tcPr/>
                </a:tc>
                <a:tc>
                  <a:txBody>
                    <a:bodyPr/>
                    <a:lstStyle/>
                    <a:p>
                      <a:pPr algn="ctr"/>
                      <a:r>
                        <a:rPr lang="en-US" sz="2000">
                          <a:solidFill>
                            <a:schemeClr val="bg2"/>
                          </a:solidFill>
                        </a:rPr>
                        <a:t>Maximum Points</a:t>
                      </a:r>
                    </a:p>
                  </a:txBody>
                  <a:tcPr/>
                </a:tc>
                <a:extLst>
                  <a:ext uri="{0D108BD9-81ED-4DB2-BD59-A6C34878D82A}">
                    <a16:rowId xmlns:a16="http://schemas.microsoft.com/office/drawing/2014/main" val="10000"/>
                  </a:ext>
                </a:extLst>
              </a:tr>
              <a:tr h="903793">
                <a:tc>
                  <a:txBody>
                    <a:bodyPr/>
                    <a:lstStyle/>
                    <a:p>
                      <a:r>
                        <a:rPr lang="en-US" sz="2000"/>
                        <a:t>8. Disadvantaged &amp; Low-income Communities </a:t>
                      </a:r>
                    </a:p>
                  </a:txBody>
                  <a:tcPr>
                    <a:lnB w="12700" cap="flat" cmpd="sng" algn="ctr">
                      <a:solidFill>
                        <a:schemeClr val="tx1"/>
                      </a:solidFill>
                      <a:prstDash val="solid"/>
                      <a:round/>
                      <a:headEnd type="none" w="med" len="med"/>
                      <a:tailEnd type="none" w="med" len="med"/>
                    </a:lnB>
                  </a:tcPr>
                </a:tc>
                <a:tc>
                  <a:txBody>
                    <a:bodyPr/>
                    <a:lstStyle/>
                    <a:p>
                      <a:pPr algn="ctr"/>
                      <a:r>
                        <a:rPr lang="en-US" sz="2000"/>
                        <a:t>10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2952">
                <a:tc>
                  <a:txBody>
                    <a:bodyPr/>
                    <a:lstStyle/>
                    <a:p>
                      <a:r>
                        <a:rPr lang="en-US" sz="2000" b="1"/>
                        <a:t>Total Bonus Points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a:t>10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04411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EEC2A9-48E5-2E05-DC2A-0B2837B96778}"/>
              </a:ext>
            </a:extLst>
          </p:cNvPr>
          <p:cNvSpPr>
            <a:spLocks noGrp="1"/>
          </p:cNvSpPr>
          <p:nvPr>
            <p:ph type="title" idx="4294967295"/>
          </p:nvPr>
        </p:nvSpPr>
        <p:spPr>
          <a:xfrm>
            <a:off x="1651242" y="428959"/>
            <a:ext cx="9166575" cy="5545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FEFE"/>
                </a:solidFill>
                <a:effectLst/>
                <a:uLnTx/>
                <a:uFillTx/>
                <a:latin typeface="+mj-lt"/>
                <a:ea typeface="+mn-ea"/>
                <a:cs typeface="+mn-cs"/>
              </a:rPr>
              <a:t>Disadvantaged Communities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quarter" idx="12"/>
          </p:nvPr>
        </p:nvSpPr>
        <p:spPr/>
        <p:txBody>
          <a:bodyPr vert="horz" lIns="91440" tIns="45720" rIns="91440" bIns="45720" rtlCol="0" anchor="t">
            <a:normAutofit/>
          </a:bodyPr>
          <a:lstStyle/>
          <a:p>
            <a:pPr lvl="0"/>
            <a:r>
              <a:rPr lang="en-US" sz="2500">
                <a:solidFill>
                  <a:schemeClr val="accent2">
                    <a:lumMod val="75000"/>
                  </a:schemeClr>
                </a:solidFill>
                <a:latin typeface="Arial"/>
                <a:cs typeface="Arial"/>
              </a:rPr>
              <a:t>Projects with </a:t>
            </a:r>
            <a:r>
              <a:rPr lang="en-US" sz="2500" b="1">
                <a:solidFill>
                  <a:schemeClr val="accent2">
                    <a:lumMod val="75000"/>
                  </a:schemeClr>
                </a:solidFill>
                <a:latin typeface="Arial"/>
                <a:cs typeface="Arial"/>
              </a:rPr>
              <a:t>all test or demonstration </a:t>
            </a:r>
            <a:r>
              <a:rPr lang="en-US" sz="2500">
                <a:solidFill>
                  <a:schemeClr val="accent2">
                    <a:lumMod val="75000"/>
                  </a:schemeClr>
                </a:solidFill>
                <a:latin typeface="Arial"/>
                <a:cs typeface="Arial"/>
              </a:rPr>
              <a:t>sites located in disadvantaged and/or low-income communities and justifies how the project will benefit these communities may receive additional points.</a:t>
            </a:r>
          </a:p>
          <a:p>
            <a:pPr lvl="1">
              <a:buFont typeface="Courier New" panose="02070309020205020404" pitchFamily="49" charset="0"/>
              <a:buChar char="o"/>
            </a:pPr>
            <a:r>
              <a:rPr lang="en-US" sz="2100">
                <a:solidFill>
                  <a:schemeClr val="accent2">
                    <a:lumMod val="75000"/>
                  </a:schemeClr>
                </a:solidFill>
                <a:latin typeface="Arial"/>
                <a:cs typeface="Arial"/>
              </a:rPr>
              <a:t>A disadvantaged community is identified by census tract and represents the 25% highest scoring tracts in </a:t>
            </a:r>
            <a:r>
              <a:rPr lang="en-US" sz="2100" err="1">
                <a:solidFill>
                  <a:schemeClr val="accent2">
                    <a:lumMod val="75000"/>
                  </a:schemeClr>
                </a:solidFill>
                <a:latin typeface="Arial"/>
                <a:cs typeface="Arial"/>
              </a:rPr>
              <a:t>CalEnviroScreen</a:t>
            </a:r>
            <a:r>
              <a:rPr lang="en-US" sz="2100">
                <a:solidFill>
                  <a:schemeClr val="accent2">
                    <a:lumMod val="75000"/>
                  </a:schemeClr>
                </a:solidFill>
                <a:latin typeface="Arial"/>
                <a:cs typeface="Arial"/>
              </a:rPr>
              <a:t> 4.0 or later versions: </a:t>
            </a:r>
            <a:r>
              <a:rPr lang="en-US" sz="2100">
                <a:solidFill>
                  <a:schemeClr val="accent2">
                    <a:lumMod val="75000"/>
                  </a:schemeClr>
                </a:solidFill>
                <a:latin typeface="Arial"/>
                <a:cs typeface="Arial"/>
                <a:hlinkClick r:id="rId3">
                  <a:extLst>
                    <a:ext uri="{A12FA001-AC4F-418D-AE19-62706E023703}">
                      <ahyp:hlinkClr xmlns:ahyp="http://schemas.microsoft.com/office/drawing/2018/hyperlinkcolor" val="tx"/>
                    </a:ext>
                  </a:extLst>
                </a:hlinkClick>
              </a:rPr>
              <a:t>https://oehha.ca.gov/calenviroscreen/report/calenviroscreen-40 </a:t>
            </a:r>
            <a:endParaRPr lang="en-US" sz="2100">
              <a:solidFill>
                <a:schemeClr val="accent2">
                  <a:lumMod val="75000"/>
                </a:schemeClr>
              </a:solidFill>
              <a:latin typeface="Arial"/>
              <a:cs typeface="Arial"/>
            </a:endParaRPr>
          </a:p>
          <a:p>
            <a:pPr lvl="1">
              <a:buFont typeface="Courier New" panose="02070309020205020404" pitchFamily="49" charset="0"/>
              <a:buChar char="o"/>
            </a:pPr>
            <a:r>
              <a:rPr lang="en-US" sz="2100">
                <a:solidFill>
                  <a:schemeClr val="accent2">
                    <a:lumMod val="75000"/>
                  </a:schemeClr>
                </a:solidFill>
                <a:latin typeface="Arial"/>
                <a:cs typeface="Arial"/>
              </a:rPr>
              <a:t>Low-income communities are defined as communities within census tracts with median household incomes at or below 80 percent of the statewide median income, or at or below the threshold designated as low-income by the California Department of Housing and Community Development. </a:t>
            </a:r>
            <a:r>
              <a:rPr lang="en-US" sz="2100">
                <a:solidFill>
                  <a:schemeClr val="accent2">
                    <a:lumMod val="75000"/>
                  </a:schemeClr>
                </a:solidFill>
                <a:latin typeface="Arial"/>
                <a:cs typeface="Arial"/>
                <a:hlinkClick r:id="rId4">
                  <a:extLst>
                    <a:ext uri="{A12FA001-AC4F-418D-AE19-62706E023703}">
                      <ahyp:hlinkClr xmlns:ahyp="http://schemas.microsoft.com/office/drawing/2018/hyperlinkcolor" val="tx"/>
                    </a:ext>
                  </a:extLst>
                </a:hlinkClick>
              </a:rPr>
              <a:t>http://www.hcd.ca.gov/grants-funding/income-limits/index.shtml</a:t>
            </a:r>
            <a:endParaRPr lang="en-US" sz="2100">
              <a:solidFill>
                <a:schemeClr val="accent2">
                  <a:lumMod val="75000"/>
                </a:schemeClr>
              </a:solidFill>
              <a:latin typeface="Arial"/>
              <a:cs typeface="Arial"/>
            </a:endParaRPr>
          </a:p>
        </p:txBody>
      </p:sp>
    </p:spTree>
    <p:extLst>
      <p:ext uri="{BB962C8B-B14F-4D97-AF65-F5344CB8AC3E}">
        <p14:creationId xmlns:p14="http://schemas.microsoft.com/office/powerpoint/2010/main" val="2988816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A8C087-D2A9-70DF-43C6-63B230A2CBBD}"/>
              </a:ext>
            </a:extLst>
          </p:cNvPr>
          <p:cNvSpPr>
            <a:spLocks noGrp="1"/>
          </p:cNvSpPr>
          <p:nvPr>
            <p:ph type="title" idx="4294967295"/>
          </p:nvPr>
        </p:nvSpPr>
        <p:spPr>
          <a:xfrm>
            <a:off x="1550391" y="255396"/>
            <a:ext cx="10032009" cy="4439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Next Steps After Grant Award</a:t>
            </a:r>
          </a:p>
        </p:txBody>
      </p:sp>
      <p:graphicFrame>
        <p:nvGraphicFramePr>
          <p:cNvPr id="11" name="Content Placeholder 5" descr="Table of next steps">
            <a:extLst>
              <a:ext uri="{FF2B5EF4-FFF2-40B4-BE49-F238E27FC236}">
                <a16:creationId xmlns:a16="http://schemas.microsoft.com/office/drawing/2014/main" id="{E2895420-5563-018C-511A-705044A3A29D}"/>
              </a:ext>
            </a:extLst>
          </p:cNvPr>
          <p:cNvGraphicFramePr>
            <a:graphicFrameLocks noGrp="1"/>
          </p:cNvGraphicFramePr>
          <p:nvPr>
            <p:ph sz="quarter" idx="12"/>
            <p:extLst>
              <p:ext uri="{D42A27DB-BD31-4B8C-83A1-F6EECF244321}">
                <p14:modId xmlns:p14="http://schemas.microsoft.com/office/powerpoint/2010/main" val="1725016445"/>
              </p:ext>
            </p:extLst>
          </p:nvPr>
        </p:nvGraphicFramePr>
        <p:xfrm>
          <a:off x="886047" y="1165998"/>
          <a:ext cx="10972800" cy="5152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4314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C94E66-885A-5A04-8354-DD3C46CB91F8}"/>
              </a:ext>
            </a:extLst>
          </p:cNvPr>
          <p:cNvSpPr>
            <a:spLocks noGrp="1"/>
          </p:cNvSpPr>
          <p:nvPr>
            <p:ph type="title" idx="4294967295"/>
          </p:nvPr>
        </p:nvSpPr>
        <p:spPr>
          <a:xfrm>
            <a:off x="1550391" y="255396"/>
            <a:ext cx="10032009" cy="605841"/>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Key Dates</a:t>
            </a:r>
          </a:p>
        </p:txBody>
      </p:sp>
      <p:graphicFrame>
        <p:nvGraphicFramePr>
          <p:cNvPr id="9" name="Content Placeholder 3" descr="Listed in the table is the proposed deadlines and key dates for the solicitation. " title="Key Activities table"/>
          <p:cNvGraphicFramePr>
            <a:graphicFrameLocks noGrp="1"/>
          </p:cNvGraphicFramePr>
          <p:nvPr>
            <p:ph sz="quarter" idx="12"/>
            <p:extLst>
              <p:ext uri="{D42A27DB-BD31-4B8C-83A1-F6EECF244321}">
                <p14:modId xmlns:p14="http://schemas.microsoft.com/office/powerpoint/2010/main" val="2339789135"/>
              </p:ext>
            </p:extLst>
          </p:nvPr>
        </p:nvGraphicFramePr>
        <p:xfrm>
          <a:off x="609600" y="1389063"/>
          <a:ext cx="10972799" cy="4924209"/>
        </p:xfrm>
        <a:graphic>
          <a:graphicData uri="http://schemas.openxmlformats.org/drawingml/2006/table">
            <a:tbl>
              <a:tblPr firstRow="1" bandRow="1">
                <a:tableStyleId>{5C22544A-7EE6-4342-B048-85BDC9FD1C3A}</a:tableStyleId>
              </a:tblPr>
              <a:tblGrid>
                <a:gridCol w="6400800">
                  <a:extLst>
                    <a:ext uri="{9D8B030D-6E8A-4147-A177-3AD203B41FA5}">
                      <a16:colId xmlns:a16="http://schemas.microsoft.com/office/drawing/2014/main" val="20000"/>
                    </a:ext>
                  </a:extLst>
                </a:gridCol>
                <a:gridCol w="4571999">
                  <a:extLst>
                    <a:ext uri="{9D8B030D-6E8A-4147-A177-3AD203B41FA5}">
                      <a16:colId xmlns:a16="http://schemas.microsoft.com/office/drawing/2014/main" val="20001"/>
                    </a:ext>
                  </a:extLst>
                </a:gridCol>
              </a:tblGrid>
              <a:tr h="418441">
                <a:tc>
                  <a:txBody>
                    <a:bodyPr/>
                    <a:lstStyle/>
                    <a:p>
                      <a:r>
                        <a:rPr lang="en-US" sz="2400">
                          <a:solidFill>
                            <a:schemeClr val="bg2"/>
                          </a:solidFill>
                        </a:rPr>
                        <a:t>Activity</a:t>
                      </a:r>
                    </a:p>
                  </a:txBody>
                  <a:tcPr/>
                </a:tc>
                <a:tc>
                  <a:txBody>
                    <a:bodyPr/>
                    <a:lstStyle/>
                    <a:p>
                      <a:r>
                        <a:rPr lang="en-US" sz="2400">
                          <a:solidFill>
                            <a:schemeClr val="bg2"/>
                          </a:solidFill>
                        </a:rPr>
                        <a:t>Date</a:t>
                      </a:r>
                    </a:p>
                  </a:txBody>
                  <a:tcPr/>
                </a:tc>
                <a:extLst>
                  <a:ext uri="{0D108BD9-81ED-4DB2-BD59-A6C34878D82A}">
                    <a16:rowId xmlns:a16="http://schemas.microsoft.com/office/drawing/2014/main" val="10000"/>
                  </a:ext>
                </a:extLst>
              </a:tr>
              <a:tr h="418441">
                <a:tc>
                  <a:txBody>
                    <a:bodyPr/>
                    <a:lstStyle/>
                    <a:p>
                      <a:r>
                        <a:rPr lang="en-US" sz="2000"/>
                        <a:t>Solicitation</a:t>
                      </a:r>
                      <a:r>
                        <a:rPr lang="en-US" sz="2000" baseline="0"/>
                        <a:t> Release</a:t>
                      </a:r>
                      <a:endParaRPr lang="en-US" sz="2000"/>
                    </a:p>
                  </a:txBody>
                  <a:tcPr/>
                </a:tc>
                <a:tc>
                  <a:txBody>
                    <a:bodyPr/>
                    <a:lstStyle/>
                    <a:p>
                      <a:r>
                        <a:rPr lang="en-US" sz="2000">
                          <a:solidFill>
                            <a:srgbClr val="0070C0"/>
                          </a:solidFill>
                        </a:rPr>
                        <a:t>March 18, 2026</a:t>
                      </a:r>
                    </a:p>
                  </a:txBody>
                  <a:tcPr/>
                </a:tc>
                <a:extLst>
                  <a:ext uri="{0D108BD9-81ED-4DB2-BD59-A6C34878D82A}">
                    <a16:rowId xmlns:a16="http://schemas.microsoft.com/office/drawing/2014/main" val="10001"/>
                  </a:ext>
                </a:extLst>
              </a:tr>
              <a:tr h="418441">
                <a:tc>
                  <a:txBody>
                    <a:bodyPr/>
                    <a:lstStyle/>
                    <a:p>
                      <a:r>
                        <a:rPr lang="en-US" sz="2000"/>
                        <a:t>Pre-Application</a:t>
                      </a:r>
                      <a:r>
                        <a:rPr lang="en-US" sz="2000" baseline="0"/>
                        <a:t> Workshop</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70C0"/>
                          </a:solidFill>
                          <a:effectLst/>
                          <a:uLnTx/>
                          <a:uFillTx/>
                          <a:latin typeface="+mn-lt"/>
                          <a:ea typeface="+mn-ea"/>
                          <a:cs typeface="+mn-cs"/>
                        </a:rPr>
                        <a:t>April 9, 2026 </a:t>
                      </a:r>
                      <a:r>
                        <a:rPr lang="en-US" sz="2000" baseline="0"/>
                        <a:t>at </a:t>
                      </a:r>
                      <a:r>
                        <a:rPr lang="en-US" sz="2000" baseline="0">
                          <a:solidFill>
                            <a:srgbClr val="0070C0"/>
                          </a:solidFill>
                        </a:rPr>
                        <a:t>10:00 am</a:t>
                      </a:r>
                      <a:endParaRPr lang="en-US" sz="2000">
                        <a:solidFill>
                          <a:srgbClr val="0070C0"/>
                        </a:solidFill>
                      </a:endParaRPr>
                    </a:p>
                  </a:txBody>
                  <a:tcPr/>
                </a:tc>
                <a:extLst>
                  <a:ext uri="{0D108BD9-81ED-4DB2-BD59-A6C34878D82A}">
                    <a16:rowId xmlns:a16="http://schemas.microsoft.com/office/drawing/2014/main" val="10002"/>
                  </a:ext>
                </a:extLst>
              </a:tr>
              <a:tr h="418441">
                <a:tc>
                  <a:txBody>
                    <a:bodyPr/>
                    <a:lstStyle/>
                    <a:p>
                      <a:r>
                        <a:rPr lang="en-US" sz="2000" b="1"/>
                        <a:t>Deadline for Written Questions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April 23, 2026 </a:t>
                      </a:r>
                      <a:r>
                        <a:rPr lang="en-US" sz="2000" b="1" baseline="0"/>
                        <a:t>at 5:00 pm</a:t>
                      </a:r>
                      <a:endParaRPr lang="en-US" sz="2000" b="1"/>
                    </a:p>
                  </a:txBody>
                  <a:tcPr/>
                </a:tc>
                <a:extLst>
                  <a:ext uri="{0D108BD9-81ED-4DB2-BD59-A6C34878D82A}">
                    <a16:rowId xmlns:a16="http://schemas.microsoft.com/office/drawing/2014/main" val="10003"/>
                  </a:ext>
                </a:extLst>
              </a:tr>
              <a:tr h="418441">
                <a:tc>
                  <a:txBody>
                    <a:bodyPr/>
                    <a:lstStyle/>
                    <a:p>
                      <a:r>
                        <a:rPr lang="en-US" sz="2000"/>
                        <a:t>Anticipated Distribution of Questions and Answers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Week of </a:t>
                      </a:r>
                      <a:r>
                        <a:rPr lang="en-US" sz="2000">
                          <a:solidFill>
                            <a:srgbClr val="0070C0"/>
                          </a:solidFill>
                        </a:rPr>
                        <a:t>May 4, 2026</a:t>
                      </a:r>
                    </a:p>
                  </a:txBody>
                  <a:tcPr/>
                </a:tc>
                <a:extLst>
                  <a:ext uri="{0D108BD9-81ED-4DB2-BD59-A6C34878D82A}">
                    <a16:rowId xmlns:a16="http://schemas.microsoft.com/office/drawing/2014/main" val="10004"/>
                  </a:ext>
                </a:extLst>
              </a:tr>
              <a:tr h="418441">
                <a:tc>
                  <a:txBody>
                    <a:bodyPr/>
                    <a:lstStyle/>
                    <a:p>
                      <a:r>
                        <a:rPr lang="en-US" sz="2000"/>
                        <a:t>Deadline for ECAMS Submission Support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Ongoing until </a:t>
                      </a:r>
                      <a:r>
                        <a:rPr kumimoji="0" lang="en-US" sz="2000" b="0" i="0" u="none" strike="noStrike" kern="1200" cap="none" spc="0" normalizeH="0" baseline="0" noProof="0">
                          <a:ln>
                            <a:noFill/>
                          </a:ln>
                          <a:solidFill>
                            <a:srgbClr val="0070C0"/>
                          </a:solidFill>
                          <a:effectLst/>
                          <a:uLnTx/>
                          <a:uFillTx/>
                          <a:latin typeface="+mn-lt"/>
                          <a:ea typeface="+mn-ea"/>
                          <a:cs typeface="+mn-cs"/>
                        </a:rPr>
                        <a:t>June 9, 2026</a:t>
                      </a:r>
                      <a:endParaRPr lang="en-US" sz="200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 at 5:00 pm</a:t>
                      </a:r>
                    </a:p>
                  </a:txBody>
                  <a:tcPr/>
                </a:tc>
                <a:extLst>
                  <a:ext uri="{0D108BD9-81ED-4DB2-BD59-A6C34878D82A}">
                    <a16:rowId xmlns:a16="http://schemas.microsoft.com/office/drawing/2014/main" val="10005"/>
                  </a:ext>
                </a:extLst>
              </a:tr>
              <a:tr h="418441">
                <a:tc>
                  <a:txBody>
                    <a:bodyPr/>
                    <a:lstStyle/>
                    <a:p>
                      <a:r>
                        <a:rPr lang="en-US" sz="2000" b="1"/>
                        <a:t>Deadline to Submit Applications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June 9, 2026</a:t>
                      </a:r>
                      <a:r>
                        <a:rPr lang="en-US" sz="2000" b="1" baseline="0">
                          <a:solidFill>
                            <a:srgbClr val="0070C0"/>
                          </a:solidFill>
                        </a:rPr>
                        <a:t> </a:t>
                      </a:r>
                      <a:r>
                        <a:rPr lang="en-US" sz="2000" b="1"/>
                        <a:t>at 11</a:t>
                      </a:r>
                      <a:r>
                        <a:rPr lang="en-US" sz="2000" b="1" u="sng"/>
                        <a:t>:59</a:t>
                      </a:r>
                      <a:r>
                        <a:rPr lang="en-US" sz="2000" b="1" u="sng" baseline="0"/>
                        <a:t> pm</a:t>
                      </a:r>
                      <a:endParaRPr lang="en-US" sz="2000" b="1" u="sng"/>
                    </a:p>
                  </a:txBody>
                  <a:tcPr/>
                </a:tc>
                <a:extLst>
                  <a:ext uri="{0D108BD9-81ED-4DB2-BD59-A6C34878D82A}">
                    <a16:rowId xmlns:a16="http://schemas.microsoft.com/office/drawing/2014/main" val="10006"/>
                  </a:ext>
                </a:extLst>
              </a:tr>
              <a:tr h="418441">
                <a:tc>
                  <a:txBody>
                    <a:bodyPr/>
                    <a:lstStyle/>
                    <a:p>
                      <a:r>
                        <a:rPr lang="en-US" sz="2000"/>
                        <a:t>Anticipated Notice of Proposed Award Posting</a:t>
                      </a:r>
                    </a:p>
                  </a:txBody>
                  <a:tcPr/>
                </a:tc>
                <a:tc>
                  <a:txBody>
                    <a:bodyPr/>
                    <a:lstStyle/>
                    <a:p>
                      <a:r>
                        <a:rPr lang="en-US" sz="2000">
                          <a:solidFill>
                            <a:srgbClr val="0070C0"/>
                          </a:solidFill>
                        </a:rPr>
                        <a:t>Week of August 10, 2026</a:t>
                      </a:r>
                    </a:p>
                  </a:txBody>
                  <a:tcPr/>
                </a:tc>
                <a:extLst>
                  <a:ext uri="{0D108BD9-81ED-4DB2-BD59-A6C34878D82A}">
                    <a16:rowId xmlns:a16="http://schemas.microsoft.com/office/drawing/2014/main" val="10007"/>
                  </a:ext>
                </a:extLst>
              </a:tr>
              <a:tr h="418441">
                <a:tc>
                  <a:txBody>
                    <a:bodyPr/>
                    <a:lstStyle/>
                    <a:p>
                      <a:r>
                        <a:rPr lang="en-US" sz="2000"/>
                        <a:t>Anticipated Energy Commission Business Meeting</a:t>
                      </a:r>
                    </a:p>
                  </a:txBody>
                  <a:tcPr/>
                </a:tc>
                <a:tc>
                  <a:txBody>
                    <a:bodyPr/>
                    <a:lstStyle/>
                    <a:p>
                      <a:r>
                        <a:rPr lang="en-US" sz="2000">
                          <a:solidFill>
                            <a:srgbClr val="0070C0"/>
                          </a:solidFill>
                        </a:rPr>
                        <a:t>November 13, 2026</a:t>
                      </a:r>
                    </a:p>
                  </a:txBody>
                  <a:tcPr/>
                </a:tc>
                <a:extLst>
                  <a:ext uri="{0D108BD9-81ED-4DB2-BD59-A6C34878D82A}">
                    <a16:rowId xmlns:a16="http://schemas.microsoft.com/office/drawing/2014/main" val="10008"/>
                  </a:ext>
                </a:extLst>
              </a:tr>
              <a:tr h="418441">
                <a:tc>
                  <a:txBody>
                    <a:bodyPr/>
                    <a:lstStyle/>
                    <a:p>
                      <a:r>
                        <a:rPr lang="en-US" sz="2000"/>
                        <a:t>Anticipated Agreement</a:t>
                      </a:r>
                      <a:r>
                        <a:rPr lang="en-US" sz="2000" baseline="0"/>
                        <a:t> Start Date</a:t>
                      </a:r>
                      <a:endParaRPr lang="en-US" sz="2000"/>
                    </a:p>
                  </a:txBody>
                  <a:tcPr/>
                </a:tc>
                <a:tc>
                  <a:txBody>
                    <a:bodyPr/>
                    <a:lstStyle/>
                    <a:p>
                      <a:r>
                        <a:rPr lang="en-US" sz="2000">
                          <a:solidFill>
                            <a:srgbClr val="0070C0"/>
                          </a:solidFill>
                        </a:rPr>
                        <a:t>December 1, 2026</a:t>
                      </a:r>
                    </a:p>
                  </a:txBody>
                  <a:tcPr/>
                </a:tc>
                <a:extLst>
                  <a:ext uri="{0D108BD9-81ED-4DB2-BD59-A6C34878D82A}">
                    <a16:rowId xmlns:a16="http://schemas.microsoft.com/office/drawing/2014/main" val="10009"/>
                  </a:ext>
                </a:extLst>
              </a:tr>
              <a:tr h="418441">
                <a:tc>
                  <a:txBody>
                    <a:bodyPr/>
                    <a:lstStyle/>
                    <a:p>
                      <a:r>
                        <a:rPr lang="en-US" sz="2000"/>
                        <a:t>Anticipated</a:t>
                      </a:r>
                      <a:r>
                        <a:rPr lang="en-US" sz="2000" baseline="0"/>
                        <a:t> Agreement End Date</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70C0"/>
                          </a:solidFill>
                        </a:rPr>
                        <a:t>March 31, 2030</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64551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A4451-F36B-ECA2-8786-E775C7CC297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24E1AF3-94D6-76C6-C0BE-C1BDF5937FBE}"/>
              </a:ext>
            </a:extLst>
          </p:cNvPr>
          <p:cNvSpPr>
            <a:spLocks noGrp="1"/>
          </p:cNvSpPr>
          <p:nvPr>
            <p:ph type="title" idx="4294967295"/>
          </p:nvPr>
        </p:nvSpPr>
        <p:spPr>
          <a:xfrm>
            <a:off x="1550391" y="331596"/>
            <a:ext cx="10032009" cy="7569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004071"/>
                </a:solidFill>
                <a:effectLst/>
                <a:uLnTx/>
                <a:uFillTx/>
                <a:latin typeface="+mj-lt"/>
                <a:ea typeface="+mn-ea"/>
                <a:cs typeface="+mn-cs"/>
              </a:rPr>
              <a:t>Commitment to Diversity</a:t>
            </a:r>
          </a:p>
        </p:txBody>
      </p:sp>
      <p:sp>
        <p:nvSpPr>
          <p:cNvPr id="5" name="Content Placeholder 5">
            <a:extLst>
              <a:ext uri="{FF2B5EF4-FFF2-40B4-BE49-F238E27FC236}">
                <a16:creationId xmlns:a16="http://schemas.microsoft.com/office/drawing/2014/main" id="{2BAFB883-761E-5A38-CBCB-CA533B9763D5}"/>
              </a:ext>
            </a:extLst>
          </p:cNvPr>
          <p:cNvSpPr txBox="1">
            <a:spLocks/>
          </p:cNvSpPr>
          <p:nvPr/>
        </p:nvSpPr>
        <p:spPr>
          <a:xfrm>
            <a:off x="609600" y="1351778"/>
            <a:ext cx="10972800" cy="509258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600"/>
              </a:spcBef>
              <a:buFont typeface="Arial"/>
              <a:buNone/>
              <a:defRPr/>
            </a:pPr>
            <a:r>
              <a:rPr lang="en-US" sz="2600">
                <a:solidFill>
                  <a:schemeClr val="accent1">
                    <a:lumMod val="75000"/>
                  </a:schemeClr>
                </a:solidFill>
                <a:ea typeface="MS PGothic" pitchFamily="34" charset="-128"/>
              </a:rPr>
              <a:t>The Energy Commission adopted a resolution strengthening its commitment to diversity in our funding programs. The CEC continues to encourage disadvantaged and underrepresented  businesses and communities to engage in and benefit from our many programs.</a:t>
            </a:r>
          </a:p>
          <a:p>
            <a:pPr marL="0" indent="0">
              <a:lnSpc>
                <a:spcPct val="120000"/>
              </a:lnSpc>
              <a:spcBef>
                <a:spcPts val="600"/>
              </a:spcBef>
              <a:buFont typeface="Arial"/>
              <a:buNone/>
              <a:defRPr/>
            </a:pPr>
            <a:endParaRPr lang="en-US" sz="2600">
              <a:solidFill>
                <a:schemeClr val="accent1">
                  <a:lumMod val="75000"/>
                </a:schemeClr>
              </a:solidFill>
              <a:ea typeface="MS PGothic" pitchFamily="34" charset="-128"/>
            </a:endParaRPr>
          </a:p>
          <a:p>
            <a:pPr marL="0" indent="0">
              <a:lnSpc>
                <a:spcPct val="120000"/>
              </a:lnSpc>
              <a:spcBef>
                <a:spcPts val="600"/>
              </a:spcBef>
              <a:buFont typeface="Arial"/>
              <a:buNone/>
              <a:defRPr/>
            </a:pPr>
            <a:r>
              <a:rPr lang="en-US" sz="2600">
                <a:solidFill>
                  <a:schemeClr val="accent1">
                    <a:lumMod val="75000"/>
                  </a:schemeClr>
                </a:solidFill>
                <a:ea typeface="MS PGothic" pitchFamily="34" charset="-128"/>
              </a:rPr>
              <a:t>To meet this commitment, Energy Commission staff conducts outreach efforts and activities to:</a:t>
            </a:r>
          </a:p>
          <a:p>
            <a:pPr marL="465138">
              <a:lnSpc>
                <a:spcPct val="120000"/>
              </a:lnSpc>
              <a:spcBef>
                <a:spcPts val="600"/>
              </a:spcBef>
            </a:pPr>
            <a:r>
              <a:rPr lang="en-US" sz="2600">
                <a:solidFill>
                  <a:schemeClr val="accent1">
                    <a:lumMod val="75000"/>
                  </a:schemeClr>
                </a:solidFill>
              </a:rPr>
              <a:t>Engage with disadvantaged and underrepresented groups throughout the state.</a:t>
            </a:r>
          </a:p>
          <a:p>
            <a:pPr marL="465138">
              <a:lnSpc>
                <a:spcPct val="120000"/>
              </a:lnSpc>
              <a:spcBef>
                <a:spcPts val="600"/>
              </a:spcBef>
            </a:pPr>
            <a:r>
              <a:rPr lang="en-US" sz="2600">
                <a:solidFill>
                  <a:schemeClr val="accent1">
                    <a:lumMod val="75000"/>
                  </a:schemeClr>
                </a:solidFill>
              </a:rPr>
              <a:t>Notify potential new applicants about the Energy Commission’s funding opportunities.</a:t>
            </a:r>
          </a:p>
          <a:p>
            <a:pPr marL="465138">
              <a:lnSpc>
                <a:spcPct val="120000"/>
              </a:lnSpc>
              <a:spcBef>
                <a:spcPts val="600"/>
              </a:spcBef>
            </a:pPr>
            <a:r>
              <a:rPr lang="en-US" sz="2600">
                <a:solidFill>
                  <a:schemeClr val="accent1">
                    <a:lumMod val="75000"/>
                  </a:schemeClr>
                </a:solidFill>
              </a:rPr>
              <a:t>Assist applicants in understanding how to apply for funding from the Energy Commission’s programs.</a:t>
            </a:r>
          </a:p>
          <a:p>
            <a:pPr marL="465138">
              <a:lnSpc>
                <a:spcPct val="120000"/>
              </a:lnSpc>
              <a:spcBef>
                <a:spcPts val="600"/>
              </a:spcBef>
            </a:pPr>
            <a:r>
              <a:rPr lang="en-US" sz="2600">
                <a:solidFill>
                  <a:schemeClr val="accent1">
                    <a:lumMod val="75000"/>
                  </a:schemeClr>
                </a:solidFill>
              </a:rPr>
              <a:t>Survey participants to measure progress in diversity outreach efforts.</a:t>
            </a:r>
          </a:p>
          <a:p>
            <a:endParaRPr lang="en-US">
              <a:solidFill>
                <a:schemeClr val="accent1">
                  <a:lumMod val="75000"/>
                </a:schemeClr>
              </a:solidFill>
              <a:latin typeface="Arial"/>
              <a:cs typeface="Arial"/>
            </a:endParaRPr>
          </a:p>
        </p:txBody>
      </p:sp>
    </p:spTree>
    <p:extLst>
      <p:ext uri="{BB962C8B-B14F-4D97-AF65-F5344CB8AC3E}">
        <p14:creationId xmlns:p14="http://schemas.microsoft.com/office/powerpoint/2010/main" val="231717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9C19CF-143F-D328-CF67-DD971F59E79D}"/>
              </a:ext>
            </a:extLst>
          </p:cNvPr>
          <p:cNvSpPr>
            <a:spLocks noGrp="1"/>
          </p:cNvSpPr>
          <p:nvPr>
            <p:ph type="title" idx="4294967295"/>
          </p:nvPr>
        </p:nvSpPr>
        <p:spPr>
          <a:xfrm>
            <a:off x="1550391" y="255396"/>
            <a:ext cx="10032009" cy="4439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4071"/>
                </a:solidFill>
                <a:effectLst/>
                <a:uLnTx/>
                <a:uFillTx/>
                <a:latin typeface="+mj-lt"/>
                <a:ea typeface="+mn-ea"/>
                <a:cs typeface="+mn-cs"/>
              </a:rPr>
              <a:t>Questions and Answers</a:t>
            </a:r>
          </a:p>
        </p:txBody>
      </p:sp>
      <p:graphicFrame>
        <p:nvGraphicFramePr>
          <p:cNvPr id="10" name="Content Placeholder 5" descr="Questions and answers instructions ">
            <a:extLst>
              <a:ext uri="{FF2B5EF4-FFF2-40B4-BE49-F238E27FC236}">
                <a16:creationId xmlns:a16="http://schemas.microsoft.com/office/drawing/2014/main" id="{F1888ED0-CC14-517B-5E71-CE67B7A67011}"/>
              </a:ext>
            </a:extLst>
          </p:cNvPr>
          <p:cNvGraphicFramePr>
            <a:graphicFrameLocks noGrp="1"/>
          </p:cNvGraphicFramePr>
          <p:nvPr>
            <p:ph sz="quarter" idx="12"/>
            <p:extLst>
              <p:ext uri="{D42A27DB-BD31-4B8C-83A1-F6EECF244321}">
                <p14:modId xmlns:p14="http://schemas.microsoft.com/office/powerpoint/2010/main" val="720731111"/>
              </p:ext>
            </p:extLst>
          </p:nvPr>
        </p:nvGraphicFramePr>
        <p:xfrm>
          <a:off x="609600" y="1105787"/>
          <a:ext cx="10972800" cy="4848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909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40CB03-ED8E-E162-6B3E-6CD70BF1E629}"/>
              </a:ext>
            </a:extLst>
          </p:cNvPr>
          <p:cNvSpPr>
            <a:spLocks noGrp="1"/>
          </p:cNvSpPr>
          <p:nvPr>
            <p:ph type="title" idx="4294967295"/>
          </p:nvPr>
        </p:nvSpPr>
        <p:spPr>
          <a:xfrm>
            <a:off x="1550391" y="255396"/>
            <a:ext cx="10032009" cy="4439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j-lt"/>
                <a:ea typeface="+mn-ea"/>
                <a:cs typeface="+mn-cs"/>
              </a:rPr>
              <a:t>Additional Questions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sz="quarter" idx="12"/>
          </p:nvPr>
        </p:nvSpPr>
        <p:spPr/>
        <p:txBody>
          <a:bodyPr>
            <a:normAutofit/>
          </a:bodyPr>
          <a:lstStyle/>
          <a:p>
            <a:pPr marL="0" indent="0" algn="ctr">
              <a:buNone/>
            </a:pPr>
            <a:r>
              <a:rPr lang="en-US">
                <a:solidFill>
                  <a:schemeClr val="bg2"/>
                </a:solidFill>
                <a:latin typeface="Arial"/>
                <a:cs typeface="Arial"/>
              </a:rPr>
              <a:t>Please send all questions related to GFO-</a:t>
            </a:r>
            <a:r>
              <a:rPr lang="en-US">
                <a:solidFill>
                  <a:schemeClr val="accent2">
                    <a:lumMod val="20000"/>
                    <a:lumOff val="80000"/>
                  </a:schemeClr>
                </a:solidFill>
                <a:latin typeface="Arial"/>
                <a:cs typeface="Arial"/>
              </a:rPr>
              <a:t>25-306</a:t>
            </a:r>
            <a:r>
              <a:rPr lang="en-US">
                <a:solidFill>
                  <a:schemeClr val="bg2"/>
                </a:solidFill>
                <a:latin typeface="Arial"/>
                <a:cs typeface="Arial"/>
              </a:rPr>
              <a:t> to:</a:t>
            </a:r>
            <a:br>
              <a:rPr lang="en-US">
                <a:solidFill>
                  <a:schemeClr val="bg2"/>
                </a:solidFill>
                <a:latin typeface="Arial"/>
                <a:cs typeface="Arial"/>
              </a:rPr>
            </a:br>
            <a:endParaRPr lang="en-US">
              <a:solidFill>
                <a:schemeClr val="bg2"/>
              </a:solidFill>
              <a:latin typeface="Arial"/>
              <a:cs typeface="Arial"/>
            </a:endParaRPr>
          </a:p>
          <a:p>
            <a:pPr marL="0" indent="0" algn="ctr">
              <a:buNone/>
            </a:pPr>
            <a:r>
              <a:rPr lang="en-US" b="1">
                <a:solidFill>
                  <a:schemeClr val="accent2">
                    <a:lumMod val="20000"/>
                    <a:lumOff val="80000"/>
                  </a:schemeClr>
                </a:solidFill>
                <a:latin typeface="Arial"/>
                <a:cs typeface="Arial"/>
              </a:rPr>
              <a:t>Natalia Calderon</a:t>
            </a:r>
          </a:p>
          <a:p>
            <a:pPr marL="0" indent="0" algn="ctr">
              <a:buNone/>
            </a:pPr>
            <a:r>
              <a:rPr lang="en-US">
                <a:solidFill>
                  <a:schemeClr val="bg2"/>
                </a:solidFill>
                <a:latin typeface="Arial"/>
                <a:cs typeface="Arial"/>
              </a:rPr>
              <a:t>Commission Agreement Officer</a:t>
            </a:r>
          </a:p>
          <a:p>
            <a:pPr marL="0" indent="0" algn="ctr">
              <a:buNone/>
            </a:pPr>
            <a:r>
              <a:rPr lang="en-US">
                <a:solidFill>
                  <a:schemeClr val="bg2"/>
                </a:solidFill>
                <a:latin typeface="Arial"/>
                <a:cs typeface="Arial"/>
              </a:rPr>
              <a:t>715 P St., MS-1</a:t>
            </a:r>
          </a:p>
          <a:p>
            <a:pPr marL="0" indent="0" algn="ctr">
              <a:buNone/>
            </a:pPr>
            <a:r>
              <a:rPr lang="en-US">
                <a:solidFill>
                  <a:schemeClr val="bg2"/>
                </a:solidFill>
                <a:latin typeface="Arial"/>
                <a:cs typeface="Arial"/>
              </a:rPr>
              <a:t>Sacramento, CA 95814</a:t>
            </a:r>
            <a:endParaRPr lang="en-US">
              <a:solidFill>
                <a:schemeClr val="accent2">
                  <a:lumMod val="20000"/>
                  <a:lumOff val="80000"/>
                </a:schemeClr>
              </a:solidFill>
              <a:latin typeface="Arial"/>
              <a:cs typeface="Arial"/>
            </a:endParaRPr>
          </a:p>
          <a:p>
            <a:pPr marL="0" indent="0" algn="ctr">
              <a:buNone/>
            </a:pPr>
            <a:r>
              <a:rPr lang="en-US" u="sng">
                <a:solidFill>
                  <a:schemeClr val="bg2"/>
                </a:solidFill>
                <a:latin typeface="Arial"/>
                <a:cs typeface="Arial"/>
              </a:rPr>
              <a:t>natalia.calderon@energy.ca.gov </a:t>
            </a:r>
            <a:br>
              <a:rPr lang="en-US">
                <a:solidFill>
                  <a:schemeClr val="bg2"/>
                </a:solidFill>
                <a:latin typeface="Arial"/>
                <a:cs typeface="Arial"/>
              </a:rPr>
            </a:br>
            <a:endParaRPr lang="en-US">
              <a:solidFill>
                <a:schemeClr val="bg2"/>
              </a:solidFill>
              <a:latin typeface="Arial"/>
              <a:cs typeface="Arial"/>
            </a:endParaRPr>
          </a:p>
          <a:p>
            <a:pPr marL="0" indent="0" algn="ctr">
              <a:buNone/>
            </a:pPr>
            <a:r>
              <a:rPr lang="en-US" b="1">
                <a:solidFill>
                  <a:schemeClr val="bg2"/>
                </a:solidFill>
                <a:latin typeface="Arial"/>
                <a:cs typeface="Arial"/>
              </a:rPr>
              <a:t>Deadline to submit questions:</a:t>
            </a:r>
          </a:p>
          <a:p>
            <a:pPr marL="0" indent="0" algn="ctr">
              <a:buNone/>
            </a:pPr>
            <a:r>
              <a:rPr lang="en-US" b="1">
                <a:solidFill>
                  <a:srgbClr val="C00000"/>
                </a:solidFill>
                <a:latin typeface="Arial"/>
                <a:cs typeface="Arial"/>
              </a:rPr>
              <a:t>Thursday, April 23rd 5:00 PM</a:t>
            </a:r>
          </a:p>
          <a:p>
            <a:pPr marL="0" indent="0">
              <a:buNone/>
            </a:pPr>
            <a:endParaRPr lang="en-US">
              <a:solidFill>
                <a:schemeClr val="accent1">
                  <a:lumMod val="75000"/>
                </a:schemeClr>
              </a:solidFill>
              <a:latin typeface="Arial"/>
              <a:cs typeface="Arial"/>
            </a:endParaRPr>
          </a:p>
        </p:txBody>
      </p:sp>
    </p:spTree>
    <p:extLst>
      <p:ext uri="{BB962C8B-B14F-4D97-AF65-F5344CB8AC3E}">
        <p14:creationId xmlns:p14="http://schemas.microsoft.com/office/powerpoint/2010/main" val="3886635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AC357F6-2615-E866-EEA1-FD61A42551DE}"/>
              </a:ext>
            </a:extLst>
          </p:cNvPr>
          <p:cNvSpPr>
            <a:spLocks noGrp="1"/>
          </p:cNvSpPr>
          <p:nvPr>
            <p:ph type="title" idx="4294967295"/>
          </p:nvPr>
        </p:nvSpPr>
        <p:spPr>
          <a:xfrm>
            <a:off x="2080952" y="5035251"/>
            <a:ext cx="8030096" cy="595313"/>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Autofit/>
          </a:bodyPr>
          <a:lstStyle/>
          <a:p>
            <a:pPr marL="228600" marR="0" lvl="0" indent="-228600" algn="ctr"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j-lt"/>
                <a:ea typeface="+mn-ea"/>
                <a:cs typeface="+mn-cs"/>
              </a:rPr>
              <a:t>Thank You!</a:t>
            </a:r>
          </a:p>
        </p:txBody>
      </p:sp>
    </p:spTree>
    <p:extLst>
      <p:ext uri="{BB962C8B-B14F-4D97-AF65-F5344CB8AC3E}">
        <p14:creationId xmlns:p14="http://schemas.microsoft.com/office/powerpoint/2010/main" val="173759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D8EB1-F037-72A1-3B44-10AC82F9096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106F7D7-B22E-CA59-8FE6-3BE54974024A}"/>
              </a:ext>
            </a:extLst>
          </p:cNvPr>
          <p:cNvSpPr>
            <a:spLocks noGrp="1"/>
          </p:cNvSpPr>
          <p:nvPr>
            <p:ph type="title" idx="4294967295"/>
          </p:nvPr>
        </p:nvSpPr>
        <p:spPr>
          <a:xfrm>
            <a:off x="1651242" y="428959"/>
            <a:ext cx="9166575" cy="5545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rmAutofit fontScale="90000"/>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FFFEFE"/>
                </a:solidFill>
                <a:effectLst/>
                <a:uLnTx/>
                <a:uFillTx/>
                <a:latin typeface="+mj-lt"/>
                <a:ea typeface="+mn-ea"/>
                <a:cs typeface="+mn-cs"/>
              </a:rPr>
              <a:t>We Want to Hear From You!</a:t>
            </a:r>
          </a:p>
        </p:txBody>
      </p:sp>
      <p:sp>
        <p:nvSpPr>
          <p:cNvPr id="3" name="Text Placeholder 2">
            <a:extLst>
              <a:ext uri="{FF2B5EF4-FFF2-40B4-BE49-F238E27FC236}">
                <a16:creationId xmlns:a16="http://schemas.microsoft.com/office/drawing/2014/main" id="{85E6B1CC-9053-2099-FCC6-CA202DBAC335}"/>
              </a:ext>
            </a:extLst>
          </p:cNvPr>
          <p:cNvSpPr>
            <a:spLocks noGrp="1"/>
          </p:cNvSpPr>
          <p:nvPr>
            <p:ph type="body" sz="quarter" idx="11"/>
          </p:nvPr>
        </p:nvSpPr>
        <p:spPr/>
        <p:txBody>
          <a:bodyPr/>
          <a:lstStyle/>
          <a:p>
            <a:r>
              <a:rPr lang="en-US"/>
              <a:t>Participation Survey</a:t>
            </a:r>
          </a:p>
          <a:p>
            <a:endParaRPr lang="en-US"/>
          </a:p>
        </p:txBody>
      </p:sp>
      <p:graphicFrame>
        <p:nvGraphicFramePr>
          <p:cNvPr id="7" name="Content Placeholder 5" descr="Participation Survey info">
            <a:extLst>
              <a:ext uri="{FF2B5EF4-FFF2-40B4-BE49-F238E27FC236}">
                <a16:creationId xmlns:a16="http://schemas.microsoft.com/office/drawing/2014/main" id="{A8CF07E4-50FF-C0A0-41F9-993434DA8AA8}"/>
              </a:ext>
            </a:extLst>
          </p:cNvPr>
          <p:cNvGraphicFramePr/>
          <p:nvPr>
            <p:extLst>
              <p:ext uri="{D42A27DB-BD31-4B8C-83A1-F6EECF244321}">
                <p14:modId xmlns:p14="http://schemas.microsoft.com/office/powerpoint/2010/main" val="1724446507"/>
              </p:ext>
            </p:extLst>
          </p:nvPr>
        </p:nvGraphicFramePr>
        <p:xfrm>
          <a:off x="863839" y="2524300"/>
          <a:ext cx="9953978" cy="3848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843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3C584C-7C18-B2A8-B080-EE90D5FAFC81}"/>
              </a:ext>
            </a:extLst>
          </p:cNvPr>
          <p:cNvSpPr>
            <a:spLocks noGrp="1"/>
          </p:cNvSpPr>
          <p:nvPr>
            <p:ph type="title" idx="4294967295"/>
          </p:nvPr>
        </p:nvSpPr>
        <p:spPr>
          <a:xfrm>
            <a:off x="1550391" y="255396"/>
            <a:ext cx="10032009" cy="884656"/>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004071"/>
                </a:solidFill>
                <a:effectLst/>
                <a:uLnTx/>
                <a:uFillTx/>
                <a:latin typeface="+mj-lt"/>
                <a:ea typeface="+mn-ea"/>
                <a:cs typeface="+mn-cs"/>
              </a:rPr>
              <a:t>Connect With Us</a:t>
            </a:r>
          </a:p>
        </p:txBody>
      </p:sp>
      <p:pic>
        <p:nvPicPr>
          <p:cNvPr id="5" name="Picture 4" descr="Picture of Empower Innovation">
            <a:extLst>
              <a:ext uri="{FF2B5EF4-FFF2-40B4-BE49-F238E27FC236}">
                <a16:creationId xmlns:a16="http://schemas.microsoft.com/office/drawing/2014/main" id="{F79C4ECC-8439-A496-E52E-37DF4B476A30}"/>
              </a:ext>
            </a:extLst>
          </p:cNvPr>
          <p:cNvPicPr>
            <a:picLocks noChangeAspect="1"/>
          </p:cNvPicPr>
          <p:nvPr/>
        </p:nvPicPr>
        <p:blipFill>
          <a:blip r:embed="rId3"/>
          <a:stretch>
            <a:fillRect/>
          </a:stretch>
        </p:blipFill>
        <p:spPr>
          <a:xfrm>
            <a:off x="1216834" y="1529938"/>
            <a:ext cx="4359018" cy="3645724"/>
          </a:xfrm>
          <a:prstGeom prst="rect">
            <a:avLst/>
          </a:prstGeom>
        </p:spPr>
      </p:pic>
      <p:pic>
        <p:nvPicPr>
          <p:cNvPr id="6" name="Picture 5" descr="Picture of th CEC's Facebook page">
            <a:extLst>
              <a:ext uri="{FF2B5EF4-FFF2-40B4-BE49-F238E27FC236}">
                <a16:creationId xmlns:a16="http://schemas.microsoft.com/office/drawing/2014/main" id="{7FF05580-2AC0-9AC6-A4C3-38A511980261}"/>
              </a:ext>
            </a:extLst>
          </p:cNvPr>
          <p:cNvPicPr>
            <a:picLocks noChangeAspect="1"/>
          </p:cNvPicPr>
          <p:nvPr/>
        </p:nvPicPr>
        <p:blipFill>
          <a:blip r:embed="rId4"/>
          <a:stretch>
            <a:fillRect/>
          </a:stretch>
        </p:blipFill>
        <p:spPr>
          <a:xfrm>
            <a:off x="6096000" y="1529938"/>
            <a:ext cx="5133277" cy="2377646"/>
          </a:xfrm>
          <a:prstGeom prst="rect">
            <a:avLst/>
          </a:prstGeom>
        </p:spPr>
      </p:pic>
      <p:pic>
        <p:nvPicPr>
          <p:cNvPr id="7" name="Picture 6" descr="picture of social media logos">
            <a:extLst>
              <a:ext uri="{FF2B5EF4-FFF2-40B4-BE49-F238E27FC236}">
                <a16:creationId xmlns:a16="http://schemas.microsoft.com/office/drawing/2014/main" id="{9F1393A2-D1F4-71E5-63F0-003153319EB9}"/>
              </a:ext>
            </a:extLst>
          </p:cNvPr>
          <p:cNvPicPr>
            <a:picLocks noChangeAspect="1"/>
          </p:cNvPicPr>
          <p:nvPr/>
        </p:nvPicPr>
        <p:blipFill>
          <a:blip r:embed="rId5"/>
          <a:stretch>
            <a:fillRect/>
          </a:stretch>
        </p:blipFill>
        <p:spPr>
          <a:xfrm>
            <a:off x="6096000" y="4036767"/>
            <a:ext cx="3706689" cy="2115495"/>
          </a:xfrm>
          <a:prstGeom prst="rect">
            <a:avLst/>
          </a:prstGeom>
        </p:spPr>
      </p:pic>
      <p:pic>
        <p:nvPicPr>
          <p:cNvPr id="8" name="Picture 7" descr="picture of social media logos">
            <a:extLst>
              <a:ext uri="{FF2B5EF4-FFF2-40B4-BE49-F238E27FC236}">
                <a16:creationId xmlns:a16="http://schemas.microsoft.com/office/drawing/2014/main" id="{C067D524-AD1C-5FF5-8F2C-C75190EC8699}"/>
              </a:ext>
            </a:extLst>
          </p:cNvPr>
          <p:cNvPicPr>
            <a:picLocks noChangeAspect="1"/>
          </p:cNvPicPr>
          <p:nvPr/>
        </p:nvPicPr>
        <p:blipFill>
          <a:blip r:embed="rId6"/>
          <a:stretch>
            <a:fillRect/>
          </a:stretch>
        </p:blipFill>
        <p:spPr>
          <a:xfrm>
            <a:off x="9735152" y="4102673"/>
            <a:ext cx="1847248" cy="2145978"/>
          </a:xfrm>
          <a:prstGeom prst="rect">
            <a:avLst/>
          </a:prstGeom>
        </p:spPr>
      </p:pic>
    </p:spTree>
    <p:extLst>
      <p:ext uri="{BB962C8B-B14F-4D97-AF65-F5344CB8AC3E}">
        <p14:creationId xmlns:p14="http://schemas.microsoft.com/office/powerpoint/2010/main" val="4139495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F9F9E-022A-7372-3EB6-97E95613F38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CBDFC7E-79AE-721F-A390-D30F51E220BD}"/>
              </a:ext>
            </a:extLst>
          </p:cNvPr>
          <p:cNvSpPr>
            <a:spLocks noGrp="1"/>
          </p:cNvSpPr>
          <p:nvPr>
            <p:ph type="title" idx="4294967295"/>
          </p:nvPr>
        </p:nvSpPr>
        <p:spPr>
          <a:xfrm>
            <a:off x="1550988" y="255588"/>
            <a:ext cx="10031412" cy="776287"/>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60000"/>
              </a:lnSpc>
              <a:spcBef>
                <a:spcPts val="1000"/>
              </a:spcBef>
              <a:spcAft>
                <a:spcPts val="0"/>
              </a:spcAft>
              <a:buClrTx/>
              <a:buSzTx/>
              <a:buFont typeface="Arial"/>
              <a:buNone/>
              <a:tabLst/>
              <a:defRPr/>
            </a:pPr>
            <a:r>
              <a:rPr kumimoji="0" lang="en-US" sz="3600" b="1" i="0" u="none" strike="noStrike" kern="1200" cap="none" spc="0" normalizeH="0" baseline="0" noProof="0">
                <a:ln>
                  <a:noFill/>
                </a:ln>
                <a:solidFill>
                  <a:srgbClr val="004071"/>
                </a:solidFill>
                <a:effectLst/>
                <a:uLnTx/>
                <a:uFillTx/>
                <a:latin typeface="+mj-lt"/>
                <a:ea typeface="+mn-ea"/>
                <a:cs typeface="+mn-cs"/>
              </a:rPr>
              <a:t>Find a Partner on EmpowerInnovation.net</a:t>
            </a:r>
          </a:p>
        </p:txBody>
      </p:sp>
      <p:sp>
        <p:nvSpPr>
          <p:cNvPr id="5" name="Content Placeholder 5">
            <a:extLst>
              <a:ext uri="{FF2B5EF4-FFF2-40B4-BE49-F238E27FC236}">
                <a16:creationId xmlns:a16="http://schemas.microsoft.com/office/drawing/2014/main" id="{3D24FADA-556F-6D1A-E8B0-D6799615D7A1}"/>
              </a:ext>
            </a:extLst>
          </p:cNvPr>
          <p:cNvSpPr txBox="1">
            <a:spLocks/>
          </p:cNvSpPr>
          <p:nvPr/>
        </p:nvSpPr>
        <p:spPr>
          <a:xfrm>
            <a:off x="1119011" y="1139397"/>
            <a:ext cx="995397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000">
                <a:solidFill>
                  <a:schemeClr val="accent1">
                    <a:lumMod val="75000"/>
                  </a:schemeClr>
                </a:solidFill>
                <a:latin typeface="Arial"/>
                <a:cs typeface="Arial"/>
              </a:rPr>
              <a:t>Empower Innovation strives to accelerate your clean tech journey with easy access to funding opportunities from the Energy Commission and other funding providers, curated resources and events, and connections to people and organizations. </a:t>
            </a:r>
          </a:p>
          <a:p>
            <a:pPr marL="0" indent="0" algn="ctr">
              <a:buFont typeface="Arial"/>
              <a:buNone/>
            </a:pPr>
            <a:endParaRPr lang="en-US" sz="3000">
              <a:solidFill>
                <a:schemeClr val="accent1">
                  <a:lumMod val="75000"/>
                </a:schemeClr>
              </a:solidFill>
              <a:latin typeface="Arial"/>
              <a:cs typeface="Arial"/>
            </a:endParaRPr>
          </a:p>
          <a:p>
            <a:pPr algn="ctr"/>
            <a:endParaRPr lang="en-US">
              <a:solidFill>
                <a:schemeClr val="accent1">
                  <a:lumMod val="75000"/>
                </a:schemeClr>
              </a:solidFill>
              <a:latin typeface="Arial"/>
              <a:cs typeface="Arial"/>
            </a:endParaRPr>
          </a:p>
        </p:txBody>
      </p:sp>
      <p:sp>
        <p:nvSpPr>
          <p:cNvPr id="6" name="TextBox 5">
            <a:extLst>
              <a:ext uri="{FF2B5EF4-FFF2-40B4-BE49-F238E27FC236}">
                <a16:creationId xmlns:a16="http://schemas.microsoft.com/office/drawing/2014/main" id="{FABCB7F4-D220-CA25-601B-07C68BBF3699}"/>
              </a:ext>
            </a:extLst>
          </p:cNvPr>
          <p:cNvSpPr txBox="1"/>
          <p:nvPr/>
        </p:nvSpPr>
        <p:spPr>
          <a:xfrm>
            <a:off x="1696675" y="3429000"/>
            <a:ext cx="9033658" cy="1631216"/>
          </a:xfrm>
          <a:prstGeom prst="rect">
            <a:avLst/>
          </a:prstGeom>
          <a:solidFill>
            <a:srgbClr val="CBD8E6"/>
          </a:solidFill>
        </p:spPr>
        <p:txBody>
          <a:bodyPr wrap="square" numCol="2" rtlCol="0" anchor="ctr">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FIND A PARTNER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Announce your interest in this funding opportunity and message other interested parties to find potential partners.</a:t>
            </a:r>
            <a:endPar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RESOURCES &amp; TOOLS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Browse the collection of resources for clean tech innovators including Resource Libraries, Funding Sources, Tools, and Databases. </a:t>
            </a:r>
          </a:p>
        </p:txBody>
      </p:sp>
      <p:sp>
        <p:nvSpPr>
          <p:cNvPr id="7" name="TextBox 6">
            <a:extLst>
              <a:ext uri="{FF2B5EF4-FFF2-40B4-BE49-F238E27FC236}">
                <a16:creationId xmlns:a16="http://schemas.microsoft.com/office/drawing/2014/main" id="{EA089D42-FBD4-1A55-0DED-552DA4E59989}"/>
              </a:ext>
            </a:extLst>
          </p:cNvPr>
          <p:cNvSpPr txBox="1"/>
          <p:nvPr/>
        </p:nvSpPr>
        <p:spPr>
          <a:xfrm>
            <a:off x="2338660" y="5123583"/>
            <a:ext cx="75146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FFC000"/>
                </a:solidFill>
                <a:cs typeface="Arial"/>
                <a:hlinkClick r:id="rId3"/>
              </a:rPr>
              <a:t>https://www.empowerinnovation.net/en/custom/funding/view/52230</a:t>
            </a:r>
            <a:r>
              <a:rPr lang="en-US" b="1">
                <a:solidFill>
                  <a:srgbClr val="FFC000"/>
                </a:solidFill>
                <a:cs typeface="Arial"/>
              </a:rPr>
              <a:t> </a:t>
            </a:r>
          </a:p>
        </p:txBody>
      </p:sp>
    </p:spTree>
    <p:extLst>
      <p:ext uri="{BB962C8B-B14F-4D97-AF65-F5344CB8AC3E}">
        <p14:creationId xmlns:p14="http://schemas.microsoft.com/office/powerpoint/2010/main" val="3611033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25CDC-FAAB-F9BE-A3D3-BDB7BF67B7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BE7B1F2-1E06-AC8E-C738-02DF863B4425}"/>
              </a:ext>
            </a:extLst>
          </p:cNvPr>
          <p:cNvSpPr>
            <a:spLocks noGrp="1"/>
          </p:cNvSpPr>
          <p:nvPr>
            <p:ph type="title" idx="4294967295"/>
          </p:nvPr>
        </p:nvSpPr>
        <p:spPr>
          <a:xfrm>
            <a:off x="1651242" y="428959"/>
            <a:ext cx="9166575" cy="554575"/>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rmAutofit fontScale="90000"/>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FEFE"/>
                </a:solidFill>
                <a:effectLst/>
                <a:uLnTx/>
                <a:uFillTx/>
                <a:latin typeface="+mj-lt"/>
                <a:ea typeface="+mn-ea"/>
                <a:cs typeface="+mn-cs"/>
              </a:rPr>
              <a:t>EmpowerInnovation.net</a:t>
            </a:r>
          </a:p>
        </p:txBody>
      </p:sp>
      <p:pic>
        <p:nvPicPr>
          <p:cNvPr id="10" name="Online Media 9" title="Empower Innovation - Explainer Video">
            <a:hlinkClick r:id="" action="ppaction://media"/>
            <a:extLst>
              <a:ext uri="{FF2B5EF4-FFF2-40B4-BE49-F238E27FC236}">
                <a16:creationId xmlns:a16="http://schemas.microsoft.com/office/drawing/2014/main" id="{A4AB7AE2-975D-BCAF-D84C-F28BD6700E14}"/>
              </a:ext>
            </a:extLst>
          </p:cNvPr>
          <p:cNvPicPr>
            <a:picLocks noRot="1" noChangeAspect="1"/>
          </p:cNvPicPr>
          <p:nvPr>
            <a:videoFile r:link="rId1"/>
          </p:nvPr>
        </p:nvPicPr>
        <p:blipFill>
          <a:blip r:embed="rId4"/>
          <a:stretch>
            <a:fillRect/>
          </a:stretch>
        </p:blipFill>
        <p:spPr>
          <a:xfrm>
            <a:off x="2133599" y="2257005"/>
            <a:ext cx="7240361" cy="4079077"/>
          </a:xfrm>
          <a:prstGeom prst="rect">
            <a:avLst/>
          </a:prstGeom>
        </p:spPr>
      </p:pic>
    </p:spTree>
    <p:extLst>
      <p:ext uri="{BB962C8B-B14F-4D97-AF65-F5344CB8AC3E}">
        <p14:creationId xmlns:p14="http://schemas.microsoft.com/office/powerpoint/2010/main" val="308141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6A7D2-2147-02A8-A4C9-FF717A3F682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D7B9EE7-A93F-37FF-CB56-BBC6E14061A1}"/>
              </a:ext>
            </a:extLst>
          </p:cNvPr>
          <p:cNvSpPr>
            <a:spLocks noGrp="1"/>
          </p:cNvSpPr>
          <p:nvPr>
            <p:ph type="title" idx="4294967295"/>
          </p:nvPr>
        </p:nvSpPr>
        <p:spPr>
          <a:xfrm>
            <a:off x="1550391" y="255396"/>
            <a:ext cx="10032009" cy="811404"/>
          </a:xfrm>
          <a:prstGeom prst="rect">
            <a:avLst/>
          </a:prstGeom>
          <a:noFill/>
          <a:ln>
            <a:noFill/>
            <a:prstDash/>
          </a:ln>
          <a:effectLst/>
        </p:spPr>
        <p:txBody>
          <a:bodyPr rot="0" spcFirstLastPara="0" vertOverflow="overflow" horzOverflow="overflow" vert="horz" wrap="none" lIns="91440" tIns="182880" rIns="91440" bIns="9144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a:ln>
                  <a:noFill/>
                </a:ln>
                <a:solidFill>
                  <a:srgbClr val="004071"/>
                </a:solidFill>
                <a:effectLst/>
                <a:uLnTx/>
                <a:uFillTx/>
                <a:latin typeface="+mj-lt"/>
                <a:ea typeface="+mn-ea"/>
                <a:cs typeface="+mn-cs"/>
              </a:rPr>
              <a:t>EPIC Program Background</a:t>
            </a:r>
          </a:p>
        </p:txBody>
      </p:sp>
      <p:sp>
        <p:nvSpPr>
          <p:cNvPr id="5" name="Content Placeholder 5">
            <a:extLst>
              <a:ext uri="{FF2B5EF4-FFF2-40B4-BE49-F238E27FC236}">
                <a16:creationId xmlns:a16="http://schemas.microsoft.com/office/drawing/2014/main" id="{9ACD16EE-8763-2562-BC79-B8265F93E4DC}"/>
              </a:ext>
            </a:extLst>
          </p:cNvPr>
          <p:cNvSpPr txBox="1">
            <a:spLocks/>
          </p:cNvSpPr>
          <p:nvPr/>
        </p:nvSpPr>
        <p:spPr>
          <a:xfrm>
            <a:off x="925037" y="1343070"/>
            <a:ext cx="6764917" cy="4351338"/>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a:solidFill>
                  <a:srgbClr val="0070C0"/>
                </a:solidFill>
                <a:latin typeface="Arial"/>
                <a:cs typeface="Arial"/>
              </a:rPr>
              <a:t>This solicitation will award and fund projects from the </a:t>
            </a:r>
            <a:r>
              <a:rPr lang="en-US" sz="3200" b="1">
                <a:solidFill>
                  <a:srgbClr val="0070C0"/>
                </a:solidFill>
                <a:latin typeface="Arial"/>
                <a:cs typeface="Arial"/>
              </a:rPr>
              <a:t>Electric Program Investment Charge (EPIC) Program</a:t>
            </a:r>
            <a:r>
              <a:rPr lang="en-US" sz="3200">
                <a:solidFill>
                  <a:srgbClr val="0070C0"/>
                </a:solidFill>
                <a:latin typeface="Arial"/>
                <a:cs typeface="Arial"/>
              </a:rPr>
              <a:t>, an electricity ratepayer surcharge established by the California Public Utilities Commission (CPUC) in December 2011. ​​</a:t>
            </a:r>
          </a:p>
          <a:p>
            <a:pPr lvl="1"/>
            <a:r>
              <a:rPr lang="en-US" sz="3200">
                <a:solidFill>
                  <a:srgbClr val="0070C0"/>
                </a:solidFill>
                <a:latin typeface="Arial"/>
                <a:cs typeface="Arial"/>
              </a:rPr>
              <a:t>EPIC Investment Plan 2021-25, Strategic objective: “Accelerate Advancements in Renewable Generation Technologies” (Chapter 2).​​</a:t>
            </a:r>
          </a:p>
          <a:p>
            <a:pPr lvl="1"/>
            <a:r>
              <a:rPr lang="en-US" sz="3200">
                <a:solidFill>
                  <a:srgbClr val="0070C0"/>
                </a:solidFill>
                <a:latin typeface="Arial"/>
                <a:cs typeface="Arial"/>
              </a:rPr>
              <a:t>Initiative: Variable Renewable Energy​​</a:t>
            </a:r>
          </a:p>
          <a:p>
            <a:pPr lvl="1"/>
            <a:r>
              <a:rPr lang="en-US" sz="3200" b="1">
                <a:solidFill>
                  <a:srgbClr val="0070C0"/>
                </a:solidFill>
                <a:latin typeface="Arial"/>
                <a:cs typeface="Arial"/>
              </a:rPr>
              <a:t>Topic: 3, Emerging Solar Energy Technologies </a:t>
            </a:r>
            <a:r>
              <a:rPr lang="en-US" sz="3200">
                <a:solidFill>
                  <a:srgbClr val="0070C0"/>
                </a:solidFill>
                <a:latin typeface="Arial"/>
                <a:cs typeface="Arial"/>
              </a:rPr>
              <a:t>(pp. 37-41) ​</a:t>
            </a:r>
          </a:p>
          <a:p>
            <a:endParaRPr lang="en-US" sz="3200">
              <a:solidFill>
                <a:srgbClr val="0070C0"/>
              </a:solidFill>
              <a:latin typeface="Arial"/>
              <a:cs typeface="Arial"/>
            </a:endParaRPr>
          </a:p>
          <a:p>
            <a:r>
              <a:rPr lang="en-US" sz="3200">
                <a:solidFill>
                  <a:srgbClr val="0070C0"/>
                </a:solidFill>
                <a:latin typeface="Arial"/>
                <a:cs typeface="Arial"/>
              </a:rPr>
              <a:t>The purpose of the EPIC program is to benefit the ratepayers of three investor-owned utilities (IOUs)​ by funding clean energy technology projects that promote greater electricity reliability, lower costs, and increased safety.</a:t>
            </a:r>
          </a:p>
        </p:txBody>
      </p:sp>
      <p:pic>
        <p:nvPicPr>
          <p:cNvPr id="1026" name="Picture 2" descr="Front page of report for the California Energy Commission's Electric Program Investment Charge 2021-2025 Investment Plan">
            <a:extLst>
              <a:ext uri="{FF2B5EF4-FFF2-40B4-BE49-F238E27FC236}">
                <a16:creationId xmlns:a16="http://schemas.microsoft.com/office/drawing/2014/main" id="{7B1483DF-914B-6A81-20D3-2714E06219B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44496" y="1343070"/>
            <a:ext cx="2228303" cy="29903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7">
            <a:extLst>
              <a:ext uri="{FF2B5EF4-FFF2-40B4-BE49-F238E27FC236}">
                <a16:creationId xmlns:a16="http://schemas.microsoft.com/office/drawing/2014/main" id="{C4BE48B9-BCF8-65AE-C9F7-D79D23D6AB09}"/>
              </a:ext>
            </a:extLst>
          </p:cNvPr>
          <p:cNvSpPr txBox="1"/>
          <p:nvPr/>
        </p:nvSpPr>
        <p:spPr>
          <a:xfrm>
            <a:off x="8124668" y="4314601"/>
            <a:ext cx="3665667" cy="1477328"/>
          </a:xfrm>
          <a:prstGeom prst="rect">
            <a:avLst/>
          </a:prstGeom>
          <a:solidFill>
            <a:schemeClr val="tx2"/>
          </a:solidFill>
          <a:ln>
            <a:noFill/>
          </a:ln>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tabLst>
                <a:tab pos="0" algn="l"/>
              </a:tabLst>
              <a:defRPr/>
            </a:pPr>
            <a:r>
              <a:rPr lang="en-US">
                <a:solidFill>
                  <a:schemeClr val="bg1"/>
                </a:solidFill>
              </a:rPr>
              <a:t>To access report: </a:t>
            </a:r>
            <a:r>
              <a:rPr lang="en-US">
                <a:solidFill>
                  <a:schemeClr val="bg1"/>
                </a:solidFill>
                <a:ea typeface="+mn-lt"/>
                <a:cs typeface="+mn-lt"/>
                <a:hlinkClick r:id="rId3">
                  <a:extLst>
                    <a:ext uri="{A12FA001-AC4F-418D-AE19-62706E023703}">
                      <ahyp:hlinkClr xmlns:ahyp="http://schemas.microsoft.com/office/drawing/2018/hyperlinkcolor" val="tx"/>
                    </a:ext>
                  </a:extLst>
                </a:hlinkClick>
              </a:rPr>
              <a:t>https://www.energy.ca.gov/publications/2021/electric-program-investment-charge-proposed-2021-2025-investment-plan-epic-4</a:t>
            </a:r>
            <a:r>
              <a:rPr lang="en-US">
                <a:solidFill>
                  <a:schemeClr val="bg1"/>
                </a:solidFill>
                <a:ea typeface="+mn-lt"/>
                <a:cs typeface="+mn-lt"/>
              </a:rPr>
              <a:t> </a:t>
            </a:r>
          </a:p>
        </p:txBody>
      </p:sp>
    </p:spTree>
    <p:extLst>
      <p:ext uri="{BB962C8B-B14F-4D97-AF65-F5344CB8AC3E}">
        <p14:creationId xmlns:p14="http://schemas.microsoft.com/office/powerpoint/2010/main" val="425247369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21AD90A9-1078-4D80-9179-8FB377AC82FB}"/>
    </a:ext>
  </a:extLst>
</a:theme>
</file>

<file path=ppt/theme/theme3.xml><?xml version="1.0" encoding="utf-8"?>
<a:theme xmlns:a="http://schemas.openxmlformats.org/drawingml/2006/main" name="1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4.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5.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9BED353F-D520-41B3-823D-FDD28FB30B2B}"/>
    </a:ext>
  </a:extLst>
</a:theme>
</file>

<file path=ppt/theme/theme6.xml><?xml version="1.0" encoding="utf-8"?>
<a:theme xmlns:a="http://schemas.openxmlformats.org/drawingml/2006/main" name="Title Slides (Locked Preset Image)">
  <a:themeElements>
    <a:clrScheme name="CEC Brand Colors">
      <a:dk1>
        <a:srgbClr val="003E6D"/>
      </a:dk1>
      <a:lt1>
        <a:srgbClr val="003E6D"/>
      </a:lt1>
      <a:dk2>
        <a:srgbClr val="FFFFFF"/>
      </a:dk2>
      <a:lt2>
        <a:srgbClr val="FFFEFE"/>
      </a:lt2>
      <a:accent1>
        <a:srgbClr val="003E6D"/>
      </a:accent1>
      <a:accent2>
        <a:srgbClr val="0E9DD4"/>
      </a:accent2>
      <a:accent3>
        <a:srgbClr val="008348"/>
      </a:accent3>
      <a:accent4>
        <a:srgbClr val="EC6E20"/>
      </a:accent4>
      <a:accent5>
        <a:srgbClr val="FEDE69"/>
      </a:accent5>
      <a:accent6>
        <a:srgbClr val="989998"/>
      </a:accent6>
      <a:hlink>
        <a:srgbClr val="00A158"/>
      </a:hlink>
      <a:folHlink>
        <a:srgbClr val="85AED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Content Slides">
  <a:themeElements>
    <a:clrScheme name="CEC Brand Colors">
      <a:dk1>
        <a:srgbClr val="003E6D"/>
      </a:dk1>
      <a:lt1>
        <a:srgbClr val="003E6D"/>
      </a:lt1>
      <a:dk2>
        <a:srgbClr val="FFFFFF"/>
      </a:dk2>
      <a:lt2>
        <a:srgbClr val="FFFEFE"/>
      </a:lt2>
      <a:accent1>
        <a:srgbClr val="003E6D"/>
      </a:accent1>
      <a:accent2>
        <a:srgbClr val="0E9DD4"/>
      </a:accent2>
      <a:accent3>
        <a:srgbClr val="008348"/>
      </a:accent3>
      <a:accent4>
        <a:srgbClr val="EC6E20"/>
      </a:accent4>
      <a:accent5>
        <a:srgbClr val="FEDE69"/>
      </a:accent5>
      <a:accent6>
        <a:srgbClr val="989998"/>
      </a:accent6>
      <a:hlink>
        <a:srgbClr val="00A158"/>
      </a:hlink>
      <a:folHlink>
        <a:srgbClr val="85AED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18C1EE0995704A84F939BB5F7CBA16" ma:contentTypeVersion="14" ma:contentTypeDescription="Create a new document." ma:contentTypeScope="" ma:versionID="a09ecd298ba6c88fbfdb911c6187eb01">
  <xsd:schema xmlns:xsd="http://www.w3.org/2001/XMLSchema" xmlns:xs="http://www.w3.org/2001/XMLSchema" xmlns:p="http://schemas.microsoft.com/office/2006/metadata/properties" xmlns:ns2="ac9b9408-52ca-45f8-9b10-99b258413ffd" xmlns:ns3="5067c814-4b34-462c-a21d-c185ff6548d2" targetNamespace="http://schemas.microsoft.com/office/2006/metadata/properties" ma:root="true" ma:fieldsID="cf0ed6eb62a04b611c0d4d92fe9b13c6" ns2:_="" ns3:_="">
    <xsd:import namespace="ac9b9408-52ca-45f8-9b10-99b258413ffd"/>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9b9408-52ca-45f8-9b10-99b258413f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d4a250f-b65f-444f-93d9-7e40f52609e2}"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067c814-4b34-462c-a21d-c185ff6548d2">
      <UserInfo>
        <DisplayName>Rosales, Jesselyn@Energy</DisplayName>
        <AccountId>20</AccountId>
        <AccountType/>
      </UserInfo>
    </SharedWithUsers>
    <TaxCatchAll xmlns="5067c814-4b34-462c-a21d-c185ff6548d2" xsi:nil="true"/>
    <lcf76f155ced4ddcb4097134ff3c332f xmlns="ac9b9408-52ca-45f8-9b10-99b258413ff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EDF30E-6C32-42A6-B9F1-2B1455256E1E}">
  <ds:schemaRefs>
    <ds:schemaRef ds:uri="5067c814-4b34-462c-a21d-c185ff6548d2"/>
    <ds:schemaRef ds:uri="ac9b9408-52ca-45f8-9b10-99b258413f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B261E2-85F0-4A95-A26C-97E5FB0D7D07}">
  <ds:schemaRefs>
    <ds:schemaRef ds:uri="http://purl.org/dc/dcmitype/"/>
    <ds:schemaRef ds:uri="http://www.w3.org/XML/1998/namespace"/>
    <ds:schemaRef ds:uri="ac9b9408-52ca-45f8-9b10-99b258413ffd"/>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schemas.microsoft.com/office/infopath/2007/PartnerControls"/>
    <ds:schemaRef ds:uri="5067c814-4b34-462c-a21d-c185ff6548d2"/>
    <ds:schemaRef ds:uri="http://purl.org/dc/elements/1.1/"/>
  </ds:schemaRefs>
</ds:datastoreItem>
</file>

<file path=customXml/itemProps3.xml><?xml version="1.0" encoding="utf-8"?>
<ds:datastoreItem xmlns:ds="http://schemas.openxmlformats.org/officeDocument/2006/customXml" ds:itemID="{14DE318C-FF6A-4473-88F3-5621AC7F13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TotalTime>
  <Words>4761</Words>
  <Application>Microsoft Office PowerPoint</Application>
  <PresentationFormat>Widescreen</PresentationFormat>
  <Paragraphs>433</Paragraphs>
  <Slides>42</Slides>
  <Notes>31</Notes>
  <HiddenSlides>0</HiddenSlides>
  <MMClips>1</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42</vt:i4>
      </vt:variant>
    </vt:vector>
  </HeadingPairs>
  <TitlesOfParts>
    <vt:vector size="59" baseType="lpstr">
      <vt:lpstr>MS PGothic</vt:lpstr>
      <vt:lpstr>Aptos</vt:lpstr>
      <vt:lpstr>Aptos Display</vt:lpstr>
      <vt:lpstr>Arial</vt:lpstr>
      <vt:lpstr>Arial   </vt:lpstr>
      <vt:lpstr>Arial Black</vt:lpstr>
      <vt:lpstr>Calibri</vt:lpstr>
      <vt:lpstr>Courier New</vt:lpstr>
      <vt:lpstr>Times New Roman</vt:lpstr>
      <vt:lpstr>Wingdings</vt:lpstr>
      <vt:lpstr>1_Office Theme</vt:lpstr>
      <vt:lpstr>Content</vt:lpstr>
      <vt:lpstr>1_Content</vt:lpstr>
      <vt:lpstr>Content: blank background</vt:lpstr>
      <vt:lpstr>Title/Section</vt:lpstr>
      <vt:lpstr>Title Slides (Locked Preset Image)</vt:lpstr>
      <vt:lpstr>Content Slides</vt:lpstr>
      <vt:lpstr>GFO-25-306 Pre-Application Workshop Solar PV Located in Non-traditional Terrain (SPLINT) </vt:lpstr>
      <vt:lpstr>Agenda</vt:lpstr>
      <vt:lpstr>Housekeeping</vt:lpstr>
      <vt:lpstr>Commitment to Diversity</vt:lpstr>
      <vt:lpstr>We Want to Hear From You!</vt:lpstr>
      <vt:lpstr>Connect With Us</vt:lpstr>
      <vt:lpstr>Find a Partner on EmpowerInnovation.net</vt:lpstr>
      <vt:lpstr>EmpowerInnovation.net</vt:lpstr>
      <vt:lpstr>EPIC Program Background</vt:lpstr>
      <vt:lpstr>Policy Drivers</vt:lpstr>
      <vt:lpstr>Purpose of Solicitation</vt:lpstr>
      <vt:lpstr>Available EPIC Funding </vt:lpstr>
      <vt:lpstr>Match Funding </vt:lpstr>
      <vt:lpstr>Group 1: Optimization of Non-traditional PV Solar</vt:lpstr>
      <vt:lpstr>Group 1: Optimizing Non-traditional PV Solar</vt:lpstr>
      <vt:lpstr>Group  2: Data Collection and Processing for Site Assessment and Permitting</vt:lpstr>
      <vt:lpstr>Group 2 Data Collection and Processing for Site Assessment and Permitting</vt:lpstr>
      <vt:lpstr>Group  3: Solar PV Operations and Maintenance (O&amp;M) Optimization</vt:lpstr>
      <vt:lpstr>Group  3: Solar PV O&amp;M Optimization</vt:lpstr>
      <vt:lpstr>Examples for maximizing benefits to strengthen proposal</vt:lpstr>
      <vt:lpstr>Additional Requirements</vt:lpstr>
      <vt:lpstr>Eligible Applicants</vt:lpstr>
      <vt:lpstr>Application Requirements</vt:lpstr>
      <vt:lpstr>Project Narrative (Attachment 2)</vt:lpstr>
      <vt:lpstr>Scope of Work (Attachment 4)</vt:lpstr>
      <vt:lpstr>Budget (Attachment 6)</vt:lpstr>
      <vt:lpstr>Commitment and Support Letter Forms (Attachment 9)</vt:lpstr>
      <vt:lpstr>GFO Submission Requirements </vt:lpstr>
      <vt:lpstr>GFO Submission Requirements (cont.)</vt:lpstr>
      <vt:lpstr>GFO Submission Requirements (cont..)</vt:lpstr>
      <vt:lpstr>Submission Warning</vt:lpstr>
      <vt:lpstr>Application Submission</vt:lpstr>
      <vt:lpstr>Application Reminders</vt:lpstr>
      <vt:lpstr>How will my Application be Evaluated? </vt:lpstr>
      <vt:lpstr>Application Scoring</vt:lpstr>
      <vt:lpstr>Application Scoring  Preference Points</vt:lpstr>
      <vt:lpstr>Disadvantaged Communities</vt:lpstr>
      <vt:lpstr>Next Steps After Grant Award</vt:lpstr>
      <vt:lpstr>Key Dates</vt:lpstr>
      <vt:lpstr>Questions and Answers</vt:lpstr>
      <vt:lpstr>Additional Questions</vt:lpstr>
      <vt:lpstr>Thank You!</vt:lpstr>
    </vt:vector>
  </TitlesOfParts>
  <Company>CEC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GFO-XX-XXX Pre-Application Workshop</dc:title>
  <dc:creator>California Energy Commission</dc:creator>
  <cp:lastModifiedBy>Calderon, Natalia@Energy</cp:lastModifiedBy>
  <cp:revision>4</cp:revision>
  <cp:lastPrinted>2019-11-12T18:48:53Z</cp:lastPrinted>
  <dcterms:created xsi:type="dcterms:W3CDTF">2017-05-04T20:00:37Z</dcterms:created>
  <dcterms:modified xsi:type="dcterms:W3CDTF">2026-04-15T22:39:02Z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0x010100CD18C1EE0995704A84F939BB5F7CBA16</vt:lpwstr>
  </property>
  <property fmtid="{D5CDD505-2E9C-101B-9397-08002B2CF9AE}" pid="3" name="Order">
    <vt:r8>1032200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